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1" r:id="rId2"/>
    <p:sldId id="256" r:id="rId3"/>
    <p:sldId id="269" r:id="rId4"/>
    <p:sldId id="268" r:id="rId5"/>
    <p:sldId id="284" r:id="rId6"/>
    <p:sldId id="270" r:id="rId7"/>
    <p:sldId id="257" r:id="rId8"/>
    <p:sldId id="258" r:id="rId9"/>
    <p:sldId id="259" r:id="rId10"/>
    <p:sldId id="285" r:id="rId11"/>
    <p:sldId id="261" r:id="rId12"/>
    <p:sldId id="260" r:id="rId13"/>
    <p:sldId id="262" r:id="rId14"/>
    <p:sldId id="263" r:id="rId15"/>
    <p:sldId id="264" r:id="rId16"/>
    <p:sldId id="266" r:id="rId17"/>
    <p:sldId id="265" r:id="rId18"/>
    <p:sldId id="272" r:id="rId19"/>
    <p:sldId id="273" r:id="rId20"/>
    <p:sldId id="274" r:id="rId21"/>
    <p:sldId id="275" r:id="rId22"/>
    <p:sldId id="276" r:id="rId23"/>
    <p:sldId id="278" r:id="rId24"/>
    <p:sldId id="277" r:id="rId25"/>
    <p:sldId id="279" r:id="rId26"/>
    <p:sldId id="280" r:id="rId27"/>
    <p:sldId id="281" r:id="rId28"/>
    <p:sldId id="282" r:id="rId29"/>
    <p:sldId id="283"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31"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0AD43-E18D-406E-983F-9DC96FF377F0}" type="doc">
      <dgm:prSet loTypeId="urn:microsoft.com/office/officeart/2005/8/layout/lProcess3" loCatId="process" qsTypeId="urn:microsoft.com/office/officeart/2005/8/quickstyle/3d9" qsCatId="3D" csTypeId="urn:microsoft.com/office/officeart/2005/8/colors/accent1_2" csCatId="accent1"/>
      <dgm:spPr/>
      <dgm:t>
        <a:bodyPr/>
        <a:lstStyle/>
        <a:p>
          <a:endParaRPr lang="en-AU"/>
        </a:p>
      </dgm:t>
    </dgm:pt>
    <dgm:pt modelId="{8A986591-1AC1-4F49-BA03-0E586EC4316D}">
      <dgm:prSet/>
      <dgm:spPr/>
      <dgm:t>
        <a:bodyPr/>
        <a:lstStyle/>
        <a:p>
          <a:pPr rtl="0"/>
          <a:r>
            <a:rPr lang="en-AU" b="1" dirty="0" smtClean="0"/>
            <a:t>Component Identification – Resistors and Capacitors</a:t>
          </a:r>
          <a:endParaRPr lang="en-AU" b="1" dirty="0"/>
        </a:p>
      </dgm:t>
    </dgm:pt>
    <dgm:pt modelId="{5579A304-6DDF-4EB6-AC91-CECA492FDC7E}" type="parTrans" cxnId="{9F7103BB-4E48-4D84-B572-57C228DDFE85}">
      <dgm:prSet/>
      <dgm:spPr/>
      <dgm:t>
        <a:bodyPr/>
        <a:lstStyle/>
        <a:p>
          <a:endParaRPr lang="en-AU"/>
        </a:p>
      </dgm:t>
    </dgm:pt>
    <dgm:pt modelId="{1024345F-A043-4543-BA65-D9E4A121022F}" type="sibTrans" cxnId="{9F7103BB-4E48-4D84-B572-57C228DDFE85}">
      <dgm:prSet/>
      <dgm:spPr/>
      <dgm:t>
        <a:bodyPr/>
        <a:lstStyle/>
        <a:p>
          <a:endParaRPr lang="en-AU"/>
        </a:p>
      </dgm:t>
    </dgm:pt>
    <dgm:pt modelId="{0E7E6457-AEFF-46C3-907E-ED05B8F13334}" type="pres">
      <dgm:prSet presAssocID="{4800AD43-E18D-406E-983F-9DC96FF377F0}" presName="Name0" presStyleCnt="0">
        <dgm:presLayoutVars>
          <dgm:chPref val="3"/>
          <dgm:dir/>
          <dgm:animLvl val="lvl"/>
          <dgm:resizeHandles/>
        </dgm:presLayoutVars>
      </dgm:prSet>
      <dgm:spPr/>
      <dgm:t>
        <a:bodyPr/>
        <a:lstStyle/>
        <a:p>
          <a:endParaRPr lang="en-AU"/>
        </a:p>
      </dgm:t>
    </dgm:pt>
    <dgm:pt modelId="{F241BA2E-79E0-4C36-A514-2ADEBEAAE849}" type="pres">
      <dgm:prSet presAssocID="{8A986591-1AC1-4F49-BA03-0E586EC4316D}" presName="horFlow" presStyleCnt="0"/>
      <dgm:spPr/>
    </dgm:pt>
    <dgm:pt modelId="{798E5618-74F0-4BCB-9322-CDA6B1B5F3A4}" type="pres">
      <dgm:prSet presAssocID="{8A986591-1AC1-4F49-BA03-0E586EC4316D}" presName="bigChev" presStyleLbl="node1" presStyleIdx="0" presStyleCnt="1"/>
      <dgm:spPr/>
      <dgm:t>
        <a:bodyPr/>
        <a:lstStyle/>
        <a:p>
          <a:endParaRPr lang="en-AU"/>
        </a:p>
      </dgm:t>
    </dgm:pt>
  </dgm:ptLst>
  <dgm:cxnLst>
    <dgm:cxn modelId="{9F7103BB-4E48-4D84-B572-57C228DDFE85}" srcId="{4800AD43-E18D-406E-983F-9DC96FF377F0}" destId="{8A986591-1AC1-4F49-BA03-0E586EC4316D}" srcOrd="0" destOrd="0" parTransId="{5579A304-6DDF-4EB6-AC91-CECA492FDC7E}" sibTransId="{1024345F-A043-4543-BA65-D9E4A121022F}"/>
    <dgm:cxn modelId="{C4D65E58-5698-4924-B8FB-DDE5D87129FC}" type="presOf" srcId="{4800AD43-E18D-406E-983F-9DC96FF377F0}" destId="{0E7E6457-AEFF-46C3-907E-ED05B8F13334}" srcOrd="0" destOrd="0" presId="urn:microsoft.com/office/officeart/2005/8/layout/lProcess3"/>
    <dgm:cxn modelId="{4DBFEE32-8129-42D8-BD7B-8366D63FDF22}" type="presOf" srcId="{8A986591-1AC1-4F49-BA03-0E586EC4316D}" destId="{798E5618-74F0-4BCB-9322-CDA6B1B5F3A4}" srcOrd="0" destOrd="0" presId="urn:microsoft.com/office/officeart/2005/8/layout/lProcess3"/>
    <dgm:cxn modelId="{34F8136D-BDBF-4901-A853-8C578B99B0CF}" type="presParOf" srcId="{0E7E6457-AEFF-46C3-907E-ED05B8F13334}" destId="{F241BA2E-79E0-4C36-A514-2ADEBEAAE849}" srcOrd="0" destOrd="0" presId="urn:microsoft.com/office/officeart/2005/8/layout/lProcess3"/>
    <dgm:cxn modelId="{271AFD54-5E77-4E56-A8EC-90DD2C3EB32B}" type="presParOf" srcId="{F241BA2E-79E0-4C36-A514-2ADEBEAAE849}" destId="{798E5618-74F0-4BCB-9322-CDA6B1B5F3A4}"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E5618-74F0-4BCB-9322-CDA6B1B5F3A4}">
      <dsp:nvSpPr>
        <dsp:cNvPr id="0" name=""/>
        <dsp:cNvSpPr/>
      </dsp:nvSpPr>
      <dsp:spPr>
        <a:xfrm>
          <a:off x="1452613" y="808"/>
          <a:ext cx="5381548" cy="2152619"/>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6990" tIns="23495" rIns="0" bIns="23495" numCol="1" spcCol="1270" anchor="ctr" anchorCtr="0">
          <a:noAutofit/>
          <a:sp3d extrusionH="28000" prstMaterial="matte"/>
        </a:bodyPr>
        <a:lstStyle/>
        <a:p>
          <a:pPr lvl="0" algn="ctr" defTabSz="1644650" rtl="0">
            <a:lnSpc>
              <a:spcPct val="90000"/>
            </a:lnSpc>
            <a:spcBef>
              <a:spcPct val="0"/>
            </a:spcBef>
            <a:spcAft>
              <a:spcPct val="35000"/>
            </a:spcAft>
          </a:pPr>
          <a:r>
            <a:rPr lang="en-AU" sz="3700" b="1" kern="1200" dirty="0" smtClean="0"/>
            <a:t>Component Identification – Resistors and Capacitors</a:t>
          </a:r>
          <a:endParaRPr lang="en-AU" sz="3700" b="1" kern="1200" dirty="0"/>
        </a:p>
      </dsp:txBody>
      <dsp:txXfrm>
        <a:off x="2528923" y="808"/>
        <a:ext cx="3228929" cy="21526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6A48D-CB6B-49D2-8657-03623A76C6DC}" type="datetimeFigureOut">
              <a:rPr lang="en-US" smtClean="0"/>
              <a:pPr/>
              <a:t>11/21/2016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B46859-18E6-4B40-8D76-CA4AE8EE9757}" type="slidenum">
              <a:rPr lang="en-AU" smtClean="0"/>
              <a:pPr/>
              <a:t>‹#›</a:t>
            </a:fld>
            <a:endParaRPr lang="en-AU"/>
          </a:p>
        </p:txBody>
      </p:sp>
    </p:spTree>
    <p:extLst>
      <p:ext uri="{BB962C8B-B14F-4D97-AF65-F5344CB8AC3E}">
        <p14:creationId xmlns:p14="http://schemas.microsoft.com/office/powerpoint/2010/main" val="244885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93D66-AC67-4179-979F-7679453B8604}" type="datetimeFigureOut">
              <a:rPr lang="en-US" smtClean="0"/>
              <a:pPr/>
              <a:t>11/21/2016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63273C8-D01F-491F-9FB4-8E797B6A068B}"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93D66-AC67-4179-979F-7679453B8604}" type="datetimeFigureOut">
              <a:rPr lang="en-US" smtClean="0"/>
              <a:pPr/>
              <a:t>11/21/2016</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273C8-D01F-491F-9FB4-8E797B6A068B}"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8.png"/><Relationship Id="rId4" Type="http://schemas.openxmlformats.org/officeDocument/2006/relationships/image" Target="../media/image49.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7.png"/><Relationship Id="rId7" Type="http://schemas.openxmlformats.org/officeDocument/2006/relationships/image" Target="../media/image61.jp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google.com.au/url?sa=i&amp;rct=j&amp;q=&amp;esrc=s&amp;source=images&amp;cd=&amp;cad=rja&amp;uact=8&amp;ved=0ahUKEwjVtOz4rPrOAhVIJ5QKHaaaCzsQjRwIBw&amp;url=http://zeiss-campus.magnet.fsu.edu/tutorials/leddiagram/&amp;bvm=bv.131783435,d.dGo&amp;psig=AFQjCNEBBEdY_RPkqZH7EKscM_1n3wu7KA&amp;ust=1473237752689709"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0" y="274638"/>
          <a:ext cx="8286776" cy="215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4294967295"/>
          </p:nvPr>
        </p:nvSpPr>
        <p:spPr>
          <a:xfrm>
            <a:off x="0" y="2286000"/>
            <a:ext cx="7286625" cy="3357563"/>
          </a:xfrm>
        </p:spPr>
        <p:txBody>
          <a:bodyPr>
            <a:normAutofit/>
          </a:bodyPr>
          <a:lstStyle/>
          <a:p>
            <a:pPr>
              <a:buNone/>
            </a:pPr>
            <a:r>
              <a:rPr lang="en-AU" sz="800" dirty="0" smtClean="0"/>
              <a:t>.</a:t>
            </a:r>
            <a:endParaRPr lang="en-AU" sz="800" dirty="0"/>
          </a:p>
        </p:txBody>
      </p:sp>
      <p:pic>
        <p:nvPicPr>
          <p:cNvPr id="1028" name="Picture 4"/>
          <p:cNvPicPr>
            <a:picLocks noChangeAspect="1" noChangeArrowheads="1"/>
          </p:cNvPicPr>
          <p:nvPr/>
        </p:nvPicPr>
        <p:blipFill>
          <a:blip r:embed="rId7"/>
          <a:srcRect/>
          <a:stretch>
            <a:fillRect/>
          </a:stretch>
        </p:blipFill>
        <p:spPr bwMode="auto">
          <a:xfrm>
            <a:off x="500034" y="3429000"/>
            <a:ext cx="1905000" cy="10096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8"/>
          <a:srcRect/>
          <a:stretch>
            <a:fillRect/>
          </a:stretch>
        </p:blipFill>
        <p:spPr bwMode="auto">
          <a:xfrm>
            <a:off x="6286512" y="3429000"/>
            <a:ext cx="1905000" cy="10096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9"/>
          <a:srcRect/>
          <a:stretch>
            <a:fillRect/>
          </a:stretch>
        </p:blipFill>
        <p:spPr bwMode="auto">
          <a:xfrm>
            <a:off x="6286512" y="4857760"/>
            <a:ext cx="1905000" cy="1009650"/>
          </a:xfrm>
          <a:prstGeom prst="rect">
            <a:avLst/>
          </a:prstGeom>
          <a:noFill/>
          <a:ln w="9525">
            <a:noFill/>
            <a:miter lim="800000"/>
            <a:headEnd/>
            <a:tailEnd/>
          </a:ln>
          <a:effectLst/>
        </p:spPr>
      </p:pic>
      <p:pic>
        <p:nvPicPr>
          <p:cNvPr id="1031" name="Picture 7"/>
          <p:cNvPicPr>
            <a:picLocks noChangeAspect="1" noChangeArrowheads="1"/>
          </p:cNvPicPr>
          <p:nvPr/>
        </p:nvPicPr>
        <p:blipFill>
          <a:blip r:embed="rId10"/>
          <a:srcRect/>
          <a:stretch>
            <a:fillRect/>
          </a:stretch>
        </p:blipFill>
        <p:spPr bwMode="auto">
          <a:xfrm>
            <a:off x="3357554" y="4857760"/>
            <a:ext cx="1905000" cy="1009650"/>
          </a:xfrm>
          <a:prstGeom prst="rect">
            <a:avLst/>
          </a:prstGeom>
          <a:noFill/>
          <a:ln w="9525">
            <a:noFill/>
            <a:miter lim="800000"/>
            <a:headEnd/>
            <a:tailEnd/>
          </a:ln>
          <a:effectLst/>
        </p:spPr>
      </p:pic>
      <p:pic>
        <p:nvPicPr>
          <p:cNvPr id="1032" name="Picture 8"/>
          <p:cNvPicPr>
            <a:picLocks noChangeAspect="1" noChangeArrowheads="1"/>
          </p:cNvPicPr>
          <p:nvPr/>
        </p:nvPicPr>
        <p:blipFill>
          <a:blip r:embed="rId11"/>
          <a:srcRect/>
          <a:stretch>
            <a:fillRect/>
          </a:stretch>
        </p:blipFill>
        <p:spPr bwMode="auto">
          <a:xfrm>
            <a:off x="3357554" y="3357562"/>
            <a:ext cx="1905000" cy="1009650"/>
          </a:xfrm>
          <a:prstGeom prst="rect">
            <a:avLst/>
          </a:prstGeom>
          <a:noFill/>
          <a:ln w="9525">
            <a:noFill/>
            <a:miter lim="800000"/>
            <a:headEnd/>
            <a:tailEnd/>
          </a:ln>
          <a:effectLst/>
        </p:spPr>
      </p:pic>
      <p:sp>
        <p:nvSpPr>
          <p:cNvPr id="12" name="Footer Placeholder 11"/>
          <p:cNvSpPr>
            <a:spLocks noGrp="1"/>
          </p:cNvSpPr>
          <p:nvPr>
            <p:ph type="ftr" sz="quarter" idx="11"/>
          </p:nvPr>
        </p:nvSpPr>
        <p:spPr>
          <a:xfrm>
            <a:off x="6357950" y="6356350"/>
            <a:ext cx="2643206" cy="365125"/>
          </a:xfrm>
        </p:spPr>
        <p:txBody>
          <a:bodyPr/>
          <a:lstStyle/>
          <a:p>
            <a:r>
              <a:rPr lang="en-AU" dirty="0" smtClean="0"/>
              <a:t>Produced  by Dale Wilson</a:t>
            </a:r>
            <a:endParaRPr lang="en-AU" dirty="0"/>
          </a:p>
        </p:txBody>
      </p:sp>
      <p:pic>
        <p:nvPicPr>
          <p:cNvPr id="1033" name="Picture 9"/>
          <p:cNvPicPr>
            <a:picLocks noChangeAspect="1" noChangeArrowheads="1"/>
          </p:cNvPicPr>
          <p:nvPr/>
        </p:nvPicPr>
        <p:blipFill>
          <a:blip r:embed="rId12"/>
          <a:srcRect/>
          <a:stretch>
            <a:fillRect/>
          </a:stretch>
        </p:blipFill>
        <p:spPr bwMode="auto">
          <a:xfrm>
            <a:off x="500034" y="4857760"/>
            <a:ext cx="1905000" cy="1009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Light dependant Resistors</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776412"/>
            <a:ext cx="5472608" cy="4452830"/>
          </a:xfrm>
          <a:prstGeom prst="rect">
            <a:avLst/>
          </a:prstGeom>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6453336"/>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799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AU" sz="8000" dirty="0" smtClean="0"/>
              <a:t>Capacitors</a:t>
            </a:r>
            <a:endParaRPr lang="en-AU" sz="8000" dirty="0"/>
          </a:p>
        </p:txBody>
      </p:sp>
      <p:pic>
        <p:nvPicPr>
          <p:cNvPr id="22530" name="Picture 2"/>
          <p:cNvPicPr>
            <a:picLocks noGrp="1" noChangeAspect="1" noChangeArrowheads="1"/>
          </p:cNvPicPr>
          <p:nvPr>
            <p:ph idx="1"/>
          </p:nvPr>
        </p:nvPicPr>
        <p:blipFill rotWithShape="1">
          <a:blip r:embed="rId2"/>
          <a:srcRect r="39363"/>
          <a:stretch/>
        </p:blipFill>
        <p:spPr bwMode="auto">
          <a:xfrm rot="5400000">
            <a:off x="5120341" y="2023403"/>
            <a:ext cx="1689400" cy="1357322"/>
          </a:xfrm>
          <a:prstGeom prst="rect">
            <a:avLst/>
          </a:prstGeom>
          <a:noFill/>
          <a:ln w="9525">
            <a:noFill/>
            <a:miter lim="800000"/>
            <a:headEnd/>
            <a:tailEnd/>
          </a:ln>
          <a:effectLst/>
        </p:spPr>
      </p:pic>
      <p:pic>
        <p:nvPicPr>
          <p:cNvPr id="22533" name="Picture 5"/>
          <p:cNvPicPr>
            <a:picLocks noChangeAspect="1" noChangeArrowheads="1"/>
          </p:cNvPicPr>
          <p:nvPr/>
        </p:nvPicPr>
        <p:blipFill rotWithShape="1">
          <a:blip r:embed="rId3"/>
          <a:srcRect l="12123" t="12732" r="24777" b="12026"/>
          <a:stretch/>
        </p:blipFill>
        <p:spPr bwMode="auto">
          <a:xfrm>
            <a:off x="404800" y="1700808"/>
            <a:ext cx="1256145" cy="1727201"/>
          </a:xfrm>
          <a:prstGeom prst="rect">
            <a:avLst/>
          </a:prstGeom>
          <a:noFill/>
          <a:ln w="9525">
            <a:noFill/>
            <a:miter lim="800000"/>
            <a:headEnd/>
            <a:tailEnd/>
          </a:ln>
          <a:effec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610" t="18107" r="21954" b="17541"/>
          <a:stretch/>
        </p:blipFill>
        <p:spPr bwMode="auto">
          <a:xfrm>
            <a:off x="3491880" y="1890153"/>
            <a:ext cx="1274619" cy="134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115" y="1802408"/>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319" y="3523458"/>
            <a:ext cx="23812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6769" t="12406" r="26574" b="24352"/>
          <a:stretch/>
        </p:blipFill>
        <p:spPr bwMode="auto">
          <a:xfrm>
            <a:off x="8105006" y="326466"/>
            <a:ext cx="960582" cy="124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140489" t="97038" r="151270" b="-78823"/>
          <a:stretch/>
        </p:blipFill>
        <p:spPr bwMode="auto">
          <a:xfrm>
            <a:off x="3731491" y="2357439"/>
            <a:ext cx="1912072" cy="175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6084" b="21826"/>
          <a:stretch/>
        </p:blipFill>
        <p:spPr bwMode="auto">
          <a:xfrm>
            <a:off x="5010944" y="95529"/>
            <a:ext cx="1798428" cy="167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119" y="3583847"/>
            <a:ext cx="27432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l="13909" b="20374"/>
          <a:stretch/>
        </p:blipFill>
        <p:spPr bwMode="auto">
          <a:xfrm>
            <a:off x="6804181" y="326466"/>
            <a:ext cx="1312021" cy="121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11">
            <a:extLst>
              <a:ext uri="{28A0092B-C50C-407E-A947-70E740481C1C}">
                <a14:useLocalDpi xmlns:a14="http://schemas.microsoft.com/office/drawing/2010/main" val="0"/>
              </a:ext>
            </a:extLst>
          </a:blip>
          <a:srcRect l="8272" t="10826"/>
          <a:stretch/>
        </p:blipFill>
        <p:spPr bwMode="auto">
          <a:xfrm>
            <a:off x="5582044" y="3668455"/>
            <a:ext cx="1188236" cy="115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12">
            <a:extLst>
              <a:ext uri="{28A0092B-C50C-407E-A947-70E740481C1C}">
                <a14:useLocalDpi xmlns:a14="http://schemas.microsoft.com/office/drawing/2010/main" val="0"/>
              </a:ext>
            </a:extLst>
          </a:blip>
          <a:srcRect l="13957" r="14650" b="19831"/>
          <a:stretch/>
        </p:blipFill>
        <p:spPr bwMode="auto">
          <a:xfrm>
            <a:off x="7178684" y="1725805"/>
            <a:ext cx="1530056" cy="171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rotWithShape="1">
          <a:blip r:embed="rId13">
            <a:extLst>
              <a:ext uri="{28A0092B-C50C-407E-A947-70E740481C1C}">
                <a14:useLocalDpi xmlns:a14="http://schemas.microsoft.com/office/drawing/2010/main" val="0"/>
              </a:ext>
            </a:extLst>
          </a:blip>
          <a:srcRect l="16167" r="13484" b="24788"/>
          <a:stretch/>
        </p:blipFill>
        <p:spPr bwMode="auto">
          <a:xfrm>
            <a:off x="7740352" y="3443921"/>
            <a:ext cx="1152516" cy="143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14"/>
          <a:srcRect/>
          <a:stretch>
            <a:fillRect/>
          </a:stretch>
        </p:blipFill>
        <p:spPr bwMode="auto">
          <a:xfrm>
            <a:off x="1593496" y="5255335"/>
            <a:ext cx="928694" cy="1571625"/>
          </a:xfrm>
          <a:prstGeom prst="rect">
            <a:avLst/>
          </a:prstGeom>
          <a:noFill/>
          <a:ln w="9525">
            <a:noFill/>
            <a:miter lim="800000"/>
            <a:headEnd/>
            <a:tailEnd/>
          </a:ln>
          <a:effectLst/>
        </p:spPr>
      </p:pic>
      <p:pic>
        <p:nvPicPr>
          <p:cNvPr id="1037" name="Picture 13"/>
          <p:cNvPicPr>
            <a:picLocks noChangeAspect="1" noChangeArrowheads="1"/>
          </p:cNvPicPr>
          <p:nvPr/>
        </p:nvPicPr>
        <p:blipFill rotWithShape="1">
          <a:blip r:embed="rId15">
            <a:extLst>
              <a:ext uri="{28A0092B-C50C-407E-A947-70E740481C1C}">
                <a14:useLocalDpi xmlns:a14="http://schemas.microsoft.com/office/drawing/2010/main" val="0"/>
              </a:ext>
            </a:extLst>
          </a:blip>
          <a:srcRect l="-199972" t="45143" r="235535" b="-31811"/>
          <a:stretch/>
        </p:blipFill>
        <p:spPr bwMode="auto">
          <a:xfrm>
            <a:off x="115320" y="5255335"/>
            <a:ext cx="1380972" cy="185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rotWithShape="1">
          <a:blip r:embed="rId15">
            <a:extLst>
              <a:ext uri="{28A0092B-C50C-407E-A947-70E740481C1C}">
                <a14:useLocalDpi xmlns:a14="http://schemas.microsoft.com/office/drawing/2010/main" val="0"/>
              </a:ext>
            </a:extLst>
          </a:blip>
          <a:srcRect t="14253" r="40373" b="15090"/>
          <a:stretch/>
        </p:blipFill>
        <p:spPr bwMode="auto">
          <a:xfrm>
            <a:off x="75125" y="5326717"/>
            <a:ext cx="1266060" cy="150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rotWithShape="1">
          <a:blip r:embed="rId16">
            <a:extLst>
              <a:ext uri="{28A0092B-C50C-407E-A947-70E740481C1C}">
                <a14:useLocalDpi xmlns:a14="http://schemas.microsoft.com/office/drawing/2010/main" val="0"/>
              </a:ext>
            </a:extLst>
          </a:blip>
          <a:srcRect l="28616" t="14478" r="15850" b="18692"/>
          <a:stretch/>
        </p:blipFill>
        <p:spPr bwMode="auto">
          <a:xfrm>
            <a:off x="7692140" y="5241690"/>
            <a:ext cx="1200728" cy="141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rotWithShape="1">
          <a:blip r:embed="rId17">
            <a:extLst>
              <a:ext uri="{28A0092B-C50C-407E-A947-70E740481C1C}">
                <a14:useLocalDpi xmlns:a14="http://schemas.microsoft.com/office/drawing/2010/main" val="0"/>
              </a:ext>
            </a:extLst>
          </a:blip>
          <a:srcRect l="7308" t="20023" r="23947" b="20721"/>
          <a:stretch/>
        </p:blipFill>
        <p:spPr bwMode="auto">
          <a:xfrm>
            <a:off x="2915816" y="5384906"/>
            <a:ext cx="1473272" cy="126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rotWithShape="1">
          <a:blip r:embed="rId18">
            <a:extLst>
              <a:ext uri="{28A0092B-C50C-407E-A947-70E740481C1C}">
                <a14:useLocalDpi xmlns:a14="http://schemas.microsoft.com/office/drawing/2010/main" val="0"/>
              </a:ext>
            </a:extLst>
          </a:blip>
          <a:srcRect r="38956" b="18699"/>
          <a:stretch/>
        </p:blipFill>
        <p:spPr bwMode="auto">
          <a:xfrm>
            <a:off x="4553587" y="5488302"/>
            <a:ext cx="1395464" cy="117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rotWithShape="1">
          <a:blip r:embed="rId19">
            <a:extLst>
              <a:ext uri="{28A0092B-C50C-407E-A947-70E740481C1C}">
                <a14:useLocalDpi xmlns:a14="http://schemas.microsoft.com/office/drawing/2010/main" val="0"/>
              </a:ext>
            </a:extLst>
          </a:blip>
          <a:srcRect l="24845" t="6295" r="20367"/>
          <a:stretch/>
        </p:blipFill>
        <p:spPr bwMode="auto">
          <a:xfrm>
            <a:off x="6287517" y="5405296"/>
            <a:ext cx="1043710" cy="1249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16610" y="6548490"/>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000240"/>
            <a:ext cx="8715436" cy="4643470"/>
          </a:xfrm>
        </p:spPr>
        <p:txBody>
          <a:bodyPr>
            <a:normAutofit/>
          </a:bodyPr>
          <a:lstStyle/>
          <a:p>
            <a:pPr algn="l"/>
            <a:r>
              <a:rPr lang="en-AU" sz="3600" b="1" dirty="0"/>
              <a:t>POLYESTER capacitors use polyester plastic film as their insulating dielectric. </a:t>
            </a:r>
            <a:r>
              <a:rPr lang="en-AU" sz="3600" b="1" dirty="0" smtClean="0"/>
              <a:t/>
            </a:r>
            <a:br>
              <a:rPr lang="en-AU" sz="3600" b="1" dirty="0" smtClean="0"/>
            </a:br>
            <a:r>
              <a:rPr lang="en-AU" sz="3600" b="1" dirty="0" smtClean="0"/>
              <a:t>Some </a:t>
            </a:r>
            <a:r>
              <a:rPr lang="en-AU" sz="3600" b="1" dirty="0"/>
              <a:t>polyester capacitors are called green caps since they are coated on the outside with green (or brown!) plastic. </a:t>
            </a:r>
            <a:r>
              <a:rPr lang="en-AU" sz="3600" b="1" dirty="0" smtClean="0"/>
              <a:t> Their </a:t>
            </a:r>
            <a:r>
              <a:rPr lang="en-AU" sz="3600" b="1" dirty="0"/>
              <a:t>values are specified in microfarads (µF), </a:t>
            </a:r>
            <a:r>
              <a:rPr lang="en-AU" sz="3600" b="1" dirty="0" err="1"/>
              <a:t>nanofarads</a:t>
            </a:r>
            <a:r>
              <a:rPr lang="en-AU" sz="3600" b="1" dirty="0"/>
              <a:t> (</a:t>
            </a:r>
            <a:r>
              <a:rPr lang="en-AU" sz="3600" b="1" dirty="0" err="1"/>
              <a:t>nF</a:t>
            </a:r>
            <a:r>
              <a:rPr lang="en-AU" sz="3600" b="1" dirty="0"/>
              <a:t>) or </a:t>
            </a:r>
            <a:r>
              <a:rPr lang="en-AU" sz="3600" b="1" dirty="0" err="1"/>
              <a:t>picofarads</a:t>
            </a:r>
            <a:r>
              <a:rPr lang="en-AU" sz="3600" b="1" dirty="0"/>
              <a:t> (pF), and range from 1 </a:t>
            </a:r>
            <a:r>
              <a:rPr lang="en-AU" sz="3600" b="1" dirty="0" err="1"/>
              <a:t>nF</a:t>
            </a:r>
            <a:r>
              <a:rPr lang="en-AU" sz="3600" b="1" dirty="0"/>
              <a:t> up to about 1µF.  </a:t>
            </a:r>
            <a:r>
              <a:rPr lang="en-AU" sz="3600" b="1" dirty="0" smtClean="0"/>
              <a:t>  They </a:t>
            </a:r>
            <a:r>
              <a:rPr lang="en-AU" sz="3600" b="1" dirty="0"/>
              <a:t>are not polarised.</a:t>
            </a:r>
            <a:endParaRPr lang="en-AU" sz="3600" dirty="0"/>
          </a:p>
        </p:txBody>
      </p:sp>
      <p:pic>
        <p:nvPicPr>
          <p:cNvPr id="17410" name="Picture 2"/>
          <p:cNvPicPr>
            <a:picLocks noGrp="1" noChangeAspect="1" noChangeArrowheads="1"/>
          </p:cNvPicPr>
          <p:nvPr>
            <p:ph idx="1"/>
          </p:nvPr>
        </p:nvPicPr>
        <p:blipFill>
          <a:blip r:embed="rId2"/>
          <a:srcRect/>
          <a:stretch>
            <a:fillRect/>
          </a:stretch>
        </p:blipFill>
        <p:spPr bwMode="auto">
          <a:xfrm>
            <a:off x="2714612" y="214290"/>
            <a:ext cx="3714744" cy="1945818"/>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1772816"/>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446" y="285728"/>
            <a:ext cx="1257280" cy="1143000"/>
          </a:xfrm>
        </p:spPr>
        <p:txBody>
          <a:bodyPr>
            <a:normAutofit/>
          </a:bodyPr>
          <a:lstStyle/>
          <a:p>
            <a:r>
              <a:rPr lang="en-AU" sz="800" dirty="0" smtClean="0"/>
              <a:t>.</a:t>
            </a:r>
            <a:endParaRPr lang="en-AU" sz="800" dirty="0"/>
          </a:p>
        </p:txBody>
      </p:sp>
      <p:sp>
        <p:nvSpPr>
          <p:cNvPr id="3" name="Content Placeholder 2"/>
          <p:cNvSpPr>
            <a:spLocks noGrp="1"/>
          </p:cNvSpPr>
          <p:nvPr>
            <p:ph idx="1"/>
          </p:nvPr>
        </p:nvSpPr>
        <p:spPr>
          <a:xfrm>
            <a:off x="457200" y="2428868"/>
            <a:ext cx="8229600" cy="3697295"/>
          </a:xfrm>
        </p:spPr>
        <p:txBody>
          <a:bodyPr>
            <a:normAutofit fontScale="92500" lnSpcReduction="20000"/>
          </a:bodyPr>
          <a:lstStyle/>
          <a:p>
            <a:pPr>
              <a:buNone/>
            </a:pPr>
            <a:r>
              <a:rPr lang="en-AU" b="1" dirty="0" smtClean="0"/>
              <a:t>MKT </a:t>
            </a:r>
            <a:r>
              <a:rPr lang="en-AU" b="1" dirty="0"/>
              <a:t>capacitors are another type of polyester </a:t>
            </a:r>
            <a:endParaRPr lang="en-AU" b="1" dirty="0" smtClean="0"/>
          </a:p>
          <a:p>
            <a:pPr>
              <a:buNone/>
            </a:pPr>
            <a:r>
              <a:rPr lang="en-AU" b="1" dirty="0" smtClean="0"/>
              <a:t>capacitor</a:t>
            </a:r>
            <a:r>
              <a:rPr lang="en-AU" b="1" dirty="0"/>
              <a:t>, but they are in a </a:t>
            </a:r>
            <a:r>
              <a:rPr lang="en-AU" b="1" dirty="0" err="1"/>
              <a:t>retangular</a:t>
            </a:r>
            <a:r>
              <a:rPr lang="en-AU" b="1" dirty="0"/>
              <a:t> 'block' </a:t>
            </a:r>
            <a:endParaRPr lang="en-AU" b="1" dirty="0" smtClean="0"/>
          </a:p>
          <a:p>
            <a:pPr>
              <a:buNone/>
            </a:pPr>
            <a:r>
              <a:rPr lang="en-AU" b="1" dirty="0" smtClean="0"/>
              <a:t>shape </a:t>
            </a:r>
            <a:r>
              <a:rPr lang="en-AU" b="1" dirty="0"/>
              <a:t>and are usually yellow in colour. One of the </a:t>
            </a:r>
            <a:endParaRPr lang="en-AU" b="1" dirty="0" smtClean="0"/>
          </a:p>
          <a:p>
            <a:pPr>
              <a:buNone/>
            </a:pPr>
            <a:r>
              <a:rPr lang="en-AU" b="1" dirty="0" smtClean="0"/>
              <a:t>major </a:t>
            </a:r>
            <a:r>
              <a:rPr lang="en-AU" b="1" dirty="0"/>
              <a:t>advantages of MKT capacitors is a more </a:t>
            </a:r>
            <a:endParaRPr lang="en-AU" b="1" dirty="0" smtClean="0"/>
          </a:p>
          <a:p>
            <a:pPr>
              <a:buNone/>
            </a:pPr>
            <a:r>
              <a:rPr lang="en-AU" b="1" dirty="0" smtClean="0"/>
              <a:t>standardised </a:t>
            </a:r>
            <a:r>
              <a:rPr lang="en-AU" b="1" dirty="0"/>
              <a:t>lead spacing,  making them more </a:t>
            </a:r>
            <a:endParaRPr lang="en-AU" b="1" dirty="0" smtClean="0"/>
          </a:p>
          <a:p>
            <a:pPr>
              <a:buNone/>
            </a:pPr>
            <a:r>
              <a:rPr lang="en-AU" b="1" dirty="0" smtClean="0"/>
              <a:t>useful </a:t>
            </a:r>
            <a:r>
              <a:rPr lang="en-AU" b="1" dirty="0"/>
              <a:t>for PC boards. In most circuits, MKT </a:t>
            </a:r>
            <a:endParaRPr lang="en-AU" b="1" dirty="0" smtClean="0"/>
          </a:p>
          <a:p>
            <a:pPr>
              <a:buNone/>
            </a:pPr>
            <a:r>
              <a:rPr lang="en-AU" b="1" dirty="0" smtClean="0"/>
              <a:t>capacitors </a:t>
            </a:r>
            <a:r>
              <a:rPr lang="en-AU" b="1" dirty="0"/>
              <a:t>can always be substituted for greencaps </a:t>
            </a:r>
            <a:endParaRPr lang="en-AU" b="1" dirty="0" smtClean="0"/>
          </a:p>
          <a:p>
            <a:pPr>
              <a:buNone/>
            </a:pPr>
            <a:r>
              <a:rPr lang="en-AU" b="1" dirty="0" smtClean="0"/>
              <a:t>if </a:t>
            </a:r>
            <a:r>
              <a:rPr lang="en-AU" b="1" dirty="0"/>
              <a:t>required..</a:t>
            </a:r>
            <a:endParaRPr lang="en-AU" dirty="0"/>
          </a:p>
        </p:txBody>
      </p:sp>
      <p:pic>
        <p:nvPicPr>
          <p:cNvPr id="18434" name="Picture 2"/>
          <p:cNvPicPr>
            <a:picLocks noChangeAspect="1" noChangeArrowheads="1"/>
          </p:cNvPicPr>
          <p:nvPr/>
        </p:nvPicPr>
        <p:blipFill>
          <a:blip r:embed="rId2"/>
          <a:srcRect/>
          <a:stretch>
            <a:fillRect/>
          </a:stretch>
        </p:blipFill>
        <p:spPr bwMode="auto">
          <a:xfrm>
            <a:off x="571472" y="142852"/>
            <a:ext cx="5687564" cy="2143140"/>
          </a:xfrm>
          <a:prstGeom prst="rect">
            <a:avLst/>
          </a:prstGeom>
          <a:noFill/>
          <a:ln w="9525">
            <a:noFill/>
            <a:miter lim="800000"/>
            <a:headEnd/>
            <a:tailEnd/>
          </a:ln>
          <a:effec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916832"/>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8" y="274638"/>
            <a:ext cx="785818" cy="511156"/>
          </a:xfrm>
        </p:spPr>
        <p:txBody>
          <a:bodyPr>
            <a:normAutofit/>
          </a:bodyPr>
          <a:lstStyle/>
          <a:p>
            <a:r>
              <a:rPr lang="en-AU" sz="800" dirty="0" smtClean="0"/>
              <a:t>.</a:t>
            </a:r>
            <a:endParaRPr lang="en-AU" sz="800" dirty="0"/>
          </a:p>
        </p:txBody>
      </p:sp>
      <p:pic>
        <p:nvPicPr>
          <p:cNvPr id="19458" name="Picture 2"/>
          <p:cNvPicPr>
            <a:picLocks noChangeAspect="1" noChangeArrowheads="1"/>
          </p:cNvPicPr>
          <p:nvPr/>
        </p:nvPicPr>
        <p:blipFill>
          <a:blip r:embed="rId2"/>
          <a:srcRect/>
          <a:stretch>
            <a:fillRect/>
          </a:stretch>
        </p:blipFill>
        <p:spPr bwMode="auto">
          <a:xfrm>
            <a:off x="1357290" y="357166"/>
            <a:ext cx="6215106" cy="2643206"/>
          </a:xfrm>
          <a:prstGeom prst="rect">
            <a:avLst/>
          </a:prstGeom>
          <a:noFill/>
          <a:ln w="9525">
            <a:noFill/>
            <a:miter lim="800000"/>
            <a:headEnd/>
            <a:tailEnd/>
          </a:ln>
          <a:effectLst/>
        </p:spPr>
      </p:pic>
      <p:sp>
        <p:nvSpPr>
          <p:cNvPr id="5" name="Rectangle 4"/>
          <p:cNvSpPr/>
          <p:nvPr/>
        </p:nvSpPr>
        <p:spPr>
          <a:xfrm>
            <a:off x="357158" y="2714620"/>
            <a:ext cx="8643998" cy="3539430"/>
          </a:xfrm>
          <a:prstGeom prst="rect">
            <a:avLst/>
          </a:prstGeom>
        </p:spPr>
        <p:txBody>
          <a:bodyPr wrap="square">
            <a:spAutoFit/>
          </a:bodyPr>
          <a:lstStyle/>
          <a:p>
            <a:endParaRPr lang="en-AU" sz="2800" dirty="0" smtClean="0">
              <a:latin typeface="Arial" pitchFamily="34" charset="0"/>
              <a:cs typeface="Arial" pitchFamily="34" charset="0"/>
            </a:endParaRPr>
          </a:p>
          <a:p>
            <a:r>
              <a:rPr lang="en-AU" sz="2800" dirty="0" smtClean="0">
                <a:latin typeface="Arial" pitchFamily="34" charset="0"/>
                <a:cs typeface="Arial" pitchFamily="34" charset="0"/>
              </a:rPr>
              <a:t>CERAMIC </a:t>
            </a:r>
            <a:r>
              <a:rPr lang="en-AU" sz="2800" dirty="0">
                <a:latin typeface="Arial" pitchFamily="34" charset="0"/>
                <a:cs typeface="Arial" pitchFamily="34" charset="0"/>
              </a:rPr>
              <a:t>capacitors use a tiny disc of ceramic material for their insulating dielectric, and range in value from 1 pF (</a:t>
            </a:r>
            <a:r>
              <a:rPr lang="en-AU" sz="2800" dirty="0" err="1">
                <a:latin typeface="Arial" pitchFamily="34" charset="0"/>
                <a:cs typeface="Arial" pitchFamily="34" charset="0"/>
              </a:rPr>
              <a:t>picofarad</a:t>
            </a:r>
            <a:r>
              <a:rPr lang="en-AU" sz="2800" dirty="0">
                <a:latin typeface="Arial" pitchFamily="34" charset="0"/>
                <a:cs typeface="Arial" pitchFamily="34" charset="0"/>
              </a:rPr>
              <a:t>) up to about 1</a:t>
            </a:r>
            <a:r>
              <a:rPr lang="en-AU" sz="2800" dirty="0" smtClean="0">
                <a:latin typeface="Arial" pitchFamily="34" charset="0"/>
                <a:cs typeface="Arial" pitchFamily="34" charset="0"/>
              </a:rPr>
              <a:t>µF</a:t>
            </a:r>
            <a:r>
              <a:rPr lang="en-AU" sz="2800" dirty="0">
                <a:latin typeface="Arial" pitchFamily="34" charset="0"/>
                <a:cs typeface="Arial" pitchFamily="34" charset="0"/>
              </a:rPr>
              <a:t>. </a:t>
            </a:r>
          </a:p>
          <a:p>
            <a:r>
              <a:rPr lang="en-AU" sz="2800" dirty="0" smtClean="0">
                <a:latin typeface="Arial" pitchFamily="34" charset="0"/>
                <a:cs typeface="Arial" pitchFamily="34" charset="0"/>
              </a:rPr>
              <a:t> </a:t>
            </a:r>
            <a:endParaRPr lang="en-AU" sz="2800" dirty="0">
              <a:latin typeface="Arial" pitchFamily="34" charset="0"/>
              <a:cs typeface="Arial" pitchFamily="34" charset="0"/>
            </a:endParaRPr>
          </a:p>
          <a:p>
            <a:r>
              <a:rPr lang="en-AU" sz="2800" dirty="0">
                <a:latin typeface="Arial" pitchFamily="34" charset="0"/>
                <a:cs typeface="Arial" pitchFamily="34" charset="0"/>
              </a:rPr>
              <a:t>Ceramic capacitors are often used in RF (radio frequency) and filter circuits. Like greencaps and MKTs, they are not polarised.</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2787647"/>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643182"/>
          </a:xfrm>
        </p:spPr>
        <p:txBody>
          <a:bodyPr>
            <a:noAutofit/>
          </a:bodyPr>
          <a:lstStyle/>
          <a:p>
            <a:pPr algn="l"/>
            <a:r>
              <a:rPr lang="en-AU" sz="2000" b="1" dirty="0" smtClean="0">
                <a:latin typeface="Arial" pitchFamily="34" charset="0"/>
                <a:cs typeface="Arial" pitchFamily="34" charset="0"/>
              </a:rPr>
              <a:t/>
            </a:r>
            <a:br>
              <a:rPr lang="en-AU" sz="2000" b="1" dirty="0" smtClean="0">
                <a:latin typeface="Arial" pitchFamily="34" charset="0"/>
                <a:cs typeface="Arial" pitchFamily="34" charset="0"/>
              </a:rPr>
            </a:br>
            <a:r>
              <a:rPr lang="en-AU" sz="2000" b="1" dirty="0">
                <a:latin typeface="Arial" pitchFamily="34" charset="0"/>
                <a:cs typeface="Arial" pitchFamily="34" charset="0"/>
              </a:rPr>
              <a:t/>
            </a:r>
            <a:br>
              <a:rPr lang="en-AU" sz="2000" b="1" dirty="0">
                <a:latin typeface="Arial" pitchFamily="34" charset="0"/>
                <a:cs typeface="Arial" pitchFamily="34" charset="0"/>
              </a:rPr>
            </a:br>
            <a:r>
              <a:rPr lang="en-AU" sz="2000" b="1" dirty="0" smtClean="0">
                <a:latin typeface="Arial" pitchFamily="34" charset="0"/>
                <a:cs typeface="Arial" pitchFamily="34" charset="0"/>
              </a:rPr>
              <a:t/>
            </a:r>
            <a:br>
              <a:rPr lang="en-AU" sz="2000" b="1" dirty="0" smtClean="0">
                <a:latin typeface="Arial" pitchFamily="34" charset="0"/>
                <a:cs typeface="Arial" pitchFamily="34" charset="0"/>
              </a:rPr>
            </a:br>
            <a:r>
              <a:rPr lang="en-AU" sz="2000" b="1" dirty="0" smtClean="0">
                <a:latin typeface="Arial" pitchFamily="34" charset="0"/>
                <a:cs typeface="Arial" pitchFamily="34" charset="0"/>
              </a:rPr>
              <a:t>ELECTROLYTIC </a:t>
            </a:r>
            <a:r>
              <a:rPr lang="en-AU" sz="2000" b="1" dirty="0">
                <a:latin typeface="Arial" pitchFamily="34" charset="0"/>
                <a:cs typeface="Arial" pitchFamily="34" charset="0"/>
              </a:rPr>
              <a:t>capacitors (or 'electros') use a very thin film of </a:t>
            </a:r>
            <a:r>
              <a:rPr lang="en-AU" sz="2000" b="1" dirty="0" smtClean="0">
                <a:latin typeface="Arial" pitchFamily="34" charset="0"/>
                <a:cs typeface="Arial" pitchFamily="34" charset="0"/>
              </a:rPr>
              <a:t>metal oxide </a:t>
            </a:r>
            <a:r>
              <a:rPr lang="en-AU" sz="2000" b="1" dirty="0">
                <a:latin typeface="Arial" pitchFamily="34" charset="0"/>
                <a:cs typeface="Arial" pitchFamily="34" charset="0"/>
              </a:rPr>
              <a:t>as their dielectric, which allows them to provide a large amount of capacitance in a very small </a:t>
            </a:r>
            <a:r>
              <a:rPr lang="en-AU" sz="2000" b="1" dirty="0" smtClean="0">
                <a:latin typeface="Arial" pitchFamily="34" charset="0"/>
                <a:cs typeface="Arial" pitchFamily="34" charset="0"/>
              </a:rPr>
              <a:t>volume</a:t>
            </a:r>
            <a:r>
              <a:rPr lang="en-AU" sz="2000" b="1" dirty="0">
                <a:latin typeface="Arial" pitchFamily="34" charset="0"/>
                <a:cs typeface="Arial" pitchFamily="34" charset="0"/>
              </a:rPr>
              <a:t>. They range in value from about </a:t>
            </a:r>
            <a:r>
              <a:rPr lang="en-AU" sz="2000" b="1" dirty="0" smtClean="0">
                <a:latin typeface="Arial" pitchFamily="34" charset="0"/>
                <a:cs typeface="Arial" pitchFamily="34" charset="0"/>
              </a:rPr>
              <a:t>1µF </a:t>
            </a:r>
            <a:r>
              <a:rPr lang="en-AU" sz="2000" b="1" dirty="0">
                <a:latin typeface="Arial" pitchFamily="34" charset="0"/>
                <a:cs typeface="Arial" pitchFamily="34" charset="0"/>
              </a:rPr>
              <a:t>up </a:t>
            </a:r>
            <a:r>
              <a:rPr lang="en-AU" sz="2000" b="1" dirty="0" smtClean="0">
                <a:latin typeface="Arial" pitchFamily="34" charset="0"/>
                <a:cs typeface="Arial" pitchFamily="34" charset="0"/>
              </a:rPr>
              <a:t>to </a:t>
            </a:r>
            <a:r>
              <a:rPr lang="en-AU" sz="2000" b="1" dirty="0">
                <a:latin typeface="Arial" pitchFamily="34" charset="0"/>
                <a:cs typeface="Arial" pitchFamily="34" charset="0"/>
              </a:rPr>
              <a:t>thousands of microfarads </a:t>
            </a:r>
            <a:r>
              <a:rPr lang="en-AU" sz="2000" b="1" dirty="0" smtClean="0">
                <a:latin typeface="Arial" pitchFamily="34" charset="0"/>
                <a:cs typeface="Arial" pitchFamily="34" charset="0"/>
              </a:rPr>
              <a:t>. </a:t>
            </a:r>
            <a:r>
              <a:rPr lang="en-AU" sz="2000" b="1" dirty="0">
                <a:latin typeface="Arial" pitchFamily="34" charset="0"/>
                <a:cs typeface="Arial" pitchFamily="34" charset="0"/>
              </a:rPr>
              <a:t>They are commonly used to filter power supply rails, for coupling audio signals and in timing circuits. </a:t>
            </a:r>
            <a:r>
              <a:rPr lang="en-AU" sz="2000" b="1" dirty="0" smtClean="0">
                <a:latin typeface="Arial" pitchFamily="34" charset="0"/>
                <a:cs typeface="Arial" pitchFamily="34" charset="0"/>
              </a:rPr>
              <a:t>  All </a:t>
            </a:r>
            <a:r>
              <a:rPr lang="en-AU" sz="2000" b="1" dirty="0">
                <a:latin typeface="Arial" pitchFamily="34" charset="0"/>
                <a:cs typeface="Arial" pitchFamily="34" charset="0"/>
              </a:rPr>
              <a:t>electrolytic capacitors allow a very small DC 'leakage' current through them, but special 'low leakage' types are made so that this leakage current is much smaller than normal.</a:t>
            </a:r>
            <a:br>
              <a:rPr lang="en-AU" sz="2000" b="1" dirty="0">
                <a:latin typeface="Arial" pitchFamily="34" charset="0"/>
                <a:cs typeface="Arial" pitchFamily="34" charset="0"/>
              </a:rPr>
            </a:br>
            <a:r>
              <a:rPr lang="en-AU" sz="2000" b="1" dirty="0" smtClean="0">
                <a:latin typeface="Arial" pitchFamily="34" charset="0"/>
                <a:cs typeface="Arial" pitchFamily="34" charset="0"/>
              </a:rPr>
              <a:t/>
            </a:r>
            <a:br>
              <a:rPr lang="en-AU" sz="2000" b="1" dirty="0" smtClean="0">
                <a:latin typeface="Arial" pitchFamily="34" charset="0"/>
                <a:cs typeface="Arial" pitchFamily="34" charset="0"/>
              </a:rPr>
            </a:br>
            <a:endParaRPr lang="en-AU" sz="2000" i="1" dirty="0">
              <a:solidFill>
                <a:srgbClr val="FF0000"/>
              </a:solidFill>
              <a:latin typeface="Arial" pitchFamily="34" charset="0"/>
              <a:cs typeface="Arial" pitchFamily="34" charset="0"/>
            </a:endParaRPr>
          </a:p>
        </p:txBody>
      </p:sp>
      <p:pic>
        <p:nvPicPr>
          <p:cNvPr id="20482" name="Picture 2"/>
          <p:cNvPicPr>
            <a:picLocks noGrp="1" noChangeAspect="1" noChangeArrowheads="1"/>
          </p:cNvPicPr>
          <p:nvPr>
            <p:ph idx="1"/>
          </p:nvPr>
        </p:nvPicPr>
        <p:blipFill>
          <a:blip r:embed="rId2"/>
          <a:srcRect/>
          <a:stretch>
            <a:fillRect/>
          </a:stretch>
        </p:blipFill>
        <p:spPr bwMode="auto">
          <a:xfrm>
            <a:off x="1643042" y="4000504"/>
            <a:ext cx="4625611" cy="2643206"/>
          </a:xfrm>
          <a:prstGeom prst="rect">
            <a:avLst/>
          </a:prstGeom>
          <a:noFill/>
          <a:ln w="9525">
            <a:noFill/>
            <a:miter lim="800000"/>
            <a:headEnd/>
            <a:tailEnd/>
          </a:ln>
          <a:effectLst/>
        </p:spPr>
      </p:pic>
      <p:sp>
        <p:nvSpPr>
          <p:cNvPr id="5" name="TextBox 4"/>
          <p:cNvSpPr txBox="1"/>
          <p:nvPr/>
        </p:nvSpPr>
        <p:spPr>
          <a:xfrm>
            <a:off x="642910" y="2928934"/>
            <a:ext cx="7858180" cy="1015663"/>
          </a:xfrm>
          <a:prstGeom prst="rect">
            <a:avLst/>
          </a:prstGeom>
          <a:noFill/>
        </p:spPr>
        <p:txBody>
          <a:bodyPr wrap="square" rtlCol="0">
            <a:spAutoFit/>
          </a:bodyPr>
          <a:lstStyle/>
          <a:p>
            <a:pPr algn="ctr"/>
            <a:r>
              <a:rPr lang="en-AU" sz="2000" b="1" i="1" u="sng" dirty="0" smtClean="0">
                <a:solidFill>
                  <a:srgbClr val="FF0000"/>
                </a:solidFill>
                <a:latin typeface="Arial" pitchFamily="34" charset="0"/>
                <a:cs typeface="Arial" pitchFamily="34" charset="0"/>
              </a:rPr>
              <a:t>Note that electrolytic capacitors are polarised. </a:t>
            </a:r>
            <a:r>
              <a:rPr lang="en-AU" sz="2000" b="1" i="1" dirty="0" smtClean="0">
                <a:solidFill>
                  <a:srgbClr val="FF0000"/>
                </a:solidFill>
                <a:latin typeface="Arial" pitchFamily="34" charset="0"/>
                <a:cs typeface="Arial" pitchFamily="34" charset="0"/>
              </a:rPr>
              <a:t/>
            </a:r>
            <a:br>
              <a:rPr lang="en-AU" sz="2000" b="1" i="1" dirty="0" smtClean="0">
                <a:solidFill>
                  <a:srgbClr val="FF0000"/>
                </a:solidFill>
                <a:latin typeface="Arial" pitchFamily="34" charset="0"/>
                <a:cs typeface="Arial" pitchFamily="34" charset="0"/>
              </a:rPr>
            </a:br>
            <a:r>
              <a:rPr lang="en-AU" sz="2000" b="1" i="1" dirty="0" smtClean="0">
                <a:solidFill>
                  <a:srgbClr val="FF0000"/>
                </a:solidFill>
                <a:latin typeface="Arial" pitchFamily="34" charset="0"/>
                <a:cs typeface="Arial" pitchFamily="34" charset="0"/>
              </a:rPr>
              <a:t>The Positive and negative leads are clearly marked on their </a:t>
            </a:r>
          </a:p>
          <a:p>
            <a:pPr algn="ctr"/>
            <a:r>
              <a:rPr lang="en-AU" sz="2000" b="1" i="1" dirty="0" smtClean="0">
                <a:solidFill>
                  <a:srgbClr val="FF0000"/>
                </a:solidFill>
                <a:latin typeface="Arial" pitchFamily="34" charset="0"/>
                <a:cs typeface="Arial" pitchFamily="34" charset="0"/>
              </a:rPr>
              <a:t>bodies.    Be sure to connect them the right way around !!</a:t>
            </a:r>
            <a:endParaRPr lang="en-AU" sz="2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813" y="6525344"/>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AU" sz="3200" b="1" dirty="0" smtClean="0">
                <a:solidFill>
                  <a:srgbClr val="FF0000"/>
                </a:solidFill>
              </a:rPr>
              <a:t>This is what happens if you “get the polarity wrong”</a:t>
            </a:r>
            <a:endParaRPr lang="en-AU" sz="3200" b="1" dirty="0">
              <a:solidFill>
                <a:srgbClr val="FF0000"/>
              </a:solidFill>
            </a:endParaRPr>
          </a:p>
        </p:txBody>
      </p:sp>
      <p:pic>
        <p:nvPicPr>
          <p:cNvPr id="23554" name="Picture 2"/>
          <p:cNvPicPr>
            <a:picLocks noGrp="1" noChangeAspect="1" noChangeArrowheads="1"/>
          </p:cNvPicPr>
          <p:nvPr>
            <p:ph idx="1"/>
          </p:nvPr>
        </p:nvPicPr>
        <p:blipFill>
          <a:blip r:embed="rId2"/>
          <a:srcRect/>
          <a:stretch>
            <a:fillRect/>
          </a:stretch>
        </p:blipFill>
        <p:spPr bwMode="auto">
          <a:xfrm>
            <a:off x="1214414" y="928670"/>
            <a:ext cx="6786610" cy="5373212"/>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6453336"/>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3643338"/>
          </a:xfrm>
        </p:spPr>
        <p:txBody>
          <a:bodyPr>
            <a:noAutofit/>
          </a:bodyPr>
          <a:lstStyle/>
          <a:p>
            <a:pPr algn="l"/>
            <a:r>
              <a:rPr lang="en-AU" sz="2000" b="1" i="1" dirty="0">
                <a:solidFill>
                  <a:schemeClr val="accent3">
                    <a:lumMod val="50000"/>
                  </a:schemeClr>
                </a:solidFill>
                <a:latin typeface="Arial" pitchFamily="34" charset="0"/>
                <a:cs typeface="Arial" pitchFamily="34" charset="0"/>
              </a:rPr>
              <a:t>Sometimes the amount of capacitance in a circuit needs to be adjusted or 'trimmed' </a:t>
            </a:r>
            <a:r>
              <a:rPr lang="en-AU" sz="2000" b="1" i="1" dirty="0" smtClean="0">
                <a:solidFill>
                  <a:schemeClr val="accent3">
                    <a:lumMod val="50000"/>
                  </a:schemeClr>
                </a:solidFill>
                <a:latin typeface="Arial" pitchFamily="34" charset="0"/>
                <a:cs typeface="Arial" pitchFamily="34" charset="0"/>
              </a:rPr>
              <a:t>– such as setting </a:t>
            </a:r>
            <a:r>
              <a:rPr lang="en-AU" sz="2000" b="1" i="1" dirty="0">
                <a:solidFill>
                  <a:schemeClr val="accent3">
                    <a:lumMod val="50000"/>
                  </a:schemeClr>
                </a:solidFill>
                <a:latin typeface="Arial" pitchFamily="34" charset="0"/>
                <a:cs typeface="Arial" pitchFamily="34" charset="0"/>
              </a:rPr>
              <a:t>the frequency of a tuned circuit, for example</a:t>
            </a:r>
            <a:r>
              <a:rPr lang="en-AU" sz="2000" b="1" i="1" dirty="0">
                <a:solidFill>
                  <a:schemeClr val="accent3">
                    <a:lumMod val="50000"/>
                  </a:schemeClr>
                </a:solidFill>
              </a:rPr>
              <a:t>. </a:t>
            </a:r>
            <a:r>
              <a:rPr lang="en-AU" sz="2000" b="1" i="1" dirty="0" smtClean="0">
                <a:solidFill>
                  <a:schemeClr val="accent3">
                    <a:lumMod val="50000"/>
                  </a:schemeClr>
                </a:solidFill>
              </a:rPr>
              <a:t/>
            </a:r>
            <a:br>
              <a:rPr lang="en-AU" sz="2000" b="1" i="1" dirty="0" smtClean="0">
                <a:solidFill>
                  <a:schemeClr val="accent3">
                    <a:lumMod val="50000"/>
                  </a:schemeClr>
                </a:solidFill>
              </a:rPr>
            </a:br>
            <a:r>
              <a:rPr lang="en-AU" sz="2000" dirty="0" smtClean="0"/>
              <a:t/>
            </a:r>
            <a:br>
              <a:rPr lang="en-AU" sz="2000" dirty="0" smtClean="0"/>
            </a:br>
            <a:r>
              <a:rPr lang="en-AU" sz="2000" dirty="0" smtClean="0">
                <a:latin typeface="Arial" pitchFamily="34" charset="0"/>
                <a:cs typeface="Arial" pitchFamily="34" charset="0"/>
              </a:rPr>
              <a:t>A </a:t>
            </a:r>
            <a:r>
              <a:rPr lang="en-AU" sz="2000" b="1" dirty="0">
                <a:latin typeface="Arial" pitchFamily="34" charset="0"/>
                <a:cs typeface="Arial" pitchFamily="34" charset="0"/>
              </a:rPr>
              <a:t>VARIABLE </a:t>
            </a:r>
            <a:r>
              <a:rPr lang="en-AU" sz="2000" b="1" dirty="0" smtClean="0">
                <a:latin typeface="Arial" pitchFamily="34" charset="0"/>
                <a:cs typeface="Arial" pitchFamily="34" charset="0"/>
              </a:rPr>
              <a:t>capacitor </a:t>
            </a:r>
            <a:r>
              <a:rPr lang="en-AU" sz="2000" b="1" dirty="0">
                <a:latin typeface="Arial" pitchFamily="34" charset="0"/>
                <a:cs typeface="Arial" pitchFamily="34" charset="0"/>
              </a:rPr>
              <a:t>has one set of fixed plates, and one set which can be moved </a:t>
            </a:r>
            <a:r>
              <a:rPr lang="en-AU" sz="2000" b="1" dirty="0" smtClean="0">
                <a:latin typeface="Arial" pitchFamily="34" charset="0"/>
                <a:cs typeface="Arial" pitchFamily="34" charset="0"/>
              </a:rPr>
              <a:t> </a:t>
            </a:r>
            <a:r>
              <a:rPr lang="en-AU" sz="2000" b="1" dirty="0">
                <a:latin typeface="Arial" pitchFamily="34" charset="0"/>
                <a:cs typeface="Arial" pitchFamily="34" charset="0"/>
              </a:rPr>
              <a:t>either by turning a knob (like a pot) or a screwdriver (like a </a:t>
            </a:r>
            <a:r>
              <a:rPr lang="en-AU" sz="2000" b="1" dirty="0" err="1">
                <a:latin typeface="Arial" pitchFamily="34" charset="0"/>
                <a:cs typeface="Arial" pitchFamily="34" charset="0"/>
              </a:rPr>
              <a:t>trimpot</a:t>
            </a:r>
            <a:r>
              <a:rPr lang="en-AU" sz="2000" b="1" dirty="0">
                <a:latin typeface="Arial" pitchFamily="34" charset="0"/>
                <a:cs typeface="Arial" pitchFamily="34" charset="0"/>
              </a:rPr>
              <a:t>). The dielectric between the two sets of plates is usually either air or a plastic film. Because of their construction, most variable capacitors have quite low maximum values - up to a few tens of </a:t>
            </a:r>
            <a:r>
              <a:rPr lang="en-AU" sz="2000" b="1" dirty="0" err="1">
                <a:latin typeface="Arial" pitchFamily="34" charset="0"/>
                <a:cs typeface="Arial" pitchFamily="34" charset="0"/>
              </a:rPr>
              <a:t>picofarads</a:t>
            </a:r>
            <a:r>
              <a:rPr lang="en-AU" sz="2000" b="1" dirty="0">
                <a:latin typeface="Arial" pitchFamily="34" charset="0"/>
                <a:cs typeface="Arial" pitchFamily="34" charset="0"/>
              </a:rPr>
              <a:t> (pF) for trimmer capacitors and a few hundred </a:t>
            </a:r>
            <a:r>
              <a:rPr lang="en-AU" sz="2000" b="1" dirty="0" err="1">
                <a:latin typeface="Arial" pitchFamily="34" charset="0"/>
                <a:cs typeface="Arial" pitchFamily="34" charset="0"/>
              </a:rPr>
              <a:t>picofarads</a:t>
            </a:r>
            <a:r>
              <a:rPr lang="en-AU" sz="2000" b="1" dirty="0">
                <a:latin typeface="Arial" pitchFamily="34" charset="0"/>
                <a:cs typeface="Arial" pitchFamily="34" charset="0"/>
              </a:rPr>
              <a:t> for larger variable capacitors used for tuning radios.</a:t>
            </a:r>
            <a:endParaRPr lang="en-AU" sz="2000" dirty="0">
              <a:latin typeface="Arial" pitchFamily="34" charset="0"/>
              <a:cs typeface="Arial" pitchFamily="34" charset="0"/>
            </a:endParaRPr>
          </a:p>
        </p:txBody>
      </p:sp>
      <p:pic>
        <p:nvPicPr>
          <p:cNvPr id="21506" name="Picture 2"/>
          <p:cNvPicPr>
            <a:picLocks noGrp="1" noChangeAspect="1" noChangeArrowheads="1"/>
          </p:cNvPicPr>
          <p:nvPr>
            <p:ph idx="1"/>
          </p:nvPr>
        </p:nvPicPr>
        <p:blipFill>
          <a:blip r:embed="rId2"/>
          <a:srcRect/>
          <a:stretch>
            <a:fillRect/>
          </a:stretch>
        </p:blipFill>
        <p:spPr bwMode="auto">
          <a:xfrm>
            <a:off x="2357422" y="4214818"/>
            <a:ext cx="5259623" cy="2214578"/>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597352"/>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61" y="476672"/>
            <a:ext cx="5454711" cy="594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404664"/>
            <a:ext cx="3672408" cy="523220"/>
          </a:xfrm>
          <a:prstGeom prst="rect">
            <a:avLst/>
          </a:prstGeom>
          <a:noFill/>
        </p:spPr>
        <p:txBody>
          <a:bodyPr wrap="square" rtlCol="0">
            <a:spAutoFit/>
          </a:bodyPr>
          <a:lstStyle/>
          <a:p>
            <a:r>
              <a:rPr lang="en-AU" sz="2800" b="1" u="sng" dirty="0" smtClean="0">
                <a:solidFill>
                  <a:srgbClr val="0070C0"/>
                </a:solidFill>
              </a:rPr>
              <a:t>Capacitor colour codes</a:t>
            </a:r>
            <a:endParaRPr lang="en-AU" sz="2800" b="1" u="sng" dirty="0">
              <a:solidFill>
                <a:srgbClr val="0070C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6632027"/>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078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704856" cy="584775"/>
          </a:xfrm>
          <a:prstGeom prst="rect">
            <a:avLst/>
          </a:prstGeom>
          <a:noFill/>
        </p:spPr>
        <p:txBody>
          <a:bodyPr wrap="square" rtlCol="0">
            <a:spAutoFit/>
          </a:bodyPr>
          <a:lstStyle/>
          <a:p>
            <a:pPr algn="ctr"/>
            <a:r>
              <a:rPr lang="en-AU" sz="3200" dirty="0" smtClean="0"/>
              <a:t>Semiconductors:    DIODES</a:t>
            </a:r>
            <a:endParaRPr lang="en-AU" sz="3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26003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141" t="18033" r="21100" b="21743"/>
          <a:stretch/>
        </p:blipFill>
        <p:spPr bwMode="auto">
          <a:xfrm>
            <a:off x="3707458" y="1628800"/>
            <a:ext cx="1801092" cy="1049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5810" b="6877"/>
          <a:stretch/>
        </p:blipFill>
        <p:spPr bwMode="auto">
          <a:xfrm>
            <a:off x="6469707" y="1283856"/>
            <a:ext cx="1990725" cy="200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366655"/>
            <a:ext cx="15716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7373" t="3603" r="6001" b="8047"/>
          <a:stretch/>
        </p:blipFill>
        <p:spPr bwMode="auto">
          <a:xfrm>
            <a:off x="2779203" y="2924944"/>
            <a:ext cx="1856509" cy="189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43037" b="6026"/>
          <a:stretch/>
        </p:blipFill>
        <p:spPr bwMode="auto">
          <a:xfrm rot="16200000">
            <a:off x="2783641" y="5193464"/>
            <a:ext cx="1512168" cy="123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443711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064" y="5156873"/>
            <a:ext cx="35147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37365" y="6615976"/>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424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istors 1 -2_0001.jpg"/>
          <p:cNvPicPr>
            <a:picLocks noChangeAspect="1"/>
          </p:cNvPicPr>
          <p:nvPr/>
        </p:nvPicPr>
        <p:blipFill>
          <a:blip r:embed="rId2"/>
          <a:srcRect/>
          <a:stretch>
            <a:fillRect/>
          </a:stretch>
        </p:blipFill>
        <p:spPr>
          <a:xfrm>
            <a:off x="4000496" y="214290"/>
            <a:ext cx="3714776" cy="2000264"/>
          </a:xfrm>
          <a:prstGeom prst="rect">
            <a:avLst/>
          </a:prstGeom>
        </p:spPr>
      </p:pic>
      <p:sp>
        <p:nvSpPr>
          <p:cNvPr id="11265" name="Rectangle 1"/>
          <p:cNvSpPr>
            <a:spLocks noChangeArrowheads="1"/>
          </p:cNvSpPr>
          <p:nvPr/>
        </p:nvSpPr>
        <p:spPr bwMode="auto">
          <a:xfrm>
            <a:off x="0" y="2285992"/>
            <a:ext cx="91440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RESISTORS </a:t>
            </a:r>
            <a:r>
              <a:rPr kumimoji="0" lang="en-US" sz="2000" b="0" i="0" u="none" strike="noStrike" cap="none" normalizeH="0" baseline="0" dirty="0" smtClean="0">
                <a:ln>
                  <a:noFill/>
                </a:ln>
                <a:solidFill>
                  <a:schemeClr val="tx1"/>
                </a:solidFill>
                <a:effectLst/>
                <a:latin typeface="Arial" pitchFamily="34" charset="0"/>
                <a:cs typeface="Arial" pitchFamily="34" charset="0"/>
              </a:rPr>
              <a:t>are used to regulate the amount of current flowing in a circuit - the higher the resistor's resistance, the less current that flows and vice versa.</a:t>
            </a:r>
            <a:endParaRPr kumimoji="0" lang="en-A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Resistor values are measured in ohms Ω, and are identified by colour bands.  </a:t>
            </a:r>
            <a:endParaRPr kumimoji="0" lang="en-A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They may be connected into a circuit either way around (they are not polarised).</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cs typeface="Arial" pitchFamily="34" charset="0"/>
            </a:endParaRPr>
          </a:p>
          <a:p>
            <a:pPr algn="just" eaLnBrk="0" fontAlgn="base" hangingPunct="0">
              <a:spcBef>
                <a:spcPct val="0"/>
              </a:spcBef>
              <a:spcAft>
                <a:spcPct val="0"/>
              </a:spcAft>
            </a:pPr>
            <a:r>
              <a:rPr lang="en-US" sz="2000" dirty="0" smtClean="0">
                <a:latin typeface="Arial" pitchFamily="34" charset="0"/>
                <a:cs typeface="Arial" pitchFamily="34" charset="0"/>
              </a:rPr>
              <a:t>Resistors </a:t>
            </a:r>
            <a:r>
              <a:rPr lang="en-US" sz="2000" dirty="0">
                <a:latin typeface="Arial" pitchFamily="34" charset="0"/>
                <a:cs typeface="Arial" pitchFamily="34" charset="0"/>
              </a:rPr>
              <a:t>are made in different sizes, capable of dissipating or 'getting rid of' different amounts of energy </a:t>
            </a:r>
            <a:r>
              <a:rPr lang="en-US" sz="2000" dirty="0" smtClean="0">
                <a:latin typeface="Arial" pitchFamily="34" charset="0"/>
                <a:cs typeface="Arial" pitchFamily="34" charset="0"/>
              </a:rPr>
              <a:t>(heat</a:t>
            </a:r>
            <a:r>
              <a:rPr lang="en-US" sz="2000" dirty="0">
                <a:latin typeface="Arial" pitchFamily="34" charset="0"/>
                <a:cs typeface="Arial" pitchFamily="34" charset="0"/>
              </a:rPr>
              <a:t>). </a:t>
            </a:r>
            <a:endParaRPr lang="en-US" sz="2000" dirty="0" smtClean="0">
              <a:latin typeface="Arial" pitchFamily="34" charset="0"/>
              <a:cs typeface="Arial" pitchFamily="34" charset="0"/>
            </a:endParaRPr>
          </a:p>
          <a:p>
            <a:pPr algn="just" eaLnBrk="0" fontAlgn="base" hangingPunct="0">
              <a:spcBef>
                <a:spcPct val="0"/>
              </a:spcBef>
              <a:spcAft>
                <a:spcPct val="0"/>
              </a:spcAft>
            </a:pPr>
            <a:r>
              <a:rPr lang="en-US" sz="2000" dirty="0" smtClean="0">
                <a:latin typeface="Arial" pitchFamily="34" charset="0"/>
                <a:cs typeface="Arial" pitchFamily="34" charset="0"/>
              </a:rPr>
              <a:t>They </a:t>
            </a:r>
            <a:r>
              <a:rPr lang="en-US" sz="2000" dirty="0">
                <a:latin typeface="Arial" pitchFamily="34" charset="0"/>
                <a:cs typeface="Arial" pitchFamily="34" charset="0"/>
              </a:rPr>
              <a:t>are also made using different materials as the actual resistive element. Small low power resistors usually have an element made from either carbon or a thin film of metal oxide. </a:t>
            </a:r>
            <a:endParaRPr lang="en-US" sz="2000" dirty="0" smtClean="0">
              <a:latin typeface="Arial" pitchFamily="34" charset="0"/>
              <a:cs typeface="Arial" pitchFamily="34" charset="0"/>
            </a:endParaRPr>
          </a:p>
          <a:p>
            <a:pPr algn="just" eaLnBrk="0" fontAlgn="base" hangingPunct="0">
              <a:spcBef>
                <a:spcPct val="0"/>
              </a:spcBef>
              <a:spcAft>
                <a:spcPct val="0"/>
              </a:spcAft>
            </a:pPr>
            <a:r>
              <a:rPr lang="en-US" sz="2000" dirty="0" smtClean="0">
                <a:latin typeface="Arial" pitchFamily="34" charset="0"/>
                <a:cs typeface="Arial" pitchFamily="34" charset="0"/>
              </a:rPr>
              <a:t>Larger </a:t>
            </a:r>
            <a:r>
              <a:rPr lang="en-US" sz="2000" dirty="0">
                <a:latin typeface="Arial" pitchFamily="34" charset="0"/>
                <a:cs typeface="Arial" pitchFamily="34" charset="0"/>
              </a:rPr>
              <a:t>resistors made to dissipate more power generally have an element wound from a wire such as </a:t>
            </a:r>
            <a:r>
              <a:rPr lang="en-US" sz="2000" i="1" dirty="0" err="1">
                <a:latin typeface="Arial" pitchFamily="34" charset="0"/>
                <a:cs typeface="Arial" pitchFamily="34" charset="0"/>
              </a:rPr>
              <a:t>nichrome</a:t>
            </a:r>
            <a:r>
              <a:rPr lang="en-US" sz="2000" i="1" dirty="0">
                <a:latin typeface="Arial" pitchFamily="34" charset="0"/>
                <a:cs typeface="Arial" pitchFamily="34" charset="0"/>
              </a:rPr>
              <a:t> </a:t>
            </a:r>
            <a:r>
              <a:rPr lang="en-US" sz="2000" dirty="0">
                <a:latin typeface="Arial" pitchFamily="34" charset="0"/>
                <a:cs typeface="Arial" pitchFamily="34" charset="0"/>
              </a:rPr>
              <a:t>(nickel-chromium alloy</a:t>
            </a:r>
            <a:r>
              <a:rPr lang="en-US" sz="2000" dirty="0" smtClean="0">
                <a:latin typeface="Arial" pitchFamily="34" charset="0"/>
                <a:cs typeface="Arial" pitchFamily="34" charset="0"/>
              </a:rPr>
              <a:t>). </a:t>
            </a:r>
          </a:p>
          <a:p>
            <a:pPr algn="just" eaLnBrk="0" fontAlgn="base" hangingPunct="0">
              <a:spcBef>
                <a:spcPct val="0"/>
              </a:spcBef>
              <a:spcAft>
                <a:spcPct val="0"/>
              </a:spcAft>
            </a:pPr>
            <a:r>
              <a:rPr lang="en-US" sz="2000" dirty="0" smtClean="0">
                <a:latin typeface="Arial" pitchFamily="34" charset="0"/>
                <a:cs typeface="Arial" pitchFamily="34" charset="0"/>
              </a:rPr>
              <a:t>These are called </a:t>
            </a:r>
            <a:r>
              <a:rPr lang="en-US" sz="2000" dirty="0" err="1" smtClean="0">
                <a:latin typeface="Arial" pitchFamily="34" charset="0"/>
                <a:cs typeface="Arial" pitchFamily="34" charset="0"/>
              </a:rPr>
              <a:t>wirewound</a:t>
            </a:r>
            <a:r>
              <a:rPr lang="en-US" sz="2000" dirty="0" smtClean="0">
                <a:latin typeface="Arial" pitchFamily="34" charset="0"/>
                <a:cs typeface="Arial" pitchFamily="34" charset="0"/>
              </a:rPr>
              <a:t> resistors</a:t>
            </a:r>
            <a:endParaRPr lang="en-AU" sz="20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0" y="285728"/>
            <a:ext cx="4000496" cy="1569660"/>
          </a:xfrm>
          <a:prstGeom prst="rect">
            <a:avLst/>
          </a:prstGeom>
          <a:noFill/>
        </p:spPr>
        <p:txBody>
          <a:bodyPr wrap="square" rtlCol="0">
            <a:spAutoFit/>
          </a:bodyPr>
          <a:lstStyle/>
          <a:p>
            <a:pPr algn="ctr"/>
            <a:r>
              <a:rPr lang="en-AU" sz="3200" b="1" dirty="0" smtClean="0">
                <a:solidFill>
                  <a:schemeClr val="accent6">
                    <a:lumMod val="75000"/>
                  </a:schemeClr>
                </a:solidFill>
              </a:rPr>
              <a:t>How to identify common components – The Resistor -</a:t>
            </a:r>
            <a:endParaRPr lang="en-AU" sz="3200" b="1" dirty="0">
              <a:solidFill>
                <a:schemeClr val="accent6">
                  <a:lumMod val="75000"/>
                </a:scheme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1855388"/>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7261765"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525344"/>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783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61338"/>
            <a:ext cx="353913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476672"/>
            <a:ext cx="5976664" cy="369332"/>
          </a:xfrm>
          <a:prstGeom prst="rect">
            <a:avLst/>
          </a:prstGeom>
          <a:noFill/>
        </p:spPr>
        <p:txBody>
          <a:bodyPr wrap="square" rtlCol="0">
            <a:spAutoFit/>
          </a:bodyPr>
          <a:lstStyle/>
          <a:p>
            <a:pPr algn="ctr"/>
            <a:r>
              <a:rPr lang="en-AU" b="1" dirty="0" smtClean="0">
                <a:solidFill>
                  <a:srgbClr val="FF0000"/>
                </a:solidFill>
              </a:rPr>
              <a:t>TRANSISTORS</a:t>
            </a:r>
            <a:endParaRPr lang="en-AU" b="1" dirty="0">
              <a:solidFill>
                <a:srgbClr val="FF00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771" y="260648"/>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8" y="4295750"/>
            <a:ext cx="2967256" cy="13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descr="Image result for TRANSIS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958" y="2173363"/>
            <a:ext cx="33813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23520" t="14031" r="24018" b="13135"/>
          <a:stretch/>
        </p:blipFill>
        <p:spPr bwMode="auto">
          <a:xfrm>
            <a:off x="4788024" y="643470"/>
            <a:ext cx="1124318" cy="1560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8911" y="3645024"/>
            <a:ext cx="2958706" cy="2256445"/>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8523" y="6453335"/>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858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074268"/>
            <a:ext cx="6984776" cy="5206332"/>
          </a:xfrm>
          <a:prstGeom prst="rect">
            <a:avLst/>
          </a:prstGeom>
        </p:spPr>
      </p:pic>
      <p:sp>
        <p:nvSpPr>
          <p:cNvPr id="3" name="TextBox 2"/>
          <p:cNvSpPr txBox="1"/>
          <p:nvPr/>
        </p:nvSpPr>
        <p:spPr>
          <a:xfrm>
            <a:off x="1030153" y="427937"/>
            <a:ext cx="6768752" cy="646331"/>
          </a:xfrm>
          <a:prstGeom prst="rect">
            <a:avLst/>
          </a:prstGeom>
          <a:noFill/>
        </p:spPr>
        <p:txBody>
          <a:bodyPr wrap="square" rtlCol="0">
            <a:spAutoFit/>
          </a:bodyPr>
          <a:lstStyle/>
          <a:p>
            <a:pPr algn="ctr"/>
            <a:r>
              <a:rPr lang="en-AU" sz="3600" b="1" dirty="0" smtClean="0">
                <a:solidFill>
                  <a:srgbClr val="FF0000"/>
                </a:solidFill>
              </a:rPr>
              <a:t>Transistor packages</a:t>
            </a:r>
            <a:endParaRPr lang="en-AU" sz="36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453336"/>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118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light emitting di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73" y="2348880"/>
            <a:ext cx="3456384" cy="227531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276872"/>
            <a:ext cx="476760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548680"/>
            <a:ext cx="7200800" cy="646331"/>
          </a:xfrm>
          <a:prstGeom prst="rect">
            <a:avLst/>
          </a:prstGeom>
          <a:noFill/>
        </p:spPr>
        <p:txBody>
          <a:bodyPr wrap="square" rtlCol="0">
            <a:spAutoFit/>
          </a:bodyPr>
          <a:lstStyle/>
          <a:p>
            <a:pPr algn="ctr"/>
            <a:r>
              <a:rPr lang="en-AU" sz="3600" dirty="0" smtClean="0">
                <a:solidFill>
                  <a:srgbClr val="FF0000"/>
                </a:solidFill>
              </a:rPr>
              <a:t>Light Emitting Diodes</a:t>
            </a:r>
            <a:endParaRPr lang="en-AU" sz="3600" dirty="0">
              <a:solidFill>
                <a:srgbClr val="FF0000"/>
              </a:solidFill>
            </a:endParaRPr>
          </a:p>
        </p:txBody>
      </p:sp>
      <p:sp>
        <p:nvSpPr>
          <p:cNvPr id="3" name="TextBox 2"/>
          <p:cNvSpPr txBox="1"/>
          <p:nvPr/>
        </p:nvSpPr>
        <p:spPr>
          <a:xfrm>
            <a:off x="6660232" y="6453336"/>
            <a:ext cx="2232248" cy="338554"/>
          </a:xfrm>
          <a:prstGeom prst="rect">
            <a:avLst/>
          </a:prstGeom>
          <a:noFill/>
        </p:spPr>
        <p:txBody>
          <a:bodyPr wrap="square" rtlCol="0">
            <a:spAutoFit/>
          </a:bodyPr>
          <a:lstStyle/>
          <a:p>
            <a:r>
              <a:rPr lang="en-AU" sz="800" dirty="0"/>
              <a:t>Google Images</a:t>
            </a:r>
          </a:p>
          <a:p>
            <a:endParaRPr lang="en-AU" sz="800" dirty="0"/>
          </a:p>
        </p:txBody>
      </p:sp>
    </p:spTree>
    <p:extLst>
      <p:ext uri="{BB962C8B-B14F-4D97-AF65-F5344CB8AC3E}">
        <p14:creationId xmlns:p14="http://schemas.microsoft.com/office/powerpoint/2010/main" val="35071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light emitting diod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4704"/>
            <a:ext cx="8612269"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20272" y="6465812"/>
            <a:ext cx="1944216" cy="215444"/>
          </a:xfrm>
          <a:prstGeom prst="rect">
            <a:avLst/>
          </a:prstGeom>
          <a:noFill/>
        </p:spPr>
        <p:txBody>
          <a:bodyPr wrap="square" rtlCol="0">
            <a:spAutoFit/>
          </a:bodyPr>
          <a:lstStyle/>
          <a:p>
            <a:r>
              <a:rPr lang="en-AU" sz="800" dirty="0" smtClean="0"/>
              <a:t>Google Images</a:t>
            </a:r>
            <a:endParaRPr lang="en-AU" sz="800" dirty="0"/>
          </a:p>
        </p:txBody>
      </p:sp>
    </p:spTree>
    <p:extLst>
      <p:ext uri="{BB962C8B-B14F-4D97-AF65-F5344CB8AC3E}">
        <p14:creationId xmlns:p14="http://schemas.microsoft.com/office/powerpoint/2010/main" val="3471443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468639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404664"/>
            <a:ext cx="8136904" cy="1200329"/>
          </a:xfrm>
          <a:prstGeom prst="rect">
            <a:avLst/>
          </a:prstGeom>
          <a:noFill/>
        </p:spPr>
        <p:txBody>
          <a:bodyPr wrap="square" rtlCol="0">
            <a:spAutoFit/>
          </a:bodyPr>
          <a:lstStyle/>
          <a:p>
            <a:r>
              <a:rPr lang="en-AU" sz="2400" dirty="0" smtClean="0"/>
              <a:t>White LEDs are actually an </a:t>
            </a:r>
            <a:r>
              <a:rPr lang="en-AU" sz="2400" b="1" dirty="0" smtClean="0">
                <a:solidFill>
                  <a:srgbClr val="0070C0"/>
                </a:solidFill>
              </a:rPr>
              <a:t>ultra blue LED </a:t>
            </a:r>
            <a:r>
              <a:rPr lang="en-AU" sz="2400" dirty="0" smtClean="0"/>
              <a:t>with a phosphor reflector that emits </a:t>
            </a:r>
            <a:r>
              <a:rPr lang="en-AU" sz="2400" b="1" dirty="0" smtClean="0">
                <a:solidFill>
                  <a:srgbClr val="FFC000"/>
                </a:solidFill>
              </a:rPr>
              <a:t>yellow</a:t>
            </a:r>
            <a:r>
              <a:rPr lang="en-AU" sz="2400" dirty="0" smtClean="0"/>
              <a:t> light after excitation by the blue light.  The yellow and blue light combine to form white light</a:t>
            </a:r>
            <a:endParaRPr lang="en-AU"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204" y="4088135"/>
            <a:ext cx="4457609" cy="276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6669360"/>
            <a:ext cx="2127171" cy="215444"/>
          </a:xfrm>
          <a:prstGeom prst="rect">
            <a:avLst/>
          </a:prstGeom>
          <a:noFill/>
        </p:spPr>
        <p:txBody>
          <a:bodyPr wrap="square" rtlCol="0">
            <a:spAutoFit/>
          </a:bodyPr>
          <a:lstStyle/>
          <a:p>
            <a:r>
              <a:rPr lang="en-AU" sz="800" dirty="0" smtClean="0"/>
              <a:t>Google Images</a:t>
            </a:r>
            <a:endParaRPr lang="en-AU" sz="800" dirty="0"/>
          </a:p>
        </p:txBody>
      </p:sp>
    </p:spTree>
    <p:extLst>
      <p:ext uri="{BB962C8B-B14F-4D97-AF65-F5344CB8AC3E}">
        <p14:creationId xmlns:p14="http://schemas.microsoft.com/office/powerpoint/2010/main" val="3096571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620688"/>
            <a:ext cx="7992888" cy="523220"/>
          </a:xfrm>
          <a:prstGeom prst="rect">
            <a:avLst/>
          </a:prstGeom>
          <a:noFill/>
        </p:spPr>
        <p:txBody>
          <a:bodyPr wrap="square" rtlCol="0">
            <a:spAutoFit/>
          </a:bodyPr>
          <a:lstStyle/>
          <a:p>
            <a:r>
              <a:rPr lang="en-AU" sz="2800" dirty="0" smtClean="0"/>
              <a:t>Integrated circuits:    28 pin DIL package   (dual In line)      </a:t>
            </a:r>
            <a:endParaRPr lang="en-AU" sz="2800"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a:xfrm>
            <a:off x="827584" y="1556791"/>
            <a:ext cx="7721786" cy="4775115"/>
          </a:xfrm>
          <a:prstGeom prst="rect">
            <a:avLst/>
          </a:prstGeom>
        </p:spPr>
      </p:pic>
      <p:sp>
        <p:nvSpPr>
          <p:cNvPr id="2" name="TextBox 1"/>
          <p:cNvSpPr txBox="1"/>
          <p:nvPr/>
        </p:nvSpPr>
        <p:spPr>
          <a:xfrm>
            <a:off x="7164288" y="6165304"/>
            <a:ext cx="1224136" cy="215444"/>
          </a:xfrm>
          <a:prstGeom prst="rect">
            <a:avLst/>
          </a:prstGeom>
          <a:noFill/>
        </p:spPr>
        <p:txBody>
          <a:bodyPr wrap="square" rtlCol="0">
            <a:spAutoFit/>
          </a:bodyPr>
          <a:lstStyle/>
          <a:p>
            <a:r>
              <a:rPr lang="en-AU" sz="800" dirty="0" smtClean="0"/>
              <a:t>Google Images</a:t>
            </a:r>
            <a:endParaRPr lang="en-AU" sz="800" dirty="0"/>
          </a:p>
        </p:txBody>
      </p:sp>
    </p:spTree>
    <p:extLst>
      <p:ext uri="{BB962C8B-B14F-4D97-AF65-F5344CB8AC3E}">
        <p14:creationId xmlns:p14="http://schemas.microsoft.com/office/powerpoint/2010/main" val="3356020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76672"/>
            <a:ext cx="7488832" cy="523220"/>
          </a:xfrm>
          <a:prstGeom prst="rect">
            <a:avLst/>
          </a:prstGeom>
          <a:noFill/>
        </p:spPr>
        <p:txBody>
          <a:bodyPr wrap="square" rtlCol="0">
            <a:spAutoFit/>
          </a:bodyPr>
          <a:lstStyle/>
          <a:p>
            <a:r>
              <a:rPr lang="en-AU" sz="2800" dirty="0" smtClean="0"/>
              <a:t>Other types of ICs,        64 pin surface mount IC   </a:t>
            </a:r>
            <a:endParaRPr lang="en-AU"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124744"/>
            <a:ext cx="6048672" cy="5190860"/>
          </a:xfrm>
          <a:prstGeom prst="rect">
            <a:avLst/>
          </a:prstGeom>
        </p:spPr>
      </p:pic>
      <p:sp>
        <p:nvSpPr>
          <p:cNvPr id="4" name="TextBox 3"/>
          <p:cNvSpPr txBox="1"/>
          <p:nvPr/>
        </p:nvSpPr>
        <p:spPr>
          <a:xfrm>
            <a:off x="6516216" y="6381328"/>
            <a:ext cx="1872208" cy="215444"/>
          </a:xfrm>
          <a:prstGeom prst="rect">
            <a:avLst/>
          </a:prstGeom>
          <a:noFill/>
        </p:spPr>
        <p:txBody>
          <a:bodyPr wrap="square" rtlCol="0">
            <a:spAutoFit/>
          </a:bodyPr>
          <a:lstStyle/>
          <a:p>
            <a:r>
              <a:rPr lang="en-AU" sz="800" dirty="0" smtClean="0"/>
              <a:t>Google Images</a:t>
            </a:r>
            <a:endParaRPr lang="en-AU" sz="800" dirty="0"/>
          </a:p>
        </p:txBody>
      </p:sp>
    </p:spTree>
    <p:extLst>
      <p:ext uri="{BB962C8B-B14F-4D97-AF65-F5344CB8AC3E}">
        <p14:creationId xmlns:p14="http://schemas.microsoft.com/office/powerpoint/2010/main" val="718082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Audio power amplifier ICs</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204864"/>
            <a:ext cx="4400489" cy="31683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790" y="2046923"/>
            <a:ext cx="3514872" cy="3736030"/>
          </a:xfrm>
          <a:prstGeom prst="rect">
            <a:avLst/>
          </a:prstGeom>
        </p:spPr>
      </p:pic>
      <p:sp>
        <p:nvSpPr>
          <p:cNvPr id="5" name="TextBox 4"/>
          <p:cNvSpPr txBox="1"/>
          <p:nvPr/>
        </p:nvSpPr>
        <p:spPr>
          <a:xfrm>
            <a:off x="6732240" y="6237312"/>
            <a:ext cx="1872208" cy="215444"/>
          </a:xfrm>
          <a:prstGeom prst="rect">
            <a:avLst/>
          </a:prstGeom>
          <a:noFill/>
        </p:spPr>
        <p:txBody>
          <a:bodyPr wrap="square" rtlCol="0">
            <a:spAutoFit/>
          </a:bodyPr>
          <a:lstStyle/>
          <a:p>
            <a:r>
              <a:rPr lang="en-AU" sz="800" dirty="0" smtClean="0"/>
              <a:t>Google Images</a:t>
            </a:r>
            <a:endParaRPr lang="en-AU" sz="800" dirty="0"/>
          </a:p>
        </p:txBody>
      </p:sp>
    </p:spTree>
    <p:extLst>
      <p:ext uri="{BB962C8B-B14F-4D97-AF65-F5344CB8AC3E}">
        <p14:creationId xmlns:p14="http://schemas.microsoft.com/office/powerpoint/2010/main" val="207035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Internal structure of IC</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84784"/>
            <a:ext cx="8784976" cy="4680520"/>
          </a:xfrm>
          <a:prstGeom prst="rect">
            <a:avLst/>
          </a:prstGeom>
        </p:spPr>
      </p:pic>
      <p:sp>
        <p:nvSpPr>
          <p:cNvPr id="4" name="TextBox 3"/>
          <p:cNvSpPr txBox="1"/>
          <p:nvPr/>
        </p:nvSpPr>
        <p:spPr>
          <a:xfrm>
            <a:off x="6948264" y="6597352"/>
            <a:ext cx="1656184" cy="215444"/>
          </a:xfrm>
          <a:prstGeom prst="rect">
            <a:avLst/>
          </a:prstGeom>
          <a:noFill/>
        </p:spPr>
        <p:txBody>
          <a:bodyPr wrap="square" rtlCol="0">
            <a:spAutoFit/>
          </a:bodyPr>
          <a:lstStyle/>
          <a:p>
            <a:r>
              <a:rPr lang="en-AU" sz="800" dirty="0" smtClean="0">
                <a:latin typeface="Arial" panose="020B0604020202020204" pitchFamily="34" charset="0"/>
                <a:cs typeface="Arial" panose="020B0604020202020204" pitchFamily="34" charset="0"/>
              </a:rPr>
              <a:t>Google images</a:t>
            </a:r>
            <a:endParaRPr lang="en-A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18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u="sng" dirty="0" smtClean="0">
                <a:solidFill>
                  <a:srgbClr val="0070C0"/>
                </a:solidFill>
              </a:rPr>
              <a:t>Resistor Colour Codes</a:t>
            </a:r>
            <a:endParaRPr lang="en-AU" dirty="0"/>
          </a:p>
        </p:txBody>
      </p:sp>
      <p:sp>
        <p:nvSpPr>
          <p:cNvPr id="3" name="Content Placeholder 2"/>
          <p:cNvSpPr>
            <a:spLocks noGrp="1"/>
          </p:cNvSpPr>
          <p:nvPr>
            <p:ph idx="1"/>
          </p:nvPr>
        </p:nvSpPr>
        <p:spPr>
          <a:xfrm>
            <a:off x="457200" y="1214422"/>
            <a:ext cx="8229600" cy="5238914"/>
          </a:xfrm>
        </p:spPr>
        <p:txBody>
          <a:bodyPr>
            <a:normAutofit/>
          </a:bodyPr>
          <a:lstStyle/>
          <a:p>
            <a:pPr algn="just">
              <a:lnSpc>
                <a:spcPct val="150000"/>
              </a:lnSpc>
              <a:buNone/>
            </a:pPr>
            <a:r>
              <a:rPr lang="en-AU" sz="2200" dirty="0" smtClean="0">
                <a:latin typeface="Arial" panose="020B0604020202020204" pitchFamily="34" charset="0"/>
                <a:cs typeface="Arial" panose="020B0604020202020204" pitchFamily="34" charset="0"/>
              </a:rPr>
              <a:t>Resistors </a:t>
            </a:r>
            <a:r>
              <a:rPr lang="en-AU" sz="2200" dirty="0">
                <a:latin typeface="Arial" panose="020B0604020202020204" pitchFamily="34" charset="0"/>
                <a:cs typeface="Arial" panose="020B0604020202020204" pitchFamily="34" charset="0"/>
              </a:rPr>
              <a:t>are one of the most common components in </a:t>
            </a:r>
            <a:endParaRPr lang="en-AU" sz="2200" dirty="0" smtClean="0">
              <a:latin typeface="Arial" panose="020B0604020202020204" pitchFamily="34" charset="0"/>
              <a:cs typeface="Arial" panose="020B0604020202020204" pitchFamily="34" charset="0"/>
            </a:endParaRPr>
          </a:p>
          <a:p>
            <a:pPr algn="just">
              <a:lnSpc>
                <a:spcPct val="150000"/>
              </a:lnSpc>
              <a:buNone/>
            </a:pPr>
            <a:r>
              <a:rPr lang="en-AU" sz="2200" dirty="0" smtClean="0">
                <a:latin typeface="Arial" panose="020B0604020202020204" pitchFamily="34" charset="0"/>
                <a:cs typeface="Arial" panose="020B0604020202020204" pitchFamily="34" charset="0"/>
              </a:rPr>
              <a:t>electronic circuits</a:t>
            </a:r>
            <a:r>
              <a:rPr lang="en-AU" sz="2200" dirty="0">
                <a:latin typeface="Arial" panose="020B0604020202020204" pitchFamily="34" charset="0"/>
                <a:cs typeface="Arial" panose="020B0604020202020204" pitchFamily="34" charset="0"/>
              </a:rPr>
              <a:t>, but many are </a:t>
            </a:r>
            <a:r>
              <a:rPr lang="en-AU" sz="2200" dirty="0" smtClean="0">
                <a:latin typeface="Arial" panose="020B0604020202020204" pitchFamily="34" charset="0"/>
                <a:cs typeface="Arial" panose="020B0604020202020204" pitchFamily="34" charset="0"/>
              </a:rPr>
              <a:t>too </a:t>
            </a:r>
            <a:r>
              <a:rPr lang="en-AU" sz="2200" dirty="0">
                <a:latin typeface="Arial" panose="020B0604020202020204" pitchFamily="34" charset="0"/>
                <a:cs typeface="Arial" panose="020B0604020202020204" pitchFamily="34" charset="0"/>
              </a:rPr>
              <a:t>small to carry their value </a:t>
            </a:r>
            <a:endParaRPr lang="en-AU" sz="2200" dirty="0" smtClean="0">
              <a:latin typeface="Arial" panose="020B0604020202020204" pitchFamily="34" charset="0"/>
              <a:cs typeface="Arial" panose="020B0604020202020204" pitchFamily="34" charset="0"/>
            </a:endParaRPr>
          </a:p>
          <a:p>
            <a:pPr algn="just">
              <a:lnSpc>
                <a:spcPct val="150000"/>
              </a:lnSpc>
              <a:buNone/>
            </a:pPr>
            <a:r>
              <a:rPr lang="en-AU" sz="2200" dirty="0" smtClean="0">
                <a:latin typeface="Arial" panose="020B0604020202020204" pitchFamily="34" charset="0"/>
                <a:cs typeface="Arial" panose="020B0604020202020204" pitchFamily="34" charset="0"/>
              </a:rPr>
              <a:t>and </a:t>
            </a:r>
            <a:r>
              <a:rPr lang="en-AU" sz="2200" dirty="0">
                <a:latin typeface="Arial" panose="020B0604020202020204" pitchFamily="34" charset="0"/>
                <a:cs typeface="Arial" panose="020B0604020202020204" pitchFamily="34" charset="0"/>
              </a:rPr>
              <a:t>tolerance </a:t>
            </a:r>
            <a:r>
              <a:rPr lang="en-AU" sz="2200" dirty="0" smtClean="0">
                <a:latin typeface="Arial" panose="020B0604020202020204" pitchFamily="34" charset="0"/>
                <a:cs typeface="Arial" panose="020B0604020202020204" pitchFamily="34" charset="0"/>
              </a:rPr>
              <a:t>(</a:t>
            </a:r>
            <a:r>
              <a:rPr lang="en-AU" sz="2200" dirty="0">
                <a:latin typeface="Arial" panose="020B0604020202020204" pitchFamily="34" charset="0"/>
                <a:cs typeface="Arial" panose="020B0604020202020204" pitchFamily="34" charset="0"/>
              </a:rPr>
              <a:t>margin of </a:t>
            </a:r>
            <a:r>
              <a:rPr lang="en-AU" sz="2200" dirty="0" smtClean="0">
                <a:latin typeface="Arial" panose="020B0604020202020204" pitchFamily="34" charset="0"/>
                <a:cs typeface="Arial" panose="020B0604020202020204" pitchFamily="34" charset="0"/>
              </a:rPr>
              <a:t>error) printed </a:t>
            </a:r>
            <a:r>
              <a:rPr lang="en-AU" sz="2200" dirty="0">
                <a:latin typeface="Arial" panose="020B0604020202020204" pitchFamily="34" charset="0"/>
                <a:cs typeface="Arial" panose="020B0604020202020204" pitchFamily="34" charset="0"/>
              </a:rPr>
              <a:t>in text. </a:t>
            </a:r>
          </a:p>
          <a:p>
            <a:pPr algn="just">
              <a:lnSpc>
                <a:spcPct val="150000"/>
              </a:lnSpc>
              <a:buNone/>
            </a:pPr>
            <a:r>
              <a:rPr lang="en-AU" sz="2200" dirty="0">
                <a:latin typeface="Arial" panose="020B0604020202020204" pitchFamily="34" charset="0"/>
                <a:cs typeface="Arial" panose="020B0604020202020204" pitchFamily="34" charset="0"/>
              </a:rPr>
              <a:t>To get  around this problem, a system of using </a:t>
            </a:r>
            <a:r>
              <a:rPr lang="en-AU" sz="2200" dirty="0" smtClean="0">
                <a:latin typeface="Arial" panose="020B0604020202020204" pitchFamily="34" charset="0"/>
                <a:cs typeface="Arial" panose="020B0604020202020204" pitchFamily="34" charset="0"/>
              </a:rPr>
              <a:t> </a:t>
            </a:r>
            <a:r>
              <a:rPr lang="en-AU" sz="2200" dirty="0">
                <a:latin typeface="Arial" panose="020B0604020202020204" pitchFamily="34" charset="0"/>
                <a:cs typeface="Arial" panose="020B0604020202020204" pitchFamily="34" charset="0"/>
              </a:rPr>
              <a:t>bands of </a:t>
            </a:r>
            <a:endParaRPr lang="en-AU" sz="2200" dirty="0" smtClean="0">
              <a:latin typeface="Arial" panose="020B0604020202020204" pitchFamily="34" charset="0"/>
              <a:cs typeface="Arial" panose="020B0604020202020204" pitchFamily="34" charset="0"/>
            </a:endParaRPr>
          </a:p>
          <a:p>
            <a:pPr algn="just">
              <a:lnSpc>
                <a:spcPct val="150000"/>
              </a:lnSpc>
              <a:buNone/>
            </a:pPr>
            <a:r>
              <a:rPr lang="en-AU" sz="2200" dirty="0" smtClean="0">
                <a:latin typeface="Arial" panose="020B0604020202020204" pitchFamily="34" charset="0"/>
                <a:cs typeface="Arial" panose="020B0604020202020204" pitchFamily="34" charset="0"/>
              </a:rPr>
              <a:t>coloured </a:t>
            </a:r>
            <a:r>
              <a:rPr lang="en-AU" sz="2200" dirty="0">
                <a:latin typeface="Arial" panose="020B0604020202020204" pitchFamily="34" charset="0"/>
                <a:cs typeface="Arial" panose="020B0604020202020204" pitchFamily="34" charset="0"/>
              </a:rPr>
              <a:t>paint </a:t>
            </a:r>
            <a:r>
              <a:rPr lang="en-AU" sz="2200" dirty="0" smtClean="0">
                <a:latin typeface="Arial" panose="020B0604020202020204" pitchFamily="34" charset="0"/>
                <a:cs typeface="Arial" panose="020B0604020202020204" pitchFamily="34" charset="0"/>
              </a:rPr>
              <a:t>has been used for many years. </a:t>
            </a:r>
          </a:p>
          <a:p>
            <a:pPr algn="just">
              <a:lnSpc>
                <a:spcPct val="150000"/>
              </a:lnSpc>
              <a:buNone/>
            </a:pPr>
            <a:r>
              <a:rPr lang="en-AU" sz="2200" dirty="0" smtClean="0">
                <a:latin typeface="Arial" panose="020B0604020202020204" pitchFamily="34" charset="0"/>
                <a:cs typeface="Arial" panose="020B0604020202020204" pitchFamily="34" charset="0"/>
              </a:rPr>
              <a:t>Each colour band is used to represent either </a:t>
            </a:r>
            <a:r>
              <a:rPr lang="en-AU" sz="2200" dirty="0">
                <a:latin typeface="Arial" panose="020B0604020202020204" pitchFamily="34" charset="0"/>
                <a:cs typeface="Arial" panose="020B0604020202020204" pitchFamily="34" charset="0"/>
              </a:rPr>
              <a:t>a numeral, or a </a:t>
            </a:r>
            <a:endParaRPr lang="en-AU" sz="2200" dirty="0" smtClean="0">
              <a:latin typeface="Arial" panose="020B0604020202020204" pitchFamily="34" charset="0"/>
              <a:cs typeface="Arial" panose="020B0604020202020204" pitchFamily="34" charset="0"/>
            </a:endParaRPr>
          </a:p>
          <a:p>
            <a:pPr algn="just">
              <a:lnSpc>
                <a:spcPct val="150000"/>
              </a:lnSpc>
              <a:buNone/>
            </a:pPr>
            <a:r>
              <a:rPr lang="en-AU" sz="2200" dirty="0" smtClean="0">
                <a:latin typeface="Arial" panose="020B0604020202020204" pitchFamily="34" charset="0"/>
                <a:cs typeface="Arial" panose="020B0604020202020204" pitchFamily="34" charset="0"/>
              </a:rPr>
              <a:t>particular </a:t>
            </a:r>
            <a:r>
              <a:rPr lang="en-AU" sz="2200" dirty="0">
                <a:latin typeface="Arial" panose="020B0604020202020204" pitchFamily="34" charset="0"/>
                <a:cs typeface="Arial" panose="020B0604020202020204" pitchFamily="34" charset="0"/>
              </a:rPr>
              <a:t>decimal multiplier, so it's </a:t>
            </a:r>
            <a:r>
              <a:rPr lang="en-AU" sz="2200" dirty="0" smtClean="0">
                <a:latin typeface="Arial" panose="020B0604020202020204" pitchFamily="34" charset="0"/>
                <a:cs typeface="Arial" panose="020B0604020202020204" pitchFamily="34" charset="0"/>
              </a:rPr>
              <a:t>generally not </a:t>
            </a:r>
            <a:r>
              <a:rPr lang="en-AU" sz="2200" dirty="0">
                <a:latin typeface="Arial" panose="020B0604020202020204" pitchFamily="34" charset="0"/>
                <a:cs typeface="Arial" panose="020B0604020202020204" pitchFamily="34" charset="0"/>
              </a:rPr>
              <a:t>too hard to </a:t>
            </a:r>
            <a:endParaRPr lang="en-AU" sz="2200" dirty="0" smtClean="0">
              <a:latin typeface="Arial" panose="020B0604020202020204" pitchFamily="34" charset="0"/>
              <a:cs typeface="Arial" panose="020B0604020202020204" pitchFamily="34" charset="0"/>
            </a:endParaRPr>
          </a:p>
          <a:p>
            <a:pPr algn="just">
              <a:lnSpc>
                <a:spcPct val="150000"/>
              </a:lnSpc>
              <a:buNone/>
            </a:pPr>
            <a:r>
              <a:rPr lang="en-AU" sz="2200" dirty="0" smtClean="0">
                <a:latin typeface="Arial" panose="020B0604020202020204" pitchFamily="34" charset="0"/>
                <a:cs typeface="Arial" panose="020B0604020202020204" pitchFamily="34" charset="0"/>
              </a:rPr>
              <a:t>work </a:t>
            </a:r>
            <a:r>
              <a:rPr lang="en-AU" sz="2200" dirty="0">
                <a:latin typeface="Arial" panose="020B0604020202020204" pitchFamily="34" charset="0"/>
                <a:cs typeface="Arial" panose="020B0604020202020204" pitchFamily="34" charset="0"/>
              </a:rPr>
              <a:t>out the value of </a:t>
            </a:r>
            <a:r>
              <a:rPr lang="en-AU" sz="2200" dirty="0" smtClean="0">
                <a:latin typeface="Arial" panose="020B0604020202020204" pitchFamily="34" charset="0"/>
                <a:cs typeface="Arial" panose="020B0604020202020204" pitchFamily="34" charset="0"/>
              </a:rPr>
              <a:t>a resistor </a:t>
            </a:r>
            <a:r>
              <a:rPr lang="en-AU" sz="2200" dirty="0">
                <a:latin typeface="Arial" panose="020B0604020202020204" pitchFamily="34" charset="0"/>
                <a:cs typeface="Arial" panose="020B0604020202020204" pitchFamily="34" charset="0"/>
              </a:rPr>
              <a:t>by checking its 'colour </a:t>
            </a:r>
            <a:r>
              <a:rPr lang="en-AU" sz="2200" dirty="0" smtClean="0">
                <a:latin typeface="Arial" panose="020B0604020202020204" pitchFamily="34" charset="0"/>
                <a:cs typeface="Arial" panose="020B0604020202020204" pitchFamily="34" charset="0"/>
              </a:rPr>
              <a:t>code</a:t>
            </a:r>
            <a:r>
              <a:rPr lang="en-AU" sz="2200" dirty="0">
                <a:latin typeface="Arial" panose="020B0604020202020204" pitchFamily="34" charset="0"/>
                <a:cs typeface="Arial" panose="020B0604020202020204" pitchFamily="34" charset="0"/>
              </a:rPr>
              <a:t>' </a:t>
            </a:r>
            <a:endParaRPr lang="en-AU" sz="2200" dirty="0" smtClean="0">
              <a:latin typeface="Arial" panose="020B0604020202020204" pitchFamily="34" charset="0"/>
              <a:cs typeface="Arial" panose="020B0604020202020204" pitchFamily="34" charset="0"/>
            </a:endParaRPr>
          </a:p>
          <a:p>
            <a:pPr algn="just">
              <a:lnSpc>
                <a:spcPct val="150000"/>
              </a:lnSpc>
              <a:buNone/>
            </a:pPr>
            <a:r>
              <a:rPr lang="en-AU" sz="2200" dirty="0" smtClean="0">
                <a:latin typeface="Arial" panose="020B0604020202020204" pitchFamily="34" charset="0"/>
                <a:cs typeface="Arial" panose="020B0604020202020204" pitchFamily="34" charset="0"/>
              </a:rPr>
              <a:t>(</a:t>
            </a:r>
            <a:r>
              <a:rPr lang="en-AU" sz="2200" dirty="0">
                <a:latin typeface="Arial" panose="020B0604020202020204" pitchFamily="34" charset="0"/>
                <a:cs typeface="Arial" panose="020B0604020202020204" pitchFamily="34" charset="0"/>
              </a:rPr>
              <a:t>see </a:t>
            </a:r>
            <a:r>
              <a:rPr lang="en-AU" sz="2200" dirty="0" smtClean="0">
                <a:latin typeface="Arial" panose="020B0604020202020204" pitchFamily="34" charset="0"/>
                <a:cs typeface="Arial" panose="020B0604020202020204" pitchFamily="34" charset="0"/>
              </a:rPr>
              <a:t>diagram on next slide).</a:t>
            </a:r>
            <a:endParaRPr lang="en-AU" sz="2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5832648" cy="369332"/>
          </a:xfrm>
          <a:prstGeom prst="rect">
            <a:avLst/>
          </a:prstGeom>
          <a:noFill/>
        </p:spPr>
        <p:txBody>
          <a:bodyPr wrap="square" rtlCol="0">
            <a:spAutoFit/>
          </a:bodyPr>
          <a:lstStyle/>
          <a:p>
            <a:pPr algn="ctr"/>
            <a:r>
              <a:rPr lang="en-AU" dirty="0" smtClean="0"/>
              <a:t>Images courtesy of Google Images</a:t>
            </a:r>
            <a:endParaRPr lang="en-AU" dirty="0"/>
          </a:p>
        </p:txBody>
      </p:sp>
    </p:spTree>
    <p:extLst>
      <p:ext uri="{BB962C8B-B14F-4D97-AF65-F5344CB8AC3E}">
        <p14:creationId xmlns:p14="http://schemas.microsoft.com/office/powerpoint/2010/main" val="337473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4290"/>
          </a:xfrm>
        </p:spPr>
        <p:txBody>
          <a:bodyPr>
            <a:noAutofit/>
          </a:bodyPr>
          <a:lstStyle/>
          <a:p>
            <a:r>
              <a:rPr lang="en-AU" sz="800" b="1" u="sng" dirty="0" smtClean="0">
                <a:solidFill>
                  <a:srgbClr val="0070C0"/>
                </a:solidFill>
              </a:rPr>
              <a:t>.</a:t>
            </a:r>
            <a:endParaRPr lang="en-AU" sz="800" b="1" u="sng" dirty="0">
              <a:solidFill>
                <a:srgbClr val="0070C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692696"/>
            <a:ext cx="5904656" cy="5986711"/>
          </a:xfrm>
        </p:spPr>
      </p:pic>
      <p:sp>
        <p:nvSpPr>
          <p:cNvPr id="7" name="TextBox 6"/>
          <p:cNvSpPr txBox="1"/>
          <p:nvPr/>
        </p:nvSpPr>
        <p:spPr>
          <a:xfrm>
            <a:off x="539552" y="404664"/>
            <a:ext cx="8352928" cy="461665"/>
          </a:xfrm>
          <a:prstGeom prst="rect">
            <a:avLst/>
          </a:prstGeom>
          <a:noFill/>
        </p:spPr>
        <p:txBody>
          <a:bodyPr wrap="square" rtlCol="0">
            <a:spAutoFit/>
          </a:bodyPr>
          <a:lstStyle/>
          <a:p>
            <a:r>
              <a:rPr lang="en-AU" sz="2400" b="1" dirty="0" smtClean="0"/>
              <a:t>4 band resistor </a:t>
            </a:r>
            <a:endParaRPr lang="en-AU" sz="2400"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6525344"/>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135" y="260648"/>
            <a:ext cx="7940305" cy="6120680"/>
          </a:xfrm>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6525344"/>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943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AU" dirty="0" smtClean="0"/>
              <a:t>Wirewound Resistors</a:t>
            </a:r>
            <a:endParaRPr lang="en-AU" dirty="0"/>
          </a:p>
        </p:txBody>
      </p:sp>
      <p:pic>
        <p:nvPicPr>
          <p:cNvPr id="26626" name="Picture 2"/>
          <p:cNvPicPr>
            <a:picLocks noGrp="1" noChangeAspect="1" noChangeArrowheads="1"/>
          </p:cNvPicPr>
          <p:nvPr>
            <p:ph idx="1"/>
          </p:nvPr>
        </p:nvPicPr>
        <p:blipFill>
          <a:blip r:embed="rId2"/>
          <a:srcRect/>
          <a:stretch>
            <a:fillRect/>
          </a:stretch>
        </p:blipFill>
        <p:spPr bwMode="auto">
          <a:xfrm>
            <a:off x="6429388" y="2285992"/>
            <a:ext cx="2409767" cy="1500198"/>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srcRect/>
          <a:stretch>
            <a:fillRect/>
          </a:stretch>
        </p:blipFill>
        <p:spPr bwMode="auto">
          <a:xfrm>
            <a:off x="4071934" y="785794"/>
            <a:ext cx="2466975" cy="1847850"/>
          </a:xfrm>
          <a:prstGeom prst="rect">
            <a:avLst/>
          </a:prstGeom>
          <a:noFill/>
          <a:ln w="9525">
            <a:noFill/>
            <a:miter lim="800000"/>
            <a:headEnd/>
            <a:tailEnd/>
          </a:ln>
          <a:effectLst/>
        </p:spPr>
      </p:pic>
      <p:pic>
        <p:nvPicPr>
          <p:cNvPr id="26628" name="Picture 4"/>
          <p:cNvPicPr>
            <a:picLocks noChangeAspect="1" noChangeArrowheads="1"/>
          </p:cNvPicPr>
          <p:nvPr/>
        </p:nvPicPr>
        <p:blipFill>
          <a:blip r:embed="rId4"/>
          <a:srcRect/>
          <a:stretch>
            <a:fillRect/>
          </a:stretch>
        </p:blipFill>
        <p:spPr bwMode="auto">
          <a:xfrm>
            <a:off x="285720" y="857232"/>
            <a:ext cx="2743200" cy="1666875"/>
          </a:xfrm>
          <a:prstGeom prst="rect">
            <a:avLst/>
          </a:prstGeom>
          <a:noFill/>
          <a:ln w="9525">
            <a:noFill/>
            <a:miter lim="800000"/>
            <a:headEnd/>
            <a:tailEnd/>
          </a:ln>
          <a:effectLst/>
        </p:spPr>
      </p:pic>
      <p:pic>
        <p:nvPicPr>
          <p:cNvPr id="26629" name="Picture 5"/>
          <p:cNvPicPr>
            <a:picLocks noChangeAspect="1" noChangeArrowheads="1"/>
          </p:cNvPicPr>
          <p:nvPr/>
        </p:nvPicPr>
        <p:blipFill>
          <a:blip r:embed="rId5"/>
          <a:srcRect/>
          <a:stretch>
            <a:fillRect/>
          </a:stretch>
        </p:blipFill>
        <p:spPr bwMode="auto">
          <a:xfrm>
            <a:off x="5929322" y="4214818"/>
            <a:ext cx="3038475" cy="1504950"/>
          </a:xfrm>
          <a:prstGeom prst="rect">
            <a:avLst/>
          </a:prstGeom>
          <a:noFill/>
          <a:ln w="9525">
            <a:noFill/>
            <a:miter lim="800000"/>
            <a:headEnd/>
            <a:tailEnd/>
          </a:ln>
          <a:effectLst/>
        </p:spPr>
      </p:pic>
      <p:pic>
        <p:nvPicPr>
          <p:cNvPr id="26630" name="Picture 6"/>
          <p:cNvPicPr>
            <a:picLocks noChangeAspect="1" noChangeArrowheads="1"/>
          </p:cNvPicPr>
          <p:nvPr/>
        </p:nvPicPr>
        <p:blipFill>
          <a:blip r:embed="rId6"/>
          <a:srcRect/>
          <a:stretch>
            <a:fillRect/>
          </a:stretch>
        </p:blipFill>
        <p:spPr bwMode="auto">
          <a:xfrm>
            <a:off x="214282" y="4500570"/>
            <a:ext cx="3286148" cy="1643074"/>
          </a:xfrm>
          <a:prstGeom prst="rect">
            <a:avLst/>
          </a:prstGeom>
          <a:noFill/>
          <a:ln w="9525">
            <a:noFill/>
            <a:miter lim="800000"/>
            <a:headEnd/>
            <a:tailEnd/>
          </a:ln>
          <a:effectLst/>
        </p:spPr>
      </p:pic>
      <p:pic>
        <p:nvPicPr>
          <p:cNvPr id="26631" name="Picture 7"/>
          <p:cNvPicPr>
            <a:picLocks noChangeAspect="1" noChangeArrowheads="1"/>
          </p:cNvPicPr>
          <p:nvPr/>
        </p:nvPicPr>
        <p:blipFill>
          <a:blip r:embed="rId7"/>
          <a:srcRect/>
          <a:stretch>
            <a:fillRect/>
          </a:stretch>
        </p:blipFill>
        <p:spPr bwMode="auto">
          <a:xfrm>
            <a:off x="3571868" y="2643182"/>
            <a:ext cx="2514600" cy="1819275"/>
          </a:xfrm>
          <a:prstGeom prst="rect">
            <a:avLst/>
          </a:prstGeom>
          <a:noFill/>
          <a:ln w="9525">
            <a:noFill/>
            <a:miter lim="800000"/>
            <a:headEnd/>
            <a:tailEnd/>
          </a:ln>
          <a:effectLst/>
        </p:spPr>
      </p:pic>
      <p:pic>
        <p:nvPicPr>
          <p:cNvPr id="26632" name="Picture 8"/>
          <p:cNvPicPr>
            <a:picLocks noChangeAspect="1" noChangeArrowheads="1"/>
          </p:cNvPicPr>
          <p:nvPr/>
        </p:nvPicPr>
        <p:blipFill>
          <a:blip r:embed="rId8"/>
          <a:srcRect/>
          <a:stretch>
            <a:fillRect/>
          </a:stretch>
        </p:blipFill>
        <p:spPr bwMode="auto">
          <a:xfrm>
            <a:off x="428596" y="2643182"/>
            <a:ext cx="2428892" cy="1571636"/>
          </a:xfrm>
          <a:prstGeom prst="rect">
            <a:avLst/>
          </a:prstGeom>
          <a:noFill/>
          <a:ln w="9525">
            <a:noFill/>
            <a:miter lim="800000"/>
            <a:headEnd/>
            <a:tailEnd/>
          </a:ln>
          <a:effectLst/>
        </p:spPr>
      </p:pic>
      <p:pic>
        <p:nvPicPr>
          <p:cNvPr id="133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4368" y="6525344"/>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flipV="1">
            <a:off x="357158" y="500042"/>
            <a:ext cx="2214578" cy="1143008"/>
          </a:xfrm>
          <a:ln>
            <a:solidFill>
              <a:schemeClr val="accent1"/>
            </a:solidFill>
          </a:ln>
        </p:spPr>
        <p:txBody>
          <a:bodyPr>
            <a:noAutofit/>
          </a:bodyPr>
          <a:lstStyle/>
          <a:p>
            <a:r>
              <a:rPr lang="en-AU" sz="4000" b="1" dirty="0" smtClean="0">
                <a:solidFill>
                  <a:schemeClr val="accent2">
                    <a:lumMod val="75000"/>
                  </a:schemeClr>
                </a:solidFill>
              </a:rPr>
              <a:t>Variable Resistors</a:t>
            </a:r>
            <a:endParaRPr lang="en-AU" sz="4000" b="1" dirty="0">
              <a:solidFill>
                <a:schemeClr val="bg1"/>
              </a:solidFill>
            </a:endParaRPr>
          </a:p>
        </p:txBody>
      </p:sp>
      <p:sp>
        <p:nvSpPr>
          <p:cNvPr id="3" name="Content Placeholder 2"/>
          <p:cNvSpPr>
            <a:spLocks noGrp="1"/>
          </p:cNvSpPr>
          <p:nvPr>
            <p:ph idx="1"/>
          </p:nvPr>
        </p:nvSpPr>
        <p:spPr>
          <a:xfrm>
            <a:off x="457200" y="2571744"/>
            <a:ext cx="8229600" cy="3714776"/>
          </a:xfrm>
        </p:spPr>
        <p:txBody>
          <a:bodyPr>
            <a:normAutofit fontScale="85000" lnSpcReduction="20000"/>
          </a:bodyPr>
          <a:lstStyle/>
          <a:p>
            <a:endParaRPr lang="en-AU" dirty="0" smtClean="0"/>
          </a:p>
          <a:p>
            <a:pPr>
              <a:buNone/>
            </a:pPr>
            <a:r>
              <a:rPr lang="en-AU" dirty="0" smtClean="0"/>
              <a:t>A </a:t>
            </a:r>
            <a:r>
              <a:rPr lang="en-AU" b="1" dirty="0"/>
              <a:t>POTENTIOMETER (or 'pot') is basically a variable </a:t>
            </a:r>
            <a:endParaRPr lang="en-AU" b="1" dirty="0" smtClean="0"/>
          </a:p>
          <a:p>
            <a:pPr>
              <a:buNone/>
            </a:pPr>
            <a:r>
              <a:rPr lang="en-AU" b="1" dirty="0" smtClean="0"/>
              <a:t>resistor</a:t>
            </a:r>
            <a:r>
              <a:rPr lang="en-AU" b="1" dirty="0"/>
              <a:t>. It has three terminals and is fitted with a </a:t>
            </a:r>
            <a:endParaRPr lang="en-AU" b="1" dirty="0" smtClean="0"/>
          </a:p>
          <a:p>
            <a:pPr>
              <a:buNone/>
            </a:pPr>
            <a:r>
              <a:rPr lang="en-AU" b="1" dirty="0" smtClean="0"/>
              <a:t>rotary </a:t>
            </a:r>
            <a:r>
              <a:rPr lang="en-AU" b="1" dirty="0"/>
              <a:t>control shall or spindle. </a:t>
            </a:r>
            <a:r>
              <a:rPr lang="en-AU" b="1" dirty="0" smtClean="0"/>
              <a:t>   Rotating </a:t>
            </a:r>
            <a:r>
              <a:rPr lang="en-AU" b="1" dirty="0"/>
              <a:t>this shaft </a:t>
            </a:r>
            <a:endParaRPr lang="en-AU" b="1" dirty="0" smtClean="0"/>
          </a:p>
          <a:p>
            <a:pPr>
              <a:buNone/>
            </a:pPr>
            <a:r>
              <a:rPr lang="en-AU" b="1" dirty="0" smtClean="0"/>
              <a:t>varies </a:t>
            </a:r>
            <a:r>
              <a:rPr lang="en-AU" b="1" dirty="0"/>
              <a:t>the position of a wiping metal contact on a </a:t>
            </a:r>
            <a:endParaRPr lang="en-AU" b="1" dirty="0" smtClean="0"/>
          </a:p>
          <a:p>
            <a:pPr>
              <a:buNone/>
            </a:pPr>
            <a:r>
              <a:rPr lang="en-AU" b="1" dirty="0" smtClean="0"/>
              <a:t>circular </a:t>
            </a:r>
            <a:r>
              <a:rPr lang="en-AU" b="1" dirty="0"/>
              <a:t>carbon resistance track inside the pot </a:t>
            </a:r>
            <a:endParaRPr lang="en-AU" b="1" dirty="0" smtClean="0"/>
          </a:p>
          <a:p>
            <a:pPr>
              <a:buNone/>
            </a:pPr>
            <a:r>
              <a:rPr lang="en-AU" b="1" dirty="0" smtClean="0"/>
              <a:t>body</a:t>
            </a:r>
            <a:r>
              <a:rPr lang="en-AU" b="1" dirty="0"/>
              <a:t>, and this in turn determines the resistance </a:t>
            </a:r>
            <a:endParaRPr lang="en-AU" b="1" dirty="0" smtClean="0"/>
          </a:p>
          <a:p>
            <a:pPr>
              <a:buNone/>
            </a:pPr>
            <a:r>
              <a:rPr lang="en-AU" b="1" dirty="0" smtClean="0"/>
              <a:t>between </a:t>
            </a:r>
            <a:r>
              <a:rPr lang="en-AU" b="1" dirty="0"/>
              <a:t>the wiper </a:t>
            </a:r>
            <a:r>
              <a:rPr lang="en-AU" b="1" dirty="0" smtClean="0"/>
              <a:t>and </a:t>
            </a:r>
            <a:r>
              <a:rPr lang="en-AU" b="1" dirty="0"/>
              <a:t>the two outer terminals. </a:t>
            </a:r>
            <a:endParaRPr lang="en-AU" b="1" dirty="0" smtClean="0"/>
          </a:p>
          <a:p>
            <a:pPr>
              <a:buNone/>
            </a:pPr>
            <a:r>
              <a:rPr lang="en-AU" b="1" dirty="0" smtClean="0"/>
              <a:t>Potentiometers </a:t>
            </a:r>
            <a:r>
              <a:rPr lang="en-AU" b="1" dirty="0"/>
              <a:t>are commonly used as volume controls.</a:t>
            </a:r>
            <a:endParaRPr lang="en-AU" dirty="0"/>
          </a:p>
        </p:txBody>
      </p:sp>
      <p:pic>
        <p:nvPicPr>
          <p:cNvPr id="14339" name="Picture 3"/>
          <p:cNvPicPr>
            <a:picLocks noChangeAspect="1" noChangeArrowheads="1"/>
          </p:cNvPicPr>
          <p:nvPr/>
        </p:nvPicPr>
        <p:blipFill>
          <a:blip r:embed="rId2"/>
          <a:srcRect/>
          <a:stretch>
            <a:fillRect/>
          </a:stretch>
        </p:blipFill>
        <p:spPr bwMode="auto">
          <a:xfrm>
            <a:off x="2821135" y="357166"/>
            <a:ext cx="4831573" cy="2143140"/>
          </a:xfrm>
          <a:prstGeom prst="rect">
            <a:avLst/>
          </a:prstGeom>
          <a:noFill/>
          <a:ln w="9525">
            <a:noFill/>
            <a:miter lim="800000"/>
            <a:headEnd/>
            <a:tailEnd/>
          </a:ln>
          <a:effec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2309950"/>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971528" cy="1143000"/>
          </a:xfrm>
        </p:spPr>
        <p:txBody>
          <a:bodyPr/>
          <a:lstStyle/>
          <a:p>
            <a:r>
              <a:rPr lang="en-AU" dirty="0" smtClean="0">
                <a:solidFill>
                  <a:schemeClr val="bg1"/>
                </a:solidFill>
              </a:rPr>
              <a:t>.</a:t>
            </a:r>
            <a:endParaRPr lang="en-AU" dirty="0">
              <a:solidFill>
                <a:schemeClr val="bg1"/>
              </a:solidFill>
            </a:endParaRPr>
          </a:p>
        </p:txBody>
      </p:sp>
      <p:sp>
        <p:nvSpPr>
          <p:cNvPr id="3" name="Content Placeholder 2"/>
          <p:cNvSpPr>
            <a:spLocks noGrp="1"/>
          </p:cNvSpPr>
          <p:nvPr>
            <p:ph idx="1"/>
          </p:nvPr>
        </p:nvSpPr>
        <p:spPr>
          <a:xfrm>
            <a:off x="457200" y="2643182"/>
            <a:ext cx="8229600" cy="3929090"/>
          </a:xfrm>
        </p:spPr>
        <p:txBody>
          <a:bodyPr>
            <a:normAutofit fontScale="85000" lnSpcReduction="10000"/>
          </a:bodyPr>
          <a:lstStyle/>
          <a:p>
            <a:pPr algn="just">
              <a:buNone/>
            </a:pPr>
            <a:r>
              <a:rPr lang="en-AU" dirty="0" smtClean="0"/>
              <a:t>A </a:t>
            </a:r>
            <a:r>
              <a:rPr lang="en-AU" b="1" dirty="0"/>
              <a:t>TRIMPOT is a special type of potentiometer </a:t>
            </a:r>
            <a:r>
              <a:rPr lang="en-AU" b="1" dirty="0" smtClean="0"/>
              <a:t>which, </a:t>
            </a:r>
          </a:p>
          <a:p>
            <a:pPr algn="just">
              <a:buNone/>
            </a:pPr>
            <a:r>
              <a:rPr lang="en-AU" b="1" dirty="0" smtClean="0"/>
              <a:t>while </a:t>
            </a:r>
            <a:r>
              <a:rPr lang="en-AU" b="1" dirty="0"/>
              <a:t>variable, is intended to be adjusted once or only </a:t>
            </a:r>
            <a:endParaRPr lang="en-AU" b="1" dirty="0" smtClean="0"/>
          </a:p>
          <a:p>
            <a:pPr algn="just">
              <a:buNone/>
            </a:pPr>
            <a:r>
              <a:rPr lang="en-AU" b="1" dirty="0" smtClean="0"/>
              <a:t>occasionally</a:t>
            </a:r>
            <a:r>
              <a:rPr lang="en-AU" b="1" dirty="0"/>
              <a:t>. </a:t>
            </a:r>
            <a:r>
              <a:rPr lang="en-AU" b="1" dirty="0" smtClean="0"/>
              <a:t> </a:t>
            </a:r>
            <a:r>
              <a:rPr lang="en-AU" b="1" dirty="0"/>
              <a:t> </a:t>
            </a:r>
            <a:r>
              <a:rPr lang="en-AU" b="1" dirty="0" smtClean="0"/>
              <a:t>        A </a:t>
            </a:r>
            <a:r>
              <a:rPr lang="en-AU" b="1" dirty="0"/>
              <a:t>control shaft is not </a:t>
            </a:r>
            <a:r>
              <a:rPr lang="en-AU" b="1" dirty="0" smtClean="0"/>
              <a:t>included.  </a:t>
            </a:r>
          </a:p>
          <a:p>
            <a:pPr algn="just">
              <a:buNone/>
            </a:pPr>
            <a:r>
              <a:rPr lang="en-AU" b="1" dirty="0" smtClean="0"/>
              <a:t>A </a:t>
            </a:r>
            <a:r>
              <a:rPr lang="en-AU" b="1" dirty="0"/>
              <a:t>slot </a:t>
            </a:r>
            <a:r>
              <a:rPr lang="en-AU" b="1" dirty="0" smtClean="0"/>
              <a:t>is provided </a:t>
            </a:r>
            <a:r>
              <a:rPr lang="en-AU" b="1" dirty="0"/>
              <a:t>so it can be adjusted </a:t>
            </a:r>
            <a:r>
              <a:rPr lang="en-AU" b="1" dirty="0" smtClean="0"/>
              <a:t>with </a:t>
            </a:r>
            <a:r>
              <a:rPr lang="en-AU" b="1" dirty="0"/>
              <a:t>a small </a:t>
            </a:r>
            <a:endParaRPr lang="en-AU" b="1" dirty="0" smtClean="0"/>
          </a:p>
          <a:p>
            <a:pPr algn="just">
              <a:buNone/>
            </a:pPr>
            <a:r>
              <a:rPr lang="en-AU" b="1" dirty="0" smtClean="0"/>
              <a:t>screwdriver</a:t>
            </a:r>
            <a:r>
              <a:rPr lang="en-AU" b="1" dirty="0"/>
              <a:t>. </a:t>
            </a:r>
            <a:endParaRPr lang="en-AU" b="1" dirty="0" smtClean="0"/>
          </a:p>
          <a:p>
            <a:pPr algn="just">
              <a:buNone/>
            </a:pPr>
            <a:r>
              <a:rPr lang="en-AU" b="1" dirty="0" smtClean="0"/>
              <a:t>Some </a:t>
            </a:r>
            <a:r>
              <a:rPr lang="en-AU" b="1" dirty="0"/>
              <a:t>trimpots are made with their total resistive </a:t>
            </a:r>
            <a:endParaRPr lang="en-AU" b="1" dirty="0" smtClean="0"/>
          </a:p>
          <a:p>
            <a:pPr algn="just">
              <a:buNone/>
            </a:pPr>
            <a:r>
              <a:rPr lang="en-AU" b="1" dirty="0" smtClean="0"/>
              <a:t>element </a:t>
            </a:r>
            <a:r>
              <a:rPr lang="en-AU" b="1" dirty="0"/>
              <a:t>and wiper rotor </a:t>
            </a:r>
            <a:r>
              <a:rPr lang="en-AU" b="1" dirty="0" smtClean="0"/>
              <a:t>exposed, others </a:t>
            </a:r>
            <a:r>
              <a:rPr lang="en-AU" b="1" dirty="0"/>
              <a:t>are enclosed </a:t>
            </a:r>
            <a:endParaRPr lang="en-AU" b="1" dirty="0" smtClean="0"/>
          </a:p>
          <a:p>
            <a:pPr algn="just">
              <a:buNone/>
            </a:pPr>
            <a:r>
              <a:rPr lang="en-AU" b="1" dirty="0" smtClean="0"/>
              <a:t>in </a:t>
            </a:r>
            <a:r>
              <a:rPr lang="en-AU" b="1" dirty="0"/>
              <a:t>a small plastic case.</a:t>
            </a:r>
            <a:endParaRPr lang="en-AU" dirty="0"/>
          </a:p>
        </p:txBody>
      </p:sp>
      <p:pic>
        <p:nvPicPr>
          <p:cNvPr id="15362" name="Picture 2"/>
          <p:cNvPicPr>
            <a:picLocks noChangeAspect="1" noChangeArrowheads="1"/>
          </p:cNvPicPr>
          <p:nvPr/>
        </p:nvPicPr>
        <p:blipFill>
          <a:blip r:embed="rId2"/>
          <a:srcRect/>
          <a:stretch>
            <a:fillRect/>
          </a:stretch>
        </p:blipFill>
        <p:spPr bwMode="auto">
          <a:xfrm>
            <a:off x="2321703" y="214290"/>
            <a:ext cx="3321867" cy="2214578"/>
          </a:xfrm>
          <a:prstGeom prst="rect">
            <a:avLst/>
          </a:prstGeom>
          <a:noFill/>
          <a:ln w="9525">
            <a:noFill/>
            <a:miter lim="800000"/>
            <a:headEnd/>
            <a:tailEnd/>
          </a:ln>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216143"/>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400288" cy="1143000"/>
          </a:xfrm>
        </p:spPr>
        <p:txBody>
          <a:bodyPr>
            <a:normAutofit fontScale="90000"/>
          </a:bodyPr>
          <a:lstStyle/>
          <a:p>
            <a:r>
              <a:rPr lang="en-AU" sz="7200" b="1" dirty="0" smtClean="0">
                <a:solidFill>
                  <a:schemeClr val="accent6">
                    <a:lumMod val="75000"/>
                  </a:schemeClr>
                </a:solidFill>
              </a:rPr>
              <a:t>LDRs</a:t>
            </a:r>
            <a:endParaRPr lang="en-AU" sz="7200" b="1" dirty="0">
              <a:solidFill>
                <a:schemeClr val="accent6">
                  <a:lumMod val="75000"/>
                </a:schemeClr>
              </a:solidFill>
            </a:endParaRPr>
          </a:p>
        </p:txBody>
      </p:sp>
      <p:sp>
        <p:nvSpPr>
          <p:cNvPr id="3" name="Content Placeholder 2"/>
          <p:cNvSpPr>
            <a:spLocks noGrp="1"/>
          </p:cNvSpPr>
          <p:nvPr>
            <p:ph idx="1"/>
          </p:nvPr>
        </p:nvSpPr>
        <p:spPr>
          <a:xfrm>
            <a:off x="457200" y="1600200"/>
            <a:ext cx="8229600" cy="5043510"/>
          </a:xfrm>
        </p:spPr>
        <p:txBody>
          <a:bodyPr anchor="b" anchorCtr="0"/>
          <a:lstStyle/>
          <a:p>
            <a:pPr>
              <a:buNone/>
            </a:pPr>
            <a:r>
              <a:rPr lang="en-AU" dirty="0" smtClean="0"/>
              <a:t>    A </a:t>
            </a:r>
            <a:r>
              <a:rPr lang="en-AU" b="1" dirty="0"/>
              <a:t>LIGHT DEPENDENT RESISTOR (or LDR) is a </a:t>
            </a:r>
            <a:r>
              <a:rPr lang="en-AU" b="1" dirty="0" smtClean="0"/>
              <a:t>special </a:t>
            </a:r>
            <a:r>
              <a:rPr lang="en-AU" b="1" dirty="0"/>
              <a:t>type of resistor that varies its resistance value according to the amount of light falling on it. </a:t>
            </a:r>
            <a:endParaRPr lang="en-AU" b="1" dirty="0" smtClean="0"/>
          </a:p>
          <a:p>
            <a:pPr>
              <a:buNone/>
            </a:pPr>
            <a:r>
              <a:rPr lang="en-AU" b="1" dirty="0"/>
              <a:t> </a:t>
            </a:r>
            <a:r>
              <a:rPr lang="en-AU" b="1" dirty="0" smtClean="0"/>
              <a:t>   When </a:t>
            </a:r>
            <a:r>
              <a:rPr lang="en-AU" b="1" dirty="0"/>
              <a:t>it is in the dark, an LDR will </a:t>
            </a:r>
            <a:r>
              <a:rPr lang="en-AU" b="1" dirty="0" smtClean="0"/>
              <a:t>typically </a:t>
            </a:r>
            <a:r>
              <a:rPr lang="en-AU" b="1" dirty="0"/>
              <a:t>a very high resistance </a:t>
            </a:r>
            <a:r>
              <a:rPr lang="en-AU" b="1" dirty="0" smtClean="0"/>
              <a:t>(</a:t>
            </a:r>
            <a:r>
              <a:rPr lang="en-AU" b="1" dirty="0" err="1" smtClean="0"/>
              <a:t>eg</a:t>
            </a:r>
            <a:r>
              <a:rPr lang="en-AU" b="1" dirty="0"/>
              <a:t>, millions of ohms), but this will fall to just a few hundred </a:t>
            </a:r>
            <a:r>
              <a:rPr lang="en-AU" b="1" dirty="0" smtClean="0"/>
              <a:t>Ω </a:t>
            </a:r>
            <a:r>
              <a:rPr lang="en-AU" b="1" dirty="0"/>
              <a:t>when the LDR is exposed to strong light</a:t>
            </a:r>
            <a:r>
              <a:rPr lang="en-AU" b="1" dirty="0" smtClean="0"/>
              <a:t>.    </a:t>
            </a:r>
          </a:p>
          <a:p>
            <a:pPr>
              <a:buNone/>
            </a:pPr>
            <a:r>
              <a:rPr lang="en-AU" b="1" dirty="0"/>
              <a:t> </a:t>
            </a:r>
            <a:r>
              <a:rPr lang="en-AU" b="1" dirty="0" smtClean="0"/>
              <a:t>   They </a:t>
            </a:r>
            <a:r>
              <a:rPr lang="en-AU" b="1" dirty="0"/>
              <a:t>are not polarised.</a:t>
            </a:r>
            <a:endParaRPr lang="en-AU" dirty="0"/>
          </a:p>
        </p:txBody>
      </p:sp>
      <p:pic>
        <p:nvPicPr>
          <p:cNvPr id="16387" name="Picture 3"/>
          <p:cNvPicPr>
            <a:picLocks noChangeAspect="1" noChangeArrowheads="1"/>
          </p:cNvPicPr>
          <p:nvPr/>
        </p:nvPicPr>
        <p:blipFill>
          <a:blip r:embed="rId2"/>
          <a:srcRect/>
          <a:stretch>
            <a:fillRect/>
          </a:stretch>
        </p:blipFill>
        <p:spPr bwMode="auto">
          <a:xfrm>
            <a:off x="2928926" y="142852"/>
            <a:ext cx="3786214" cy="1714512"/>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751001"/>
            <a:ext cx="738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TotalTime>
  <Words>767</Words>
  <Application>Microsoft Office PowerPoint</Application>
  <PresentationFormat>On-screen Show (4:3)</PresentationFormat>
  <Paragraphs>88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Resistor Colour Codes</vt:lpstr>
      <vt:lpstr>.</vt:lpstr>
      <vt:lpstr>PowerPoint Presentation</vt:lpstr>
      <vt:lpstr>Wirewound Resistors</vt:lpstr>
      <vt:lpstr>Variable Resistors</vt:lpstr>
      <vt:lpstr>.</vt:lpstr>
      <vt:lpstr>LDRs</vt:lpstr>
      <vt:lpstr>Light dependant Resistors</vt:lpstr>
      <vt:lpstr>Capacitors</vt:lpstr>
      <vt:lpstr>POLYESTER capacitors use polyester plastic film as their insulating dielectric.  Some polyester capacitors are called green caps since they are coated on the outside with green (or brown!) plastic.  Their values are specified in microfarads (µF), nanofarads (nF) or picofarads (pF), and range from 1 nF up to about 1µF.    They are not polarised.</vt:lpstr>
      <vt:lpstr>.</vt:lpstr>
      <vt:lpstr>.</vt:lpstr>
      <vt:lpstr>   ELECTROLYTIC capacitors (or 'electros') use a very thin film of metal oxide as their dielectric, which allows them to provide a large amount of capacitance in a very small volume. They range in value from about 1µF up to thousands of microfarads . They are commonly used to filter power supply rails, for coupling audio signals and in timing circuits.   All electrolytic capacitors allow a very small DC 'leakage' current through them, but special 'low leakage' types are made so that this leakage current is much smaller than normal.  </vt:lpstr>
      <vt:lpstr>This is what happens if you “get the polarity wrong”</vt:lpstr>
      <vt:lpstr>Sometimes the amount of capacitance in a circuit needs to be adjusted or 'trimmed' – such as setting the frequency of a tuned circuit, for example.   A VARIABLE capacitor has one set of fixed plates, and one set which can be moved  either by turning a knob (like a pot) or a screwdriver (like a trimpot). The dielectric between the two sets of plates is usually either air or a plastic film. Because of their construction, most variable capacitors have quite low maximum values - up to a few tens of picofarads (pF) for trimmer capacitors and a few hundred picofarads for larger variable capacitors used for tuning radios.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Audio power amplifier ICs</vt:lpstr>
      <vt:lpstr>Internal structure of IC</vt:lpstr>
      <vt:lpstr>PowerPoint Presentation</vt:lpstr>
    </vt:vector>
  </TitlesOfParts>
  <Company>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dc:creator>
  <cp:lastModifiedBy>Wilson Dale</cp:lastModifiedBy>
  <cp:revision>83</cp:revision>
  <dcterms:created xsi:type="dcterms:W3CDTF">2012-07-10T10:39:54Z</dcterms:created>
  <dcterms:modified xsi:type="dcterms:W3CDTF">2016-11-21T05:53:44Z</dcterms:modified>
</cp:coreProperties>
</file>