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 id="2147483730" r:id="rId2"/>
    <p:sldMasterId id="2147483854" r:id="rId3"/>
  </p:sldMasterIdLst>
  <p:notesMasterIdLst>
    <p:notesMasterId r:id="rId44"/>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97" r:id="rId20"/>
    <p:sldId id="272" r:id="rId21"/>
    <p:sldId id="273" r:id="rId22"/>
    <p:sldId id="274" r:id="rId23"/>
    <p:sldId id="275" r:id="rId24"/>
    <p:sldId id="276" r:id="rId25"/>
    <p:sldId id="277" r:id="rId26"/>
    <p:sldId id="298" r:id="rId27"/>
    <p:sldId id="299" r:id="rId28"/>
    <p:sldId id="278" r:id="rId29"/>
    <p:sldId id="279" r:id="rId30"/>
    <p:sldId id="280" r:id="rId31"/>
    <p:sldId id="281" r:id="rId32"/>
    <p:sldId id="282" r:id="rId33"/>
    <p:sldId id="283" r:id="rId34"/>
    <p:sldId id="284" r:id="rId35"/>
    <p:sldId id="289" r:id="rId36"/>
    <p:sldId id="290" r:id="rId37"/>
    <p:sldId id="291" r:id="rId38"/>
    <p:sldId id="292" r:id="rId39"/>
    <p:sldId id="293" r:id="rId40"/>
    <p:sldId id="294" r:id="rId41"/>
    <p:sldId id="295" r:id="rId42"/>
    <p:sldId id="296" r:id="rId4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0000FF"/>
    <a:srgbClr val="32F452"/>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3"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54" y="26502"/>
    </p:cViewPr>
    <p:sldLst>
      <p:sld r:id="rId1"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s>
</file>

<file path=ppt/_rels/viewProps.xml.rels><?xml version="1.0" encoding="UTF-8" standalone="yes"?>
<Relationships xmlns="http://schemas.openxmlformats.org/package/2006/relationships"><Relationship Id="rId1" Type="http://schemas.openxmlformats.org/officeDocument/2006/relationships/slide" Target="slides/slide1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808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EB513D3-B373-457B-8D0A-B8ABC23C1AC9}" type="slidenum">
              <a:rPr lang="en-US"/>
              <a:pPr>
                <a:defRPr/>
              </a:pPr>
              <a:t>‹#›</a:t>
            </a:fld>
            <a:endParaRPr lang="en-US"/>
          </a:p>
        </p:txBody>
      </p:sp>
    </p:spTree>
    <p:extLst>
      <p:ext uri="{BB962C8B-B14F-4D97-AF65-F5344CB8AC3E}">
        <p14:creationId xmlns:p14="http://schemas.microsoft.com/office/powerpoint/2010/main" val="35680967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E41B3BBD-0DAE-46BC-952A-D7799D9DB617}"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700852C4-64DA-46FB-80D3-E39999F1850F}" type="slidenum">
              <a:rPr lang="en-US" smtClean="0"/>
              <a:pPr/>
              <a:t>21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CCFABA81-5D23-465E-AA84-20C81B102A75}" type="slidenum">
              <a:rPr lang="en-US" smtClean="0"/>
              <a:pPr/>
              <a:t>22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D3B1AD32-0E6A-4F29-A6E4-2E7E01079840}" type="slidenum">
              <a:rPr lang="en-US" smtClean="0"/>
              <a:pPr/>
              <a:t>23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D3B1AD32-0E6A-4F29-A6E4-2E7E01079840}" type="slidenum">
              <a:rPr lang="en-US" smtClean="0">
                <a:solidFill>
                  <a:prstClr val="black"/>
                </a:solidFill>
              </a:rPr>
              <a:pPr/>
              <a:t>24</a:t>
            </a:fld>
            <a:endParaRPr lang="en-US" smtClean="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D3B1AD32-0E6A-4F29-A6E4-2E7E01079840}" type="slidenum">
              <a:rPr lang="en-US" smtClean="0">
                <a:solidFill>
                  <a:prstClr val="black"/>
                </a:solidFill>
              </a:rPr>
              <a:pPr/>
              <a:t>25</a:t>
            </a:fld>
            <a:endParaRPr lang="en-US" smtClean="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D9A5691A-27C0-48A6-AD15-1FE37C589197}" type="slidenum">
              <a:rPr lang="en-US" smtClean="0"/>
              <a:pPr/>
              <a:t>26</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D6EB10EE-30C2-4CCF-BF7A-7B7232A76E06}" type="slidenum">
              <a:rPr lang="en-US" smtClean="0"/>
              <a:pPr/>
              <a:t>27</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AB38C2B7-5D7B-49A6-8565-AA1CB1F3DA62}" type="slidenum">
              <a:rPr lang="en-US" smtClean="0"/>
              <a:pPr/>
              <a:t>28</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C9AD56FB-C709-4F63-AAE0-F29B6807876A}" type="slidenum">
              <a:rPr lang="en-US" smtClean="0"/>
              <a:pPr/>
              <a:t>31</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68F9FC96-20BC-4143-A73F-07A0AF815762}" type="slidenum">
              <a:rPr lang="en-US" smtClean="0"/>
              <a:pPr/>
              <a:t>35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F64806A9-D5CE-46D5-9AF3-22E683D67BB8}"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ADBA6696-DA7D-4013-8449-EA16B085966C}" type="slidenum">
              <a:rPr lang="en-US" smtClean="0"/>
              <a:pPr/>
              <a:t>36</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6DEECEFF-5C32-4E0C-A748-78123CB6359E}" type="slidenum">
              <a:rPr lang="en-US" smtClean="0"/>
              <a:pPr/>
              <a:t>37</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42DE18C7-B861-44E4-A95B-48E44AAF1871}" type="slidenum">
              <a:rPr lang="en-US" smtClean="0"/>
              <a:pPr/>
              <a:t>38</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5DDAA05-230E-48B7-8965-7CF3E6090B72}" type="slidenum">
              <a:rPr lang="en-US" smtClean="0"/>
              <a:pPr/>
              <a:t>39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6A2D6813-25FF-4651-860F-582ABC656E2C}"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5B219A4D-95C7-4EB4-9AE7-63B2C94BE67B}"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F5FD2C06-556D-4969-9FDB-2FDC835CD92A}"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E7511FB1-18E9-4402-8B01-2461522FA1F6}" type="slidenum">
              <a:rPr lang="en-US" smtClean="0"/>
              <a:pPr/>
              <a:t>11</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CB736004-AAD9-4758-9AA3-701532ADC6E8}" type="slidenum">
              <a:rPr lang="en-US" smtClean="0"/>
              <a:pPr/>
              <a:t>14</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fld id="{43482AA7-CD0A-40B1-B7F9-C3149A807B84}" type="slidenum">
              <a:rPr lang="en-US" smtClean="0"/>
              <a:pPr/>
              <a:t>19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5E60D2D6-0BA8-4A72-B18E-65ACFEA8940D}" type="slidenum">
              <a:rPr lang="en-US" smtClean="0"/>
              <a:pPr/>
              <a:t>20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eaLnBrk="0" hangingPunct="0">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eaLnBrk="0" hangingPunct="0">
                <a:defRPr/>
              </a:pPr>
              <a:endParaRPr lang="en-US"/>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eaLnBrk="0" hangingPunct="0">
                <a:defRPr/>
              </a:pPr>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eaLnBrk="0" hangingPunct="0">
                <a:defRPr/>
              </a:pPr>
              <a:endParaRPr lang="en-US"/>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eaLnBrk="0" hangingPunct="0">
                <a:defRPr/>
              </a:pPr>
              <a:endParaRPr lang="en-US"/>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eaLnBrk="0" hangingPunct="0">
                <a:defRPr/>
              </a:pPr>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eaLnBrk="0" hangingPunct="0">
                <a:defRPr/>
              </a:pPr>
              <a:endParaRPr lang="en-US"/>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eaLnBrk="0" hangingPunct="0">
                <a:defRPr/>
              </a:pPr>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eaLnBrk="0" hangingPunct="0">
                <a:defRPr/>
              </a:pPr>
              <a:endParaRPr lang="en-US"/>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eaLnBrk="0" hangingPunct="0">
                <a:defRPr/>
              </a:pPr>
              <a:endParaRPr lang="en-US"/>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eaLnBrk="0" hangingPunct="0">
                <a:defRPr/>
              </a:pPr>
              <a:endParaRPr lang="en-US"/>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eaLnBrk="0" hangingPunct="0">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eaLnBrk="0" hangingPunct="0">
                <a:defRPr/>
              </a:pPr>
              <a:endParaRPr lang="en-US"/>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eaLnBrk="0" hangingPunct="0">
                <a:defRPr/>
              </a:pPr>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eaLnBrk="0" hangingPunct="0">
                <a:defRPr/>
              </a:pPr>
              <a:endParaRPr lang="en-US"/>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0" hangingPunct="0">
                <a:defRPr/>
              </a:pPr>
              <a:endParaRPr lang="en-US"/>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eaLnBrk="0" hangingPunct="0">
                <a:defRPr/>
              </a:pPr>
              <a:endParaRPr lang="en-US"/>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eaLnBrk="0" hangingPunct="0">
                <a:defRPr/>
              </a:pPr>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eaLnBrk="0" hangingPunct="0">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eaLnBrk="0" hangingPunct="0">
                <a:defRPr/>
              </a:pPr>
              <a:endParaRPr lang="en-US"/>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eaLnBrk="0" hangingPunct="0">
                <a:defRPr/>
              </a:pPr>
              <a:endParaRPr lang="en-US"/>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eaLnBrk="0" hangingPunct="0">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eaLnBrk="0" hangingPunct="0">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eaLnBrk="0" hangingPunct="0">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eaLnBrk="0" hangingPunct="0">
                  <a:defRPr/>
                </a:pPr>
                <a:endParaRPr lang="en-US"/>
              </a:p>
            </p:txBody>
          </p:sp>
        </p:grpSp>
      </p:grpSp>
      <p:sp>
        <p:nvSpPr>
          <p:cNvPr id="11306"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11307"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a:p>
        </p:txBody>
      </p:sp>
      <p:sp>
        <p:nvSpPr>
          <p:cNvPr id="45" name="Rectangle 45"/>
          <p:cNvSpPr>
            <a:spLocks noGrp="1" noChangeArrowheads="1"/>
          </p:cNvSpPr>
          <p:nvPr>
            <p:ph type="ftr" sz="quarter" idx="11"/>
          </p:nvPr>
        </p:nvSpPr>
        <p:spPr/>
        <p:txBody>
          <a:bodyPr/>
          <a:lstStyle>
            <a:lvl1pPr>
              <a:defRPr/>
            </a:lvl1pPr>
          </a:lstStyle>
          <a:p>
            <a:pPr>
              <a:defRPr/>
            </a:pPr>
            <a:r>
              <a:rPr lang="en-US"/>
              <a:t>Poita walsh</a:t>
            </a:r>
          </a:p>
        </p:txBody>
      </p:sp>
      <p:sp>
        <p:nvSpPr>
          <p:cNvPr id="46" name="Rectangle 46"/>
          <p:cNvSpPr>
            <a:spLocks noGrp="1" noChangeArrowheads="1"/>
          </p:cNvSpPr>
          <p:nvPr>
            <p:ph type="sldNum" sz="quarter" idx="12"/>
          </p:nvPr>
        </p:nvSpPr>
        <p:spPr/>
        <p:txBody>
          <a:bodyPr/>
          <a:lstStyle>
            <a:lvl1pPr>
              <a:defRPr/>
            </a:lvl1pPr>
          </a:lstStyle>
          <a:p>
            <a:pPr>
              <a:defRPr/>
            </a:pPr>
            <a:fld id="{C93045A6-47EC-4CBC-B164-9171BC1FED46}"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3E26DF7C-1775-4041-9FB6-8C94DCFA3C7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7B4D31E1-3844-41F7-BD9F-9BA7EB2BDE2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4"/>
          <p:cNvSpPr>
            <a:spLocks noGrp="1" noChangeArrowheads="1"/>
          </p:cNvSpPr>
          <p:nvPr>
            <p:ph type="dt" sz="half" idx="10"/>
          </p:nvPr>
        </p:nvSpPr>
        <p:spPr>
          <a:ln/>
        </p:spPr>
        <p:txBody>
          <a:bodyPr/>
          <a:lstStyle>
            <a:lvl1pPr>
              <a:defRPr/>
            </a:lvl1pPr>
          </a:lstStyle>
          <a:p>
            <a:pPr>
              <a:defRPr/>
            </a:pPr>
            <a:endParaRPr lang="en-US"/>
          </a:p>
        </p:txBody>
      </p:sp>
      <p:sp>
        <p:nvSpPr>
          <p:cNvPr id="7"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8" name="Rectangle 46"/>
          <p:cNvSpPr>
            <a:spLocks noGrp="1" noChangeArrowheads="1"/>
          </p:cNvSpPr>
          <p:nvPr>
            <p:ph type="sldNum" sz="quarter" idx="12"/>
          </p:nvPr>
        </p:nvSpPr>
        <p:spPr>
          <a:ln/>
        </p:spPr>
        <p:txBody>
          <a:bodyPr/>
          <a:lstStyle>
            <a:lvl1pPr>
              <a:defRPr/>
            </a:lvl1pPr>
          </a:lstStyle>
          <a:p>
            <a:pPr>
              <a:defRPr/>
            </a:pPr>
            <a:fld id="{2452AA98-C28B-4E4E-9AAC-7E65C372C16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4FFD8031-2A9A-4D37-9F86-341044DE79DE}"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4"/>
          <p:cNvSpPr>
            <a:spLocks noGrp="1" noChangeArrowheads="1"/>
          </p:cNvSpPr>
          <p:nvPr>
            <p:ph type="dt" sz="half" idx="10"/>
          </p:nvPr>
        </p:nvSpPr>
        <p:spPr>
          <a:ln/>
        </p:spPr>
        <p:txBody>
          <a:bodyPr/>
          <a:lstStyle>
            <a:lvl1pPr>
              <a:defRPr/>
            </a:lvl1pPr>
          </a:lstStyle>
          <a:p>
            <a:pPr>
              <a:defRPr/>
            </a:pPr>
            <a:endParaRPr lang="en-US"/>
          </a:p>
        </p:txBody>
      </p:sp>
      <p:sp>
        <p:nvSpPr>
          <p:cNvPr id="7"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8" name="Rectangle 46"/>
          <p:cNvSpPr>
            <a:spLocks noGrp="1" noChangeArrowheads="1"/>
          </p:cNvSpPr>
          <p:nvPr>
            <p:ph type="sldNum" sz="quarter" idx="12"/>
          </p:nvPr>
        </p:nvSpPr>
        <p:spPr>
          <a:ln/>
        </p:spPr>
        <p:txBody>
          <a:bodyPr/>
          <a:lstStyle>
            <a:lvl1pPr>
              <a:defRPr/>
            </a:lvl1pPr>
          </a:lstStyle>
          <a:p>
            <a:pPr>
              <a:defRPr/>
            </a:pPr>
            <a:fld id="{87561CAC-2C6C-4CA7-9B24-9D63BCE4A4B4}"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endParaRPr lang="en-US"/>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r>
              <a:rPr lang="en-US"/>
              <a:t>Poita walsh</a:t>
            </a:r>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14E9D550-DE65-4CED-B9A5-562CC9D401B9}"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r>
              <a:rPr lang="en-AU"/>
              <a:t>Poita walsh</a:t>
            </a:r>
            <a:endParaRPr lang="en-US"/>
          </a:p>
        </p:txBody>
      </p:sp>
      <p:sp>
        <p:nvSpPr>
          <p:cNvPr id="6" name="Slide Number Placeholder 5"/>
          <p:cNvSpPr>
            <a:spLocks noGrp="1"/>
          </p:cNvSpPr>
          <p:nvPr>
            <p:ph type="sldNum" sz="quarter" idx="12"/>
          </p:nvPr>
        </p:nvSpPr>
        <p:spPr/>
        <p:txBody>
          <a:bodyPr/>
          <a:lstStyle>
            <a:lvl1pPr>
              <a:defRPr/>
            </a:lvl1pPr>
          </a:lstStyle>
          <a:p>
            <a:pPr>
              <a:defRPr/>
            </a:pPr>
            <a:fld id="{1C670C53-E9BE-4578-81F5-88C8E0C0AF9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endParaRPr lang="en-US"/>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r>
              <a:rPr lang="en-AU"/>
              <a:t>Poita walsh</a:t>
            </a:r>
            <a:endParaRPr lang="en-US"/>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BD197F3D-17D9-4F6E-B3D4-87D2CEF99A5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r>
              <a:rPr lang="en-AU"/>
              <a:t>Poita walsh</a:t>
            </a:r>
            <a:endParaRPr lang="en-US"/>
          </a:p>
        </p:txBody>
      </p:sp>
      <p:sp>
        <p:nvSpPr>
          <p:cNvPr id="7" name="Slide Number Placeholder 22"/>
          <p:cNvSpPr>
            <a:spLocks noGrp="1"/>
          </p:cNvSpPr>
          <p:nvPr>
            <p:ph type="sldNum" sz="quarter" idx="12"/>
          </p:nvPr>
        </p:nvSpPr>
        <p:spPr/>
        <p:txBody>
          <a:bodyPr/>
          <a:lstStyle>
            <a:lvl1pPr>
              <a:defRPr/>
            </a:lvl1pPr>
          </a:lstStyle>
          <a:p>
            <a:pPr>
              <a:defRPr/>
            </a:pPr>
            <a:fld id="{8C26046B-7EE6-4C9F-A575-87CEAAC1F054}"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endParaRPr lang="en-US"/>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r>
              <a:rPr lang="en-AU"/>
              <a:t>Poita walsh</a:t>
            </a:r>
            <a:endParaRPr lang="en-US"/>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2367F61E-D5CE-4184-A4E6-460357924CC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A65B0111-3570-479C-B1FA-633E3214EDC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AU"/>
              <a:t>Poita walsh</a:t>
            </a:r>
            <a:endParaRPr lang="en-US"/>
          </a:p>
        </p:txBody>
      </p:sp>
      <p:sp>
        <p:nvSpPr>
          <p:cNvPr id="5" name="Slide Number Placeholder 22"/>
          <p:cNvSpPr>
            <a:spLocks noGrp="1"/>
          </p:cNvSpPr>
          <p:nvPr>
            <p:ph type="sldNum" sz="quarter" idx="12"/>
          </p:nvPr>
        </p:nvSpPr>
        <p:spPr/>
        <p:txBody>
          <a:bodyPr/>
          <a:lstStyle>
            <a:lvl1pPr>
              <a:defRPr/>
            </a:lvl1pPr>
          </a:lstStyle>
          <a:p>
            <a:pPr>
              <a:defRPr/>
            </a:pPr>
            <a:fld id="{C05A8D87-5555-46E7-B5CB-94C66F81D2CA}"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AU"/>
              <a:t>Poita walsh</a:t>
            </a:r>
            <a:endParaRPr lang="en-US"/>
          </a:p>
        </p:txBody>
      </p:sp>
      <p:sp>
        <p:nvSpPr>
          <p:cNvPr id="4" name="Slide Number Placeholder 22"/>
          <p:cNvSpPr>
            <a:spLocks noGrp="1"/>
          </p:cNvSpPr>
          <p:nvPr>
            <p:ph type="sldNum" sz="quarter" idx="12"/>
          </p:nvPr>
        </p:nvSpPr>
        <p:spPr/>
        <p:txBody>
          <a:bodyPr/>
          <a:lstStyle>
            <a:lvl1pPr>
              <a:defRPr/>
            </a:lvl1pPr>
          </a:lstStyle>
          <a:p>
            <a:pPr>
              <a:defRPr/>
            </a:pPr>
            <a:fld id="{3510EF64-84F8-4B57-9AED-B59DA9DEABD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r>
              <a:rPr lang="en-AU"/>
              <a:t>Poita walsh</a:t>
            </a:r>
            <a:endParaRPr lang="en-US"/>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EFF23A8B-598B-4A8C-8807-4A8274B2ADF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r>
              <a:rPr lang="en-AU"/>
              <a:t>Poita walsh</a:t>
            </a:r>
            <a:endParaRPr lang="en-US"/>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84CA5F19-8C3E-4A5C-8811-7D490023B57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AU"/>
              <a:t>Poita walsh</a:t>
            </a:r>
            <a:endParaRPr lang="en-US"/>
          </a:p>
        </p:txBody>
      </p:sp>
      <p:sp>
        <p:nvSpPr>
          <p:cNvPr id="6" name="Slide Number Placeholder 22"/>
          <p:cNvSpPr>
            <a:spLocks noGrp="1"/>
          </p:cNvSpPr>
          <p:nvPr>
            <p:ph type="sldNum" sz="quarter" idx="12"/>
          </p:nvPr>
        </p:nvSpPr>
        <p:spPr/>
        <p:txBody>
          <a:bodyPr/>
          <a:lstStyle>
            <a:lvl1pPr>
              <a:defRPr/>
            </a:lvl1pPr>
          </a:lstStyle>
          <a:p>
            <a:pPr>
              <a:defRPr/>
            </a:pPr>
            <a:fld id="{D25EC08B-644C-43F3-9E0B-FE99C8802678}"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AU"/>
              <a:t>Poita walsh</a:t>
            </a:r>
            <a:endParaRPr lang="en-US"/>
          </a:p>
        </p:txBody>
      </p:sp>
      <p:sp>
        <p:nvSpPr>
          <p:cNvPr id="6" name="Slide Number Placeholder 22"/>
          <p:cNvSpPr>
            <a:spLocks noGrp="1"/>
          </p:cNvSpPr>
          <p:nvPr>
            <p:ph type="sldNum" sz="quarter" idx="12"/>
          </p:nvPr>
        </p:nvSpPr>
        <p:spPr/>
        <p:txBody>
          <a:bodyPr/>
          <a:lstStyle>
            <a:lvl1pPr>
              <a:defRPr/>
            </a:lvl1pPr>
          </a:lstStyle>
          <a:p>
            <a:pPr>
              <a:defRPr/>
            </a:pPr>
            <a:fld id="{44440CC5-954E-4B8A-B665-A021C9F836EE}"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13"/>
          <p:cNvSpPr>
            <a:spLocks noGrp="1"/>
          </p:cNvSpPr>
          <p:nvPr>
            <p:ph type="dt" sz="half" idx="10"/>
          </p:nvPr>
        </p:nvSpPr>
        <p:spPr/>
        <p:txBody>
          <a:bodyPr/>
          <a:lstStyle>
            <a:lvl1pPr>
              <a:defRPr/>
            </a:lvl1pPr>
          </a:lstStyle>
          <a:p>
            <a:pPr>
              <a:defRPr/>
            </a:pPr>
            <a:endParaRPr lang="en-US"/>
          </a:p>
        </p:txBody>
      </p:sp>
      <p:sp>
        <p:nvSpPr>
          <p:cNvPr id="7" name="Footer Placeholder 2"/>
          <p:cNvSpPr>
            <a:spLocks noGrp="1"/>
          </p:cNvSpPr>
          <p:nvPr>
            <p:ph type="ftr" sz="quarter" idx="11"/>
          </p:nvPr>
        </p:nvSpPr>
        <p:spPr/>
        <p:txBody>
          <a:bodyPr/>
          <a:lstStyle>
            <a:lvl1pPr>
              <a:defRPr/>
            </a:lvl1pPr>
          </a:lstStyle>
          <a:p>
            <a:pPr>
              <a:defRPr/>
            </a:pPr>
            <a:r>
              <a:rPr lang="en-AU"/>
              <a:t>Poita walsh</a:t>
            </a:r>
            <a:endParaRPr lang="en-US"/>
          </a:p>
        </p:txBody>
      </p:sp>
      <p:sp>
        <p:nvSpPr>
          <p:cNvPr id="8" name="Slide Number Placeholder 22"/>
          <p:cNvSpPr>
            <a:spLocks noGrp="1"/>
          </p:cNvSpPr>
          <p:nvPr>
            <p:ph type="sldNum" sz="quarter" idx="12"/>
          </p:nvPr>
        </p:nvSpPr>
        <p:spPr/>
        <p:txBody>
          <a:bodyPr/>
          <a:lstStyle>
            <a:lvl1pPr>
              <a:defRPr/>
            </a:lvl1pPr>
          </a:lstStyle>
          <a:p>
            <a:pPr>
              <a:defRPr/>
            </a:pPr>
            <a:fld id="{ED9CAA67-94CD-4147-89AA-0BA023D5B5EA}"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r>
              <a:rPr lang="en-AU"/>
              <a:t>Poita walsh</a:t>
            </a:r>
            <a:endParaRPr lang="en-US"/>
          </a:p>
        </p:txBody>
      </p:sp>
      <p:sp>
        <p:nvSpPr>
          <p:cNvPr id="7" name="Slide Number Placeholder 22"/>
          <p:cNvSpPr>
            <a:spLocks noGrp="1"/>
          </p:cNvSpPr>
          <p:nvPr>
            <p:ph type="sldNum" sz="quarter" idx="12"/>
          </p:nvPr>
        </p:nvSpPr>
        <p:spPr/>
        <p:txBody>
          <a:bodyPr/>
          <a:lstStyle>
            <a:lvl1pPr>
              <a:defRPr/>
            </a:lvl1pPr>
          </a:lstStyle>
          <a:p>
            <a:pPr>
              <a:defRPr/>
            </a:pPr>
            <a:fld id="{3CA637AC-B71C-4506-8E4D-FF97BBEC774D}"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13"/>
          <p:cNvSpPr>
            <a:spLocks noGrp="1"/>
          </p:cNvSpPr>
          <p:nvPr>
            <p:ph type="dt" sz="half" idx="10"/>
          </p:nvPr>
        </p:nvSpPr>
        <p:spPr/>
        <p:txBody>
          <a:bodyPr/>
          <a:lstStyle>
            <a:lvl1pPr>
              <a:defRPr/>
            </a:lvl1pPr>
          </a:lstStyle>
          <a:p>
            <a:pPr>
              <a:defRPr/>
            </a:pPr>
            <a:endParaRPr lang="en-US"/>
          </a:p>
        </p:txBody>
      </p:sp>
      <p:sp>
        <p:nvSpPr>
          <p:cNvPr id="7" name="Footer Placeholder 2"/>
          <p:cNvSpPr>
            <a:spLocks noGrp="1"/>
          </p:cNvSpPr>
          <p:nvPr>
            <p:ph type="ftr" sz="quarter" idx="11"/>
          </p:nvPr>
        </p:nvSpPr>
        <p:spPr/>
        <p:txBody>
          <a:bodyPr/>
          <a:lstStyle>
            <a:lvl1pPr>
              <a:defRPr/>
            </a:lvl1pPr>
          </a:lstStyle>
          <a:p>
            <a:pPr>
              <a:defRPr/>
            </a:pPr>
            <a:r>
              <a:rPr lang="en-AU"/>
              <a:t>Poita walsh</a:t>
            </a:r>
            <a:endParaRPr lang="en-US"/>
          </a:p>
        </p:txBody>
      </p:sp>
      <p:sp>
        <p:nvSpPr>
          <p:cNvPr id="8" name="Slide Number Placeholder 22"/>
          <p:cNvSpPr>
            <a:spLocks noGrp="1"/>
          </p:cNvSpPr>
          <p:nvPr>
            <p:ph type="sldNum" sz="quarter" idx="12"/>
          </p:nvPr>
        </p:nvSpPr>
        <p:spPr/>
        <p:txBody>
          <a:bodyPr/>
          <a:lstStyle>
            <a:lvl1pPr>
              <a:defRPr/>
            </a:lvl1pPr>
          </a:lstStyle>
          <a:p>
            <a:pPr>
              <a:defRPr/>
            </a:pPr>
            <a:fld id="{731DB7A0-1D26-4C1B-A9F2-45C458148758}"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Tree>
    <p:extLst>
      <p:ext uri="{BB962C8B-B14F-4D97-AF65-F5344CB8AC3E}">
        <p14:creationId xmlns:p14="http://schemas.microsoft.com/office/powerpoint/2010/main" val="2060062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57E2AF40-D707-498F-93A6-148000030DC9}"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6669158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176718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7390005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2887742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Tree>
    <p:extLst>
      <p:ext uri="{BB962C8B-B14F-4D97-AF65-F5344CB8AC3E}">
        <p14:creationId xmlns:p14="http://schemas.microsoft.com/office/powerpoint/2010/main" val="11468331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1509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602108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455865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1703380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715578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F3B45F13-C497-40E1-A738-42B42A0CDC9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FC7F7DA5-E544-446F-ABAB-0962DFE5B5A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2AF62174-9439-41A7-ABB7-1E07606063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E8566431-4E88-4567-A54A-DE8506D8A5C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8E59C6AF-758B-4A89-B007-AB60F12EFAD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r>
              <a:rPr lang="en-AU"/>
              <a:t>Poita walsh</a:t>
            </a: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1D9C4C98-A073-40E2-97BB-2B778F10B9C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image" Target="../media/image5.png"/><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0"/>
            <a:ext cx="9144000" cy="6856413"/>
            <a:chOff x="0" y="0"/>
            <a:chExt cx="5760" cy="4319"/>
          </a:xfrm>
        </p:grpSpPr>
        <p:sp>
          <p:nvSpPr>
            <p:cNvPr id="10243"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eaLnBrk="0" hangingPunct="0">
                <a:defRPr/>
              </a:pPr>
              <a:endParaRPr lang="en-US"/>
            </a:p>
          </p:txBody>
        </p:sp>
        <p:sp>
          <p:nvSpPr>
            <p:cNvPr id="1024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0245"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eaLnBrk="0" hangingPunct="0">
                <a:defRPr/>
              </a:pPr>
              <a:endParaRPr lang="en-US"/>
            </a:p>
          </p:txBody>
        </p:sp>
        <p:sp>
          <p:nvSpPr>
            <p:cNvPr id="10246"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eaLnBrk="0" hangingPunct="0">
                <a:defRPr/>
              </a:pPr>
              <a:endParaRPr lang="en-US"/>
            </a:p>
          </p:txBody>
        </p:sp>
        <p:sp>
          <p:nvSpPr>
            <p:cNvPr id="1024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eaLnBrk="0" hangingPunct="0">
                <a:defRPr/>
              </a:pPr>
              <a:endParaRPr lang="en-US"/>
            </a:p>
          </p:txBody>
        </p:sp>
        <p:sp>
          <p:nvSpPr>
            <p:cNvPr id="10248"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eaLnBrk="0" hangingPunct="0">
                <a:defRPr/>
              </a:pPr>
              <a:endParaRPr lang="en-US"/>
            </a:p>
          </p:txBody>
        </p:sp>
        <p:sp>
          <p:nvSpPr>
            <p:cNvPr id="10249"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eaLnBrk="0" hangingPunct="0">
                <a:defRPr/>
              </a:pPr>
              <a:endParaRPr lang="en-US"/>
            </a:p>
          </p:txBody>
        </p:sp>
        <p:sp>
          <p:nvSpPr>
            <p:cNvPr id="1025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eaLnBrk="0" hangingPunct="0">
                <a:defRPr/>
              </a:pPr>
              <a:endParaRPr lang="en-US"/>
            </a:p>
          </p:txBody>
        </p:sp>
        <p:sp>
          <p:nvSpPr>
            <p:cNvPr id="10251"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eaLnBrk="0" hangingPunct="0">
                <a:defRPr/>
              </a:pPr>
              <a:endParaRPr lang="en-US"/>
            </a:p>
          </p:txBody>
        </p:sp>
        <p:sp>
          <p:nvSpPr>
            <p:cNvPr id="1025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eaLnBrk="0" hangingPunct="0">
                <a:defRPr/>
              </a:pPr>
              <a:endParaRPr lang="en-US"/>
            </a:p>
          </p:txBody>
        </p:sp>
        <p:sp>
          <p:nvSpPr>
            <p:cNvPr id="10253"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eaLnBrk="0" hangingPunct="0">
                <a:defRPr/>
              </a:pPr>
              <a:endParaRPr lang="en-US"/>
            </a:p>
          </p:txBody>
        </p:sp>
        <p:sp>
          <p:nvSpPr>
            <p:cNvPr id="10254"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0255"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eaLnBrk="0" hangingPunct="0">
                <a:defRPr/>
              </a:pPr>
              <a:endParaRPr lang="en-US"/>
            </a:p>
          </p:txBody>
        </p:sp>
        <p:sp>
          <p:nvSpPr>
            <p:cNvPr id="10256"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eaLnBrk="0" hangingPunct="0">
                <a:defRPr/>
              </a:pPr>
              <a:endParaRPr lang="en-US"/>
            </a:p>
          </p:txBody>
        </p:sp>
        <p:sp>
          <p:nvSpPr>
            <p:cNvPr id="1025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025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eaLnBrk="0" hangingPunct="0">
                <a:defRPr/>
              </a:pPr>
              <a:endParaRPr lang="en-US"/>
            </a:p>
          </p:txBody>
        </p:sp>
        <p:sp>
          <p:nvSpPr>
            <p:cNvPr id="10259"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eaLnBrk="0" hangingPunct="0">
                <a:defRPr/>
              </a:pPr>
              <a:endParaRPr lang="en-US"/>
            </a:p>
          </p:txBody>
        </p:sp>
        <p:sp>
          <p:nvSpPr>
            <p:cNvPr id="1026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0261"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eaLnBrk="0" hangingPunct="0">
                <a:defRPr/>
              </a:pPr>
              <a:endParaRPr lang="en-US"/>
            </a:p>
          </p:txBody>
        </p:sp>
        <p:sp>
          <p:nvSpPr>
            <p:cNvPr id="10262"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0263"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0" hangingPunct="0">
                <a:defRPr/>
              </a:pPr>
              <a:endParaRPr lang="en-US"/>
            </a:p>
          </p:txBody>
        </p:sp>
        <p:sp>
          <p:nvSpPr>
            <p:cNvPr id="10264"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eaLnBrk="0" hangingPunct="0">
                <a:defRPr/>
              </a:pPr>
              <a:endParaRPr lang="en-US"/>
            </a:p>
          </p:txBody>
        </p:sp>
        <p:sp>
          <p:nvSpPr>
            <p:cNvPr id="10265"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eaLnBrk="0" hangingPunct="0">
                <a:defRPr/>
              </a:pPr>
              <a:endParaRPr lang="en-US"/>
            </a:p>
          </p:txBody>
        </p:sp>
        <p:sp>
          <p:nvSpPr>
            <p:cNvPr id="1026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eaLnBrk="0" hangingPunct="0">
                <a:defRPr/>
              </a:pPr>
              <a:endParaRPr lang="en-US"/>
            </a:p>
          </p:txBody>
        </p:sp>
        <p:sp>
          <p:nvSpPr>
            <p:cNvPr id="1026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hangingPunct="0">
                <a:defRPr/>
              </a:pPr>
              <a:endParaRPr lang="en-US"/>
            </a:p>
          </p:txBody>
        </p:sp>
        <p:sp>
          <p:nvSpPr>
            <p:cNvPr id="10268"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eaLnBrk="0" hangingPunct="0">
                <a:defRPr/>
              </a:pPr>
              <a:endParaRPr lang="en-US"/>
            </a:p>
          </p:txBody>
        </p:sp>
        <p:sp>
          <p:nvSpPr>
            <p:cNvPr id="10269"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0270"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eaLnBrk="0" hangingPunct="0">
                <a:defRPr/>
              </a:pPr>
              <a:endParaRPr lang="en-US"/>
            </a:p>
          </p:txBody>
        </p:sp>
        <p:sp>
          <p:nvSpPr>
            <p:cNvPr id="10271"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027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eaLnBrk="0" hangingPunct="0">
                <a:defRPr/>
              </a:pPr>
              <a:endParaRPr lang="en-US"/>
            </a:p>
          </p:txBody>
        </p:sp>
        <p:sp>
          <p:nvSpPr>
            <p:cNvPr id="1027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027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0275"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hangingPunct="0">
                <a:defRPr/>
              </a:pPr>
              <a:endParaRPr lang="en-US"/>
            </a:p>
          </p:txBody>
        </p:sp>
        <p:sp>
          <p:nvSpPr>
            <p:cNvPr id="1027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027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0278"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eaLnBrk="0" hangingPunct="0">
                <a:defRPr/>
              </a:pPr>
              <a:endParaRPr lang="en-US"/>
            </a:p>
          </p:txBody>
        </p:sp>
        <p:grpSp>
          <p:nvGrpSpPr>
            <p:cNvPr id="2" name="Group 39"/>
            <p:cNvGrpSpPr>
              <a:grpSpLocks/>
            </p:cNvGrpSpPr>
            <p:nvPr userDrawn="1"/>
          </p:nvGrpSpPr>
          <p:grpSpPr bwMode="auto">
            <a:xfrm>
              <a:off x="0" y="1632"/>
              <a:ext cx="5758" cy="1858"/>
              <a:chOff x="0" y="1632"/>
              <a:chExt cx="5758" cy="1858"/>
            </a:xfrm>
          </p:grpSpPr>
          <p:sp>
            <p:nvSpPr>
              <p:cNvPr id="1028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eaLnBrk="0" hangingPunct="0">
                  <a:defRPr/>
                </a:pPr>
                <a:endParaRPr lang="en-US"/>
              </a:p>
            </p:txBody>
          </p:sp>
          <p:sp>
            <p:nvSpPr>
              <p:cNvPr id="1028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eaLnBrk="0" hangingPunct="0">
                  <a:defRPr/>
                </a:pPr>
                <a:endParaRPr lang="en-US"/>
              </a:p>
            </p:txBody>
          </p:sp>
        </p:grpSp>
      </p:grpSp>
      <p:sp>
        <p:nvSpPr>
          <p:cNvPr id="10282"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3"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4"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10285"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r>
              <a:rPr lang="en-AU"/>
              <a:t>Poita walsh</a:t>
            </a:r>
            <a:endParaRPr lang="en-US"/>
          </a:p>
        </p:txBody>
      </p:sp>
      <p:sp>
        <p:nvSpPr>
          <p:cNvPr id="10286"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446DE9B7-36D6-4104-ABB5-13B856E435AF}"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47"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10282"/>
                                        </p:tgtEl>
                                        <p:attrNameLst>
                                          <p:attrName>style.visibility</p:attrName>
                                        </p:attrNameLst>
                                      </p:cBhvr>
                                      <p:to>
                                        <p:strVal val="visible"/>
                                      </p:to>
                                    </p:set>
                                    <p:animEffect transition="in" filter="fade">
                                      <p:cBhvr>
                                        <p:cTn id="7" dur="600">
                                          <p:stCondLst>
                                            <p:cond delay="0"/>
                                          </p:stCondLst>
                                        </p:cTn>
                                        <p:tgtEl>
                                          <p:spTgt spid="10282"/>
                                        </p:tgtEl>
                                      </p:cBhvr>
                                    </p:animEffect>
                                    <p:anim calcmode="lin" valueType="num">
                                      <p:cBhvr>
                                        <p:cTn id="8" dur="600" fill="hold">
                                          <p:stCondLst>
                                            <p:cond delay="0"/>
                                          </p:stCondLst>
                                        </p:cTn>
                                        <p:tgtEl>
                                          <p:spTgt spid="1028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028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028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0283">
                                            <p:txEl>
                                              <p:pRg st="0" end="0"/>
                                            </p:txEl>
                                          </p:spTgt>
                                        </p:tgtEl>
                                        <p:attrNameLst>
                                          <p:attrName>style.visibility</p:attrName>
                                        </p:attrNameLst>
                                      </p:cBhvr>
                                      <p:to>
                                        <p:strVal val="visible"/>
                                      </p:to>
                                    </p:set>
                                    <p:animEffect transition="in" filter="slide(fromBottom)">
                                      <p:cBhvr>
                                        <p:cTn id="15" dur="500">
                                          <p:stCondLst>
                                            <p:cond delay="0"/>
                                          </p:stCondLst>
                                        </p:cTn>
                                        <p:tgtEl>
                                          <p:spTgt spid="10283">
                                            <p:txEl>
                                              <p:pRg st="0" end="0"/>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0283">
                                            <p:txEl>
                                              <p:pRg st="1" end="1"/>
                                            </p:txEl>
                                          </p:spTgt>
                                        </p:tgtEl>
                                        <p:attrNameLst>
                                          <p:attrName>style.visibility</p:attrName>
                                        </p:attrNameLst>
                                      </p:cBhvr>
                                      <p:to>
                                        <p:strVal val="visible"/>
                                      </p:to>
                                    </p:set>
                                    <p:animEffect transition="in" filter="slide(fromBottom)">
                                      <p:cBhvr>
                                        <p:cTn id="18" dur="500">
                                          <p:stCondLst>
                                            <p:cond delay="0"/>
                                          </p:stCondLst>
                                        </p:cTn>
                                        <p:tgtEl>
                                          <p:spTgt spid="10283">
                                            <p:txEl>
                                              <p:pRg st="1" end="1"/>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0283">
                                            <p:txEl>
                                              <p:pRg st="2" end="2"/>
                                            </p:txEl>
                                          </p:spTgt>
                                        </p:tgtEl>
                                        <p:attrNameLst>
                                          <p:attrName>style.visibility</p:attrName>
                                        </p:attrNameLst>
                                      </p:cBhvr>
                                      <p:to>
                                        <p:strVal val="visible"/>
                                      </p:to>
                                    </p:set>
                                    <p:animEffect transition="in" filter="slide(fromBottom)">
                                      <p:cBhvr>
                                        <p:cTn id="21" dur="500">
                                          <p:stCondLst>
                                            <p:cond delay="0"/>
                                          </p:stCondLst>
                                        </p:cTn>
                                        <p:tgtEl>
                                          <p:spTgt spid="10283">
                                            <p:txEl>
                                              <p:pRg st="2" end="2"/>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10283">
                                            <p:txEl>
                                              <p:pRg st="3" end="3"/>
                                            </p:txEl>
                                          </p:spTgt>
                                        </p:tgtEl>
                                        <p:attrNameLst>
                                          <p:attrName>style.visibility</p:attrName>
                                        </p:attrNameLst>
                                      </p:cBhvr>
                                      <p:to>
                                        <p:strVal val="visible"/>
                                      </p:to>
                                    </p:set>
                                    <p:animEffect transition="in" filter="slide(fromBottom)">
                                      <p:cBhvr>
                                        <p:cTn id="24" dur="500">
                                          <p:stCondLst>
                                            <p:cond delay="0"/>
                                          </p:stCondLst>
                                        </p:cTn>
                                        <p:tgtEl>
                                          <p:spTgt spid="10283">
                                            <p:txEl>
                                              <p:pRg st="3" end="3"/>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10283">
                                            <p:txEl>
                                              <p:pRg st="4" end="4"/>
                                            </p:txEl>
                                          </p:spTgt>
                                        </p:tgtEl>
                                        <p:attrNameLst>
                                          <p:attrName>style.visibility</p:attrName>
                                        </p:attrNameLst>
                                      </p:cBhvr>
                                      <p:to>
                                        <p:strVal val="visible"/>
                                      </p:to>
                                    </p:set>
                                    <p:animEffect transition="in" filter="slide(fromBottom)">
                                      <p:cBhvr>
                                        <p:cTn id="27" dur="500">
                                          <p:stCondLst>
                                            <p:cond delay="0"/>
                                          </p:stCondLst>
                                        </p:cTn>
                                        <p:tgtEl>
                                          <p:spTgt spid="102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2" grpId="0"/>
      <p:bldP spid="10283" grpId="0" build="p">
        <p:tmplLst>
          <p:tmpl lvl="1">
            <p:tnLst>
              <p:par>
                <p:cTn presetID="12" presetClass="entr" presetSubtype="4" fill="hold" nodeType="clickEffect">
                  <p:stCondLst>
                    <p:cond delay="0"/>
                  </p:stCondLst>
                  <p:childTnLst>
                    <p:set>
                      <p:cBhvr>
                        <p:cTn dur="1" fill="hold">
                          <p:stCondLst>
                            <p:cond delay="0"/>
                          </p:stCondLst>
                        </p:cTn>
                        <p:tgtEl>
                          <p:spTgt spid="10283"/>
                        </p:tgtEl>
                        <p:attrNameLst>
                          <p:attrName>style.visibility</p:attrName>
                        </p:attrNameLst>
                      </p:cBhvr>
                      <p:to>
                        <p:strVal val="visible"/>
                      </p:to>
                    </p:set>
                    <p:animEffect transition="in" filter="slide(fromBottom)">
                      <p:cBhvr>
                        <p:cTn dur="500">
                          <p:stCondLst>
                            <p:cond delay="0"/>
                          </p:stCondLst>
                        </p:cTn>
                        <p:tgtEl>
                          <p:spTgt spid="10283"/>
                        </p:tgtEl>
                      </p:cBhvr>
                    </p:animEffect>
                  </p:childTnLst>
                </p:cTn>
              </p:par>
            </p:tnLst>
          </p:tmpl>
          <p:tmpl lvl="2">
            <p:tnLst>
              <p:par>
                <p:cTn presetID="12" presetClass="entr" presetSubtype="4" fill="hold" nodeType="withEffect">
                  <p:stCondLst>
                    <p:cond delay="0"/>
                  </p:stCondLst>
                  <p:childTnLst>
                    <p:set>
                      <p:cBhvr>
                        <p:cTn dur="1" fill="hold">
                          <p:stCondLst>
                            <p:cond delay="0"/>
                          </p:stCondLst>
                        </p:cTn>
                        <p:tgtEl>
                          <p:spTgt spid="10283"/>
                        </p:tgtEl>
                        <p:attrNameLst>
                          <p:attrName>style.visibility</p:attrName>
                        </p:attrNameLst>
                      </p:cBhvr>
                      <p:to>
                        <p:strVal val="visible"/>
                      </p:to>
                    </p:set>
                    <p:animEffect transition="in" filter="slide(fromBottom)">
                      <p:cBhvr>
                        <p:cTn dur="500">
                          <p:stCondLst>
                            <p:cond delay="0"/>
                          </p:stCondLst>
                        </p:cTn>
                        <p:tgtEl>
                          <p:spTgt spid="10283"/>
                        </p:tgtEl>
                      </p:cBhvr>
                    </p:animEffect>
                  </p:childTnLst>
                </p:cTn>
              </p:par>
            </p:tnLst>
          </p:tmpl>
          <p:tmpl lvl="3">
            <p:tnLst>
              <p:par>
                <p:cTn presetID="12" presetClass="entr" presetSubtype="4" fill="hold" nodeType="withEffect">
                  <p:stCondLst>
                    <p:cond delay="0"/>
                  </p:stCondLst>
                  <p:childTnLst>
                    <p:set>
                      <p:cBhvr>
                        <p:cTn dur="1" fill="hold">
                          <p:stCondLst>
                            <p:cond delay="0"/>
                          </p:stCondLst>
                        </p:cTn>
                        <p:tgtEl>
                          <p:spTgt spid="10283"/>
                        </p:tgtEl>
                        <p:attrNameLst>
                          <p:attrName>style.visibility</p:attrName>
                        </p:attrNameLst>
                      </p:cBhvr>
                      <p:to>
                        <p:strVal val="visible"/>
                      </p:to>
                    </p:set>
                    <p:animEffect transition="in" filter="slide(fromBottom)">
                      <p:cBhvr>
                        <p:cTn dur="500">
                          <p:stCondLst>
                            <p:cond delay="0"/>
                          </p:stCondLst>
                        </p:cTn>
                        <p:tgtEl>
                          <p:spTgt spid="10283"/>
                        </p:tgtEl>
                      </p:cBhvr>
                    </p:animEffect>
                  </p:childTnLst>
                </p:cTn>
              </p:par>
            </p:tnLst>
          </p:tmpl>
          <p:tmpl lvl="4">
            <p:tnLst>
              <p:par>
                <p:cTn presetID="12" presetClass="entr" presetSubtype="4" fill="hold" nodeType="withEffect">
                  <p:stCondLst>
                    <p:cond delay="0"/>
                  </p:stCondLst>
                  <p:childTnLst>
                    <p:set>
                      <p:cBhvr>
                        <p:cTn dur="1" fill="hold">
                          <p:stCondLst>
                            <p:cond delay="0"/>
                          </p:stCondLst>
                        </p:cTn>
                        <p:tgtEl>
                          <p:spTgt spid="10283"/>
                        </p:tgtEl>
                        <p:attrNameLst>
                          <p:attrName>style.visibility</p:attrName>
                        </p:attrNameLst>
                      </p:cBhvr>
                      <p:to>
                        <p:strVal val="visible"/>
                      </p:to>
                    </p:set>
                    <p:animEffect transition="in" filter="slide(fromBottom)">
                      <p:cBhvr>
                        <p:cTn dur="500">
                          <p:stCondLst>
                            <p:cond delay="0"/>
                          </p:stCondLst>
                        </p:cTn>
                        <p:tgtEl>
                          <p:spTgt spid="10283"/>
                        </p:tgtEl>
                      </p:cBhvr>
                    </p:animEffect>
                  </p:childTnLst>
                </p:cTn>
              </p:par>
            </p:tnLst>
          </p:tmpl>
          <p:tmpl lvl="5">
            <p:tnLst>
              <p:par>
                <p:cTn presetID="12" presetClass="entr" presetSubtype="4" fill="hold" nodeType="withEffect">
                  <p:stCondLst>
                    <p:cond delay="0"/>
                  </p:stCondLst>
                  <p:childTnLst>
                    <p:set>
                      <p:cBhvr>
                        <p:cTn dur="1" fill="hold">
                          <p:stCondLst>
                            <p:cond delay="0"/>
                          </p:stCondLst>
                        </p:cTn>
                        <p:tgtEl>
                          <p:spTgt spid="10283"/>
                        </p:tgtEl>
                        <p:attrNameLst>
                          <p:attrName>style.visibility</p:attrName>
                        </p:attrNameLst>
                      </p:cBhvr>
                      <p:to>
                        <p:strVal val="visible"/>
                      </p:to>
                    </p:set>
                    <p:animEffect transition="in" filter="slide(fromBottom)">
                      <p:cBhvr>
                        <p:cTn dur="500">
                          <p:stCondLst>
                            <p:cond delay="0"/>
                          </p:stCondLst>
                        </p:cTn>
                        <p:tgtEl>
                          <p:spTgt spid="10283"/>
                        </p:tgtEl>
                      </p:cBhvr>
                    </p:animEffect>
                  </p:childTnLst>
                </p:cTn>
              </p:par>
            </p:tnLst>
          </p:tmpl>
        </p:tmplLst>
      </p:bldP>
    </p:bldLst>
  </p:timing>
  <p:hf hdr="0" ftr="0" dt="0"/>
  <p:txStyles>
    <p:titleStyle>
      <a:lvl1pPr algn="ctr" rtl="0" eaLnBrk="0" fontAlgn="base" hangingPunct="0">
        <a:spcBef>
          <a:spcPct val="0"/>
        </a:spcBef>
        <a:spcAft>
          <a:spcPct val="0"/>
        </a:spcAft>
        <a:defRPr sz="4400" i="1">
          <a:solidFill>
            <a:schemeClr val="tx2"/>
          </a:solidFill>
          <a:latin typeface="+mj-lt"/>
          <a:ea typeface="+mj-ea"/>
          <a:cs typeface="+mj-cs"/>
        </a:defRPr>
      </a:lvl1pPr>
      <a:lvl2pPr algn="ctr" rtl="0" eaLnBrk="0" fontAlgn="base" hangingPunct="0">
        <a:spcBef>
          <a:spcPct val="0"/>
        </a:spcBef>
        <a:spcAft>
          <a:spcPct val="0"/>
        </a:spcAft>
        <a:defRPr sz="4400" i="1">
          <a:solidFill>
            <a:schemeClr val="tx2"/>
          </a:solidFill>
          <a:latin typeface="Times New Roman" pitchFamily="18" charset="0"/>
        </a:defRPr>
      </a:lvl2pPr>
      <a:lvl3pPr algn="ctr" rtl="0" eaLnBrk="0" fontAlgn="base" hangingPunct="0">
        <a:spcBef>
          <a:spcPct val="0"/>
        </a:spcBef>
        <a:spcAft>
          <a:spcPct val="0"/>
        </a:spcAft>
        <a:defRPr sz="4400" i="1">
          <a:solidFill>
            <a:schemeClr val="tx2"/>
          </a:solidFill>
          <a:latin typeface="Times New Roman" pitchFamily="18" charset="0"/>
        </a:defRPr>
      </a:lvl3pPr>
      <a:lvl4pPr algn="ctr" rtl="0" eaLnBrk="0" fontAlgn="base" hangingPunct="0">
        <a:spcBef>
          <a:spcPct val="0"/>
        </a:spcBef>
        <a:spcAft>
          <a:spcPct val="0"/>
        </a:spcAft>
        <a:defRPr sz="4400" i="1">
          <a:solidFill>
            <a:schemeClr val="tx2"/>
          </a:solidFill>
          <a:latin typeface="Times New Roman" pitchFamily="18" charset="0"/>
        </a:defRPr>
      </a:lvl4pPr>
      <a:lvl5pPr algn="ctr" rtl="0" eaLnBrk="0" fontAlgn="base" hangingPunct="0">
        <a:spcBef>
          <a:spcPct val="0"/>
        </a:spcBef>
        <a:spcAft>
          <a:spcPct val="0"/>
        </a:spcAft>
        <a:defRPr sz="4400" i="1">
          <a:solidFill>
            <a:schemeClr val="tx2"/>
          </a:solidFill>
          <a:latin typeface="Times New Roman" pitchFamily="18" charset="0"/>
        </a:defRPr>
      </a:lvl5pPr>
      <a:lvl6pPr marL="457200" algn="ctr" rtl="0" fontAlgn="base">
        <a:spcBef>
          <a:spcPct val="0"/>
        </a:spcBef>
        <a:spcAft>
          <a:spcPct val="0"/>
        </a:spcAft>
        <a:defRPr sz="4400" i="1">
          <a:solidFill>
            <a:schemeClr val="tx2"/>
          </a:solidFill>
          <a:latin typeface="Times New Roman" pitchFamily="18" charset="0"/>
        </a:defRPr>
      </a:lvl6pPr>
      <a:lvl7pPr marL="914400" algn="ctr" rtl="0" fontAlgn="base">
        <a:spcBef>
          <a:spcPct val="0"/>
        </a:spcBef>
        <a:spcAft>
          <a:spcPct val="0"/>
        </a:spcAft>
        <a:defRPr sz="4400" i="1">
          <a:solidFill>
            <a:schemeClr val="tx2"/>
          </a:solidFill>
          <a:latin typeface="Times New Roman" pitchFamily="18" charset="0"/>
        </a:defRPr>
      </a:lvl7pPr>
      <a:lvl8pPr marL="1371600" algn="ctr" rtl="0" fontAlgn="base">
        <a:spcBef>
          <a:spcPct val="0"/>
        </a:spcBef>
        <a:spcAft>
          <a:spcPct val="0"/>
        </a:spcAft>
        <a:defRPr sz="4400" i="1">
          <a:solidFill>
            <a:schemeClr val="tx2"/>
          </a:solidFill>
          <a:latin typeface="Times New Roman" pitchFamily="18" charset="0"/>
        </a:defRPr>
      </a:lvl8pPr>
      <a:lvl9pPr marL="1828800" algn="ctr" rtl="0" fontAlgn="base">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7"/>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3"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a:solidFill>
                  <a:schemeClr val="tx1"/>
                </a:solidFill>
              </a:defRPr>
            </a:lvl1pPr>
          </a:lstStyle>
          <a:p>
            <a:pPr>
              <a:defRPr/>
            </a:pPr>
            <a:endParaRPr lang="en-US"/>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a:solidFill>
                  <a:schemeClr val="tx1"/>
                </a:solidFill>
              </a:defRPr>
            </a:lvl1pPr>
          </a:lstStyle>
          <a:p>
            <a:pPr>
              <a:defRPr/>
            </a:pPr>
            <a:r>
              <a:rPr lang="en-AU"/>
              <a:t>Poita walsh</a:t>
            </a:r>
            <a:endParaRPr lang="en-US"/>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a:solidFill>
                  <a:schemeClr val="tx1"/>
                </a:solidFill>
              </a:defRPr>
            </a:lvl1pPr>
          </a:lstStyle>
          <a:p>
            <a:pPr>
              <a:defRPr/>
            </a:pPr>
            <a:fld id="{1B5101E9-5F89-42F2-92FB-3C811AD31313}"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48" r:id="rId1"/>
    <p:sldLayoutId id="2147483849" r:id="rId2"/>
    <p:sldLayoutId id="2147483850" r:id="rId3"/>
    <p:sldLayoutId id="2147483839" r:id="rId4"/>
    <p:sldLayoutId id="2147483851" r:id="rId5"/>
    <p:sldLayoutId id="2147483840" r:id="rId6"/>
    <p:sldLayoutId id="2147483841" r:id="rId7"/>
    <p:sldLayoutId id="2147483852" r:id="rId8"/>
    <p:sldLayoutId id="2147483853" r:id="rId9"/>
    <p:sldLayoutId id="2147483842" r:id="rId10"/>
    <p:sldLayoutId id="2147483843" r:id="rId11"/>
    <p:sldLayoutId id="2147483844" r:id="rId12"/>
    <p:sldLayoutId id="2147483845" r:id="rId13"/>
    <p:sldLayoutId id="2147483846" r:id="rId14"/>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22"/>
                                        </p:tgtEl>
                                        <p:attrNameLst>
                                          <p:attrName>style.visibility</p:attrName>
                                        </p:attrNameLst>
                                      </p:cBhvr>
                                      <p:to>
                                        <p:strVal val="visible"/>
                                      </p:to>
                                    </p:set>
                                    <p:animEffect transition="in" filter="fade">
                                      <p:cBhvr>
                                        <p:cTn id="7" dur="600">
                                          <p:stCondLst>
                                            <p:cond delay="0"/>
                                          </p:stCondLst>
                                        </p:cTn>
                                        <p:tgtEl>
                                          <p:spTgt spid="22"/>
                                        </p:tgtEl>
                                      </p:cBhvr>
                                    </p:animEffect>
                                    <p:anim calcmode="lin" valueType="num">
                                      <p:cBhvr>
                                        <p:cTn id="8" dur="600" fill="hold">
                                          <p:stCondLst>
                                            <p:cond delay="0"/>
                                          </p:stCondLst>
                                        </p:cTn>
                                        <p:tgtEl>
                                          <p:spTgt spid="2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2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2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slide(fromBottom)">
                                      <p:cBhvr>
                                        <p:cTn id="15" dur="500">
                                          <p:stCondLst>
                                            <p:cond delay="0"/>
                                          </p:stCondLst>
                                        </p:cTn>
                                        <p:tgtEl>
                                          <p:spTgt spid="13">
                                            <p:txEl>
                                              <p:pRg st="0" end="0"/>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3">
                                            <p:txEl>
                                              <p:pRg st="1" end="1"/>
                                            </p:txEl>
                                          </p:spTgt>
                                        </p:tgtEl>
                                        <p:attrNameLst>
                                          <p:attrName>style.visibility</p:attrName>
                                        </p:attrNameLst>
                                      </p:cBhvr>
                                      <p:to>
                                        <p:strVal val="visible"/>
                                      </p:to>
                                    </p:set>
                                    <p:animEffect transition="in" filter="slide(fromBottom)">
                                      <p:cBhvr>
                                        <p:cTn id="18" dur="500">
                                          <p:stCondLst>
                                            <p:cond delay="0"/>
                                          </p:stCondLst>
                                        </p:cTn>
                                        <p:tgtEl>
                                          <p:spTgt spid="13">
                                            <p:txEl>
                                              <p:pRg st="1" end="1"/>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3">
                                            <p:txEl>
                                              <p:pRg st="2" end="2"/>
                                            </p:txEl>
                                          </p:spTgt>
                                        </p:tgtEl>
                                        <p:attrNameLst>
                                          <p:attrName>style.visibility</p:attrName>
                                        </p:attrNameLst>
                                      </p:cBhvr>
                                      <p:to>
                                        <p:strVal val="visible"/>
                                      </p:to>
                                    </p:set>
                                    <p:animEffect transition="in" filter="slide(fromBottom)">
                                      <p:cBhvr>
                                        <p:cTn id="21" dur="500">
                                          <p:stCondLst>
                                            <p:cond delay="0"/>
                                          </p:stCondLst>
                                        </p:cTn>
                                        <p:tgtEl>
                                          <p:spTgt spid="13">
                                            <p:txEl>
                                              <p:pRg st="2" end="2"/>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13">
                                            <p:txEl>
                                              <p:pRg st="3" end="3"/>
                                            </p:txEl>
                                          </p:spTgt>
                                        </p:tgtEl>
                                        <p:attrNameLst>
                                          <p:attrName>style.visibility</p:attrName>
                                        </p:attrNameLst>
                                      </p:cBhvr>
                                      <p:to>
                                        <p:strVal val="visible"/>
                                      </p:to>
                                    </p:set>
                                    <p:animEffect transition="in" filter="slide(fromBottom)">
                                      <p:cBhvr>
                                        <p:cTn id="24" dur="500">
                                          <p:stCondLst>
                                            <p:cond delay="0"/>
                                          </p:stCondLst>
                                        </p:cTn>
                                        <p:tgtEl>
                                          <p:spTgt spid="13">
                                            <p:txEl>
                                              <p:pRg st="3" end="3"/>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slide(fromBottom)">
                                      <p:cBhvr>
                                        <p:cTn id="27" dur="500">
                                          <p:stCondLst>
                                            <p:cond delay="0"/>
                                          </p:stCondLst>
                                        </p:cTn>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bldLst>
  </p:timing>
  <p:hf hdr="0" ftr="0" dt="0"/>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Century Gothic" pitchFamily="34" charset="0"/>
        </a:defRPr>
      </a:lvl2pPr>
      <a:lvl3pPr marL="484188" indent="-484188" algn="l" rtl="0" eaLnBrk="0" fontAlgn="base" hangingPunct="0">
        <a:spcBef>
          <a:spcPct val="0"/>
        </a:spcBef>
        <a:spcAft>
          <a:spcPct val="0"/>
        </a:spcAft>
        <a:defRPr sz="4200">
          <a:solidFill>
            <a:srgbClr val="FF5C9C"/>
          </a:solidFill>
          <a:latin typeface="Century Gothic" pitchFamily="34" charset="0"/>
        </a:defRPr>
      </a:lvl3pPr>
      <a:lvl4pPr marL="484188" indent="-484188" algn="l" rtl="0" eaLnBrk="0" fontAlgn="base" hangingPunct="0">
        <a:spcBef>
          <a:spcPct val="0"/>
        </a:spcBef>
        <a:spcAft>
          <a:spcPct val="0"/>
        </a:spcAft>
        <a:defRPr sz="4200">
          <a:solidFill>
            <a:srgbClr val="FF5C9C"/>
          </a:solidFill>
          <a:latin typeface="Century Gothic" pitchFamily="34" charset="0"/>
        </a:defRPr>
      </a:lvl4pPr>
      <a:lvl5pPr marL="484188" indent="-484188" algn="l" rtl="0" eaLnBrk="0" fontAlgn="base" hangingPunct="0">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99"/>
            </a:gs>
            <a:gs pos="50000">
              <a:srgbClr val="FFFFD7"/>
            </a:gs>
            <a:gs pos="100000">
              <a:srgbClr val="FFFF99"/>
            </a:gs>
          </a:gsLst>
          <a:lin ang="5400000" scaled="1"/>
        </a:gradFill>
        <a:effectLst/>
      </p:bgPr>
    </p:bg>
    <p:spTree>
      <p:nvGrpSpPr>
        <p:cNvPr id="1" name=""/>
        <p:cNvGrpSpPr/>
        <p:nvPr/>
      </p:nvGrpSpPr>
      <p:grpSpPr>
        <a:xfrm>
          <a:off x="0" y="0"/>
          <a:ext cx="0" cy="0"/>
          <a:chOff x="0" y="0"/>
          <a:chExt cx="0" cy="0"/>
        </a:xfrm>
      </p:grpSpPr>
      <p:pic>
        <p:nvPicPr>
          <p:cNvPr id="1026" name="Picture 109" descr="C:\Documents and Settings\Owner\My Documents\My Pictures\ppgrid.gif"/>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4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ext Box 24"/>
          <p:cNvSpPr txBox="1">
            <a:spLocks noChangeArrowheads="1"/>
          </p:cNvSpPr>
          <p:nvPr/>
        </p:nvSpPr>
        <p:spPr bwMode="auto">
          <a:xfrm>
            <a:off x="15875" y="6502400"/>
            <a:ext cx="1135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fld id="{E0264F40-F6D0-4E44-869F-F829537DEABE}" type="slidenum">
              <a:rPr lang="en-AU" sz="1400">
                <a:solidFill>
                  <a:srgbClr val="000000"/>
                </a:solidFill>
              </a:rPr>
              <a:pPr algn="ctr" eaLnBrk="1" hangingPunct="1">
                <a:spcBef>
                  <a:spcPct val="50000"/>
                </a:spcBef>
              </a:pPr>
              <a:t>‹#›</a:t>
            </a:fld>
            <a:r>
              <a:rPr lang="en-US" sz="1400">
                <a:solidFill>
                  <a:srgbClr val="000000"/>
                </a:solidFill>
              </a:rPr>
              <a:t> of 23</a:t>
            </a:r>
            <a:endParaRPr lang="en-AU" sz="1400">
              <a:solidFill>
                <a:srgbClr val="000000"/>
              </a:solidFill>
            </a:endParaRPr>
          </a:p>
        </p:txBody>
      </p:sp>
      <p:sp>
        <p:nvSpPr>
          <p:cNvPr id="1049" name="AutoShape 25">
            <a:hlinkClick r:id="" action="ppaction://hlinkshowjump?jump=endshow"/>
          </p:cNvPr>
          <p:cNvSpPr>
            <a:spLocks noChangeArrowheads="1"/>
          </p:cNvSpPr>
          <p:nvPr/>
        </p:nvSpPr>
        <p:spPr bwMode="auto">
          <a:xfrm>
            <a:off x="8013700" y="6464300"/>
            <a:ext cx="955675" cy="255588"/>
          </a:xfrm>
          <a:prstGeom prst="roundRect">
            <a:avLst>
              <a:gd name="adj" fmla="val 50000"/>
            </a:avLst>
          </a:prstGeom>
          <a:gradFill rotWithShape="0">
            <a:gsLst>
              <a:gs pos="0">
                <a:schemeClr val="accent2"/>
              </a:gs>
              <a:gs pos="50000">
                <a:schemeClr val="hlink"/>
              </a:gs>
              <a:gs pos="100000">
                <a:schemeClr val="accent2"/>
              </a:gs>
            </a:gsLst>
            <a:lin ang="5400000" scaled="1"/>
          </a:gra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b="1">
                <a:solidFill>
                  <a:srgbClr val="000000"/>
                </a:solidFill>
              </a:rPr>
              <a:t>Next</a:t>
            </a:r>
            <a:endParaRPr lang="en-AU" b="1">
              <a:solidFill>
                <a:srgbClr val="000000"/>
              </a:solidFill>
            </a:endParaRPr>
          </a:p>
        </p:txBody>
      </p:sp>
    </p:spTree>
    <p:extLst>
      <p:ext uri="{BB962C8B-B14F-4D97-AF65-F5344CB8AC3E}">
        <p14:creationId xmlns:p14="http://schemas.microsoft.com/office/powerpoint/2010/main" val="3764570769"/>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gif"/><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8.wmf"/><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0.wmf"/><Relationship Id="rId2" Type="http://schemas.openxmlformats.org/officeDocument/2006/relationships/slideLayout" Target="../slideLayouts/slideLayout26.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9.wmf"/><Relationship Id="rId4" Type="http://schemas.openxmlformats.org/officeDocument/2006/relationships/oleObject" Target="../embeddings/oleObject2.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7.xml"/><Relationship Id="rId1" Type="http://schemas.openxmlformats.org/officeDocument/2006/relationships/vmlDrawing" Target="../drawings/vmlDrawing3.vml"/><Relationship Id="rId5" Type="http://schemas.openxmlformats.org/officeDocument/2006/relationships/image" Target="../media/image11.wmf"/><Relationship Id="rId4" Type="http://schemas.openxmlformats.org/officeDocument/2006/relationships/oleObject" Target="../embeddings/oleObject4.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3.wmf"/><Relationship Id="rId2" Type="http://schemas.openxmlformats.org/officeDocument/2006/relationships/slideLayout" Target="../slideLayouts/slideLayout26.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12.wmf"/><Relationship Id="rId4" Type="http://schemas.openxmlformats.org/officeDocument/2006/relationships/oleObject" Target="../embeddings/oleObject5.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4.wmf"/><Relationship Id="rId2" Type="http://schemas.openxmlformats.org/officeDocument/2006/relationships/slideLayout" Target="../slideLayouts/slideLayout26.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12.wmf"/><Relationship Id="rId4" Type="http://schemas.openxmlformats.org/officeDocument/2006/relationships/oleObject" Target="../embeddings/oleObject7.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5.wmf"/><Relationship Id="rId2" Type="http://schemas.openxmlformats.org/officeDocument/2006/relationships/slideLayout" Target="../slideLayouts/slideLayout26.xml"/><Relationship Id="rId1" Type="http://schemas.openxmlformats.org/officeDocument/2006/relationships/vmlDrawing" Target="../drawings/vmlDrawing6.vml"/><Relationship Id="rId6" Type="http://schemas.openxmlformats.org/officeDocument/2006/relationships/oleObject" Target="../embeddings/oleObject10.bin"/><Relationship Id="rId5" Type="http://schemas.openxmlformats.org/officeDocument/2006/relationships/image" Target="../media/image12.wmf"/><Relationship Id="rId4" Type="http://schemas.openxmlformats.org/officeDocument/2006/relationships/oleObject" Target="../embeddings/oleObject9.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17.wmf"/><Relationship Id="rId2" Type="http://schemas.openxmlformats.org/officeDocument/2006/relationships/slideLayout" Target="../slideLayouts/slideLayout18.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image" Target="../media/image16.wmf"/><Relationship Id="rId4" Type="http://schemas.openxmlformats.org/officeDocument/2006/relationships/oleObject" Target="../embeddings/oleObject11.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19.wmf"/><Relationship Id="rId2" Type="http://schemas.openxmlformats.org/officeDocument/2006/relationships/slideLayout" Target="../slideLayouts/slideLayout18.xml"/><Relationship Id="rId1" Type="http://schemas.openxmlformats.org/officeDocument/2006/relationships/vmlDrawing" Target="../drawings/vmlDrawing8.vml"/><Relationship Id="rId6" Type="http://schemas.openxmlformats.org/officeDocument/2006/relationships/oleObject" Target="../embeddings/oleObject14.bin"/><Relationship Id="rId5" Type="http://schemas.openxmlformats.org/officeDocument/2006/relationships/image" Target="../media/image18.wmf"/><Relationship Id="rId4" Type="http://schemas.openxmlformats.org/officeDocument/2006/relationships/oleObject" Target="../embeddings/oleObject13.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8.xml"/><Relationship Id="rId1" Type="http://schemas.openxmlformats.org/officeDocument/2006/relationships/vmlDrawing" Target="../drawings/vmlDrawing9.vml"/><Relationship Id="rId5" Type="http://schemas.openxmlformats.org/officeDocument/2006/relationships/image" Target="../media/image20.emf"/><Relationship Id="rId4" Type="http://schemas.openxmlformats.org/officeDocument/2006/relationships/oleObject" Target="../embeddings/oleObject15.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7.xml"/><Relationship Id="rId1" Type="http://schemas.openxmlformats.org/officeDocument/2006/relationships/vmlDrawing" Target="../drawings/vmlDrawing10.vml"/><Relationship Id="rId4" Type="http://schemas.openxmlformats.org/officeDocument/2006/relationships/image" Target="../media/image21.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8.xml"/><Relationship Id="rId1" Type="http://schemas.openxmlformats.org/officeDocument/2006/relationships/vmlDrawing" Target="../drawings/vmlDrawing11.vml"/><Relationship Id="rId4" Type="http://schemas.openxmlformats.org/officeDocument/2006/relationships/image" Target="../media/image22.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40E6ACE-0761-4C7D-BF9B-514DD37B7C69}" type="slidenum">
              <a:rPr lang="en-US" smtClean="0"/>
              <a:pPr/>
              <a:t>1</a:t>
            </a:fld>
            <a:endParaRPr lang="en-US" smtClean="0"/>
          </a:p>
        </p:txBody>
      </p:sp>
      <p:sp>
        <p:nvSpPr>
          <p:cNvPr id="6" name="Rectangle 2"/>
          <p:cNvSpPr txBox="1">
            <a:spLocks noChangeArrowheads="1"/>
          </p:cNvSpPr>
          <p:nvPr/>
        </p:nvSpPr>
        <p:spPr>
          <a:xfrm>
            <a:off x="428596" y="2857496"/>
            <a:ext cx="7772400" cy="957262"/>
          </a:xfrm>
          <a:prstGeom prst="rect">
            <a:avLst/>
          </a:prstGeom>
        </p:spPr>
        <p:txBody>
          <a:bodyPr anchor="b"/>
          <a:lstStyle/>
          <a:p>
            <a:pPr marL="484632" algn="ctr" fontAlgn="auto">
              <a:spcAft>
                <a:spcPts val="0"/>
              </a:spcAft>
              <a:defRPr/>
            </a:pPr>
            <a:r>
              <a:rPr lang="en-US" sz="6000" b="1" dirty="0">
                <a:ln w="6350">
                  <a:solidFill>
                    <a:schemeClr val="accent1">
                      <a:shade val="43000"/>
                    </a:schemeClr>
                  </a:solidFill>
                </a:ln>
                <a:solidFill>
                  <a:schemeClr val="accent1"/>
                </a:solidFill>
                <a:effectLst>
                  <a:outerShdw blurRad="26000" dist="26000" dir="14500000" algn="tl" rotWithShape="0">
                    <a:srgbClr val="000000">
                      <a:alpha val="40000"/>
                    </a:srgbClr>
                  </a:outerShdw>
                </a:effectLst>
                <a:latin typeface="Arial" pitchFamily="34" charset="0"/>
                <a:ea typeface="+mj-ea"/>
                <a:cs typeface="Arial" pitchFamily="34" charset="0"/>
              </a:rPr>
              <a:t>Capacitance in an AC circuit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marL="484632" indent="0" eaLnBrk="1" fontAlgn="auto" hangingPunct="1">
              <a:spcAft>
                <a:spcPts val="0"/>
              </a:spcAft>
              <a:defRPr/>
            </a:pPr>
            <a:r>
              <a:rPr lang="en-US" sz="5400" b="1" dirty="0" smtClean="0">
                <a:solidFill>
                  <a:schemeClr val="accent1"/>
                </a:solidFill>
                <a:latin typeface="Arial" pitchFamily="34" charset="0"/>
                <a:cs typeface="Arial" pitchFamily="34" charset="0"/>
              </a:rPr>
              <a:t>Discharged</a:t>
            </a:r>
            <a:br>
              <a:rPr lang="en-US" sz="5400" b="1" dirty="0" smtClean="0">
                <a:solidFill>
                  <a:schemeClr val="accent1"/>
                </a:solidFill>
                <a:latin typeface="Arial" pitchFamily="34" charset="0"/>
                <a:cs typeface="Arial" pitchFamily="34" charset="0"/>
              </a:rPr>
            </a:br>
            <a:endParaRPr lang="en-US" sz="5400" dirty="0" smtClean="0">
              <a:solidFill>
                <a:schemeClr val="accent1"/>
              </a:solidFill>
              <a:latin typeface="Arial" pitchFamily="34" charset="0"/>
              <a:cs typeface="Arial" pitchFamily="34" charset="0"/>
            </a:endParaRPr>
          </a:p>
        </p:txBody>
      </p:sp>
      <p:sp>
        <p:nvSpPr>
          <p:cNvPr id="28675" name="Rectangle 3"/>
          <p:cNvSpPr>
            <a:spLocks noGrp="1" noChangeArrowheads="1"/>
          </p:cNvSpPr>
          <p:nvPr>
            <p:ph idx="1"/>
          </p:nvPr>
        </p:nvSpPr>
        <p:spPr>
          <a:xfrm>
            <a:off x="457200" y="1214438"/>
            <a:ext cx="8229600" cy="5240337"/>
          </a:xfrm>
        </p:spPr>
        <p:txBody>
          <a:bodyPr/>
          <a:lstStyle/>
          <a:p>
            <a:pPr marL="65087" indent="0" eaLnBrk="1" hangingPunct="1">
              <a:buNone/>
            </a:pPr>
            <a:r>
              <a:rPr lang="en-US" sz="2400" dirty="0" smtClean="0">
                <a:latin typeface="Arial" charset="0"/>
                <a:cs typeface="Arial" charset="0"/>
              </a:rPr>
              <a:t>The time taken to fully charge the capacitor will be the same as it takes to fully discharge it. When the capacitor is fully discharged, current will stop flowing through the load.+-Current through the load stops when the capacitor is fully discharged</a:t>
            </a:r>
          </a:p>
        </p:txBody>
      </p:sp>
      <p:sp>
        <p:nvSpPr>
          <p:cNvPr id="28676" name="Slide Number Placeholder 3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F07B27C-3E27-4EAA-8832-16E27120D2FB}" type="slidenum">
              <a:rPr lang="en-US" smtClean="0"/>
              <a:pPr/>
              <a:t>10</a:t>
            </a:fld>
            <a:endParaRPr lang="en-US" smtClean="0"/>
          </a:p>
        </p:txBody>
      </p:sp>
      <p:grpSp>
        <p:nvGrpSpPr>
          <p:cNvPr id="28677" name="Group 4"/>
          <p:cNvGrpSpPr>
            <a:grpSpLocks/>
          </p:cNvGrpSpPr>
          <p:nvPr/>
        </p:nvGrpSpPr>
        <p:grpSpPr bwMode="auto">
          <a:xfrm>
            <a:off x="3516002" y="3644900"/>
            <a:ext cx="3864287" cy="3019425"/>
            <a:chOff x="6285" y="7299"/>
            <a:chExt cx="3015" cy="3197"/>
          </a:xfrm>
        </p:grpSpPr>
        <p:sp>
          <p:nvSpPr>
            <p:cNvPr id="28679" name="Line 5"/>
            <p:cNvSpPr>
              <a:spLocks noChangeShapeType="1"/>
            </p:cNvSpPr>
            <p:nvPr/>
          </p:nvSpPr>
          <p:spPr bwMode="auto">
            <a:xfrm rot="-5400000">
              <a:off x="7820" y="8029"/>
              <a:ext cx="457" cy="1"/>
            </a:xfrm>
            <a:prstGeom prst="line">
              <a:avLst/>
            </a:prstGeom>
            <a:noFill/>
            <a:ln w="12700">
              <a:solidFill>
                <a:srgbClr val="000000"/>
              </a:solidFill>
              <a:round/>
              <a:headEnd/>
              <a:tailEnd/>
            </a:ln>
          </p:spPr>
          <p:txBody>
            <a:bodyPr/>
            <a:lstStyle/>
            <a:p>
              <a:endParaRPr lang="en-US"/>
            </a:p>
          </p:txBody>
        </p:sp>
        <p:sp>
          <p:nvSpPr>
            <p:cNvPr id="28680" name="Line 6"/>
            <p:cNvSpPr>
              <a:spLocks noChangeShapeType="1"/>
            </p:cNvSpPr>
            <p:nvPr/>
          </p:nvSpPr>
          <p:spPr bwMode="auto">
            <a:xfrm rot="-5400000">
              <a:off x="8050" y="8200"/>
              <a:ext cx="1" cy="393"/>
            </a:xfrm>
            <a:prstGeom prst="line">
              <a:avLst/>
            </a:prstGeom>
            <a:noFill/>
            <a:ln w="19050">
              <a:solidFill>
                <a:srgbClr val="000000"/>
              </a:solidFill>
              <a:round/>
              <a:headEnd/>
              <a:tailEnd/>
            </a:ln>
          </p:spPr>
          <p:txBody>
            <a:bodyPr/>
            <a:lstStyle/>
            <a:p>
              <a:endParaRPr lang="en-US"/>
            </a:p>
          </p:txBody>
        </p:sp>
        <p:sp>
          <p:nvSpPr>
            <p:cNvPr id="28681" name="Line 7"/>
            <p:cNvSpPr>
              <a:spLocks noChangeShapeType="1"/>
            </p:cNvSpPr>
            <p:nvPr/>
          </p:nvSpPr>
          <p:spPr bwMode="auto">
            <a:xfrm rot="-5400000">
              <a:off x="8051" y="8062"/>
              <a:ext cx="0" cy="393"/>
            </a:xfrm>
            <a:prstGeom prst="line">
              <a:avLst/>
            </a:prstGeom>
            <a:noFill/>
            <a:ln w="19050">
              <a:solidFill>
                <a:srgbClr val="000000"/>
              </a:solidFill>
              <a:round/>
              <a:headEnd/>
              <a:tailEnd/>
            </a:ln>
          </p:spPr>
          <p:txBody>
            <a:bodyPr/>
            <a:lstStyle/>
            <a:p>
              <a:endParaRPr lang="en-US"/>
            </a:p>
          </p:txBody>
        </p:sp>
        <p:sp>
          <p:nvSpPr>
            <p:cNvPr id="28682" name="Rectangle 8"/>
            <p:cNvSpPr>
              <a:spLocks noChangeArrowheads="1"/>
            </p:cNvSpPr>
            <p:nvPr/>
          </p:nvSpPr>
          <p:spPr bwMode="auto">
            <a:xfrm>
              <a:off x="7832" y="8679"/>
              <a:ext cx="411" cy="740"/>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8683" name="Line 9"/>
            <p:cNvSpPr>
              <a:spLocks noChangeShapeType="1"/>
            </p:cNvSpPr>
            <p:nvPr/>
          </p:nvSpPr>
          <p:spPr bwMode="auto">
            <a:xfrm>
              <a:off x="8037" y="9419"/>
              <a:ext cx="0" cy="680"/>
            </a:xfrm>
            <a:prstGeom prst="line">
              <a:avLst/>
            </a:prstGeom>
            <a:noFill/>
            <a:ln w="9525">
              <a:solidFill>
                <a:srgbClr val="000000"/>
              </a:solidFill>
              <a:round/>
              <a:headEnd/>
              <a:tailEnd/>
            </a:ln>
          </p:spPr>
          <p:txBody>
            <a:bodyPr/>
            <a:lstStyle/>
            <a:p>
              <a:endParaRPr lang="en-US"/>
            </a:p>
          </p:txBody>
        </p:sp>
        <p:sp>
          <p:nvSpPr>
            <p:cNvPr id="28684" name="Line 10"/>
            <p:cNvSpPr>
              <a:spLocks noChangeShapeType="1"/>
            </p:cNvSpPr>
            <p:nvPr/>
          </p:nvSpPr>
          <p:spPr bwMode="auto">
            <a:xfrm>
              <a:off x="6803" y="10099"/>
              <a:ext cx="2497" cy="0"/>
            </a:xfrm>
            <a:prstGeom prst="line">
              <a:avLst/>
            </a:prstGeom>
            <a:noFill/>
            <a:ln w="9525">
              <a:solidFill>
                <a:srgbClr val="000000"/>
              </a:solidFill>
              <a:round/>
              <a:headEnd/>
              <a:tailEnd/>
            </a:ln>
          </p:spPr>
          <p:txBody>
            <a:bodyPr/>
            <a:lstStyle/>
            <a:p>
              <a:endParaRPr lang="en-US"/>
            </a:p>
          </p:txBody>
        </p:sp>
        <p:sp>
          <p:nvSpPr>
            <p:cNvPr id="28685" name="Line 11"/>
            <p:cNvSpPr>
              <a:spLocks noChangeShapeType="1"/>
            </p:cNvSpPr>
            <p:nvPr/>
          </p:nvSpPr>
          <p:spPr bwMode="auto">
            <a:xfrm flipV="1">
              <a:off x="9300" y="7359"/>
              <a:ext cx="0" cy="2740"/>
            </a:xfrm>
            <a:prstGeom prst="line">
              <a:avLst/>
            </a:prstGeom>
            <a:noFill/>
            <a:ln w="9525">
              <a:solidFill>
                <a:srgbClr val="000000"/>
              </a:solidFill>
              <a:round/>
              <a:headEnd/>
              <a:tailEnd/>
            </a:ln>
          </p:spPr>
          <p:txBody>
            <a:bodyPr/>
            <a:lstStyle/>
            <a:p>
              <a:endParaRPr lang="en-US"/>
            </a:p>
          </p:txBody>
        </p:sp>
        <p:sp>
          <p:nvSpPr>
            <p:cNvPr id="28686" name="Oval 12"/>
            <p:cNvSpPr>
              <a:spLocks noChangeArrowheads="1"/>
            </p:cNvSpPr>
            <p:nvPr/>
          </p:nvSpPr>
          <p:spPr bwMode="auto">
            <a:xfrm>
              <a:off x="8243" y="7319"/>
              <a:ext cx="117"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8687" name="Oval 13"/>
            <p:cNvSpPr>
              <a:spLocks noChangeArrowheads="1"/>
            </p:cNvSpPr>
            <p:nvPr/>
          </p:nvSpPr>
          <p:spPr bwMode="auto">
            <a:xfrm>
              <a:off x="7744" y="7319"/>
              <a:ext cx="117"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8688" name="Line 14"/>
            <p:cNvSpPr>
              <a:spLocks noChangeShapeType="1"/>
            </p:cNvSpPr>
            <p:nvPr/>
          </p:nvSpPr>
          <p:spPr bwMode="auto">
            <a:xfrm flipH="1">
              <a:off x="8331" y="7359"/>
              <a:ext cx="969" cy="0"/>
            </a:xfrm>
            <a:prstGeom prst="line">
              <a:avLst/>
            </a:prstGeom>
            <a:noFill/>
            <a:ln w="9525">
              <a:solidFill>
                <a:srgbClr val="000000"/>
              </a:solidFill>
              <a:round/>
              <a:headEnd/>
              <a:tailEnd/>
            </a:ln>
          </p:spPr>
          <p:txBody>
            <a:bodyPr/>
            <a:lstStyle/>
            <a:p>
              <a:endParaRPr lang="en-US"/>
            </a:p>
          </p:txBody>
        </p:sp>
        <p:sp>
          <p:nvSpPr>
            <p:cNvPr id="28689" name="Line 15"/>
            <p:cNvSpPr>
              <a:spLocks noChangeShapeType="1"/>
            </p:cNvSpPr>
            <p:nvPr/>
          </p:nvSpPr>
          <p:spPr bwMode="auto">
            <a:xfrm>
              <a:off x="6803" y="7359"/>
              <a:ext cx="970" cy="0"/>
            </a:xfrm>
            <a:prstGeom prst="line">
              <a:avLst/>
            </a:prstGeom>
            <a:noFill/>
            <a:ln w="9525">
              <a:solidFill>
                <a:srgbClr val="000000"/>
              </a:solidFill>
              <a:round/>
              <a:headEnd/>
              <a:tailEnd/>
            </a:ln>
          </p:spPr>
          <p:txBody>
            <a:bodyPr/>
            <a:lstStyle/>
            <a:p>
              <a:endParaRPr lang="en-US"/>
            </a:p>
          </p:txBody>
        </p:sp>
        <p:sp>
          <p:nvSpPr>
            <p:cNvPr id="28690" name="Oval 16"/>
            <p:cNvSpPr>
              <a:spLocks noChangeArrowheads="1"/>
            </p:cNvSpPr>
            <p:nvPr/>
          </p:nvSpPr>
          <p:spPr bwMode="auto">
            <a:xfrm>
              <a:off x="7978" y="7759"/>
              <a:ext cx="118"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8691" name="Line 17"/>
            <p:cNvSpPr>
              <a:spLocks noChangeShapeType="1"/>
            </p:cNvSpPr>
            <p:nvPr/>
          </p:nvSpPr>
          <p:spPr bwMode="auto">
            <a:xfrm flipH="1">
              <a:off x="8041" y="7299"/>
              <a:ext cx="211" cy="470"/>
            </a:xfrm>
            <a:prstGeom prst="line">
              <a:avLst/>
            </a:prstGeom>
            <a:noFill/>
            <a:ln w="9525">
              <a:solidFill>
                <a:srgbClr val="000000"/>
              </a:solidFill>
              <a:round/>
              <a:headEnd/>
              <a:tailEnd/>
            </a:ln>
          </p:spPr>
          <p:txBody>
            <a:bodyPr/>
            <a:lstStyle/>
            <a:p>
              <a:endParaRPr lang="en-US"/>
            </a:p>
          </p:txBody>
        </p:sp>
        <p:sp>
          <p:nvSpPr>
            <p:cNvPr id="28692" name="Text Box 18"/>
            <p:cNvSpPr txBox="1">
              <a:spLocks noChangeArrowheads="1"/>
            </p:cNvSpPr>
            <p:nvPr/>
          </p:nvSpPr>
          <p:spPr bwMode="auto">
            <a:xfrm>
              <a:off x="6285" y="7808"/>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8693" name="Text Box 19"/>
            <p:cNvSpPr txBox="1">
              <a:spLocks noChangeArrowheads="1"/>
            </p:cNvSpPr>
            <p:nvPr/>
          </p:nvSpPr>
          <p:spPr bwMode="auto">
            <a:xfrm>
              <a:off x="6310" y="8958"/>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8695" name="Rectangle 22"/>
            <p:cNvSpPr>
              <a:spLocks noChangeArrowheads="1"/>
            </p:cNvSpPr>
            <p:nvPr/>
          </p:nvSpPr>
          <p:spPr bwMode="auto">
            <a:xfrm rot="5400000">
              <a:off x="6789" y="809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8696" name="Rectangle 23"/>
            <p:cNvSpPr>
              <a:spLocks noChangeArrowheads="1"/>
            </p:cNvSpPr>
            <p:nvPr/>
          </p:nvSpPr>
          <p:spPr bwMode="auto">
            <a:xfrm rot="5400000">
              <a:off x="6789" y="833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8697" name="Rectangle 24"/>
            <p:cNvSpPr>
              <a:spLocks noChangeArrowheads="1"/>
            </p:cNvSpPr>
            <p:nvPr/>
          </p:nvSpPr>
          <p:spPr bwMode="auto">
            <a:xfrm rot="5400000">
              <a:off x="6789" y="857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8698" name="Rectangle 25"/>
            <p:cNvSpPr>
              <a:spLocks noChangeArrowheads="1"/>
            </p:cNvSpPr>
            <p:nvPr/>
          </p:nvSpPr>
          <p:spPr bwMode="auto">
            <a:xfrm rot="5400000">
              <a:off x="6789" y="881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8699" name="Rectangle 26"/>
            <p:cNvSpPr>
              <a:spLocks noChangeArrowheads="1"/>
            </p:cNvSpPr>
            <p:nvPr/>
          </p:nvSpPr>
          <p:spPr bwMode="auto">
            <a:xfrm rot="5400000">
              <a:off x="6759" y="830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8700" name="Rectangle 27"/>
            <p:cNvSpPr>
              <a:spLocks noChangeArrowheads="1"/>
            </p:cNvSpPr>
            <p:nvPr/>
          </p:nvSpPr>
          <p:spPr bwMode="auto">
            <a:xfrm rot="5400000">
              <a:off x="6759" y="854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8701" name="Rectangle 28"/>
            <p:cNvSpPr>
              <a:spLocks noChangeArrowheads="1"/>
            </p:cNvSpPr>
            <p:nvPr/>
          </p:nvSpPr>
          <p:spPr bwMode="auto">
            <a:xfrm rot="5400000">
              <a:off x="6759" y="878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8702" name="Rectangle 29"/>
            <p:cNvSpPr>
              <a:spLocks noChangeArrowheads="1"/>
            </p:cNvSpPr>
            <p:nvPr/>
          </p:nvSpPr>
          <p:spPr bwMode="auto">
            <a:xfrm rot="5400000">
              <a:off x="6759" y="902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8703" name="Line 30"/>
            <p:cNvSpPr>
              <a:spLocks noChangeShapeType="1"/>
            </p:cNvSpPr>
            <p:nvPr/>
          </p:nvSpPr>
          <p:spPr bwMode="auto">
            <a:xfrm rot="5400000" flipH="1">
              <a:off x="6334" y="7817"/>
              <a:ext cx="925" cy="0"/>
            </a:xfrm>
            <a:prstGeom prst="line">
              <a:avLst/>
            </a:prstGeom>
            <a:noFill/>
            <a:ln w="9525">
              <a:solidFill>
                <a:srgbClr val="000000"/>
              </a:solidFill>
              <a:round/>
              <a:headEnd/>
              <a:tailEnd/>
            </a:ln>
          </p:spPr>
          <p:txBody>
            <a:bodyPr/>
            <a:lstStyle/>
            <a:p>
              <a:endParaRPr lang="en-US"/>
            </a:p>
          </p:txBody>
        </p:sp>
        <p:sp>
          <p:nvSpPr>
            <p:cNvPr id="28704" name="Line 31"/>
            <p:cNvSpPr>
              <a:spLocks noChangeShapeType="1"/>
            </p:cNvSpPr>
            <p:nvPr/>
          </p:nvSpPr>
          <p:spPr bwMode="auto">
            <a:xfrm rot="5400000" flipH="1">
              <a:off x="6314" y="9602"/>
              <a:ext cx="965" cy="0"/>
            </a:xfrm>
            <a:prstGeom prst="line">
              <a:avLst/>
            </a:prstGeom>
            <a:noFill/>
            <a:ln w="9525">
              <a:solidFill>
                <a:srgbClr val="000000"/>
              </a:solidFill>
              <a:round/>
              <a:headEnd/>
              <a:tailEnd/>
            </a:ln>
          </p:spPr>
          <p:txBody>
            <a:bodyPr/>
            <a:lstStyle/>
            <a:p>
              <a:endParaRPr lang="en-US"/>
            </a:p>
          </p:txBody>
        </p:sp>
        <p:sp>
          <p:nvSpPr>
            <p:cNvPr id="28705" name="Text Box 32"/>
            <p:cNvSpPr txBox="1">
              <a:spLocks noChangeArrowheads="1"/>
            </p:cNvSpPr>
            <p:nvPr/>
          </p:nvSpPr>
          <p:spPr bwMode="auto">
            <a:xfrm>
              <a:off x="7045" y="10076"/>
              <a:ext cx="2160" cy="420"/>
            </a:xfrm>
            <a:prstGeom prst="rect">
              <a:avLst/>
            </a:prstGeom>
            <a:noFill/>
            <a:ln w="9525">
              <a:noFill/>
              <a:miter lim="800000"/>
              <a:headEnd/>
              <a:tailEnd/>
            </a:ln>
          </p:spPr>
          <p:txBody>
            <a:bodyPr/>
            <a:lstStyle/>
            <a:p>
              <a:pPr algn="ctr" eaLnBrk="0" hangingPunct="0"/>
              <a:r>
                <a:rPr lang="en-AU" sz="1600" b="1" i="1">
                  <a:solidFill>
                    <a:srgbClr val="66FF33"/>
                  </a:solidFill>
                </a:rPr>
                <a:t>Discharged</a:t>
              </a:r>
              <a:endParaRPr lang="en-US" sz="2800" i="1">
                <a:solidFill>
                  <a:srgbClr val="66FF33"/>
                </a:solidFill>
              </a:endParaRPr>
            </a:p>
          </p:txBody>
        </p:sp>
        <p:sp>
          <p:nvSpPr>
            <p:cNvPr id="28706" name="Line 33"/>
            <p:cNvSpPr>
              <a:spLocks noChangeShapeType="1"/>
            </p:cNvSpPr>
            <p:nvPr/>
          </p:nvSpPr>
          <p:spPr bwMode="auto">
            <a:xfrm>
              <a:off x="8040" y="8400"/>
              <a:ext cx="0" cy="280"/>
            </a:xfrm>
            <a:prstGeom prst="line">
              <a:avLst/>
            </a:prstGeom>
            <a:noFill/>
            <a:ln w="9525">
              <a:solidFill>
                <a:srgbClr val="000000"/>
              </a:solidFill>
              <a:round/>
              <a:headEnd/>
              <a:tailEnd/>
            </a:ln>
          </p:spPr>
          <p:txBody>
            <a:bodyPr/>
            <a:lstStyle/>
            <a:p>
              <a:endParaRPr lang="en-US"/>
            </a:p>
          </p:txBody>
        </p:sp>
      </p:grpSp>
      <p:sp>
        <p:nvSpPr>
          <p:cNvPr id="28678" name="TextBox 36"/>
          <p:cNvSpPr txBox="1">
            <a:spLocks noChangeArrowheads="1"/>
          </p:cNvSpPr>
          <p:nvPr/>
        </p:nvSpPr>
        <p:spPr bwMode="auto">
          <a:xfrm>
            <a:off x="1071538" y="5442228"/>
            <a:ext cx="3214710" cy="1415772"/>
          </a:xfrm>
          <a:prstGeom prst="rect">
            <a:avLst/>
          </a:prstGeom>
          <a:noFill/>
          <a:ln w="9525">
            <a:noFill/>
            <a:miter lim="800000"/>
            <a:headEnd/>
            <a:tailEnd/>
          </a:ln>
        </p:spPr>
        <p:txBody>
          <a:bodyPr wrap="square">
            <a:spAutoFit/>
          </a:bodyPr>
          <a:lstStyle/>
          <a:p>
            <a:pPr algn="ctr" eaLnBrk="0" hangingPunct="0"/>
            <a:r>
              <a:rPr lang="en-US" dirty="0">
                <a:solidFill>
                  <a:srgbClr val="66FF33"/>
                </a:solidFill>
              </a:rPr>
              <a:t>Current through the load stops when the capacitor is fully </a:t>
            </a:r>
            <a:r>
              <a:rPr lang="en-US" dirty="0" smtClean="0">
                <a:solidFill>
                  <a:srgbClr val="66FF33"/>
                </a:solidFill>
              </a:rPr>
              <a:t>discharged</a:t>
            </a:r>
          </a:p>
          <a:p>
            <a:pPr algn="ctr" eaLnBrk="0" hangingPunct="0"/>
            <a:endParaRPr lang="en-US" sz="3200" b="1" dirty="0">
              <a:solidFill>
                <a:srgbClr val="66FF33"/>
              </a:solidFill>
            </a:endParaRPr>
          </a:p>
        </p:txBody>
      </p:sp>
      <p:cxnSp>
        <p:nvCxnSpPr>
          <p:cNvPr id="36" name="Straight Arrow Connector 35"/>
          <p:cNvCxnSpPr>
            <a:endCxn id="28680" idx="0"/>
          </p:cNvCxnSpPr>
          <p:nvPr/>
        </p:nvCxnSpPr>
        <p:spPr>
          <a:xfrm flipV="1">
            <a:off x="4071934" y="4681913"/>
            <a:ext cx="1455035" cy="1247417"/>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marL="484632" indent="0" eaLnBrk="1" fontAlgn="auto" hangingPunct="1">
              <a:spcAft>
                <a:spcPts val="0"/>
              </a:spcAft>
              <a:defRPr/>
            </a:pPr>
            <a:r>
              <a:rPr lang="en-US" b="1" dirty="0" smtClean="0">
                <a:solidFill>
                  <a:schemeClr val="accent1"/>
                </a:solidFill>
                <a:latin typeface="Arial" pitchFamily="34" charset="0"/>
                <a:cs typeface="Arial" pitchFamily="34" charset="0"/>
              </a:rPr>
              <a:t>Capacitor in an AC circuit</a:t>
            </a:r>
          </a:p>
        </p:txBody>
      </p:sp>
      <p:sp>
        <p:nvSpPr>
          <p:cNvPr id="29699" name="Rectangle 3"/>
          <p:cNvSpPr>
            <a:spLocks noGrp="1" noChangeArrowheads="1"/>
          </p:cNvSpPr>
          <p:nvPr>
            <p:ph idx="1"/>
          </p:nvPr>
        </p:nvSpPr>
        <p:spPr>
          <a:xfrm>
            <a:off x="457200" y="1428750"/>
            <a:ext cx="8229600" cy="5026025"/>
          </a:xfrm>
        </p:spPr>
        <p:txBody>
          <a:bodyPr/>
          <a:lstStyle/>
          <a:p>
            <a:pPr marL="65087" indent="0" eaLnBrk="1" hangingPunct="1">
              <a:lnSpc>
                <a:spcPct val="80000"/>
              </a:lnSpc>
              <a:buNone/>
            </a:pPr>
            <a:r>
              <a:rPr lang="en-US" sz="2800" dirty="0" smtClean="0">
                <a:latin typeface="Arial" charset="0"/>
                <a:cs typeface="Arial" charset="0"/>
              </a:rPr>
              <a:t>When a capacitor is connected into an AC source, the capacitor voltage follows the </a:t>
            </a:r>
            <a:r>
              <a:rPr lang="en-US" sz="2800" dirty="0" err="1" smtClean="0">
                <a:latin typeface="Arial" charset="0"/>
                <a:cs typeface="Arial" charset="0"/>
              </a:rPr>
              <a:t>sinewave</a:t>
            </a:r>
            <a:r>
              <a:rPr lang="en-US" sz="2800" dirty="0" smtClean="0">
                <a:latin typeface="Arial" charset="0"/>
                <a:cs typeface="Arial" charset="0"/>
              </a:rPr>
              <a:t> of the applied voltage because the voltage across the capacitor rises and falls with the applied voltage. The voltage across the capacitor still opposes the applied voltage in the same way as it did when DC was applied. The only difference is that as the applied voltage falls in value, the voltage across the capacitor also falls. This means the capacitor begins to discharge via the supply. </a:t>
            </a:r>
          </a:p>
          <a:p>
            <a:pPr marL="65087" indent="0" eaLnBrk="1" hangingPunct="1">
              <a:lnSpc>
                <a:spcPct val="80000"/>
              </a:lnSpc>
              <a:buNone/>
            </a:pPr>
            <a:r>
              <a:rPr lang="en-US" sz="2800" b="1" i="1" dirty="0" smtClean="0">
                <a:solidFill>
                  <a:srgbClr val="FF0000"/>
                </a:solidFill>
                <a:latin typeface="Arial" charset="0"/>
                <a:cs typeface="Arial" charset="0"/>
              </a:rPr>
              <a:t>As with the DC example current does not flow through the capacitor, it only flows through the external circuit.</a:t>
            </a:r>
            <a:r>
              <a:rPr lang="en-US" sz="2800" i="1" dirty="0" smtClean="0">
                <a:solidFill>
                  <a:srgbClr val="66FF33"/>
                </a:solidFill>
                <a:latin typeface="Arial" charset="0"/>
                <a:cs typeface="Arial" charset="0"/>
              </a:rPr>
              <a:t>	</a:t>
            </a:r>
          </a:p>
        </p:txBody>
      </p:sp>
      <p:sp>
        <p:nvSpPr>
          <p:cNvPr id="29700"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7DD4C11-446A-4E7C-B746-57960B9498B8}" type="slidenum">
              <a:rPr lang="en-US" smtClean="0"/>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marL="484632" indent="0" eaLnBrk="1" fontAlgn="auto" hangingPunct="1">
              <a:spcAft>
                <a:spcPts val="0"/>
              </a:spcAft>
              <a:defRPr/>
            </a:pPr>
            <a:r>
              <a:rPr lang="en-US" sz="4400" b="1" dirty="0" smtClean="0">
                <a:solidFill>
                  <a:schemeClr val="accent1"/>
                </a:solidFill>
                <a:latin typeface="Arial" pitchFamily="34" charset="0"/>
                <a:cs typeface="Arial" pitchFamily="34" charset="0"/>
              </a:rPr>
              <a:t>Positive half cycle</a:t>
            </a:r>
          </a:p>
        </p:txBody>
      </p:sp>
      <p:sp>
        <p:nvSpPr>
          <p:cNvPr id="30723" name="Rectangle 3"/>
          <p:cNvSpPr>
            <a:spLocks noGrp="1" noChangeArrowheads="1"/>
          </p:cNvSpPr>
          <p:nvPr>
            <p:ph idx="1"/>
          </p:nvPr>
        </p:nvSpPr>
        <p:spPr>
          <a:xfrm>
            <a:off x="457200" y="1357313"/>
            <a:ext cx="8229600" cy="5097462"/>
          </a:xfrm>
        </p:spPr>
        <p:txBody>
          <a:bodyPr/>
          <a:lstStyle/>
          <a:p>
            <a:pPr marL="65087" indent="0" eaLnBrk="1" hangingPunct="1">
              <a:buNone/>
            </a:pPr>
            <a:r>
              <a:rPr lang="en-US" sz="2400" dirty="0" smtClean="0">
                <a:latin typeface="Arial" charset="0"/>
                <a:cs typeface="Arial" charset="0"/>
              </a:rPr>
              <a:t>When the applied voltage is at its minimum value, charging current is at it maximum because the difference in potential between the applied voltage and the capacitor is at it greatest</a:t>
            </a:r>
          </a:p>
        </p:txBody>
      </p:sp>
      <p:sp>
        <p:nvSpPr>
          <p:cNvPr id="30724" name="Slide Number Placeholder 13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3FDED6F-F6A3-4A9D-979D-5EC2142B2857}" type="slidenum">
              <a:rPr lang="en-US" smtClean="0"/>
              <a:pPr/>
              <a:t>12</a:t>
            </a:fld>
            <a:endParaRPr lang="en-US" smtClean="0"/>
          </a:p>
        </p:txBody>
      </p:sp>
      <p:grpSp>
        <p:nvGrpSpPr>
          <p:cNvPr id="30725" name="Group 4"/>
          <p:cNvGrpSpPr>
            <a:grpSpLocks/>
          </p:cNvGrpSpPr>
          <p:nvPr/>
        </p:nvGrpSpPr>
        <p:grpSpPr bwMode="auto">
          <a:xfrm>
            <a:off x="1116013" y="3213100"/>
            <a:ext cx="6696075" cy="3001963"/>
            <a:chOff x="2267" y="3140"/>
            <a:chExt cx="8631" cy="3975"/>
          </a:xfrm>
        </p:grpSpPr>
        <p:grpSp>
          <p:nvGrpSpPr>
            <p:cNvPr id="30726" name="Group 5"/>
            <p:cNvGrpSpPr>
              <a:grpSpLocks/>
            </p:cNvGrpSpPr>
            <p:nvPr/>
          </p:nvGrpSpPr>
          <p:grpSpPr bwMode="auto">
            <a:xfrm flipV="1">
              <a:off x="4913" y="5195"/>
              <a:ext cx="3578" cy="1920"/>
              <a:chOff x="7800" y="6880"/>
              <a:chExt cx="1540" cy="460"/>
            </a:xfrm>
          </p:grpSpPr>
          <p:sp>
            <p:nvSpPr>
              <p:cNvPr id="30850" name="Freeform 6"/>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28575">
                <a:solidFill>
                  <a:srgbClr val="FF0000"/>
                </a:solidFill>
                <a:round/>
                <a:headEnd/>
                <a:tailEnd/>
              </a:ln>
            </p:spPr>
            <p:txBody>
              <a:bodyPr/>
              <a:lstStyle/>
              <a:p>
                <a:endParaRPr lang="en-US"/>
              </a:p>
            </p:txBody>
          </p:sp>
          <p:sp>
            <p:nvSpPr>
              <p:cNvPr id="30851" name="Freeform 7"/>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28575">
                <a:solidFill>
                  <a:srgbClr val="FF0000"/>
                </a:solidFill>
                <a:round/>
                <a:headEnd/>
                <a:tailEnd/>
              </a:ln>
            </p:spPr>
            <p:txBody>
              <a:bodyPr/>
              <a:lstStyle/>
              <a:p>
                <a:endParaRPr lang="en-US"/>
              </a:p>
            </p:txBody>
          </p:sp>
        </p:grpSp>
        <p:grpSp>
          <p:nvGrpSpPr>
            <p:cNvPr id="30727" name="Group 8"/>
            <p:cNvGrpSpPr>
              <a:grpSpLocks/>
            </p:cNvGrpSpPr>
            <p:nvPr/>
          </p:nvGrpSpPr>
          <p:grpSpPr bwMode="auto">
            <a:xfrm>
              <a:off x="9207" y="5315"/>
              <a:ext cx="1691" cy="1746"/>
              <a:chOff x="6267" y="5265"/>
              <a:chExt cx="1691" cy="1746"/>
            </a:xfrm>
          </p:grpSpPr>
          <p:grpSp>
            <p:nvGrpSpPr>
              <p:cNvPr id="30832" name="Group 9"/>
              <p:cNvGrpSpPr>
                <a:grpSpLocks/>
              </p:cNvGrpSpPr>
              <p:nvPr/>
            </p:nvGrpSpPr>
            <p:grpSpPr bwMode="auto">
              <a:xfrm>
                <a:off x="6267" y="5672"/>
                <a:ext cx="1691" cy="1339"/>
                <a:chOff x="612" y="3407"/>
                <a:chExt cx="1691" cy="1339"/>
              </a:xfrm>
            </p:grpSpPr>
            <p:grpSp>
              <p:nvGrpSpPr>
                <p:cNvPr id="30834" name="Group 10"/>
                <p:cNvGrpSpPr>
                  <a:grpSpLocks/>
                </p:cNvGrpSpPr>
                <p:nvPr/>
              </p:nvGrpSpPr>
              <p:grpSpPr bwMode="auto">
                <a:xfrm>
                  <a:off x="612" y="3420"/>
                  <a:ext cx="483" cy="1320"/>
                  <a:chOff x="5472" y="5280"/>
                  <a:chExt cx="483" cy="1320"/>
                </a:xfrm>
              </p:grpSpPr>
              <p:sp>
                <p:nvSpPr>
                  <p:cNvPr id="30841" name="Line 11"/>
                  <p:cNvSpPr>
                    <a:spLocks noChangeShapeType="1"/>
                  </p:cNvSpPr>
                  <p:nvPr/>
                </p:nvSpPr>
                <p:spPr bwMode="auto">
                  <a:xfrm flipV="1">
                    <a:off x="5715" y="5280"/>
                    <a:ext cx="0" cy="1320"/>
                  </a:xfrm>
                  <a:prstGeom prst="line">
                    <a:avLst/>
                  </a:prstGeom>
                  <a:noFill/>
                  <a:ln w="9525">
                    <a:solidFill>
                      <a:srgbClr val="000000"/>
                    </a:solidFill>
                    <a:round/>
                    <a:headEnd/>
                    <a:tailEnd/>
                  </a:ln>
                </p:spPr>
                <p:txBody>
                  <a:bodyPr/>
                  <a:lstStyle/>
                  <a:p>
                    <a:endParaRPr lang="en-US"/>
                  </a:p>
                </p:txBody>
              </p:sp>
              <p:sp>
                <p:nvSpPr>
                  <p:cNvPr id="30842" name="Oval 12"/>
                  <p:cNvSpPr>
                    <a:spLocks noChangeArrowheads="1"/>
                  </p:cNvSpPr>
                  <p:nvPr/>
                </p:nvSpPr>
                <p:spPr bwMode="auto">
                  <a:xfrm rot="-5400000">
                    <a:off x="5472" y="5704"/>
                    <a:ext cx="483" cy="483"/>
                  </a:xfrm>
                  <a:prstGeom prst="ellipse">
                    <a:avLst/>
                  </a:prstGeom>
                  <a:solidFill>
                    <a:srgbClr val="FFFFFF"/>
                  </a:solidFill>
                  <a:ln w="9525">
                    <a:solidFill>
                      <a:srgbClr val="000000"/>
                    </a:solidFill>
                    <a:round/>
                    <a:headEnd/>
                    <a:tailEnd/>
                  </a:ln>
                </p:spPr>
                <p:txBody>
                  <a:bodyPr/>
                  <a:lstStyle/>
                  <a:p>
                    <a:pPr eaLnBrk="0" hangingPunct="0"/>
                    <a:endParaRPr lang="en-US"/>
                  </a:p>
                </p:txBody>
              </p:sp>
              <p:grpSp>
                <p:nvGrpSpPr>
                  <p:cNvPr id="30843" name="Group 13"/>
                  <p:cNvGrpSpPr>
                    <a:grpSpLocks/>
                  </p:cNvGrpSpPr>
                  <p:nvPr/>
                </p:nvGrpSpPr>
                <p:grpSpPr bwMode="auto">
                  <a:xfrm>
                    <a:off x="5590" y="5890"/>
                    <a:ext cx="240" cy="120"/>
                    <a:chOff x="4815" y="1305"/>
                    <a:chExt cx="660" cy="330"/>
                  </a:xfrm>
                </p:grpSpPr>
                <p:grpSp>
                  <p:nvGrpSpPr>
                    <p:cNvPr id="30844" name="Group 14"/>
                    <p:cNvGrpSpPr>
                      <a:grpSpLocks/>
                    </p:cNvGrpSpPr>
                    <p:nvPr/>
                  </p:nvGrpSpPr>
                  <p:grpSpPr bwMode="auto">
                    <a:xfrm>
                      <a:off x="4815" y="1305"/>
                      <a:ext cx="330" cy="180"/>
                      <a:chOff x="4815" y="1305"/>
                      <a:chExt cx="330" cy="180"/>
                    </a:xfrm>
                  </p:grpSpPr>
                  <p:sp>
                    <p:nvSpPr>
                      <p:cNvPr id="30848" name="Freeform 15"/>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0849" name="Freeform 16"/>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nvGrpSpPr>
                    <p:cNvPr id="30845" name="Group 17"/>
                    <p:cNvGrpSpPr>
                      <a:grpSpLocks/>
                    </p:cNvGrpSpPr>
                    <p:nvPr/>
                  </p:nvGrpSpPr>
                  <p:grpSpPr bwMode="auto">
                    <a:xfrm flipV="1">
                      <a:off x="5145" y="1455"/>
                      <a:ext cx="330" cy="180"/>
                      <a:chOff x="4815" y="1305"/>
                      <a:chExt cx="330" cy="180"/>
                    </a:xfrm>
                  </p:grpSpPr>
                  <p:sp>
                    <p:nvSpPr>
                      <p:cNvPr id="30846" name="Freeform 18"/>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0847" name="Freeform 19"/>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grpSp>
            <p:sp>
              <p:nvSpPr>
                <p:cNvPr id="30835" name="Line 20"/>
                <p:cNvSpPr>
                  <a:spLocks noChangeShapeType="1"/>
                </p:cNvSpPr>
                <p:nvPr/>
              </p:nvSpPr>
              <p:spPr bwMode="auto">
                <a:xfrm rot="-5400000">
                  <a:off x="1905" y="4481"/>
                  <a:ext cx="528" cy="1"/>
                </a:xfrm>
                <a:prstGeom prst="line">
                  <a:avLst/>
                </a:prstGeom>
                <a:noFill/>
                <a:ln w="12700">
                  <a:solidFill>
                    <a:srgbClr val="000000"/>
                  </a:solidFill>
                  <a:round/>
                  <a:headEnd/>
                  <a:tailEnd/>
                </a:ln>
              </p:spPr>
              <p:txBody>
                <a:bodyPr/>
                <a:lstStyle/>
                <a:p>
                  <a:endParaRPr lang="en-US"/>
                </a:p>
              </p:txBody>
            </p:sp>
            <p:sp>
              <p:nvSpPr>
                <p:cNvPr id="30836" name="Line 21"/>
                <p:cNvSpPr>
                  <a:spLocks noChangeShapeType="1"/>
                </p:cNvSpPr>
                <p:nvPr/>
              </p:nvSpPr>
              <p:spPr bwMode="auto">
                <a:xfrm rot="5400000" flipH="1">
                  <a:off x="1824" y="3736"/>
                  <a:ext cx="672" cy="14"/>
                </a:xfrm>
                <a:prstGeom prst="line">
                  <a:avLst/>
                </a:prstGeom>
                <a:noFill/>
                <a:ln w="12700">
                  <a:solidFill>
                    <a:srgbClr val="000000"/>
                  </a:solidFill>
                  <a:round/>
                  <a:headEnd/>
                  <a:tailEnd/>
                </a:ln>
              </p:spPr>
              <p:txBody>
                <a:bodyPr/>
                <a:lstStyle/>
                <a:p>
                  <a:endParaRPr lang="en-US"/>
                </a:p>
              </p:txBody>
            </p:sp>
            <p:sp>
              <p:nvSpPr>
                <p:cNvPr id="30837" name="Line 22"/>
                <p:cNvSpPr>
                  <a:spLocks noChangeShapeType="1"/>
                </p:cNvSpPr>
                <p:nvPr/>
              </p:nvSpPr>
              <p:spPr bwMode="auto">
                <a:xfrm rot="-5400000">
                  <a:off x="2168" y="4084"/>
                  <a:ext cx="1" cy="268"/>
                </a:xfrm>
                <a:prstGeom prst="line">
                  <a:avLst/>
                </a:prstGeom>
                <a:noFill/>
                <a:ln w="19050">
                  <a:solidFill>
                    <a:srgbClr val="000000"/>
                  </a:solidFill>
                  <a:round/>
                  <a:headEnd/>
                  <a:tailEnd/>
                </a:ln>
              </p:spPr>
              <p:txBody>
                <a:bodyPr/>
                <a:lstStyle/>
                <a:p>
                  <a:endParaRPr lang="en-US"/>
                </a:p>
              </p:txBody>
            </p:sp>
            <p:sp>
              <p:nvSpPr>
                <p:cNvPr id="30838" name="Line 23"/>
                <p:cNvSpPr>
                  <a:spLocks noChangeShapeType="1"/>
                </p:cNvSpPr>
                <p:nvPr/>
              </p:nvSpPr>
              <p:spPr bwMode="auto">
                <a:xfrm rot="-5400000">
                  <a:off x="2169" y="3946"/>
                  <a:ext cx="0" cy="268"/>
                </a:xfrm>
                <a:prstGeom prst="line">
                  <a:avLst/>
                </a:prstGeom>
                <a:noFill/>
                <a:ln w="19050">
                  <a:solidFill>
                    <a:srgbClr val="000000"/>
                  </a:solidFill>
                  <a:round/>
                  <a:headEnd/>
                  <a:tailEnd/>
                </a:ln>
              </p:spPr>
              <p:txBody>
                <a:bodyPr/>
                <a:lstStyle/>
                <a:p>
                  <a:endParaRPr lang="en-US"/>
                </a:p>
              </p:txBody>
            </p:sp>
            <p:sp>
              <p:nvSpPr>
                <p:cNvPr id="30839" name="Line 24"/>
                <p:cNvSpPr>
                  <a:spLocks noChangeShapeType="1"/>
                </p:cNvSpPr>
                <p:nvPr/>
              </p:nvSpPr>
              <p:spPr bwMode="auto">
                <a:xfrm>
                  <a:off x="860" y="3420"/>
                  <a:ext cx="1300" cy="0"/>
                </a:xfrm>
                <a:prstGeom prst="line">
                  <a:avLst/>
                </a:prstGeom>
                <a:noFill/>
                <a:ln w="9525">
                  <a:solidFill>
                    <a:srgbClr val="000000"/>
                  </a:solidFill>
                  <a:round/>
                  <a:headEnd/>
                  <a:tailEnd/>
                </a:ln>
              </p:spPr>
              <p:txBody>
                <a:bodyPr/>
                <a:lstStyle/>
                <a:p>
                  <a:endParaRPr lang="en-US"/>
                </a:p>
              </p:txBody>
            </p:sp>
            <p:sp>
              <p:nvSpPr>
                <p:cNvPr id="30840" name="Line 25"/>
                <p:cNvSpPr>
                  <a:spLocks noChangeShapeType="1"/>
                </p:cNvSpPr>
                <p:nvPr/>
              </p:nvSpPr>
              <p:spPr bwMode="auto">
                <a:xfrm>
                  <a:off x="860" y="4740"/>
                  <a:ext cx="1315" cy="0"/>
                </a:xfrm>
                <a:prstGeom prst="line">
                  <a:avLst/>
                </a:prstGeom>
                <a:noFill/>
                <a:ln w="9525">
                  <a:solidFill>
                    <a:srgbClr val="000000"/>
                  </a:solidFill>
                  <a:round/>
                  <a:headEnd/>
                  <a:tailEnd/>
                </a:ln>
              </p:spPr>
              <p:txBody>
                <a:bodyPr/>
                <a:lstStyle/>
                <a:p>
                  <a:endParaRPr lang="en-US"/>
                </a:p>
              </p:txBody>
            </p:sp>
          </p:grpSp>
          <p:sp>
            <p:nvSpPr>
              <p:cNvPr id="30833" name="Text Box 26"/>
              <p:cNvSpPr txBox="1">
                <a:spLocks noChangeArrowheads="1"/>
              </p:cNvSpPr>
              <p:nvPr/>
            </p:nvSpPr>
            <p:spPr bwMode="auto">
              <a:xfrm>
                <a:off x="6520" y="5265"/>
                <a:ext cx="1260" cy="420"/>
              </a:xfrm>
              <a:prstGeom prst="rect">
                <a:avLst/>
              </a:prstGeom>
              <a:noFill/>
              <a:ln w="9525">
                <a:noFill/>
                <a:miter lim="800000"/>
                <a:headEnd/>
                <a:tailEnd/>
              </a:ln>
            </p:spPr>
            <p:txBody>
              <a:bodyPr/>
              <a:lstStyle/>
              <a:p>
                <a:pPr algn="ctr" eaLnBrk="0" hangingPunct="0"/>
                <a:r>
                  <a:rPr lang="en-US" sz="1000"/>
                  <a:t>Discharged</a:t>
                </a:r>
                <a:endParaRPr lang="en-US"/>
              </a:p>
            </p:txBody>
          </p:sp>
        </p:grpSp>
        <p:grpSp>
          <p:nvGrpSpPr>
            <p:cNvPr id="30728" name="Group 27"/>
            <p:cNvGrpSpPr>
              <a:grpSpLocks/>
            </p:cNvGrpSpPr>
            <p:nvPr/>
          </p:nvGrpSpPr>
          <p:grpSpPr bwMode="auto">
            <a:xfrm>
              <a:off x="2267" y="5355"/>
              <a:ext cx="1691" cy="1746"/>
              <a:chOff x="6267" y="5265"/>
              <a:chExt cx="1691" cy="1746"/>
            </a:xfrm>
          </p:grpSpPr>
          <p:grpSp>
            <p:nvGrpSpPr>
              <p:cNvPr id="30814" name="Group 28"/>
              <p:cNvGrpSpPr>
                <a:grpSpLocks/>
              </p:cNvGrpSpPr>
              <p:nvPr/>
            </p:nvGrpSpPr>
            <p:grpSpPr bwMode="auto">
              <a:xfrm>
                <a:off x="6267" y="5672"/>
                <a:ext cx="1691" cy="1339"/>
                <a:chOff x="612" y="3407"/>
                <a:chExt cx="1691" cy="1339"/>
              </a:xfrm>
            </p:grpSpPr>
            <p:grpSp>
              <p:nvGrpSpPr>
                <p:cNvPr id="30816" name="Group 29"/>
                <p:cNvGrpSpPr>
                  <a:grpSpLocks/>
                </p:cNvGrpSpPr>
                <p:nvPr/>
              </p:nvGrpSpPr>
              <p:grpSpPr bwMode="auto">
                <a:xfrm>
                  <a:off x="612" y="3420"/>
                  <a:ext cx="483" cy="1320"/>
                  <a:chOff x="5472" y="5280"/>
                  <a:chExt cx="483" cy="1320"/>
                </a:xfrm>
              </p:grpSpPr>
              <p:sp>
                <p:nvSpPr>
                  <p:cNvPr id="30823" name="Line 30"/>
                  <p:cNvSpPr>
                    <a:spLocks noChangeShapeType="1"/>
                  </p:cNvSpPr>
                  <p:nvPr/>
                </p:nvSpPr>
                <p:spPr bwMode="auto">
                  <a:xfrm flipV="1">
                    <a:off x="5715" y="5280"/>
                    <a:ext cx="0" cy="1320"/>
                  </a:xfrm>
                  <a:prstGeom prst="line">
                    <a:avLst/>
                  </a:prstGeom>
                  <a:noFill/>
                  <a:ln w="9525">
                    <a:solidFill>
                      <a:srgbClr val="000000"/>
                    </a:solidFill>
                    <a:round/>
                    <a:headEnd/>
                    <a:tailEnd/>
                  </a:ln>
                </p:spPr>
                <p:txBody>
                  <a:bodyPr/>
                  <a:lstStyle/>
                  <a:p>
                    <a:endParaRPr lang="en-US"/>
                  </a:p>
                </p:txBody>
              </p:sp>
              <p:sp>
                <p:nvSpPr>
                  <p:cNvPr id="30824" name="Oval 31"/>
                  <p:cNvSpPr>
                    <a:spLocks noChangeArrowheads="1"/>
                  </p:cNvSpPr>
                  <p:nvPr/>
                </p:nvSpPr>
                <p:spPr bwMode="auto">
                  <a:xfrm rot="-5400000">
                    <a:off x="5472" y="5704"/>
                    <a:ext cx="483" cy="483"/>
                  </a:xfrm>
                  <a:prstGeom prst="ellipse">
                    <a:avLst/>
                  </a:prstGeom>
                  <a:solidFill>
                    <a:srgbClr val="FFFFFF"/>
                  </a:solidFill>
                  <a:ln w="9525">
                    <a:solidFill>
                      <a:srgbClr val="000000"/>
                    </a:solidFill>
                    <a:round/>
                    <a:headEnd/>
                    <a:tailEnd/>
                  </a:ln>
                </p:spPr>
                <p:txBody>
                  <a:bodyPr/>
                  <a:lstStyle/>
                  <a:p>
                    <a:pPr eaLnBrk="0" hangingPunct="0"/>
                    <a:endParaRPr lang="en-US"/>
                  </a:p>
                </p:txBody>
              </p:sp>
              <p:grpSp>
                <p:nvGrpSpPr>
                  <p:cNvPr id="30825" name="Group 32"/>
                  <p:cNvGrpSpPr>
                    <a:grpSpLocks/>
                  </p:cNvGrpSpPr>
                  <p:nvPr/>
                </p:nvGrpSpPr>
                <p:grpSpPr bwMode="auto">
                  <a:xfrm>
                    <a:off x="5590" y="5890"/>
                    <a:ext cx="240" cy="120"/>
                    <a:chOff x="4815" y="1305"/>
                    <a:chExt cx="660" cy="330"/>
                  </a:xfrm>
                </p:grpSpPr>
                <p:grpSp>
                  <p:nvGrpSpPr>
                    <p:cNvPr id="30826" name="Group 33"/>
                    <p:cNvGrpSpPr>
                      <a:grpSpLocks/>
                    </p:cNvGrpSpPr>
                    <p:nvPr/>
                  </p:nvGrpSpPr>
                  <p:grpSpPr bwMode="auto">
                    <a:xfrm>
                      <a:off x="4815" y="1305"/>
                      <a:ext cx="330" cy="180"/>
                      <a:chOff x="4815" y="1305"/>
                      <a:chExt cx="330" cy="180"/>
                    </a:xfrm>
                  </p:grpSpPr>
                  <p:sp>
                    <p:nvSpPr>
                      <p:cNvPr id="30830" name="Freeform 34"/>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0831" name="Freeform 35"/>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nvGrpSpPr>
                    <p:cNvPr id="30827" name="Group 36"/>
                    <p:cNvGrpSpPr>
                      <a:grpSpLocks/>
                    </p:cNvGrpSpPr>
                    <p:nvPr/>
                  </p:nvGrpSpPr>
                  <p:grpSpPr bwMode="auto">
                    <a:xfrm flipV="1">
                      <a:off x="5145" y="1455"/>
                      <a:ext cx="330" cy="180"/>
                      <a:chOff x="4815" y="1305"/>
                      <a:chExt cx="330" cy="180"/>
                    </a:xfrm>
                  </p:grpSpPr>
                  <p:sp>
                    <p:nvSpPr>
                      <p:cNvPr id="30828" name="Freeform 37"/>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0829" name="Freeform 38"/>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grpSp>
            <p:sp>
              <p:nvSpPr>
                <p:cNvPr id="30817" name="Line 39"/>
                <p:cNvSpPr>
                  <a:spLocks noChangeShapeType="1"/>
                </p:cNvSpPr>
                <p:nvPr/>
              </p:nvSpPr>
              <p:spPr bwMode="auto">
                <a:xfrm rot="-5400000">
                  <a:off x="1905" y="4481"/>
                  <a:ext cx="528" cy="1"/>
                </a:xfrm>
                <a:prstGeom prst="line">
                  <a:avLst/>
                </a:prstGeom>
                <a:noFill/>
                <a:ln w="12700">
                  <a:solidFill>
                    <a:srgbClr val="000000"/>
                  </a:solidFill>
                  <a:round/>
                  <a:headEnd/>
                  <a:tailEnd/>
                </a:ln>
              </p:spPr>
              <p:txBody>
                <a:bodyPr/>
                <a:lstStyle/>
                <a:p>
                  <a:endParaRPr lang="en-US"/>
                </a:p>
              </p:txBody>
            </p:sp>
            <p:sp>
              <p:nvSpPr>
                <p:cNvPr id="30818" name="Line 40"/>
                <p:cNvSpPr>
                  <a:spLocks noChangeShapeType="1"/>
                </p:cNvSpPr>
                <p:nvPr/>
              </p:nvSpPr>
              <p:spPr bwMode="auto">
                <a:xfrm rot="5400000" flipH="1">
                  <a:off x="1824" y="3736"/>
                  <a:ext cx="672" cy="14"/>
                </a:xfrm>
                <a:prstGeom prst="line">
                  <a:avLst/>
                </a:prstGeom>
                <a:noFill/>
                <a:ln w="12700">
                  <a:solidFill>
                    <a:srgbClr val="000000"/>
                  </a:solidFill>
                  <a:round/>
                  <a:headEnd/>
                  <a:tailEnd/>
                </a:ln>
              </p:spPr>
              <p:txBody>
                <a:bodyPr/>
                <a:lstStyle/>
                <a:p>
                  <a:endParaRPr lang="en-US"/>
                </a:p>
              </p:txBody>
            </p:sp>
            <p:sp>
              <p:nvSpPr>
                <p:cNvPr id="30819" name="Line 41"/>
                <p:cNvSpPr>
                  <a:spLocks noChangeShapeType="1"/>
                </p:cNvSpPr>
                <p:nvPr/>
              </p:nvSpPr>
              <p:spPr bwMode="auto">
                <a:xfrm rot="-5400000">
                  <a:off x="2168" y="4084"/>
                  <a:ext cx="1" cy="268"/>
                </a:xfrm>
                <a:prstGeom prst="line">
                  <a:avLst/>
                </a:prstGeom>
                <a:noFill/>
                <a:ln w="19050">
                  <a:solidFill>
                    <a:srgbClr val="000000"/>
                  </a:solidFill>
                  <a:round/>
                  <a:headEnd/>
                  <a:tailEnd/>
                </a:ln>
              </p:spPr>
              <p:txBody>
                <a:bodyPr/>
                <a:lstStyle/>
                <a:p>
                  <a:endParaRPr lang="en-US"/>
                </a:p>
              </p:txBody>
            </p:sp>
            <p:sp>
              <p:nvSpPr>
                <p:cNvPr id="30820" name="Line 42"/>
                <p:cNvSpPr>
                  <a:spLocks noChangeShapeType="1"/>
                </p:cNvSpPr>
                <p:nvPr/>
              </p:nvSpPr>
              <p:spPr bwMode="auto">
                <a:xfrm rot="-5400000">
                  <a:off x="2169" y="3946"/>
                  <a:ext cx="0" cy="268"/>
                </a:xfrm>
                <a:prstGeom prst="line">
                  <a:avLst/>
                </a:prstGeom>
                <a:noFill/>
                <a:ln w="19050">
                  <a:solidFill>
                    <a:srgbClr val="000000"/>
                  </a:solidFill>
                  <a:round/>
                  <a:headEnd/>
                  <a:tailEnd/>
                </a:ln>
              </p:spPr>
              <p:txBody>
                <a:bodyPr/>
                <a:lstStyle/>
                <a:p>
                  <a:endParaRPr lang="en-US"/>
                </a:p>
              </p:txBody>
            </p:sp>
            <p:sp>
              <p:nvSpPr>
                <p:cNvPr id="30821" name="Line 43"/>
                <p:cNvSpPr>
                  <a:spLocks noChangeShapeType="1"/>
                </p:cNvSpPr>
                <p:nvPr/>
              </p:nvSpPr>
              <p:spPr bwMode="auto">
                <a:xfrm>
                  <a:off x="860" y="3420"/>
                  <a:ext cx="1300" cy="0"/>
                </a:xfrm>
                <a:prstGeom prst="line">
                  <a:avLst/>
                </a:prstGeom>
                <a:noFill/>
                <a:ln w="9525">
                  <a:solidFill>
                    <a:srgbClr val="000000"/>
                  </a:solidFill>
                  <a:round/>
                  <a:headEnd/>
                  <a:tailEnd/>
                </a:ln>
              </p:spPr>
              <p:txBody>
                <a:bodyPr/>
                <a:lstStyle/>
                <a:p>
                  <a:endParaRPr lang="en-US"/>
                </a:p>
              </p:txBody>
            </p:sp>
            <p:sp>
              <p:nvSpPr>
                <p:cNvPr id="30822" name="Line 44"/>
                <p:cNvSpPr>
                  <a:spLocks noChangeShapeType="1"/>
                </p:cNvSpPr>
                <p:nvPr/>
              </p:nvSpPr>
              <p:spPr bwMode="auto">
                <a:xfrm>
                  <a:off x="860" y="4740"/>
                  <a:ext cx="1315" cy="0"/>
                </a:xfrm>
                <a:prstGeom prst="line">
                  <a:avLst/>
                </a:prstGeom>
                <a:noFill/>
                <a:ln w="9525">
                  <a:solidFill>
                    <a:srgbClr val="000000"/>
                  </a:solidFill>
                  <a:round/>
                  <a:headEnd/>
                  <a:tailEnd/>
                </a:ln>
              </p:spPr>
              <p:txBody>
                <a:bodyPr/>
                <a:lstStyle/>
                <a:p>
                  <a:endParaRPr lang="en-US"/>
                </a:p>
              </p:txBody>
            </p:sp>
          </p:grpSp>
          <p:sp>
            <p:nvSpPr>
              <p:cNvPr id="30815" name="Text Box 45"/>
              <p:cNvSpPr txBox="1">
                <a:spLocks noChangeArrowheads="1"/>
              </p:cNvSpPr>
              <p:nvPr/>
            </p:nvSpPr>
            <p:spPr bwMode="auto">
              <a:xfrm>
                <a:off x="6520" y="5265"/>
                <a:ext cx="1260" cy="420"/>
              </a:xfrm>
              <a:prstGeom prst="rect">
                <a:avLst/>
              </a:prstGeom>
              <a:noFill/>
              <a:ln w="9525">
                <a:noFill/>
                <a:miter lim="800000"/>
                <a:headEnd/>
                <a:tailEnd/>
              </a:ln>
            </p:spPr>
            <p:txBody>
              <a:bodyPr/>
              <a:lstStyle/>
              <a:p>
                <a:pPr algn="ctr" eaLnBrk="0" hangingPunct="0"/>
                <a:r>
                  <a:rPr lang="en-US" sz="1000"/>
                  <a:t>Discharged</a:t>
                </a:r>
                <a:endParaRPr lang="en-US"/>
              </a:p>
            </p:txBody>
          </p:sp>
        </p:grpSp>
        <p:sp>
          <p:nvSpPr>
            <p:cNvPr id="30729" name="Line 46"/>
            <p:cNvSpPr>
              <a:spLocks noChangeShapeType="1"/>
            </p:cNvSpPr>
            <p:nvPr/>
          </p:nvSpPr>
          <p:spPr bwMode="auto">
            <a:xfrm>
              <a:off x="4940" y="7100"/>
              <a:ext cx="3940" cy="0"/>
            </a:xfrm>
            <a:prstGeom prst="line">
              <a:avLst/>
            </a:prstGeom>
            <a:noFill/>
            <a:ln w="9525">
              <a:solidFill>
                <a:srgbClr val="000000"/>
              </a:solidFill>
              <a:round/>
              <a:headEnd/>
              <a:tailEnd/>
            </a:ln>
          </p:spPr>
          <p:txBody>
            <a:bodyPr/>
            <a:lstStyle/>
            <a:p>
              <a:endParaRPr lang="en-US"/>
            </a:p>
          </p:txBody>
        </p:sp>
        <p:sp>
          <p:nvSpPr>
            <p:cNvPr id="30730" name="Line 47"/>
            <p:cNvSpPr>
              <a:spLocks noChangeShapeType="1"/>
            </p:cNvSpPr>
            <p:nvPr/>
          </p:nvSpPr>
          <p:spPr bwMode="auto">
            <a:xfrm>
              <a:off x="3960" y="7100"/>
              <a:ext cx="880" cy="0"/>
            </a:xfrm>
            <a:prstGeom prst="line">
              <a:avLst/>
            </a:prstGeom>
            <a:noFill/>
            <a:ln w="9525">
              <a:solidFill>
                <a:srgbClr val="FF0000"/>
              </a:solidFill>
              <a:round/>
              <a:headEnd/>
              <a:tailEnd type="triangle" w="med" len="med"/>
            </a:ln>
          </p:spPr>
          <p:txBody>
            <a:bodyPr/>
            <a:lstStyle/>
            <a:p>
              <a:endParaRPr lang="en-US"/>
            </a:p>
          </p:txBody>
        </p:sp>
        <p:sp>
          <p:nvSpPr>
            <p:cNvPr id="30731" name="Line 48"/>
            <p:cNvSpPr>
              <a:spLocks noChangeShapeType="1"/>
            </p:cNvSpPr>
            <p:nvPr/>
          </p:nvSpPr>
          <p:spPr bwMode="auto">
            <a:xfrm flipH="1">
              <a:off x="8480" y="7060"/>
              <a:ext cx="940" cy="0"/>
            </a:xfrm>
            <a:prstGeom prst="line">
              <a:avLst/>
            </a:prstGeom>
            <a:noFill/>
            <a:ln w="9525">
              <a:solidFill>
                <a:srgbClr val="FF0000"/>
              </a:solidFill>
              <a:round/>
              <a:headEnd/>
              <a:tailEnd type="triangle" w="med" len="med"/>
            </a:ln>
          </p:spPr>
          <p:txBody>
            <a:bodyPr/>
            <a:lstStyle/>
            <a:p>
              <a:endParaRPr lang="en-US"/>
            </a:p>
          </p:txBody>
        </p:sp>
        <p:grpSp>
          <p:nvGrpSpPr>
            <p:cNvPr id="30732" name="Group 49"/>
            <p:cNvGrpSpPr>
              <a:grpSpLocks/>
            </p:cNvGrpSpPr>
            <p:nvPr/>
          </p:nvGrpSpPr>
          <p:grpSpPr bwMode="auto">
            <a:xfrm>
              <a:off x="3445" y="3495"/>
              <a:ext cx="2175" cy="2385"/>
              <a:chOff x="3445" y="3495"/>
              <a:chExt cx="2175" cy="2385"/>
            </a:xfrm>
          </p:grpSpPr>
          <p:grpSp>
            <p:nvGrpSpPr>
              <p:cNvPr id="30786" name="Group 50"/>
              <p:cNvGrpSpPr>
                <a:grpSpLocks/>
              </p:cNvGrpSpPr>
              <p:nvPr/>
            </p:nvGrpSpPr>
            <p:grpSpPr bwMode="auto">
              <a:xfrm>
                <a:off x="3592" y="3495"/>
                <a:ext cx="1723" cy="1751"/>
                <a:chOff x="3592" y="3495"/>
                <a:chExt cx="1723" cy="1751"/>
              </a:xfrm>
            </p:grpSpPr>
            <p:sp>
              <p:nvSpPr>
                <p:cNvPr id="30794" name="Text Box 51"/>
                <p:cNvSpPr txBox="1">
                  <a:spLocks noChangeArrowheads="1"/>
                </p:cNvSpPr>
                <p:nvPr/>
              </p:nvSpPr>
              <p:spPr bwMode="auto">
                <a:xfrm>
                  <a:off x="4805" y="4165"/>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0795" name="Text Box 52"/>
                <p:cNvSpPr txBox="1">
                  <a:spLocks noChangeArrowheads="1"/>
                </p:cNvSpPr>
                <p:nvPr/>
              </p:nvSpPr>
              <p:spPr bwMode="auto">
                <a:xfrm>
                  <a:off x="4805" y="4585"/>
                  <a:ext cx="510" cy="510"/>
                </a:xfrm>
                <a:prstGeom prst="rect">
                  <a:avLst/>
                </a:prstGeom>
                <a:noFill/>
                <a:ln w="9525">
                  <a:noFill/>
                  <a:miter lim="800000"/>
                  <a:headEnd/>
                  <a:tailEnd/>
                </a:ln>
              </p:spPr>
              <p:txBody>
                <a:bodyPr/>
                <a:lstStyle/>
                <a:p>
                  <a:pPr algn="ctr" eaLnBrk="0" hangingPunct="0"/>
                  <a:r>
                    <a:rPr lang="en-US" sz="1600"/>
                    <a:t>-</a:t>
                  </a:r>
                  <a:endParaRPr lang="en-US"/>
                </a:p>
              </p:txBody>
            </p:sp>
            <p:grpSp>
              <p:nvGrpSpPr>
                <p:cNvPr id="30796" name="Group 53"/>
                <p:cNvGrpSpPr>
                  <a:grpSpLocks/>
                </p:cNvGrpSpPr>
                <p:nvPr/>
              </p:nvGrpSpPr>
              <p:grpSpPr bwMode="auto">
                <a:xfrm>
                  <a:off x="3592" y="3907"/>
                  <a:ext cx="1691" cy="1339"/>
                  <a:chOff x="612" y="3407"/>
                  <a:chExt cx="1691" cy="1339"/>
                </a:xfrm>
              </p:grpSpPr>
              <p:grpSp>
                <p:nvGrpSpPr>
                  <p:cNvPr id="30798" name="Group 54"/>
                  <p:cNvGrpSpPr>
                    <a:grpSpLocks/>
                  </p:cNvGrpSpPr>
                  <p:nvPr/>
                </p:nvGrpSpPr>
                <p:grpSpPr bwMode="auto">
                  <a:xfrm>
                    <a:off x="612" y="3420"/>
                    <a:ext cx="483" cy="1320"/>
                    <a:chOff x="5472" y="5280"/>
                    <a:chExt cx="483" cy="1320"/>
                  </a:xfrm>
                </p:grpSpPr>
                <p:sp>
                  <p:nvSpPr>
                    <p:cNvPr id="30805" name="Line 55"/>
                    <p:cNvSpPr>
                      <a:spLocks noChangeShapeType="1"/>
                    </p:cNvSpPr>
                    <p:nvPr/>
                  </p:nvSpPr>
                  <p:spPr bwMode="auto">
                    <a:xfrm flipV="1">
                      <a:off x="5715" y="5280"/>
                      <a:ext cx="0" cy="1320"/>
                    </a:xfrm>
                    <a:prstGeom prst="line">
                      <a:avLst/>
                    </a:prstGeom>
                    <a:noFill/>
                    <a:ln w="9525">
                      <a:solidFill>
                        <a:srgbClr val="000000"/>
                      </a:solidFill>
                      <a:round/>
                      <a:headEnd/>
                      <a:tailEnd/>
                    </a:ln>
                  </p:spPr>
                  <p:txBody>
                    <a:bodyPr/>
                    <a:lstStyle/>
                    <a:p>
                      <a:endParaRPr lang="en-US"/>
                    </a:p>
                  </p:txBody>
                </p:sp>
                <p:sp>
                  <p:nvSpPr>
                    <p:cNvPr id="30806" name="Oval 56"/>
                    <p:cNvSpPr>
                      <a:spLocks noChangeArrowheads="1"/>
                    </p:cNvSpPr>
                    <p:nvPr/>
                  </p:nvSpPr>
                  <p:spPr bwMode="auto">
                    <a:xfrm rot="-5400000">
                      <a:off x="5472" y="5704"/>
                      <a:ext cx="483" cy="483"/>
                    </a:xfrm>
                    <a:prstGeom prst="ellipse">
                      <a:avLst/>
                    </a:prstGeom>
                    <a:solidFill>
                      <a:srgbClr val="FFFFFF"/>
                    </a:solidFill>
                    <a:ln w="9525">
                      <a:solidFill>
                        <a:srgbClr val="000000"/>
                      </a:solidFill>
                      <a:round/>
                      <a:headEnd/>
                      <a:tailEnd/>
                    </a:ln>
                  </p:spPr>
                  <p:txBody>
                    <a:bodyPr/>
                    <a:lstStyle/>
                    <a:p>
                      <a:pPr eaLnBrk="0" hangingPunct="0"/>
                      <a:endParaRPr lang="en-US"/>
                    </a:p>
                  </p:txBody>
                </p:sp>
                <p:grpSp>
                  <p:nvGrpSpPr>
                    <p:cNvPr id="30807" name="Group 57"/>
                    <p:cNvGrpSpPr>
                      <a:grpSpLocks/>
                    </p:cNvGrpSpPr>
                    <p:nvPr/>
                  </p:nvGrpSpPr>
                  <p:grpSpPr bwMode="auto">
                    <a:xfrm>
                      <a:off x="5590" y="5890"/>
                      <a:ext cx="240" cy="120"/>
                      <a:chOff x="4815" y="1305"/>
                      <a:chExt cx="660" cy="330"/>
                    </a:xfrm>
                  </p:grpSpPr>
                  <p:grpSp>
                    <p:nvGrpSpPr>
                      <p:cNvPr id="30808" name="Group 58"/>
                      <p:cNvGrpSpPr>
                        <a:grpSpLocks/>
                      </p:cNvGrpSpPr>
                      <p:nvPr/>
                    </p:nvGrpSpPr>
                    <p:grpSpPr bwMode="auto">
                      <a:xfrm>
                        <a:off x="4815" y="1305"/>
                        <a:ext cx="330" cy="180"/>
                        <a:chOff x="4815" y="1305"/>
                        <a:chExt cx="330" cy="180"/>
                      </a:xfrm>
                    </p:grpSpPr>
                    <p:sp>
                      <p:nvSpPr>
                        <p:cNvPr id="30812" name="Freeform 59"/>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0813" name="Freeform 60"/>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nvGrpSpPr>
                      <p:cNvPr id="30809" name="Group 61"/>
                      <p:cNvGrpSpPr>
                        <a:grpSpLocks/>
                      </p:cNvGrpSpPr>
                      <p:nvPr/>
                    </p:nvGrpSpPr>
                    <p:grpSpPr bwMode="auto">
                      <a:xfrm flipV="1">
                        <a:off x="5145" y="1455"/>
                        <a:ext cx="330" cy="180"/>
                        <a:chOff x="4815" y="1305"/>
                        <a:chExt cx="330" cy="180"/>
                      </a:xfrm>
                    </p:grpSpPr>
                    <p:sp>
                      <p:nvSpPr>
                        <p:cNvPr id="30810" name="Freeform 62"/>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0811" name="Freeform 63"/>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grpSp>
              <p:sp>
                <p:nvSpPr>
                  <p:cNvPr id="30799" name="Line 64"/>
                  <p:cNvSpPr>
                    <a:spLocks noChangeShapeType="1"/>
                  </p:cNvSpPr>
                  <p:nvPr/>
                </p:nvSpPr>
                <p:spPr bwMode="auto">
                  <a:xfrm rot="-5400000">
                    <a:off x="1905" y="4481"/>
                    <a:ext cx="528" cy="1"/>
                  </a:xfrm>
                  <a:prstGeom prst="line">
                    <a:avLst/>
                  </a:prstGeom>
                  <a:noFill/>
                  <a:ln w="12700">
                    <a:solidFill>
                      <a:srgbClr val="000000"/>
                    </a:solidFill>
                    <a:round/>
                    <a:headEnd/>
                    <a:tailEnd/>
                  </a:ln>
                </p:spPr>
                <p:txBody>
                  <a:bodyPr/>
                  <a:lstStyle/>
                  <a:p>
                    <a:endParaRPr lang="en-US"/>
                  </a:p>
                </p:txBody>
              </p:sp>
              <p:sp>
                <p:nvSpPr>
                  <p:cNvPr id="30800" name="Line 65"/>
                  <p:cNvSpPr>
                    <a:spLocks noChangeShapeType="1"/>
                  </p:cNvSpPr>
                  <p:nvPr/>
                </p:nvSpPr>
                <p:spPr bwMode="auto">
                  <a:xfrm rot="5400000" flipH="1">
                    <a:off x="1824" y="3736"/>
                    <a:ext cx="672" cy="14"/>
                  </a:xfrm>
                  <a:prstGeom prst="line">
                    <a:avLst/>
                  </a:prstGeom>
                  <a:noFill/>
                  <a:ln w="12700">
                    <a:solidFill>
                      <a:srgbClr val="000000"/>
                    </a:solidFill>
                    <a:round/>
                    <a:headEnd/>
                    <a:tailEnd/>
                  </a:ln>
                </p:spPr>
                <p:txBody>
                  <a:bodyPr/>
                  <a:lstStyle/>
                  <a:p>
                    <a:endParaRPr lang="en-US"/>
                  </a:p>
                </p:txBody>
              </p:sp>
              <p:sp>
                <p:nvSpPr>
                  <p:cNvPr id="30801" name="Line 66"/>
                  <p:cNvSpPr>
                    <a:spLocks noChangeShapeType="1"/>
                  </p:cNvSpPr>
                  <p:nvPr/>
                </p:nvSpPr>
                <p:spPr bwMode="auto">
                  <a:xfrm rot="-5400000">
                    <a:off x="2168" y="4084"/>
                    <a:ext cx="1" cy="268"/>
                  </a:xfrm>
                  <a:prstGeom prst="line">
                    <a:avLst/>
                  </a:prstGeom>
                  <a:noFill/>
                  <a:ln w="19050">
                    <a:solidFill>
                      <a:srgbClr val="000000"/>
                    </a:solidFill>
                    <a:round/>
                    <a:headEnd/>
                    <a:tailEnd/>
                  </a:ln>
                </p:spPr>
                <p:txBody>
                  <a:bodyPr/>
                  <a:lstStyle/>
                  <a:p>
                    <a:endParaRPr lang="en-US"/>
                  </a:p>
                </p:txBody>
              </p:sp>
              <p:sp>
                <p:nvSpPr>
                  <p:cNvPr id="30802" name="Line 67"/>
                  <p:cNvSpPr>
                    <a:spLocks noChangeShapeType="1"/>
                  </p:cNvSpPr>
                  <p:nvPr/>
                </p:nvSpPr>
                <p:spPr bwMode="auto">
                  <a:xfrm rot="-5400000">
                    <a:off x="2169" y="3946"/>
                    <a:ext cx="0" cy="268"/>
                  </a:xfrm>
                  <a:prstGeom prst="line">
                    <a:avLst/>
                  </a:prstGeom>
                  <a:noFill/>
                  <a:ln w="19050">
                    <a:solidFill>
                      <a:srgbClr val="000000"/>
                    </a:solidFill>
                    <a:round/>
                    <a:headEnd/>
                    <a:tailEnd/>
                  </a:ln>
                </p:spPr>
                <p:txBody>
                  <a:bodyPr/>
                  <a:lstStyle/>
                  <a:p>
                    <a:endParaRPr lang="en-US"/>
                  </a:p>
                </p:txBody>
              </p:sp>
              <p:sp>
                <p:nvSpPr>
                  <p:cNvPr id="30803" name="Line 68"/>
                  <p:cNvSpPr>
                    <a:spLocks noChangeShapeType="1"/>
                  </p:cNvSpPr>
                  <p:nvPr/>
                </p:nvSpPr>
                <p:spPr bwMode="auto">
                  <a:xfrm>
                    <a:off x="860" y="3420"/>
                    <a:ext cx="1300" cy="0"/>
                  </a:xfrm>
                  <a:prstGeom prst="line">
                    <a:avLst/>
                  </a:prstGeom>
                  <a:noFill/>
                  <a:ln w="9525">
                    <a:solidFill>
                      <a:srgbClr val="000000"/>
                    </a:solidFill>
                    <a:round/>
                    <a:headEnd/>
                    <a:tailEnd/>
                  </a:ln>
                </p:spPr>
                <p:txBody>
                  <a:bodyPr/>
                  <a:lstStyle/>
                  <a:p>
                    <a:endParaRPr lang="en-US"/>
                  </a:p>
                </p:txBody>
              </p:sp>
              <p:sp>
                <p:nvSpPr>
                  <p:cNvPr id="30804" name="Line 69"/>
                  <p:cNvSpPr>
                    <a:spLocks noChangeShapeType="1"/>
                  </p:cNvSpPr>
                  <p:nvPr/>
                </p:nvSpPr>
                <p:spPr bwMode="auto">
                  <a:xfrm>
                    <a:off x="860" y="4740"/>
                    <a:ext cx="1315" cy="0"/>
                  </a:xfrm>
                  <a:prstGeom prst="line">
                    <a:avLst/>
                  </a:prstGeom>
                  <a:noFill/>
                  <a:ln w="9525">
                    <a:solidFill>
                      <a:srgbClr val="000000"/>
                    </a:solidFill>
                    <a:round/>
                    <a:headEnd/>
                    <a:tailEnd/>
                  </a:ln>
                </p:spPr>
                <p:txBody>
                  <a:bodyPr/>
                  <a:lstStyle/>
                  <a:p>
                    <a:endParaRPr lang="en-US"/>
                  </a:p>
                </p:txBody>
              </p:sp>
            </p:grpSp>
            <p:sp>
              <p:nvSpPr>
                <p:cNvPr id="30797" name="Text Box 70"/>
                <p:cNvSpPr txBox="1">
                  <a:spLocks noChangeArrowheads="1"/>
                </p:cNvSpPr>
                <p:nvPr/>
              </p:nvSpPr>
              <p:spPr bwMode="auto">
                <a:xfrm>
                  <a:off x="3805" y="3495"/>
                  <a:ext cx="1340" cy="420"/>
                </a:xfrm>
                <a:prstGeom prst="rect">
                  <a:avLst/>
                </a:prstGeom>
                <a:noFill/>
                <a:ln w="9525">
                  <a:noFill/>
                  <a:miter lim="800000"/>
                  <a:headEnd/>
                  <a:tailEnd/>
                </a:ln>
              </p:spPr>
              <p:txBody>
                <a:bodyPr/>
                <a:lstStyle/>
                <a:p>
                  <a:pPr algn="ctr" eaLnBrk="0" hangingPunct="0"/>
                  <a:r>
                    <a:rPr lang="en-US" sz="1000"/>
                    <a:t>Charging</a:t>
                  </a:r>
                  <a:endParaRPr lang="en-US"/>
                </a:p>
              </p:txBody>
            </p:sp>
          </p:grpSp>
          <p:sp>
            <p:nvSpPr>
              <p:cNvPr id="30787" name="Line 71"/>
              <p:cNvSpPr>
                <a:spLocks noChangeShapeType="1"/>
              </p:cNvSpPr>
              <p:nvPr/>
            </p:nvSpPr>
            <p:spPr bwMode="auto">
              <a:xfrm>
                <a:off x="5140" y="5240"/>
                <a:ext cx="480" cy="640"/>
              </a:xfrm>
              <a:prstGeom prst="line">
                <a:avLst/>
              </a:prstGeom>
              <a:noFill/>
              <a:ln w="9525">
                <a:solidFill>
                  <a:srgbClr val="FF0000"/>
                </a:solidFill>
                <a:round/>
                <a:headEnd/>
                <a:tailEnd type="triangle" w="med" len="med"/>
              </a:ln>
            </p:spPr>
            <p:txBody>
              <a:bodyPr/>
              <a:lstStyle/>
              <a:p>
                <a:endParaRPr lang="en-US"/>
              </a:p>
            </p:txBody>
          </p:sp>
          <p:grpSp>
            <p:nvGrpSpPr>
              <p:cNvPr id="30788" name="Group 72"/>
              <p:cNvGrpSpPr>
                <a:grpSpLocks/>
              </p:cNvGrpSpPr>
              <p:nvPr/>
            </p:nvGrpSpPr>
            <p:grpSpPr bwMode="auto">
              <a:xfrm>
                <a:off x="4160" y="4100"/>
                <a:ext cx="820" cy="1000"/>
                <a:chOff x="4160" y="4100"/>
                <a:chExt cx="820" cy="1000"/>
              </a:xfrm>
            </p:grpSpPr>
            <p:sp>
              <p:nvSpPr>
                <p:cNvPr id="30791" name="AutoShape 73"/>
                <p:cNvSpPr>
                  <a:spLocks noChangeArrowheads="1"/>
                </p:cNvSpPr>
                <p:nvPr/>
              </p:nvSpPr>
              <p:spPr bwMode="auto">
                <a:xfrm>
                  <a:off x="4160" y="4100"/>
                  <a:ext cx="740" cy="1000"/>
                </a:xfrm>
                <a:prstGeom prst="roundRect">
                  <a:avLst>
                    <a:gd name="adj" fmla="val 16667"/>
                  </a:avLst>
                </a:prstGeom>
                <a:solidFill>
                  <a:srgbClr val="FFFFFF"/>
                </a:solidFill>
                <a:ln w="9525">
                  <a:solidFill>
                    <a:srgbClr val="0000FF"/>
                  </a:solidFill>
                  <a:round/>
                  <a:headEnd/>
                  <a:tailEnd/>
                </a:ln>
              </p:spPr>
              <p:txBody>
                <a:bodyPr/>
                <a:lstStyle/>
                <a:p>
                  <a:pPr eaLnBrk="0" hangingPunct="0"/>
                  <a:endParaRPr lang="en-US"/>
                </a:p>
              </p:txBody>
            </p:sp>
            <p:sp>
              <p:nvSpPr>
                <p:cNvPr id="30792" name="Rectangle 74"/>
                <p:cNvSpPr>
                  <a:spLocks noChangeArrowheads="1"/>
                </p:cNvSpPr>
                <p:nvPr/>
              </p:nvSpPr>
              <p:spPr bwMode="auto">
                <a:xfrm>
                  <a:off x="4760" y="4480"/>
                  <a:ext cx="220" cy="260"/>
                </a:xfrm>
                <a:prstGeom prst="rect">
                  <a:avLst/>
                </a:prstGeom>
                <a:solidFill>
                  <a:srgbClr val="FFFFFF"/>
                </a:solidFill>
                <a:ln w="9525">
                  <a:noFill/>
                  <a:miter lim="800000"/>
                  <a:headEnd/>
                  <a:tailEnd/>
                </a:ln>
              </p:spPr>
              <p:txBody>
                <a:bodyPr/>
                <a:lstStyle/>
                <a:p>
                  <a:pPr eaLnBrk="0" hangingPunct="0"/>
                  <a:endParaRPr lang="en-US"/>
                </a:p>
              </p:txBody>
            </p:sp>
            <p:sp>
              <p:nvSpPr>
                <p:cNvPr id="30793" name="Line 75"/>
                <p:cNvSpPr>
                  <a:spLocks noChangeShapeType="1"/>
                </p:cNvSpPr>
                <p:nvPr/>
              </p:nvSpPr>
              <p:spPr bwMode="auto">
                <a:xfrm>
                  <a:off x="4900" y="4300"/>
                  <a:ext cx="0" cy="120"/>
                </a:xfrm>
                <a:prstGeom prst="line">
                  <a:avLst/>
                </a:prstGeom>
                <a:noFill/>
                <a:ln w="9525">
                  <a:solidFill>
                    <a:srgbClr val="0000FF"/>
                  </a:solidFill>
                  <a:round/>
                  <a:headEnd/>
                  <a:tailEnd type="triangle" w="med" len="med"/>
                </a:ln>
              </p:spPr>
              <p:txBody>
                <a:bodyPr/>
                <a:lstStyle/>
                <a:p>
                  <a:endParaRPr lang="en-US"/>
                </a:p>
              </p:txBody>
            </p:sp>
          </p:grpSp>
          <p:sp>
            <p:nvSpPr>
              <p:cNvPr id="30789" name="Text Box 76"/>
              <p:cNvSpPr txBox="1">
                <a:spLocks noChangeArrowheads="1"/>
              </p:cNvSpPr>
              <p:nvPr/>
            </p:nvSpPr>
            <p:spPr bwMode="auto">
              <a:xfrm>
                <a:off x="3485" y="3945"/>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0790" name="Text Box 77"/>
              <p:cNvSpPr txBox="1">
                <a:spLocks noChangeArrowheads="1"/>
              </p:cNvSpPr>
              <p:nvPr/>
            </p:nvSpPr>
            <p:spPr bwMode="auto">
              <a:xfrm>
                <a:off x="3445" y="4625"/>
                <a:ext cx="510" cy="510"/>
              </a:xfrm>
              <a:prstGeom prst="rect">
                <a:avLst/>
              </a:prstGeom>
              <a:noFill/>
              <a:ln w="9525">
                <a:noFill/>
                <a:miter lim="800000"/>
                <a:headEnd/>
                <a:tailEnd/>
              </a:ln>
            </p:spPr>
            <p:txBody>
              <a:bodyPr/>
              <a:lstStyle/>
              <a:p>
                <a:pPr algn="ctr" eaLnBrk="0" hangingPunct="0"/>
                <a:r>
                  <a:rPr lang="en-US" sz="1600"/>
                  <a:t>-</a:t>
                </a:r>
                <a:endParaRPr lang="en-US"/>
              </a:p>
            </p:txBody>
          </p:sp>
        </p:grpSp>
        <p:grpSp>
          <p:nvGrpSpPr>
            <p:cNvPr id="30733" name="Group 78"/>
            <p:cNvGrpSpPr>
              <a:grpSpLocks/>
            </p:cNvGrpSpPr>
            <p:nvPr/>
          </p:nvGrpSpPr>
          <p:grpSpPr bwMode="auto">
            <a:xfrm>
              <a:off x="5515" y="3140"/>
              <a:ext cx="2050" cy="2040"/>
              <a:chOff x="5515" y="3140"/>
              <a:chExt cx="2050" cy="2040"/>
            </a:xfrm>
          </p:grpSpPr>
          <p:grpSp>
            <p:nvGrpSpPr>
              <p:cNvPr id="30762" name="Group 79"/>
              <p:cNvGrpSpPr>
                <a:grpSpLocks/>
              </p:cNvGrpSpPr>
              <p:nvPr/>
            </p:nvGrpSpPr>
            <p:grpSpPr bwMode="auto">
              <a:xfrm>
                <a:off x="5797" y="3140"/>
                <a:ext cx="1768" cy="1746"/>
                <a:chOff x="5797" y="3140"/>
                <a:chExt cx="1768" cy="1746"/>
              </a:xfrm>
            </p:grpSpPr>
            <p:grpSp>
              <p:nvGrpSpPr>
                <p:cNvPr id="30766" name="Group 80"/>
                <p:cNvGrpSpPr>
                  <a:grpSpLocks/>
                </p:cNvGrpSpPr>
                <p:nvPr/>
              </p:nvGrpSpPr>
              <p:grpSpPr bwMode="auto">
                <a:xfrm>
                  <a:off x="5797" y="3547"/>
                  <a:ext cx="1691" cy="1339"/>
                  <a:chOff x="612" y="3407"/>
                  <a:chExt cx="1691" cy="1339"/>
                </a:xfrm>
              </p:grpSpPr>
              <p:grpSp>
                <p:nvGrpSpPr>
                  <p:cNvPr id="30770" name="Group 81"/>
                  <p:cNvGrpSpPr>
                    <a:grpSpLocks/>
                  </p:cNvGrpSpPr>
                  <p:nvPr/>
                </p:nvGrpSpPr>
                <p:grpSpPr bwMode="auto">
                  <a:xfrm>
                    <a:off x="612" y="3420"/>
                    <a:ext cx="483" cy="1320"/>
                    <a:chOff x="5472" y="5280"/>
                    <a:chExt cx="483" cy="1320"/>
                  </a:xfrm>
                </p:grpSpPr>
                <p:sp>
                  <p:nvSpPr>
                    <p:cNvPr id="30777" name="Line 82"/>
                    <p:cNvSpPr>
                      <a:spLocks noChangeShapeType="1"/>
                    </p:cNvSpPr>
                    <p:nvPr/>
                  </p:nvSpPr>
                  <p:spPr bwMode="auto">
                    <a:xfrm flipV="1">
                      <a:off x="5715" y="5280"/>
                      <a:ext cx="0" cy="1320"/>
                    </a:xfrm>
                    <a:prstGeom prst="line">
                      <a:avLst/>
                    </a:prstGeom>
                    <a:noFill/>
                    <a:ln w="9525">
                      <a:solidFill>
                        <a:srgbClr val="000000"/>
                      </a:solidFill>
                      <a:round/>
                      <a:headEnd/>
                      <a:tailEnd/>
                    </a:ln>
                  </p:spPr>
                  <p:txBody>
                    <a:bodyPr/>
                    <a:lstStyle/>
                    <a:p>
                      <a:endParaRPr lang="en-US"/>
                    </a:p>
                  </p:txBody>
                </p:sp>
                <p:sp>
                  <p:nvSpPr>
                    <p:cNvPr id="30778" name="Oval 83"/>
                    <p:cNvSpPr>
                      <a:spLocks noChangeArrowheads="1"/>
                    </p:cNvSpPr>
                    <p:nvPr/>
                  </p:nvSpPr>
                  <p:spPr bwMode="auto">
                    <a:xfrm rot="-5400000">
                      <a:off x="5472" y="5704"/>
                      <a:ext cx="483" cy="483"/>
                    </a:xfrm>
                    <a:prstGeom prst="ellipse">
                      <a:avLst/>
                    </a:prstGeom>
                    <a:solidFill>
                      <a:srgbClr val="FFFFFF"/>
                    </a:solidFill>
                    <a:ln w="9525">
                      <a:solidFill>
                        <a:srgbClr val="000000"/>
                      </a:solidFill>
                      <a:round/>
                      <a:headEnd/>
                      <a:tailEnd/>
                    </a:ln>
                  </p:spPr>
                  <p:txBody>
                    <a:bodyPr/>
                    <a:lstStyle/>
                    <a:p>
                      <a:pPr eaLnBrk="0" hangingPunct="0"/>
                      <a:endParaRPr lang="en-US"/>
                    </a:p>
                  </p:txBody>
                </p:sp>
                <p:grpSp>
                  <p:nvGrpSpPr>
                    <p:cNvPr id="30779" name="Group 84"/>
                    <p:cNvGrpSpPr>
                      <a:grpSpLocks/>
                    </p:cNvGrpSpPr>
                    <p:nvPr/>
                  </p:nvGrpSpPr>
                  <p:grpSpPr bwMode="auto">
                    <a:xfrm>
                      <a:off x="5590" y="5890"/>
                      <a:ext cx="240" cy="120"/>
                      <a:chOff x="4815" y="1305"/>
                      <a:chExt cx="660" cy="330"/>
                    </a:xfrm>
                  </p:grpSpPr>
                  <p:grpSp>
                    <p:nvGrpSpPr>
                      <p:cNvPr id="30780" name="Group 85"/>
                      <p:cNvGrpSpPr>
                        <a:grpSpLocks/>
                      </p:cNvGrpSpPr>
                      <p:nvPr/>
                    </p:nvGrpSpPr>
                    <p:grpSpPr bwMode="auto">
                      <a:xfrm>
                        <a:off x="4815" y="1305"/>
                        <a:ext cx="330" cy="180"/>
                        <a:chOff x="4815" y="1305"/>
                        <a:chExt cx="330" cy="180"/>
                      </a:xfrm>
                    </p:grpSpPr>
                    <p:sp>
                      <p:nvSpPr>
                        <p:cNvPr id="30784" name="Freeform 86"/>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0785" name="Freeform 87"/>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nvGrpSpPr>
                      <p:cNvPr id="30781" name="Group 88"/>
                      <p:cNvGrpSpPr>
                        <a:grpSpLocks/>
                      </p:cNvGrpSpPr>
                      <p:nvPr/>
                    </p:nvGrpSpPr>
                    <p:grpSpPr bwMode="auto">
                      <a:xfrm flipV="1">
                        <a:off x="5145" y="1455"/>
                        <a:ext cx="330" cy="180"/>
                        <a:chOff x="4815" y="1305"/>
                        <a:chExt cx="330" cy="180"/>
                      </a:xfrm>
                    </p:grpSpPr>
                    <p:sp>
                      <p:nvSpPr>
                        <p:cNvPr id="30782" name="Freeform 89"/>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0783" name="Freeform 90"/>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grpSp>
              <p:sp>
                <p:nvSpPr>
                  <p:cNvPr id="30771" name="Line 91"/>
                  <p:cNvSpPr>
                    <a:spLocks noChangeShapeType="1"/>
                  </p:cNvSpPr>
                  <p:nvPr/>
                </p:nvSpPr>
                <p:spPr bwMode="auto">
                  <a:xfrm rot="-5400000">
                    <a:off x="1905" y="4481"/>
                    <a:ext cx="528" cy="1"/>
                  </a:xfrm>
                  <a:prstGeom prst="line">
                    <a:avLst/>
                  </a:prstGeom>
                  <a:noFill/>
                  <a:ln w="12700">
                    <a:solidFill>
                      <a:srgbClr val="000000"/>
                    </a:solidFill>
                    <a:round/>
                    <a:headEnd/>
                    <a:tailEnd/>
                  </a:ln>
                </p:spPr>
                <p:txBody>
                  <a:bodyPr/>
                  <a:lstStyle/>
                  <a:p>
                    <a:endParaRPr lang="en-US"/>
                  </a:p>
                </p:txBody>
              </p:sp>
              <p:sp>
                <p:nvSpPr>
                  <p:cNvPr id="30772" name="Line 92"/>
                  <p:cNvSpPr>
                    <a:spLocks noChangeShapeType="1"/>
                  </p:cNvSpPr>
                  <p:nvPr/>
                </p:nvSpPr>
                <p:spPr bwMode="auto">
                  <a:xfrm rot="5400000" flipH="1">
                    <a:off x="1824" y="3736"/>
                    <a:ext cx="672" cy="14"/>
                  </a:xfrm>
                  <a:prstGeom prst="line">
                    <a:avLst/>
                  </a:prstGeom>
                  <a:noFill/>
                  <a:ln w="12700">
                    <a:solidFill>
                      <a:srgbClr val="000000"/>
                    </a:solidFill>
                    <a:round/>
                    <a:headEnd/>
                    <a:tailEnd/>
                  </a:ln>
                </p:spPr>
                <p:txBody>
                  <a:bodyPr/>
                  <a:lstStyle/>
                  <a:p>
                    <a:endParaRPr lang="en-US"/>
                  </a:p>
                </p:txBody>
              </p:sp>
              <p:sp>
                <p:nvSpPr>
                  <p:cNvPr id="30773" name="Line 93"/>
                  <p:cNvSpPr>
                    <a:spLocks noChangeShapeType="1"/>
                  </p:cNvSpPr>
                  <p:nvPr/>
                </p:nvSpPr>
                <p:spPr bwMode="auto">
                  <a:xfrm rot="-5400000">
                    <a:off x="2168" y="4084"/>
                    <a:ext cx="1" cy="268"/>
                  </a:xfrm>
                  <a:prstGeom prst="line">
                    <a:avLst/>
                  </a:prstGeom>
                  <a:noFill/>
                  <a:ln w="19050">
                    <a:solidFill>
                      <a:srgbClr val="000000"/>
                    </a:solidFill>
                    <a:round/>
                    <a:headEnd/>
                    <a:tailEnd/>
                  </a:ln>
                </p:spPr>
                <p:txBody>
                  <a:bodyPr/>
                  <a:lstStyle/>
                  <a:p>
                    <a:endParaRPr lang="en-US"/>
                  </a:p>
                </p:txBody>
              </p:sp>
              <p:sp>
                <p:nvSpPr>
                  <p:cNvPr id="30774" name="Line 94"/>
                  <p:cNvSpPr>
                    <a:spLocks noChangeShapeType="1"/>
                  </p:cNvSpPr>
                  <p:nvPr/>
                </p:nvSpPr>
                <p:spPr bwMode="auto">
                  <a:xfrm rot="-5400000">
                    <a:off x="2169" y="3946"/>
                    <a:ext cx="0" cy="268"/>
                  </a:xfrm>
                  <a:prstGeom prst="line">
                    <a:avLst/>
                  </a:prstGeom>
                  <a:noFill/>
                  <a:ln w="19050">
                    <a:solidFill>
                      <a:srgbClr val="000000"/>
                    </a:solidFill>
                    <a:round/>
                    <a:headEnd/>
                    <a:tailEnd/>
                  </a:ln>
                </p:spPr>
                <p:txBody>
                  <a:bodyPr/>
                  <a:lstStyle/>
                  <a:p>
                    <a:endParaRPr lang="en-US"/>
                  </a:p>
                </p:txBody>
              </p:sp>
              <p:sp>
                <p:nvSpPr>
                  <p:cNvPr id="30775" name="Line 95"/>
                  <p:cNvSpPr>
                    <a:spLocks noChangeShapeType="1"/>
                  </p:cNvSpPr>
                  <p:nvPr/>
                </p:nvSpPr>
                <p:spPr bwMode="auto">
                  <a:xfrm>
                    <a:off x="860" y="3420"/>
                    <a:ext cx="1300" cy="0"/>
                  </a:xfrm>
                  <a:prstGeom prst="line">
                    <a:avLst/>
                  </a:prstGeom>
                  <a:noFill/>
                  <a:ln w="9525">
                    <a:solidFill>
                      <a:srgbClr val="000000"/>
                    </a:solidFill>
                    <a:round/>
                    <a:headEnd/>
                    <a:tailEnd/>
                  </a:ln>
                </p:spPr>
                <p:txBody>
                  <a:bodyPr/>
                  <a:lstStyle/>
                  <a:p>
                    <a:endParaRPr lang="en-US"/>
                  </a:p>
                </p:txBody>
              </p:sp>
              <p:sp>
                <p:nvSpPr>
                  <p:cNvPr id="30776" name="Line 96"/>
                  <p:cNvSpPr>
                    <a:spLocks noChangeShapeType="1"/>
                  </p:cNvSpPr>
                  <p:nvPr/>
                </p:nvSpPr>
                <p:spPr bwMode="auto">
                  <a:xfrm>
                    <a:off x="860" y="4740"/>
                    <a:ext cx="1315" cy="0"/>
                  </a:xfrm>
                  <a:prstGeom prst="line">
                    <a:avLst/>
                  </a:prstGeom>
                  <a:noFill/>
                  <a:ln w="9525">
                    <a:solidFill>
                      <a:srgbClr val="000000"/>
                    </a:solidFill>
                    <a:round/>
                    <a:headEnd/>
                    <a:tailEnd/>
                  </a:ln>
                </p:spPr>
                <p:txBody>
                  <a:bodyPr/>
                  <a:lstStyle/>
                  <a:p>
                    <a:endParaRPr lang="en-US"/>
                  </a:p>
                </p:txBody>
              </p:sp>
            </p:grpSp>
            <p:sp>
              <p:nvSpPr>
                <p:cNvPr id="30767" name="Text Box 97"/>
                <p:cNvSpPr txBox="1">
                  <a:spLocks noChangeArrowheads="1"/>
                </p:cNvSpPr>
                <p:nvPr/>
              </p:nvSpPr>
              <p:spPr bwMode="auto">
                <a:xfrm>
                  <a:off x="6950" y="3700"/>
                  <a:ext cx="510" cy="600"/>
                </a:xfrm>
                <a:prstGeom prst="rect">
                  <a:avLst/>
                </a:prstGeom>
                <a:noFill/>
                <a:ln w="9525">
                  <a:noFill/>
                  <a:miter lim="800000"/>
                  <a:headEnd/>
                  <a:tailEnd/>
                </a:ln>
              </p:spPr>
              <p:txBody>
                <a:bodyPr/>
                <a:lstStyle/>
                <a:p>
                  <a:pPr algn="ctr" eaLnBrk="0" hangingPunct="0"/>
                  <a:r>
                    <a:rPr lang="en-US" sz="2400"/>
                    <a:t>+</a:t>
                  </a:r>
                  <a:endParaRPr lang="en-US"/>
                </a:p>
              </p:txBody>
            </p:sp>
            <p:sp>
              <p:nvSpPr>
                <p:cNvPr id="30768" name="Text Box 98"/>
                <p:cNvSpPr txBox="1">
                  <a:spLocks noChangeArrowheads="1"/>
                </p:cNvSpPr>
                <p:nvPr/>
              </p:nvSpPr>
              <p:spPr bwMode="auto">
                <a:xfrm>
                  <a:off x="6935" y="4180"/>
                  <a:ext cx="630" cy="510"/>
                </a:xfrm>
                <a:prstGeom prst="rect">
                  <a:avLst/>
                </a:prstGeom>
                <a:noFill/>
                <a:ln w="9525">
                  <a:noFill/>
                  <a:miter lim="800000"/>
                  <a:headEnd/>
                  <a:tailEnd/>
                </a:ln>
              </p:spPr>
              <p:txBody>
                <a:bodyPr/>
                <a:lstStyle/>
                <a:p>
                  <a:pPr algn="ctr" eaLnBrk="0" hangingPunct="0"/>
                  <a:r>
                    <a:rPr lang="en-US" sz="2400"/>
                    <a:t>-</a:t>
                  </a:r>
                  <a:endParaRPr lang="en-US"/>
                </a:p>
              </p:txBody>
            </p:sp>
            <p:sp>
              <p:nvSpPr>
                <p:cNvPr id="30769" name="Text Box 99"/>
                <p:cNvSpPr txBox="1">
                  <a:spLocks noChangeArrowheads="1"/>
                </p:cNvSpPr>
                <p:nvPr/>
              </p:nvSpPr>
              <p:spPr bwMode="auto">
                <a:xfrm>
                  <a:off x="6040" y="3140"/>
                  <a:ext cx="1340" cy="420"/>
                </a:xfrm>
                <a:prstGeom prst="rect">
                  <a:avLst/>
                </a:prstGeom>
                <a:noFill/>
                <a:ln w="9525">
                  <a:noFill/>
                  <a:miter lim="800000"/>
                  <a:headEnd/>
                  <a:tailEnd/>
                </a:ln>
              </p:spPr>
              <p:txBody>
                <a:bodyPr/>
                <a:lstStyle/>
                <a:p>
                  <a:pPr algn="ctr" eaLnBrk="0" hangingPunct="0"/>
                  <a:r>
                    <a:rPr lang="en-US" sz="1000"/>
                    <a:t>Charged</a:t>
                  </a:r>
                  <a:endParaRPr lang="en-US"/>
                </a:p>
              </p:txBody>
            </p:sp>
          </p:grpSp>
          <p:sp>
            <p:nvSpPr>
              <p:cNvPr id="30763" name="Line 100"/>
              <p:cNvSpPr>
                <a:spLocks noChangeShapeType="1"/>
              </p:cNvSpPr>
              <p:nvPr/>
            </p:nvSpPr>
            <p:spPr bwMode="auto">
              <a:xfrm>
                <a:off x="6700" y="4920"/>
                <a:ext cx="0" cy="260"/>
              </a:xfrm>
              <a:prstGeom prst="line">
                <a:avLst/>
              </a:prstGeom>
              <a:noFill/>
              <a:ln w="9525">
                <a:solidFill>
                  <a:srgbClr val="FF0000"/>
                </a:solidFill>
                <a:round/>
                <a:headEnd/>
                <a:tailEnd type="triangle" w="med" len="med"/>
              </a:ln>
            </p:spPr>
            <p:txBody>
              <a:bodyPr/>
              <a:lstStyle/>
              <a:p>
                <a:endParaRPr lang="en-US"/>
              </a:p>
            </p:txBody>
          </p:sp>
          <p:sp>
            <p:nvSpPr>
              <p:cNvPr id="30764" name="Text Box 101"/>
              <p:cNvSpPr txBox="1">
                <a:spLocks noChangeArrowheads="1"/>
              </p:cNvSpPr>
              <p:nvPr/>
            </p:nvSpPr>
            <p:spPr bwMode="auto">
              <a:xfrm>
                <a:off x="5550" y="3500"/>
                <a:ext cx="510" cy="600"/>
              </a:xfrm>
              <a:prstGeom prst="rect">
                <a:avLst/>
              </a:prstGeom>
              <a:noFill/>
              <a:ln w="9525">
                <a:noFill/>
                <a:miter lim="800000"/>
                <a:headEnd/>
                <a:tailEnd/>
              </a:ln>
            </p:spPr>
            <p:txBody>
              <a:bodyPr/>
              <a:lstStyle/>
              <a:p>
                <a:pPr algn="ctr" eaLnBrk="0" hangingPunct="0"/>
                <a:r>
                  <a:rPr lang="en-US" sz="2400"/>
                  <a:t>+</a:t>
                </a:r>
                <a:endParaRPr lang="en-US"/>
              </a:p>
            </p:txBody>
          </p:sp>
          <p:sp>
            <p:nvSpPr>
              <p:cNvPr id="30765" name="Text Box 102"/>
              <p:cNvSpPr txBox="1">
                <a:spLocks noChangeArrowheads="1"/>
              </p:cNvSpPr>
              <p:nvPr/>
            </p:nvSpPr>
            <p:spPr bwMode="auto">
              <a:xfrm>
                <a:off x="5515" y="4200"/>
                <a:ext cx="630" cy="510"/>
              </a:xfrm>
              <a:prstGeom prst="rect">
                <a:avLst/>
              </a:prstGeom>
              <a:noFill/>
              <a:ln w="9525">
                <a:noFill/>
                <a:miter lim="800000"/>
                <a:headEnd/>
                <a:tailEnd/>
              </a:ln>
            </p:spPr>
            <p:txBody>
              <a:bodyPr/>
              <a:lstStyle/>
              <a:p>
                <a:pPr algn="ctr" eaLnBrk="0" hangingPunct="0"/>
                <a:r>
                  <a:rPr lang="en-US" sz="2400"/>
                  <a:t>-</a:t>
                </a:r>
                <a:endParaRPr lang="en-US"/>
              </a:p>
            </p:txBody>
          </p:sp>
        </p:grpSp>
        <p:grpSp>
          <p:nvGrpSpPr>
            <p:cNvPr id="30734" name="Group 103"/>
            <p:cNvGrpSpPr>
              <a:grpSpLocks/>
            </p:cNvGrpSpPr>
            <p:nvPr/>
          </p:nvGrpSpPr>
          <p:grpSpPr bwMode="auto">
            <a:xfrm>
              <a:off x="7610" y="3495"/>
              <a:ext cx="1873" cy="2325"/>
              <a:chOff x="7610" y="3495"/>
              <a:chExt cx="1873" cy="2325"/>
            </a:xfrm>
          </p:grpSpPr>
          <p:grpSp>
            <p:nvGrpSpPr>
              <p:cNvPr id="30735" name="Group 104"/>
              <p:cNvGrpSpPr>
                <a:grpSpLocks/>
              </p:cNvGrpSpPr>
              <p:nvPr/>
            </p:nvGrpSpPr>
            <p:grpSpPr bwMode="auto">
              <a:xfrm>
                <a:off x="7792" y="3907"/>
                <a:ext cx="1691" cy="1339"/>
                <a:chOff x="612" y="3407"/>
                <a:chExt cx="1691" cy="1339"/>
              </a:xfrm>
            </p:grpSpPr>
            <p:grpSp>
              <p:nvGrpSpPr>
                <p:cNvPr id="30746" name="Group 105"/>
                <p:cNvGrpSpPr>
                  <a:grpSpLocks/>
                </p:cNvGrpSpPr>
                <p:nvPr/>
              </p:nvGrpSpPr>
              <p:grpSpPr bwMode="auto">
                <a:xfrm>
                  <a:off x="612" y="3420"/>
                  <a:ext cx="483" cy="1320"/>
                  <a:chOff x="5472" y="5280"/>
                  <a:chExt cx="483" cy="1320"/>
                </a:xfrm>
              </p:grpSpPr>
              <p:sp>
                <p:nvSpPr>
                  <p:cNvPr id="30753" name="Line 106"/>
                  <p:cNvSpPr>
                    <a:spLocks noChangeShapeType="1"/>
                  </p:cNvSpPr>
                  <p:nvPr/>
                </p:nvSpPr>
                <p:spPr bwMode="auto">
                  <a:xfrm flipV="1">
                    <a:off x="5715" y="5280"/>
                    <a:ext cx="0" cy="1320"/>
                  </a:xfrm>
                  <a:prstGeom prst="line">
                    <a:avLst/>
                  </a:prstGeom>
                  <a:noFill/>
                  <a:ln w="9525">
                    <a:solidFill>
                      <a:srgbClr val="000000"/>
                    </a:solidFill>
                    <a:round/>
                    <a:headEnd/>
                    <a:tailEnd/>
                  </a:ln>
                </p:spPr>
                <p:txBody>
                  <a:bodyPr/>
                  <a:lstStyle/>
                  <a:p>
                    <a:endParaRPr lang="en-US"/>
                  </a:p>
                </p:txBody>
              </p:sp>
              <p:sp>
                <p:nvSpPr>
                  <p:cNvPr id="30754" name="Oval 107"/>
                  <p:cNvSpPr>
                    <a:spLocks noChangeArrowheads="1"/>
                  </p:cNvSpPr>
                  <p:nvPr/>
                </p:nvSpPr>
                <p:spPr bwMode="auto">
                  <a:xfrm rot="-5400000">
                    <a:off x="5472" y="5704"/>
                    <a:ext cx="483" cy="483"/>
                  </a:xfrm>
                  <a:prstGeom prst="ellipse">
                    <a:avLst/>
                  </a:prstGeom>
                  <a:solidFill>
                    <a:srgbClr val="FFFFFF"/>
                  </a:solidFill>
                  <a:ln w="9525">
                    <a:solidFill>
                      <a:srgbClr val="000000"/>
                    </a:solidFill>
                    <a:round/>
                    <a:headEnd/>
                    <a:tailEnd/>
                  </a:ln>
                </p:spPr>
                <p:txBody>
                  <a:bodyPr/>
                  <a:lstStyle/>
                  <a:p>
                    <a:pPr eaLnBrk="0" hangingPunct="0"/>
                    <a:endParaRPr lang="en-US"/>
                  </a:p>
                </p:txBody>
              </p:sp>
              <p:grpSp>
                <p:nvGrpSpPr>
                  <p:cNvPr id="30755" name="Group 108"/>
                  <p:cNvGrpSpPr>
                    <a:grpSpLocks/>
                  </p:cNvGrpSpPr>
                  <p:nvPr/>
                </p:nvGrpSpPr>
                <p:grpSpPr bwMode="auto">
                  <a:xfrm>
                    <a:off x="5590" y="5890"/>
                    <a:ext cx="240" cy="120"/>
                    <a:chOff x="4815" y="1305"/>
                    <a:chExt cx="660" cy="330"/>
                  </a:xfrm>
                </p:grpSpPr>
                <p:grpSp>
                  <p:nvGrpSpPr>
                    <p:cNvPr id="30756" name="Group 109"/>
                    <p:cNvGrpSpPr>
                      <a:grpSpLocks/>
                    </p:cNvGrpSpPr>
                    <p:nvPr/>
                  </p:nvGrpSpPr>
                  <p:grpSpPr bwMode="auto">
                    <a:xfrm>
                      <a:off x="4815" y="1305"/>
                      <a:ext cx="330" cy="180"/>
                      <a:chOff x="4815" y="1305"/>
                      <a:chExt cx="330" cy="180"/>
                    </a:xfrm>
                  </p:grpSpPr>
                  <p:sp>
                    <p:nvSpPr>
                      <p:cNvPr id="30760" name="Freeform 110"/>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0761" name="Freeform 111"/>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nvGrpSpPr>
                    <p:cNvPr id="30757" name="Group 112"/>
                    <p:cNvGrpSpPr>
                      <a:grpSpLocks/>
                    </p:cNvGrpSpPr>
                    <p:nvPr/>
                  </p:nvGrpSpPr>
                  <p:grpSpPr bwMode="auto">
                    <a:xfrm flipV="1">
                      <a:off x="5145" y="1455"/>
                      <a:ext cx="330" cy="180"/>
                      <a:chOff x="4815" y="1305"/>
                      <a:chExt cx="330" cy="180"/>
                    </a:xfrm>
                  </p:grpSpPr>
                  <p:sp>
                    <p:nvSpPr>
                      <p:cNvPr id="30758" name="Freeform 113"/>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0759" name="Freeform 114"/>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grpSp>
            <p:sp>
              <p:nvSpPr>
                <p:cNvPr id="30747" name="Line 115"/>
                <p:cNvSpPr>
                  <a:spLocks noChangeShapeType="1"/>
                </p:cNvSpPr>
                <p:nvPr/>
              </p:nvSpPr>
              <p:spPr bwMode="auto">
                <a:xfrm rot="-5400000">
                  <a:off x="1905" y="4481"/>
                  <a:ext cx="528" cy="1"/>
                </a:xfrm>
                <a:prstGeom prst="line">
                  <a:avLst/>
                </a:prstGeom>
                <a:noFill/>
                <a:ln w="12700">
                  <a:solidFill>
                    <a:srgbClr val="000000"/>
                  </a:solidFill>
                  <a:round/>
                  <a:headEnd/>
                  <a:tailEnd/>
                </a:ln>
              </p:spPr>
              <p:txBody>
                <a:bodyPr/>
                <a:lstStyle/>
                <a:p>
                  <a:endParaRPr lang="en-US"/>
                </a:p>
              </p:txBody>
            </p:sp>
            <p:sp>
              <p:nvSpPr>
                <p:cNvPr id="30748" name="Line 116"/>
                <p:cNvSpPr>
                  <a:spLocks noChangeShapeType="1"/>
                </p:cNvSpPr>
                <p:nvPr/>
              </p:nvSpPr>
              <p:spPr bwMode="auto">
                <a:xfrm rot="5400000" flipH="1">
                  <a:off x="1824" y="3736"/>
                  <a:ext cx="672" cy="14"/>
                </a:xfrm>
                <a:prstGeom prst="line">
                  <a:avLst/>
                </a:prstGeom>
                <a:noFill/>
                <a:ln w="12700">
                  <a:solidFill>
                    <a:srgbClr val="000000"/>
                  </a:solidFill>
                  <a:round/>
                  <a:headEnd/>
                  <a:tailEnd/>
                </a:ln>
              </p:spPr>
              <p:txBody>
                <a:bodyPr/>
                <a:lstStyle/>
                <a:p>
                  <a:endParaRPr lang="en-US"/>
                </a:p>
              </p:txBody>
            </p:sp>
            <p:sp>
              <p:nvSpPr>
                <p:cNvPr id="30749" name="Line 117"/>
                <p:cNvSpPr>
                  <a:spLocks noChangeShapeType="1"/>
                </p:cNvSpPr>
                <p:nvPr/>
              </p:nvSpPr>
              <p:spPr bwMode="auto">
                <a:xfrm rot="-5400000">
                  <a:off x="2168" y="4084"/>
                  <a:ext cx="1" cy="268"/>
                </a:xfrm>
                <a:prstGeom prst="line">
                  <a:avLst/>
                </a:prstGeom>
                <a:noFill/>
                <a:ln w="19050">
                  <a:solidFill>
                    <a:srgbClr val="000000"/>
                  </a:solidFill>
                  <a:round/>
                  <a:headEnd/>
                  <a:tailEnd/>
                </a:ln>
              </p:spPr>
              <p:txBody>
                <a:bodyPr/>
                <a:lstStyle/>
                <a:p>
                  <a:endParaRPr lang="en-US"/>
                </a:p>
              </p:txBody>
            </p:sp>
            <p:sp>
              <p:nvSpPr>
                <p:cNvPr id="30750" name="Line 118"/>
                <p:cNvSpPr>
                  <a:spLocks noChangeShapeType="1"/>
                </p:cNvSpPr>
                <p:nvPr/>
              </p:nvSpPr>
              <p:spPr bwMode="auto">
                <a:xfrm rot="-5400000">
                  <a:off x="2169" y="3946"/>
                  <a:ext cx="0" cy="268"/>
                </a:xfrm>
                <a:prstGeom prst="line">
                  <a:avLst/>
                </a:prstGeom>
                <a:noFill/>
                <a:ln w="19050">
                  <a:solidFill>
                    <a:srgbClr val="000000"/>
                  </a:solidFill>
                  <a:round/>
                  <a:headEnd/>
                  <a:tailEnd/>
                </a:ln>
              </p:spPr>
              <p:txBody>
                <a:bodyPr/>
                <a:lstStyle/>
                <a:p>
                  <a:endParaRPr lang="en-US"/>
                </a:p>
              </p:txBody>
            </p:sp>
            <p:sp>
              <p:nvSpPr>
                <p:cNvPr id="30751" name="Line 119"/>
                <p:cNvSpPr>
                  <a:spLocks noChangeShapeType="1"/>
                </p:cNvSpPr>
                <p:nvPr/>
              </p:nvSpPr>
              <p:spPr bwMode="auto">
                <a:xfrm>
                  <a:off x="860" y="3420"/>
                  <a:ext cx="1300" cy="0"/>
                </a:xfrm>
                <a:prstGeom prst="line">
                  <a:avLst/>
                </a:prstGeom>
                <a:noFill/>
                <a:ln w="9525">
                  <a:solidFill>
                    <a:srgbClr val="000000"/>
                  </a:solidFill>
                  <a:round/>
                  <a:headEnd/>
                  <a:tailEnd/>
                </a:ln>
              </p:spPr>
              <p:txBody>
                <a:bodyPr/>
                <a:lstStyle/>
                <a:p>
                  <a:endParaRPr lang="en-US"/>
                </a:p>
              </p:txBody>
            </p:sp>
            <p:sp>
              <p:nvSpPr>
                <p:cNvPr id="30752" name="Line 120"/>
                <p:cNvSpPr>
                  <a:spLocks noChangeShapeType="1"/>
                </p:cNvSpPr>
                <p:nvPr/>
              </p:nvSpPr>
              <p:spPr bwMode="auto">
                <a:xfrm>
                  <a:off x="860" y="4740"/>
                  <a:ext cx="1315" cy="0"/>
                </a:xfrm>
                <a:prstGeom prst="line">
                  <a:avLst/>
                </a:prstGeom>
                <a:noFill/>
                <a:ln w="9525">
                  <a:solidFill>
                    <a:srgbClr val="000000"/>
                  </a:solidFill>
                  <a:round/>
                  <a:headEnd/>
                  <a:tailEnd/>
                </a:ln>
              </p:spPr>
              <p:txBody>
                <a:bodyPr/>
                <a:lstStyle/>
                <a:p>
                  <a:endParaRPr lang="en-US"/>
                </a:p>
              </p:txBody>
            </p:sp>
          </p:grpSp>
          <p:sp>
            <p:nvSpPr>
              <p:cNvPr id="30736" name="Text Box 121"/>
              <p:cNvSpPr txBox="1">
                <a:spLocks noChangeArrowheads="1"/>
              </p:cNvSpPr>
              <p:nvPr/>
            </p:nvSpPr>
            <p:spPr bwMode="auto">
              <a:xfrm>
                <a:off x="8930" y="4245"/>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0737" name="Text Box 122"/>
              <p:cNvSpPr txBox="1">
                <a:spLocks noChangeArrowheads="1"/>
              </p:cNvSpPr>
              <p:nvPr/>
            </p:nvSpPr>
            <p:spPr bwMode="auto">
              <a:xfrm>
                <a:off x="7610" y="4640"/>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0738" name="Text Box 123"/>
              <p:cNvSpPr txBox="1">
                <a:spLocks noChangeArrowheads="1"/>
              </p:cNvSpPr>
              <p:nvPr/>
            </p:nvSpPr>
            <p:spPr bwMode="auto">
              <a:xfrm>
                <a:off x="8020" y="3495"/>
                <a:ext cx="1340" cy="420"/>
              </a:xfrm>
              <a:prstGeom prst="rect">
                <a:avLst/>
              </a:prstGeom>
              <a:noFill/>
              <a:ln w="9525">
                <a:noFill/>
                <a:miter lim="800000"/>
                <a:headEnd/>
                <a:tailEnd/>
              </a:ln>
            </p:spPr>
            <p:txBody>
              <a:bodyPr/>
              <a:lstStyle/>
              <a:p>
                <a:pPr algn="ctr" eaLnBrk="0" hangingPunct="0"/>
                <a:r>
                  <a:rPr lang="en-US" sz="1000"/>
                  <a:t>Discharging</a:t>
                </a:r>
                <a:endParaRPr lang="en-US"/>
              </a:p>
            </p:txBody>
          </p:sp>
          <p:sp>
            <p:nvSpPr>
              <p:cNvPr id="30739" name="Line 124"/>
              <p:cNvSpPr>
                <a:spLocks noChangeShapeType="1"/>
              </p:cNvSpPr>
              <p:nvPr/>
            </p:nvSpPr>
            <p:spPr bwMode="auto">
              <a:xfrm flipH="1">
                <a:off x="7680" y="5240"/>
                <a:ext cx="360" cy="580"/>
              </a:xfrm>
              <a:prstGeom prst="line">
                <a:avLst/>
              </a:prstGeom>
              <a:noFill/>
              <a:ln w="9525">
                <a:solidFill>
                  <a:srgbClr val="FF0000"/>
                </a:solidFill>
                <a:round/>
                <a:headEnd/>
                <a:tailEnd type="triangle" w="med" len="med"/>
              </a:ln>
            </p:spPr>
            <p:txBody>
              <a:bodyPr/>
              <a:lstStyle/>
              <a:p>
                <a:endParaRPr lang="en-US"/>
              </a:p>
            </p:txBody>
          </p:sp>
          <p:grpSp>
            <p:nvGrpSpPr>
              <p:cNvPr id="30740" name="Group 125"/>
              <p:cNvGrpSpPr>
                <a:grpSpLocks/>
              </p:cNvGrpSpPr>
              <p:nvPr/>
            </p:nvGrpSpPr>
            <p:grpSpPr bwMode="auto">
              <a:xfrm>
                <a:off x="8340" y="4120"/>
                <a:ext cx="820" cy="1000"/>
                <a:chOff x="8340" y="4120"/>
                <a:chExt cx="820" cy="1000"/>
              </a:xfrm>
            </p:grpSpPr>
            <p:sp>
              <p:nvSpPr>
                <p:cNvPr id="30743" name="AutoShape 126"/>
                <p:cNvSpPr>
                  <a:spLocks noChangeArrowheads="1"/>
                </p:cNvSpPr>
                <p:nvPr/>
              </p:nvSpPr>
              <p:spPr bwMode="auto">
                <a:xfrm>
                  <a:off x="8340" y="4120"/>
                  <a:ext cx="740" cy="1000"/>
                </a:xfrm>
                <a:prstGeom prst="roundRect">
                  <a:avLst>
                    <a:gd name="adj" fmla="val 16667"/>
                  </a:avLst>
                </a:prstGeom>
                <a:solidFill>
                  <a:srgbClr val="FFFFFF"/>
                </a:solidFill>
                <a:ln w="9525">
                  <a:solidFill>
                    <a:srgbClr val="0000FF"/>
                  </a:solidFill>
                  <a:round/>
                  <a:headEnd/>
                  <a:tailEnd/>
                </a:ln>
              </p:spPr>
              <p:txBody>
                <a:bodyPr/>
                <a:lstStyle/>
                <a:p>
                  <a:pPr eaLnBrk="0" hangingPunct="0"/>
                  <a:endParaRPr lang="en-US"/>
                </a:p>
              </p:txBody>
            </p:sp>
            <p:sp>
              <p:nvSpPr>
                <p:cNvPr id="30744" name="Rectangle 127"/>
                <p:cNvSpPr>
                  <a:spLocks noChangeArrowheads="1"/>
                </p:cNvSpPr>
                <p:nvPr/>
              </p:nvSpPr>
              <p:spPr bwMode="auto">
                <a:xfrm>
                  <a:off x="8940" y="4500"/>
                  <a:ext cx="220" cy="260"/>
                </a:xfrm>
                <a:prstGeom prst="rect">
                  <a:avLst/>
                </a:prstGeom>
                <a:solidFill>
                  <a:srgbClr val="FFFFFF"/>
                </a:solidFill>
                <a:ln w="9525">
                  <a:noFill/>
                  <a:miter lim="800000"/>
                  <a:headEnd/>
                  <a:tailEnd/>
                </a:ln>
              </p:spPr>
              <p:txBody>
                <a:bodyPr/>
                <a:lstStyle/>
                <a:p>
                  <a:pPr eaLnBrk="0" hangingPunct="0"/>
                  <a:endParaRPr lang="en-US"/>
                </a:p>
              </p:txBody>
            </p:sp>
            <p:sp>
              <p:nvSpPr>
                <p:cNvPr id="30745" name="Line 128"/>
                <p:cNvSpPr>
                  <a:spLocks noChangeShapeType="1"/>
                </p:cNvSpPr>
                <p:nvPr/>
              </p:nvSpPr>
              <p:spPr bwMode="auto">
                <a:xfrm flipV="1">
                  <a:off x="9080" y="4260"/>
                  <a:ext cx="0" cy="120"/>
                </a:xfrm>
                <a:prstGeom prst="line">
                  <a:avLst/>
                </a:prstGeom>
                <a:noFill/>
                <a:ln w="9525">
                  <a:solidFill>
                    <a:srgbClr val="0000FF"/>
                  </a:solidFill>
                  <a:round/>
                  <a:headEnd/>
                  <a:tailEnd type="triangle" w="med" len="med"/>
                </a:ln>
              </p:spPr>
              <p:txBody>
                <a:bodyPr/>
                <a:lstStyle/>
                <a:p>
                  <a:endParaRPr lang="en-US"/>
                </a:p>
              </p:txBody>
            </p:sp>
          </p:grpSp>
          <p:sp>
            <p:nvSpPr>
              <p:cNvPr id="30741" name="Text Box 129"/>
              <p:cNvSpPr txBox="1">
                <a:spLocks noChangeArrowheads="1"/>
              </p:cNvSpPr>
              <p:nvPr/>
            </p:nvSpPr>
            <p:spPr bwMode="auto">
              <a:xfrm>
                <a:off x="7630" y="3925"/>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0742" name="Text Box 130"/>
              <p:cNvSpPr txBox="1">
                <a:spLocks noChangeArrowheads="1"/>
              </p:cNvSpPr>
              <p:nvPr/>
            </p:nvSpPr>
            <p:spPr bwMode="auto">
              <a:xfrm>
                <a:off x="8970" y="4560"/>
                <a:ext cx="510" cy="510"/>
              </a:xfrm>
              <a:prstGeom prst="rect">
                <a:avLst/>
              </a:prstGeom>
              <a:noFill/>
              <a:ln w="9525">
                <a:noFill/>
                <a:miter lim="800000"/>
                <a:headEnd/>
                <a:tailEnd/>
              </a:ln>
            </p:spPr>
            <p:txBody>
              <a:bodyPr/>
              <a:lstStyle/>
              <a:p>
                <a:pPr algn="ctr" eaLnBrk="0" hangingPunct="0"/>
                <a:r>
                  <a:rPr lang="en-US" sz="1600"/>
                  <a:t>-</a:t>
                </a:r>
                <a:endParaRPr lang="en-US"/>
              </a:p>
            </p:txBody>
          </p:sp>
        </p:gr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marL="484632" indent="0" eaLnBrk="1" fontAlgn="auto" hangingPunct="1">
              <a:spcAft>
                <a:spcPts val="0"/>
              </a:spcAft>
              <a:defRPr/>
            </a:pPr>
            <a:r>
              <a:rPr lang="en-US" sz="4400" b="1" dirty="0" smtClean="0">
                <a:solidFill>
                  <a:schemeClr val="accent1"/>
                </a:solidFill>
                <a:latin typeface="Arial" pitchFamily="34" charset="0"/>
                <a:cs typeface="Arial" pitchFamily="34" charset="0"/>
              </a:rPr>
              <a:t>Negative half Cycle</a:t>
            </a:r>
          </a:p>
        </p:txBody>
      </p:sp>
      <p:sp>
        <p:nvSpPr>
          <p:cNvPr id="31747" name="Rectangle 3"/>
          <p:cNvSpPr>
            <a:spLocks noGrp="1" noChangeArrowheads="1"/>
          </p:cNvSpPr>
          <p:nvPr>
            <p:ph idx="1"/>
          </p:nvPr>
        </p:nvSpPr>
        <p:spPr>
          <a:xfrm>
            <a:off x="457200" y="1428750"/>
            <a:ext cx="8229600" cy="5026025"/>
          </a:xfrm>
        </p:spPr>
        <p:txBody>
          <a:bodyPr/>
          <a:lstStyle/>
          <a:p>
            <a:pPr marL="65087" indent="0" eaLnBrk="1" hangingPunct="1">
              <a:buNone/>
            </a:pPr>
            <a:r>
              <a:rPr lang="en-US" sz="2000" dirty="0" smtClean="0">
                <a:latin typeface="Arial" charset="0"/>
                <a:cs typeface="Arial" charset="0"/>
              </a:rPr>
              <a:t>At the 180</a:t>
            </a:r>
            <a:r>
              <a:rPr lang="en-US" sz="1200" dirty="0" smtClean="0">
                <a:latin typeface="Arial" charset="0"/>
                <a:cs typeface="Arial" charset="0"/>
              </a:rPr>
              <a:t>0</a:t>
            </a:r>
            <a:r>
              <a:rPr lang="en-US" sz="2000" dirty="0" smtClean="0">
                <a:latin typeface="Arial" charset="0"/>
                <a:cs typeface="Arial" charset="0"/>
              </a:rPr>
              <a:t> point in the cycle the capacitor is discharged and as the cycle now becomes negative, the capacitor starts to charge in the opposite direction. The voltage across it is still sinusoidal and follows the applied voltage</a:t>
            </a:r>
            <a:r>
              <a:rPr lang="en-US" dirty="0" smtClean="0">
                <a:latin typeface="Arial" charset="0"/>
                <a:cs typeface="Arial" charset="0"/>
              </a:rPr>
              <a:t>.</a:t>
            </a:r>
          </a:p>
        </p:txBody>
      </p:sp>
      <p:sp>
        <p:nvSpPr>
          <p:cNvPr id="31748" name="Slide Number Placeholder 12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3107AF3-AEEF-4367-BB02-C1321AB82A86}" type="slidenum">
              <a:rPr lang="en-US" smtClean="0"/>
              <a:pPr/>
              <a:t>13</a:t>
            </a:fld>
            <a:endParaRPr lang="en-US" smtClean="0"/>
          </a:p>
        </p:txBody>
      </p:sp>
      <p:grpSp>
        <p:nvGrpSpPr>
          <p:cNvPr id="31749" name="Group 4"/>
          <p:cNvGrpSpPr>
            <a:grpSpLocks/>
          </p:cNvGrpSpPr>
          <p:nvPr/>
        </p:nvGrpSpPr>
        <p:grpSpPr bwMode="auto">
          <a:xfrm>
            <a:off x="1331913" y="2924175"/>
            <a:ext cx="6408737" cy="3624263"/>
            <a:chOff x="4177" y="9632"/>
            <a:chExt cx="7231" cy="5708"/>
          </a:xfrm>
        </p:grpSpPr>
        <p:grpSp>
          <p:nvGrpSpPr>
            <p:cNvPr id="31750" name="Group 5"/>
            <p:cNvGrpSpPr>
              <a:grpSpLocks/>
            </p:cNvGrpSpPr>
            <p:nvPr/>
          </p:nvGrpSpPr>
          <p:grpSpPr bwMode="auto">
            <a:xfrm>
              <a:off x="6075" y="11474"/>
              <a:ext cx="3577" cy="1921"/>
              <a:chOff x="7800" y="6880"/>
              <a:chExt cx="1540" cy="460"/>
            </a:xfrm>
          </p:grpSpPr>
          <p:sp>
            <p:nvSpPr>
              <p:cNvPr id="31868" name="Freeform 6"/>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28575">
                <a:solidFill>
                  <a:srgbClr val="FF0000"/>
                </a:solidFill>
                <a:round/>
                <a:headEnd/>
                <a:tailEnd/>
              </a:ln>
            </p:spPr>
            <p:txBody>
              <a:bodyPr/>
              <a:lstStyle/>
              <a:p>
                <a:endParaRPr lang="en-US"/>
              </a:p>
            </p:txBody>
          </p:sp>
          <p:sp>
            <p:nvSpPr>
              <p:cNvPr id="31869" name="Freeform 7"/>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28575">
                <a:solidFill>
                  <a:srgbClr val="FF0000"/>
                </a:solidFill>
                <a:round/>
                <a:headEnd/>
                <a:tailEnd/>
              </a:ln>
            </p:spPr>
            <p:txBody>
              <a:bodyPr/>
              <a:lstStyle/>
              <a:p>
                <a:endParaRPr lang="en-US"/>
              </a:p>
            </p:txBody>
          </p:sp>
        </p:grpSp>
        <p:grpSp>
          <p:nvGrpSpPr>
            <p:cNvPr id="31751" name="Group 8"/>
            <p:cNvGrpSpPr>
              <a:grpSpLocks/>
            </p:cNvGrpSpPr>
            <p:nvPr/>
          </p:nvGrpSpPr>
          <p:grpSpPr bwMode="auto">
            <a:xfrm>
              <a:off x="7007" y="13667"/>
              <a:ext cx="1691" cy="1339"/>
              <a:chOff x="612" y="3407"/>
              <a:chExt cx="1691" cy="1339"/>
            </a:xfrm>
          </p:grpSpPr>
          <p:grpSp>
            <p:nvGrpSpPr>
              <p:cNvPr id="31852" name="Group 9"/>
              <p:cNvGrpSpPr>
                <a:grpSpLocks/>
              </p:cNvGrpSpPr>
              <p:nvPr/>
            </p:nvGrpSpPr>
            <p:grpSpPr bwMode="auto">
              <a:xfrm>
                <a:off x="612" y="3420"/>
                <a:ext cx="483" cy="1320"/>
                <a:chOff x="5472" y="5280"/>
                <a:chExt cx="483" cy="1320"/>
              </a:xfrm>
            </p:grpSpPr>
            <p:sp>
              <p:nvSpPr>
                <p:cNvPr id="31859" name="Line 10"/>
                <p:cNvSpPr>
                  <a:spLocks noChangeShapeType="1"/>
                </p:cNvSpPr>
                <p:nvPr/>
              </p:nvSpPr>
              <p:spPr bwMode="auto">
                <a:xfrm flipV="1">
                  <a:off x="5715" y="5280"/>
                  <a:ext cx="0" cy="1320"/>
                </a:xfrm>
                <a:prstGeom prst="line">
                  <a:avLst/>
                </a:prstGeom>
                <a:noFill/>
                <a:ln w="9525">
                  <a:solidFill>
                    <a:srgbClr val="000000"/>
                  </a:solidFill>
                  <a:round/>
                  <a:headEnd/>
                  <a:tailEnd/>
                </a:ln>
              </p:spPr>
              <p:txBody>
                <a:bodyPr/>
                <a:lstStyle/>
                <a:p>
                  <a:endParaRPr lang="en-US"/>
                </a:p>
              </p:txBody>
            </p:sp>
            <p:sp>
              <p:nvSpPr>
                <p:cNvPr id="31860" name="Oval 11"/>
                <p:cNvSpPr>
                  <a:spLocks noChangeArrowheads="1"/>
                </p:cNvSpPr>
                <p:nvPr/>
              </p:nvSpPr>
              <p:spPr bwMode="auto">
                <a:xfrm rot="-5400000">
                  <a:off x="5472" y="5704"/>
                  <a:ext cx="483" cy="483"/>
                </a:xfrm>
                <a:prstGeom prst="ellipse">
                  <a:avLst/>
                </a:prstGeom>
                <a:noFill/>
                <a:ln w="9525">
                  <a:solidFill>
                    <a:srgbClr val="000000"/>
                  </a:solidFill>
                  <a:round/>
                  <a:headEnd/>
                  <a:tailEnd/>
                </a:ln>
              </p:spPr>
              <p:txBody>
                <a:bodyPr/>
                <a:lstStyle/>
                <a:p>
                  <a:pPr eaLnBrk="0" hangingPunct="0"/>
                  <a:endParaRPr lang="en-US"/>
                </a:p>
              </p:txBody>
            </p:sp>
            <p:grpSp>
              <p:nvGrpSpPr>
                <p:cNvPr id="31861" name="Group 12"/>
                <p:cNvGrpSpPr>
                  <a:grpSpLocks/>
                </p:cNvGrpSpPr>
                <p:nvPr/>
              </p:nvGrpSpPr>
              <p:grpSpPr bwMode="auto">
                <a:xfrm>
                  <a:off x="5590" y="5890"/>
                  <a:ext cx="240" cy="120"/>
                  <a:chOff x="4815" y="1305"/>
                  <a:chExt cx="660" cy="330"/>
                </a:xfrm>
              </p:grpSpPr>
              <p:grpSp>
                <p:nvGrpSpPr>
                  <p:cNvPr id="31862" name="Group 13"/>
                  <p:cNvGrpSpPr>
                    <a:grpSpLocks/>
                  </p:cNvGrpSpPr>
                  <p:nvPr/>
                </p:nvGrpSpPr>
                <p:grpSpPr bwMode="auto">
                  <a:xfrm>
                    <a:off x="4815" y="1305"/>
                    <a:ext cx="330" cy="180"/>
                    <a:chOff x="4815" y="1305"/>
                    <a:chExt cx="330" cy="180"/>
                  </a:xfrm>
                </p:grpSpPr>
                <p:sp>
                  <p:nvSpPr>
                    <p:cNvPr id="31866" name="Freeform 14"/>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1867" name="Freeform 15"/>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nvGrpSpPr>
                  <p:cNvPr id="31863" name="Group 16"/>
                  <p:cNvGrpSpPr>
                    <a:grpSpLocks/>
                  </p:cNvGrpSpPr>
                  <p:nvPr/>
                </p:nvGrpSpPr>
                <p:grpSpPr bwMode="auto">
                  <a:xfrm flipV="1">
                    <a:off x="5145" y="1455"/>
                    <a:ext cx="330" cy="180"/>
                    <a:chOff x="4815" y="1305"/>
                    <a:chExt cx="330" cy="180"/>
                  </a:xfrm>
                </p:grpSpPr>
                <p:sp>
                  <p:nvSpPr>
                    <p:cNvPr id="31864" name="Freeform 17"/>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1865" name="Freeform 18"/>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grpSp>
          <p:sp>
            <p:nvSpPr>
              <p:cNvPr id="31853" name="Line 19"/>
              <p:cNvSpPr>
                <a:spLocks noChangeShapeType="1"/>
              </p:cNvSpPr>
              <p:nvPr/>
            </p:nvSpPr>
            <p:spPr bwMode="auto">
              <a:xfrm rot="-5400000">
                <a:off x="1905" y="4481"/>
                <a:ext cx="528" cy="1"/>
              </a:xfrm>
              <a:prstGeom prst="line">
                <a:avLst/>
              </a:prstGeom>
              <a:noFill/>
              <a:ln w="12700">
                <a:solidFill>
                  <a:srgbClr val="000000"/>
                </a:solidFill>
                <a:round/>
                <a:headEnd/>
                <a:tailEnd/>
              </a:ln>
            </p:spPr>
            <p:txBody>
              <a:bodyPr/>
              <a:lstStyle/>
              <a:p>
                <a:endParaRPr lang="en-US"/>
              </a:p>
            </p:txBody>
          </p:sp>
          <p:sp>
            <p:nvSpPr>
              <p:cNvPr id="31854" name="Line 20"/>
              <p:cNvSpPr>
                <a:spLocks noChangeShapeType="1"/>
              </p:cNvSpPr>
              <p:nvPr/>
            </p:nvSpPr>
            <p:spPr bwMode="auto">
              <a:xfrm rot="5400000" flipH="1">
                <a:off x="1824" y="3736"/>
                <a:ext cx="672" cy="14"/>
              </a:xfrm>
              <a:prstGeom prst="line">
                <a:avLst/>
              </a:prstGeom>
              <a:noFill/>
              <a:ln w="12700">
                <a:solidFill>
                  <a:srgbClr val="000000"/>
                </a:solidFill>
                <a:round/>
                <a:headEnd/>
                <a:tailEnd/>
              </a:ln>
            </p:spPr>
            <p:txBody>
              <a:bodyPr/>
              <a:lstStyle/>
              <a:p>
                <a:endParaRPr lang="en-US"/>
              </a:p>
            </p:txBody>
          </p:sp>
          <p:sp>
            <p:nvSpPr>
              <p:cNvPr id="31855" name="Line 21"/>
              <p:cNvSpPr>
                <a:spLocks noChangeShapeType="1"/>
              </p:cNvSpPr>
              <p:nvPr/>
            </p:nvSpPr>
            <p:spPr bwMode="auto">
              <a:xfrm rot="-5400000">
                <a:off x="2168" y="4084"/>
                <a:ext cx="1" cy="268"/>
              </a:xfrm>
              <a:prstGeom prst="line">
                <a:avLst/>
              </a:prstGeom>
              <a:noFill/>
              <a:ln w="19050">
                <a:solidFill>
                  <a:srgbClr val="000000"/>
                </a:solidFill>
                <a:round/>
                <a:headEnd/>
                <a:tailEnd/>
              </a:ln>
            </p:spPr>
            <p:txBody>
              <a:bodyPr/>
              <a:lstStyle/>
              <a:p>
                <a:endParaRPr lang="en-US"/>
              </a:p>
            </p:txBody>
          </p:sp>
          <p:sp>
            <p:nvSpPr>
              <p:cNvPr id="31856" name="Line 22"/>
              <p:cNvSpPr>
                <a:spLocks noChangeShapeType="1"/>
              </p:cNvSpPr>
              <p:nvPr/>
            </p:nvSpPr>
            <p:spPr bwMode="auto">
              <a:xfrm rot="-5400000">
                <a:off x="2169" y="3946"/>
                <a:ext cx="0" cy="268"/>
              </a:xfrm>
              <a:prstGeom prst="line">
                <a:avLst/>
              </a:prstGeom>
              <a:noFill/>
              <a:ln w="19050">
                <a:solidFill>
                  <a:srgbClr val="000000"/>
                </a:solidFill>
                <a:round/>
                <a:headEnd/>
                <a:tailEnd/>
              </a:ln>
            </p:spPr>
            <p:txBody>
              <a:bodyPr/>
              <a:lstStyle/>
              <a:p>
                <a:endParaRPr lang="en-US"/>
              </a:p>
            </p:txBody>
          </p:sp>
          <p:sp>
            <p:nvSpPr>
              <p:cNvPr id="31857" name="Line 23"/>
              <p:cNvSpPr>
                <a:spLocks noChangeShapeType="1"/>
              </p:cNvSpPr>
              <p:nvPr/>
            </p:nvSpPr>
            <p:spPr bwMode="auto">
              <a:xfrm>
                <a:off x="860" y="3420"/>
                <a:ext cx="1300" cy="0"/>
              </a:xfrm>
              <a:prstGeom prst="line">
                <a:avLst/>
              </a:prstGeom>
              <a:noFill/>
              <a:ln w="9525">
                <a:solidFill>
                  <a:srgbClr val="000000"/>
                </a:solidFill>
                <a:round/>
                <a:headEnd/>
                <a:tailEnd/>
              </a:ln>
            </p:spPr>
            <p:txBody>
              <a:bodyPr/>
              <a:lstStyle/>
              <a:p>
                <a:endParaRPr lang="en-US"/>
              </a:p>
            </p:txBody>
          </p:sp>
          <p:sp>
            <p:nvSpPr>
              <p:cNvPr id="31858" name="Line 24"/>
              <p:cNvSpPr>
                <a:spLocks noChangeShapeType="1"/>
              </p:cNvSpPr>
              <p:nvPr/>
            </p:nvSpPr>
            <p:spPr bwMode="auto">
              <a:xfrm>
                <a:off x="860" y="4740"/>
                <a:ext cx="1315" cy="0"/>
              </a:xfrm>
              <a:prstGeom prst="line">
                <a:avLst/>
              </a:prstGeom>
              <a:noFill/>
              <a:ln w="9525">
                <a:solidFill>
                  <a:srgbClr val="000000"/>
                </a:solidFill>
                <a:round/>
                <a:headEnd/>
                <a:tailEnd/>
              </a:ln>
            </p:spPr>
            <p:txBody>
              <a:bodyPr/>
              <a:lstStyle/>
              <a:p>
                <a:endParaRPr lang="en-US"/>
              </a:p>
            </p:txBody>
          </p:sp>
        </p:grpSp>
        <p:grpSp>
          <p:nvGrpSpPr>
            <p:cNvPr id="31752" name="Group 25"/>
            <p:cNvGrpSpPr>
              <a:grpSpLocks/>
            </p:cNvGrpSpPr>
            <p:nvPr/>
          </p:nvGrpSpPr>
          <p:grpSpPr bwMode="auto">
            <a:xfrm>
              <a:off x="4177" y="9632"/>
              <a:ext cx="1691" cy="1753"/>
              <a:chOff x="927" y="5672"/>
              <a:chExt cx="1691" cy="1753"/>
            </a:xfrm>
          </p:grpSpPr>
          <p:grpSp>
            <p:nvGrpSpPr>
              <p:cNvPr id="31834" name="Group 26"/>
              <p:cNvGrpSpPr>
                <a:grpSpLocks/>
              </p:cNvGrpSpPr>
              <p:nvPr/>
            </p:nvGrpSpPr>
            <p:grpSpPr bwMode="auto">
              <a:xfrm>
                <a:off x="927" y="5672"/>
                <a:ext cx="1691" cy="1339"/>
                <a:chOff x="612" y="3407"/>
                <a:chExt cx="1691" cy="1339"/>
              </a:xfrm>
            </p:grpSpPr>
            <p:grpSp>
              <p:nvGrpSpPr>
                <p:cNvPr id="31836" name="Group 27"/>
                <p:cNvGrpSpPr>
                  <a:grpSpLocks/>
                </p:cNvGrpSpPr>
                <p:nvPr/>
              </p:nvGrpSpPr>
              <p:grpSpPr bwMode="auto">
                <a:xfrm>
                  <a:off x="612" y="3420"/>
                  <a:ext cx="483" cy="1320"/>
                  <a:chOff x="5472" y="5280"/>
                  <a:chExt cx="483" cy="1320"/>
                </a:xfrm>
              </p:grpSpPr>
              <p:sp>
                <p:nvSpPr>
                  <p:cNvPr id="31843" name="Line 28"/>
                  <p:cNvSpPr>
                    <a:spLocks noChangeShapeType="1"/>
                  </p:cNvSpPr>
                  <p:nvPr/>
                </p:nvSpPr>
                <p:spPr bwMode="auto">
                  <a:xfrm flipV="1">
                    <a:off x="5715" y="5280"/>
                    <a:ext cx="0" cy="1320"/>
                  </a:xfrm>
                  <a:prstGeom prst="line">
                    <a:avLst/>
                  </a:prstGeom>
                  <a:noFill/>
                  <a:ln w="9525">
                    <a:solidFill>
                      <a:srgbClr val="000000"/>
                    </a:solidFill>
                    <a:round/>
                    <a:headEnd/>
                    <a:tailEnd/>
                  </a:ln>
                </p:spPr>
                <p:txBody>
                  <a:bodyPr/>
                  <a:lstStyle/>
                  <a:p>
                    <a:endParaRPr lang="en-US"/>
                  </a:p>
                </p:txBody>
              </p:sp>
              <p:sp>
                <p:nvSpPr>
                  <p:cNvPr id="31844" name="Oval 29"/>
                  <p:cNvSpPr>
                    <a:spLocks noChangeArrowheads="1"/>
                  </p:cNvSpPr>
                  <p:nvPr/>
                </p:nvSpPr>
                <p:spPr bwMode="auto">
                  <a:xfrm rot="-5400000">
                    <a:off x="5472" y="5704"/>
                    <a:ext cx="483" cy="483"/>
                  </a:xfrm>
                  <a:prstGeom prst="ellipse">
                    <a:avLst/>
                  </a:prstGeom>
                  <a:noFill/>
                  <a:ln w="9525">
                    <a:solidFill>
                      <a:srgbClr val="000000"/>
                    </a:solidFill>
                    <a:round/>
                    <a:headEnd/>
                    <a:tailEnd/>
                  </a:ln>
                </p:spPr>
                <p:txBody>
                  <a:bodyPr/>
                  <a:lstStyle/>
                  <a:p>
                    <a:pPr eaLnBrk="0" hangingPunct="0"/>
                    <a:endParaRPr lang="en-US"/>
                  </a:p>
                </p:txBody>
              </p:sp>
              <p:grpSp>
                <p:nvGrpSpPr>
                  <p:cNvPr id="31845" name="Group 30"/>
                  <p:cNvGrpSpPr>
                    <a:grpSpLocks/>
                  </p:cNvGrpSpPr>
                  <p:nvPr/>
                </p:nvGrpSpPr>
                <p:grpSpPr bwMode="auto">
                  <a:xfrm>
                    <a:off x="5590" y="5890"/>
                    <a:ext cx="240" cy="120"/>
                    <a:chOff x="4815" y="1305"/>
                    <a:chExt cx="660" cy="330"/>
                  </a:xfrm>
                </p:grpSpPr>
                <p:grpSp>
                  <p:nvGrpSpPr>
                    <p:cNvPr id="31846" name="Group 31"/>
                    <p:cNvGrpSpPr>
                      <a:grpSpLocks/>
                    </p:cNvGrpSpPr>
                    <p:nvPr/>
                  </p:nvGrpSpPr>
                  <p:grpSpPr bwMode="auto">
                    <a:xfrm>
                      <a:off x="4815" y="1305"/>
                      <a:ext cx="330" cy="180"/>
                      <a:chOff x="4815" y="1305"/>
                      <a:chExt cx="330" cy="180"/>
                    </a:xfrm>
                  </p:grpSpPr>
                  <p:sp>
                    <p:nvSpPr>
                      <p:cNvPr id="31850" name="Freeform 32"/>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1851" name="Freeform 33"/>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nvGrpSpPr>
                    <p:cNvPr id="31847" name="Group 34"/>
                    <p:cNvGrpSpPr>
                      <a:grpSpLocks/>
                    </p:cNvGrpSpPr>
                    <p:nvPr/>
                  </p:nvGrpSpPr>
                  <p:grpSpPr bwMode="auto">
                    <a:xfrm flipV="1">
                      <a:off x="5145" y="1455"/>
                      <a:ext cx="330" cy="180"/>
                      <a:chOff x="4815" y="1305"/>
                      <a:chExt cx="330" cy="180"/>
                    </a:xfrm>
                  </p:grpSpPr>
                  <p:sp>
                    <p:nvSpPr>
                      <p:cNvPr id="31848" name="Freeform 35"/>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1849" name="Freeform 36"/>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grpSp>
            <p:sp>
              <p:nvSpPr>
                <p:cNvPr id="31837" name="Line 37"/>
                <p:cNvSpPr>
                  <a:spLocks noChangeShapeType="1"/>
                </p:cNvSpPr>
                <p:nvPr/>
              </p:nvSpPr>
              <p:spPr bwMode="auto">
                <a:xfrm rot="-5400000">
                  <a:off x="1905" y="4481"/>
                  <a:ext cx="528" cy="1"/>
                </a:xfrm>
                <a:prstGeom prst="line">
                  <a:avLst/>
                </a:prstGeom>
                <a:noFill/>
                <a:ln w="12700">
                  <a:solidFill>
                    <a:srgbClr val="000000"/>
                  </a:solidFill>
                  <a:round/>
                  <a:headEnd/>
                  <a:tailEnd/>
                </a:ln>
              </p:spPr>
              <p:txBody>
                <a:bodyPr/>
                <a:lstStyle/>
                <a:p>
                  <a:endParaRPr lang="en-US"/>
                </a:p>
              </p:txBody>
            </p:sp>
            <p:sp>
              <p:nvSpPr>
                <p:cNvPr id="31838" name="Line 38"/>
                <p:cNvSpPr>
                  <a:spLocks noChangeShapeType="1"/>
                </p:cNvSpPr>
                <p:nvPr/>
              </p:nvSpPr>
              <p:spPr bwMode="auto">
                <a:xfrm rot="5400000" flipH="1">
                  <a:off x="1824" y="3736"/>
                  <a:ext cx="672" cy="14"/>
                </a:xfrm>
                <a:prstGeom prst="line">
                  <a:avLst/>
                </a:prstGeom>
                <a:noFill/>
                <a:ln w="12700">
                  <a:solidFill>
                    <a:srgbClr val="000000"/>
                  </a:solidFill>
                  <a:round/>
                  <a:headEnd/>
                  <a:tailEnd/>
                </a:ln>
              </p:spPr>
              <p:txBody>
                <a:bodyPr/>
                <a:lstStyle/>
                <a:p>
                  <a:endParaRPr lang="en-US"/>
                </a:p>
              </p:txBody>
            </p:sp>
            <p:sp>
              <p:nvSpPr>
                <p:cNvPr id="31839" name="Line 39"/>
                <p:cNvSpPr>
                  <a:spLocks noChangeShapeType="1"/>
                </p:cNvSpPr>
                <p:nvPr/>
              </p:nvSpPr>
              <p:spPr bwMode="auto">
                <a:xfrm rot="-5400000">
                  <a:off x="2168" y="4084"/>
                  <a:ext cx="1" cy="268"/>
                </a:xfrm>
                <a:prstGeom prst="line">
                  <a:avLst/>
                </a:prstGeom>
                <a:noFill/>
                <a:ln w="19050">
                  <a:solidFill>
                    <a:srgbClr val="000000"/>
                  </a:solidFill>
                  <a:round/>
                  <a:headEnd/>
                  <a:tailEnd/>
                </a:ln>
              </p:spPr>
              <p:txBody>
                <a:bodyPr/>
                <a:lstStyle/>
                <a:p>
                  <a:endParaRPr lang="en-US"/>
                </a:p>
              </p:txBody>
            </p:sp>
            <p:sp>
              <p:nvSpPr>
                <p:cNvPr id="31840" name="Line 40"/>
                <p:cNvSpPr>
                  <a:spLocks noChangeShapeType="1"/>
                </p:cNvSpPr>
                <p:nvPr/>
              </p:nvSpPr>
              <p:spPr bwMode="auto">
                <a:xfrm rot="-5400000">
                  <a:off x="2169" y="3946"/>
                  <a:ext cx="0" cy="268"/>
                </a:xfrm>
                <a:prstGeom prst="line">
                  <a:avLst/>
                </a:prstGeom>
                <a:noFill/>
                <a:ln w="19050">
                  <a:solidFill>
                    <a:srgbClr val="000000"/>
                  </a:solidFill>
                  <a:round/>
                  <a:headEnd/>
                  <a:tailEnd/>
                </a:ln>
              </p:spPr>
              <p:txBody>
                <a:bodyPr/>
                <a:lstStyle/>
                <a:p>
                  <a:endParaRPr lang="en-US"/>
                </a:p>
              </p:txBody>
            </p:sp>
            <p:sp>
              <p:nvSpPr>
                <p:cNvPr id="31841" name="Line 41"/>
                <p:cNvSpPr>
                  <a:spLocks noChangeShapeType="1"/>
                </p:cNvSpPr>
                <p:nvPr/>
              </p:nvSpPr>
              <p:spPr bwMode="auto">
                <a:xfrm>
                  <a:off x="860" y="3420"/>
                  <a:ext cx="1300" cy="0"/>
                </a:xfrm>
                <a:prstGeom prst="line">
                  <a:avLst/>
                </a:prstGeom>
                <a:noFill/>
                <a:ln w="9525">
                  <a:solidFill>
                    <a:srgbClr val="000000"/>
                  </a:solidFill>
                  <a:round/>
                  <a:headEnd/>
                  <a:tailEnd/>
                </a:ln>
              </p:spPr>
              <p:txBody>
                <a:bodyPr/>
                <a:lstStyle/>
                <a:p>
                  <a:endParaRPr lang="en-US"/>
                </a:p>
              </p:txBody>
            </p:sp>
            <p:sp>
              <p:nvSpPr>
                <p:cNvPr id="31842" name="Line 42"/>
                <p:cNvSpPr>
                  <a:spLocks noChangeShapeType="1"/>
                </p:cNvSpPr>
                <p:nvPr/>
              </p:nvSpPr>
              <p:spPr bwMode="auto">
                <a:xfrm>
                  <a:off x="860" y="4740"/>
                  <a:ext cx="1315" cy="0"/>
                </a:xfrm>
                <a:prstGeom prst="line">
                  <a:avLst/>
                </a:prstGeom>
                <a:noFill/>
                <a:ln w="9525">
                  <a:solidFill>
                    <a:srgbClr val="000000"/>
                  </a:solidFill>
                  <a:round/>
                  <a:headEnd/>
                  <a:tailEnd/>
                </a:ln>
              </p:spPr>
              <p:txBody>
                <a:bodyPr/>
                <a:lstStyle/>
                <a:p>
                  <a:endParaRPr lang="en-US"/>
                </a:p>
              </p:txBody>
            </p:sp>
          </p:grpSp>
          <p:sp>
            <p:nvSpPr>
              <p:cNvPr id="31835" name="Text Box 43"/>
              <p:cNvSpPr txBox="1">
                <a:spLocks noChangeArrowheads="1"/>
              </p:cNvSpPr>
              <p:nvPr/>
            </p:nvSpPr>
            <p:spPr bwMode="auto">
              <a:xfrm>
                <a:off x="1160" y="7005"/>
                <a:ext cx="1260" cy="420"/>
              </a:xfrm>
              <a:prstGeom prst="rect">
                <a:avLst/>
              </a:prstGeom>
              <a:noFill/>
              <a:ln w="9525">
                <a:noFill/>
                <a:miter lim="800000"/>
                <a:headEnd/>
                <a:tailEnd/>
              </a:ln>
            </p:spPr>
            <p:txBody>
              <a:bodyPr/>
              <a:lstStyle/>
              <a:p>
                <a:pPr algn="ctr" eaLnBrk="0" hangingPunct="0"/>
                <a:r>
                  <a:rPr lang="en-US" sz="1000"/>
                  <a:t>Discharged</a:t>
                </a:r>
                <a:endParaRPr lang="en-US"/>
              </a:p>
            </p:txBody>
          </p:sp>
        </p:grpSp>
        <p:grpSp>
          <p:nvGrpSpPr>
            <p:cNvPr id="31753" name="Group 44"/>
            <p:cNvGrpSpPr>
              <a:grpSpLocks/>
            </p:cNvGrpSpPr>
            <p:nvPr/>
          </p:nvGrpSpPr>
          <p:grpSpPr bwMode="auto">
            <a:xfrm>
              <a:off x="4782" y="13077"/>
              <a:ext cx="1691" cy="1339"/>
              <a:chOff x="612" y="3407"/>
              <a:chExt cx="1691" cy="1339"/>
            </a:xfrm>
          </p:grpSpPr>
          <p:grpSp>
            <p:nvGrpSpPr>
              <p:cNvPr id="31818" name="Group 45"/>
              <p:cNvGrpSpPr>
                <a:grpSpLocks/>
              </p:cNvGrpSpPr>
              <p:nvPr/>
            </p:nvGrpSpPr>
            <p:grpSpPr bwMode="auto">
              <a:xfrm>
                <a:off x="612" y="3420"/>
                <a:ext cx="483" cy="1320"/>
                <a:chOff x="5472" y="5280"/>
                <a:chExt cx="483" cy="1320"/>
              </a:xfrm>
            </p:grpSpPr>
            <p:sp>
              <p:nvSpPr>
                <p:cNvPr id="31825" name="Line 46"/>
                <p:cNvSpPr>
                  <a:spLocks noChangeShapeType="1"/>
                </p:cNvSpPr>
                <p:nvPr/>
              </p:nvSpPr>
              <p:spPr bwMode="auto">
                <a:xfrm flipV="1">
                  <a:off x="5715" y="5280"/>
                  <a:ext cx="0" cy="1320"/>
                </a:xfrm>
                <a:prstGeom prst="line">
                  <a:avLst/>
                </a:prstGeom>
                <a:noFill/>
                <a:ln w="9525">
                  <a:solidFill>
                    <a:srgbClr val="000000"/>
                  </a:solidFill>
                  <a:round/>
                  <a:headEnd/>
                  <a:tailEnd/>
                </a:ln>
              </p:spPr>
              <p:txBody>
                <a:bodyPr/>
                <a:lstStyle/>
                <a:p>
                  <a:endParaRPr lang="en-US"/>
                </a:p>
              </p:txBody>
            </p:sp>
            <p:sp>
              <p:nvSpPr>
                <p:cNvPr id="31826" name="Oval 47"/>
                <p:cNvSpPr>
                  <a:spLocks noChangeArrowheads="1"/>
                </p:cNvSpPr>
                <p:nvPr/>
              </p:nvSpPr>
              <p:spPr bwMode="auto">
                <a:xfrm rot="-5400000">
                  <a:off x="5472" y="5704"/>
                  <a:ext cx="483" cy="483"/>
                </a:xfrm>
                <a:prstGeom prst="ellipse">
                  <a:avLst/>
                </a:prstGeom>
                <a:noFill/>
                <a:ln w="9525">
                  <a:solidFill>
                    <a:srgbClr val="000000"/>
                  </a:solidFill>
                  <a:round/>
                  <a:headEnd/>
                  <a:tailEnd/>
                </a:ln>
              </p:spPr>
              <p:txBody>
                <a:bodyPr/>
                <a:lstStyle/>
                <a:p>
                  <a:pPr eaLnBrk="0" hangingPunct="0"/>
                  <a:endParaRPr lang="en-US"/>
                </a:p>
              </p:txBody>
            </p:sp>
            <p:grpSp>
              <p:nvGrpSpPr>
                <p:cNvPr id="31827" name="Group 48"/>
                <p:cNvGrpSpPr>
                  <a:grpSpLocks/>
                </p:cNvGrpSpPr>
                <p:nvPr/>
              </p:nvGrpSpPr>
              <p:grpSpPr bwMode="auto">
                <a:xfrm>
                  <a:off x="5590" y="5890"/>
                  <a:ext cx="240" cy="120"/>
                  <a:chOff x="4815" y="1305"/>
                  <a:chExt cx="660" cy="330"/>
                </a:xfrm>
              </p:grpSpPr>
              <p:grpSp>
                <p:nvGrpSpPr>
                  <p:cNvPr id="31828" name="Group 49"/>
                  <p:cNvGrpSpPr>
                    <a:grpSpLocks/>
                  </p:cNvGrpSpPr>
                  <p:nvPr/>
                </p:nvGrpSpPr>
                <p:grpSpPr bwMode="auto">
                  <a:xfrm>
                    <a:off x="4815" y="1305"/>
                    <a:ext cx="330" cy="180"/>
                    <a:chOff x="4815" y="1305"/>
                    <a:chExt cx="330" cy="180"/>
                  </a:xfrm>
                </p:grpSpPr>
                <p:sp>
                  <p:nvSpPr>
                    <p:cNvPr id="31832" name="Freeform 50"/>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1833" name="Freeform 51"/>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nvGrpSpPr>
                  <p:cNvPr id="31829" name="Group 52"/>
                  <p:cNvGrpSpPr>
                    <a:grpSpLocks/>
                  </p:cNvGrpSpPr>
                  <p:nvPr/>
                </p:nvGrpSpPr>
                <p:grpSpPr bwMode="auto">
                  <a:xfrm flipV="1">
                    <a:off x="5145" y="1455"/>
                    <a:ext cx="330" cy="180"/>
                    <a:chOff x="4815" y="1305"/>
                    <a:chExt cx="330" cy="180"/>
                  </a:xfrm>
                </p:grpSpPr>
                <p:sp>
                  <p:nvSpPr>
                    <p:cNvPr id="31830" name="Freeform 53"/>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1831" name="Freeform 54"/>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grpSp>
          <p:sp>
            <p:nvSpPr>
              <p:cNvPr id="31819" name="Line 55"/>
              <p:cNvSpPr>
                <a:spLocks noChangeShapeType="1"/>
              </p:cNvSpPr>
              <p:nvPr/>
            </p:nvSpPr>
            <p:spPr bwMode="auto">
              <a:xfrm rot="-5400000">
                <a:off x="1905" y="4481"/>
                <a:ext cx="528" cy="1"/>
              </a:xfrm>
              <a:prstGeom prst="line">
                <a:avLst/>
              </a:prstGeom>
              <a:noFill/>
              <a:ln w="12700">
                <a:solidFill>
                  <a:srgbClr val="000000"/>
                </a:solidFill>
                <a:round/>
                <a:headEnd/>
                <a:tailEnd/>
              </a:ln>
            </p:spPr>
            <p:txBody>
              <a:bodyPr/>
              <a:lstStyle/>
              <a:p>
                <a:endParaRPr lang="en-US"/>
              </a:p>
            </p:txBody>
          </p:sp>
          <p:sp>
            <p:nvSpPr>
              <p:cNvPr id="31820" name="Line 56"/>
              <p:cNvSpPr>
                <a:spLocks noChangeShapeType="1"/>
              </p:cNvSpPr>
              <p:nvPr/>
            </p:nvSpPr>
            <p:spPr bwMode="auto">
              <a:xfrm rot="5400000" flipH="1">
                <a:off x="1824" y="3736"/>
                <a:ext cx="672" cy="14"/>
              </a:xfrm>
              <a:prstGeom prst="line">
                <a:avLst/>
              </a:prstGeom>
              <a:noFill/>
              <a:ln w="12700">
                <a:solidFill>
                  <a:srgbClr val="000000"/>
                </a:solidFill>
                <a:round/>
                <a:headEnd/>
                <a:tailEnd/>
              </a:ln>
            </p:spPr>
            <p:txBody>
              <a:bodyPr/>
              <a:lstStyle/>
              <a:p>
                <a:endParaRPr lang="en-US"/>
              </a:p>
            </p:txBody>
          </p:sp>
          <p:sp>
            <p:nvSpPr>
              <p:cNvPr id="31821" name="Line 57"/>
              <p:cNvSpPr>
                <a:spLocks noChangeShapeType="1"/>
              </p:cNvSpPr>
              <p:nvPr/>
            </p:nvSpPr>
            <p:spPr bwMode="auto">
              <a:xfrm rot="-5400000">
                <a:off x="2168" y="4084"/>
                <a:ext cx="1" cy="268"/>
              </a:xfrm>
              <a:prstGeom prst="line">
                <a:avLst/>
              </a:prstGeom>
              <a:noFill/>
              <a:ln w="19050">
                <a:solidFill>
                  <a:srgbClr val="000000"/>
                </a:solidFill>
                <a:round/>
                <a:headEnd/>
                <a:tailEnd/>
              </a:ln>
            </p:spPr>
            <p:txBody>
              <a:bodyPr/>
              <a:lstStyle/>
              <a:p>
                <a:endParaRPr lang="en-US"/>
              </a:p>
            </p:txBody>
          </p:sp>
          <p:sp>
            <p:nvSpPr>
              <p:cNvPr id="31822" name="Line 58"/>
              <p:cNvSpPr>
                <a:spLocks noChangeShapeType="1"/>
              </p:cNvSpPr>
              <p:nvPr/>
            </p:nvSpPr>
            <p:spPr bwMode="auto">
              <a:xfrm rot="-5400000">
                <a:off x="2169" y="3946"/>
                <a:ext cx="0" cy="268"/>
              </a:xfrm>
              <a:prstGeom prst="line">
                <a:avLst/>
              </a:prstGeom>
              <a:noFill/>
              <a:ln w="19050">
                <a:solidFill>
                  <a:srgbClr val="000000"/>
                </a:solidFill>
                <a:round/>
                <a:headEnd/>
                <a:tailEnd/>
              </a:ln>
            </p:spPr>
            <p:txBody>
              <a:bodyPr/>
              <a:lstStyle/>
              <a:p>
                <a:endParaRPr lang="en-US"/>
              </a:p>
            </p:txBody>
          </p:sp>
          <p:sp>
            <p:nvSpPr>
              <p:cNvPr id="31823" name="Line 59"/>
              <p:cNvSpPr>
                <a:spLocks noChangeShapeType="1"/>
              </p:cNvSpPr>
              <p:nvPr/>
            </p:nvSpPr>
            <p:spPr bwMode="auto">
              <a:xfrm>
                <a:off x="860" y="3420"/>
                <a:ext cx="1300" cy="0"/>
              </a:xfrm>
              <a:prstGeom prst="line">
                <a:avLst/>
              </a:prstGeom>
              <a:noFill/>
              <a:ln w="9525">
                <a:solidFill>
                  <a:srgbClr val="000000"/>
                </a:solidFill>
                <a:round/>
                <a:headEnd/>
                <a:tailEnd/>
              </a:ln>
            </p:spPr>
            <p:txBody>
              <a:bodyPr/>
              <a:lstStyle/>
              <a:p>
                <a:endParaRPr lang="en-US"/>
              </a:p>
            </p:txBody>
          </p:sp>
          <p:sp>
            <p:nvSpPr>
              <p:cNvPr id="31824" name="Line 60"/>
              <p:cNvSpPr>
                <a:spLocks noChangeShapeType="1"/>
              </p:cNvSpPr>
              <p:nvPr/>
            </p:nvSpPr>
            <p:spPr bwMode="auto">
              <a:xfrm>
                <a:off x="860" y="4740"/>
                <a:ext cx="1315" cy="0"/>
              </a:xfrm>
              <a:prstGeom prst="line">
                <a:avLst/>
              </a:prstGeom>
              <a:noFill/>
              <a:ln w="9525">
                <a:solidFill>
                  <a:srgbClr val="000000"/>
                </a:solidFill>
                <a:round/>
                <a:headEnd/>
                <a:tailEnd/>
              </a:ln>
            </p:spPr>
            <p:txBody>
              <a:bodyPr/>
              <a:lstStyle/>
              <a:p>
                <a:endParaRPr lang="en-US"/>
              </a:p>
            </p:txBody>
          </p:sp>
        </p:grpSp>
        <p:sp>
          <p:nvSpPr>
            <p:cNvPr id="31754" name="Text Box 61"/>
            <p:cNvSpPr txBox="1">
              <a:spLocks noChangeArrowheads="1"/>
            </p:cNvSpPr>
            <p:nvPr/>
          </p:nvSpPr>
          <p:spPr bwMode="auto">
            <a:xfrm>
              <a:off x="5920" y="13785"/>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1755" name="Text Box 62"/>
            <p:cNvSpPr txBox="1">
              <a:spLocks noChangeArrowheads="1"/>
            </p:cNvSpPr>
            <p:nvPr/>
          </p:nvSpPr>
          <p:spPr bwMode="auto">
            <a:xfrm>
              <a:off x="5905" y="13365"/>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1756" name="Text Box 63"/>
            <p:cNvSpPr txBox="1">
              <a:spLocks noChangeArrowheads="1"/>
            </p:cNvSpPr>
            <p:nvPr/>
          </p:nvSpPr>
          <p:spPr bwMode="auto">
            <a:xfrm>
              <a:off x="5045" y="14410"/>
              <a:ext cx="1340" cy="420"/>
            </a:xfrm>
            <a:prstGeom prst="rect">
              <a:avLst/>
            </a:prstGeom>
            <a:noFill/>
            <a:ln w="9525">
              <a:noFill/>
              <a:miter lim="800000"/>
              <a:headEnd/>
              <a:tailEnd/>
            </a:ln>
          </p:spPr>
          <p:txBody>
            <a:bodyPr/>
            <a:lstStyle/>
            <a:p>
              <a:pPr algn="ctr" eaLnBrk="0" hangingPunct="0"/>
              <a:r>
                <a:rPr lang="en-US" sz="1000"/>
                <a:t>Charging</a:t>
              </a:r>
              <a:endParaRPr lang="en-US"/>
            </a:p>
          </p:txBody>
        </p:sp>
        <p:grpSp>
          <p:nvGrpSpPr>
            <p:cNvPr id="31757" name="Group 64"/>
            <p:cNvGrpSpPr>
              <a:grpSpLocks/>
            </p:cNvGrpSpPr>
            <p:nvPr/>
          </p:nvGrpSpPr>
          <p:grpSpPr bwMode="auto">
            <a:xfrm>
              <a:off x="9307" y="13132"/>
              <a:ext cx="1693" cy="1764"/>
              <a:chOff x="9187" y="8417"/>
              <a:chExt cx="1693" cy="1764"/>
            </a:xfrm>
          </p:grpSpPr>
          <p:grpSp>
            <p:nvGrpSpPr>
              <p:cNvPr id="31797" name="Group 65"/>
              <p:cNvGrpSpPr>
                <a:grpSpLocks/>
              </p:cNvGrpSpPr>
              <p:nvPr/>
            </p:nvGrpSpPr>
            <p:grpSpPr bwMode="auto">
              <a:xfrm>
                <a:off x="9187" y="8417"/>
                <a:ext cx="1693" cy="1339"/>
                <a:chOff x="9342" y="8207"/>
                <a:chExt cx="1693" cy="1339"/>
              </a:xfrm>
            </p:grpSpPr>
            <p:grpSp>
              <p:nvGrpSpPr>
                <p:cNvPr id="31799" name="Group 66"/>
                <p:cNvGrpSpPr>
                  <a:grpSpLocks/>
                </p:cNvGrpSpPr>
                <p:nvPr/>
              </p:nvGrpSpPr>
              <p:grpSpPr bwMode="auto">
                <a:xfrm>
                  <a:off x="9342" y="8207"/>
                  <a:ext cx="1691" cy="1339"/>
                  <a:chOff x="612" y="3407"/>
                  <a:chExt cx="1691" cy="1339"/>
                </a:xfrm>
              </p:grpSpPr>
              <p:grpSp>
                <p:nvGrpSpPr>
                  <p:cNvPr id="31802" name="Group 67"/>
                  <p:cNvGrpSpPr>
                    <a:grpSpLocks/>
                  </p:cNvGrpSpPr>
                  <p:nvPr/>
                </p:nvGrpSpPr>
                <p:grpSpPr bwMode="auto">
                  <a:xfrm>
                    <a:off x="612" y="3420"/>
                    <a:ext cx="483" cy="1320"/>
                    <a:chOff x="5472" y="5280"/>
                    <a:chExt cx="483" cy="1320"/>
                  </a:xfrm>
                </p:grpSpPr>
                <p:sp>
                  <p:nvSpPr>
                    <p:cNvPr id="31809" name="Line 68"/>
                    <p:cNvSpPr>
                      <a:spLocks noChangeShapeType="1"/>
                    </p:cNvSpPr>
                    <p:nvPr/>
                  </p:nvSpPr>
                  <p:spPr bwMode="auto">
                    <a:xfrm flipV="1">
                      <a:off x="5715" y="5280"/>
                      <a:ext cx="0" cy="1320"/>
                    </a:xfrm>
                    <a:prstGeom prst="line">
                      <a:avLst/>
                    </a:prstGeom>
                    <a:noFill/>
                    <a:ln w="9525">
                      <a:solidFill>
                        <a:srgbClr val="000000"/>
                      </a:solidFill>
                      <a:round/>
                      <a:headEnd/>
                      <a:tailEnd/>
                    </a:ln>
                  </p:spPr>
                  <p:txBody>
                    <a:bodyPr/>
                    <a:lstStyle/>
                    <a:p>
                      <a:endParaRPr lang="en-US"/>
                    </a:p>
                  </p:txBody>
                </p:sp>
                <p:sp>
                  <p:nvSpPr>
                    <p:cNvPr id="31810" name="Oval 69"/>
                    <p:cNvSpPr>
                      <a:spLocks noChangeArrowheads="1"/>
                    </p:cNvSpPr>
                    <p:nvPr/>
                  </p:nvSpPr>
                  <p:spPr bwMode="auto">
                    <a:xfrm rot="-5400000">
                      <a:off x="5472" y="5704"/>
                      <a:ext cx="483" cy="483"/>
                    </a:xfrm>
                    <a:prstGeom prst="ellipse">
                      <a:avLst/>
                    </a:prstGeom>
                    <a:noFill/>
                    <a:ln w="9525">
                      <a:solidFill>
                        <a:srgbClr val="000000"/>
                      </a:solidFill>
                      <a:round/>
                      <a:headEnd/>
                      <a:tailEnd/>
                    </a:ln>
                  </p:spPr>
                  <p:txBody>
                    <a:bodyPr/>
                    <a:lstStyle/>
                    <a:p>
                      <a:pPr eaLnBrk="0" hangingPunct="0"/>
                      <a:endParaRPr lang="en-US"/>
                    </a:p>
                  </p:txBody>
                </p:sp>
                <p:grpSp>
                  <p:nvGrpSpPr>
                    <p:cNvPr id="31811" name="Group 70"/>
                    <p:cNvGrpSpPr>
                      <a:grpSpLocks/>
                    </p:cNvGrpSpPr>
                    <p:nvPr/>
                  </p:nvGrpSpPr>
                  <p:grpSpPr bwMode="auto">
                    <a:xfrm>
                      <a:off x="5590" y="5890"/>
                      <a:ext cx="240" cy="120"/>
                      <a:chOff x="4815" y="1305"/>
                      <a:chExt cx="660" cy="330"/>
                    </a:xfrm>
                  </p:grpSpPr>
                  <p:grpSp>
                    <p:nvGrpSpPr>
                      <p:cNvPr id="31812" name="Group 71"/>
                      <p:cNvGrpSpPr>
                        <a:grpSpLocks/>
                      </p:cNvGrpSpPr>
                      <p:nvPr/>
                    </p:nvGrpSpPr>
                    <p:grpSpPr bwMode="auto">
                      <a:xfrm>
                        <a:off x="4815" y="1305"/>
                        <a:ext cx="330" cy="180"/>
                        <a:chOff x="4815" y="1305"/>
                        <a:chExt cx="330" cy="180"/>
                      </a:xfrm>
                    </p:grpSpPr>
                    <p:sp>
                      <p:nvSpPr>
                        <p:cNvPr id="31816" name="Freeform 72"/>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1817" name="Freeform 73"/>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nvGrpSpPr>
                      <p:cNvPr id="31813" name="Group 74"/>
                      <p:cNvGrpSpPr>
                        <a:grpSpLocks/>
                      </p:cNvGrpSpPr>
                      <p:nvPr/>
                    </p:nvGrpSpPr>
                    <p:grpSpPr bwMode="auto">
                      <a:xfrm flipV="1">
                        <a:off x="5145" y="1455"/>
                        <a:ext cx="330" cy="180"/>
                        <a:chOff x="4815" y="1305"/>
                        <a:chExt cx="330" cy="180"/>
                      </a:xfrm>
                    </p:grpSpPr>
                    <p:sp>
                      <p:nvSpPr>
                        <p:cNvPr id="31814" name="Freeform 75"/>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1815" name="Freeform 76"/>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grpSp>
              <p:sp>
                <p:nvSpPr>
                  <p:cNvPr id="31803" name="Line 77"/>
                  <p:cNvSpPr>
                    <a:spLocks noChangeShapeType="1"/>
                  </p:cNvSpPr>
                  <p:nvPr/>
                </p:nvSpPr>
                <p:spPr bwMode="auto">
                  <a:xfrm rot="-5400000">
                    <a:off x="1905" y="4481"/>
                    <a:ext cx="528" cy="1"/>
                  </a:xfrm>
                  <a:prstGeom prst="line">
                    <a:avLst/>
                  </a:prstGeom>
                  <a:noFill/>
                  <a:ln w="12700">
                    <a:solidFill>
                      <a:srgbClr val="000000"/>
                    </a:solidFill>
                    <a:round/>
                    <a:headEnd/>
                    <a:tailEnd/>
                  </a:ln>
                </p:spPr>
                <p:txBody>
                  <a:bodyPr/>
                  <a:lstStyle/>
                  <a:p>
                    <a:endParaRPr lang="en-US"/>
                  </a:p>
                </p:txBody>
              </p:sp>
              <p:sp>
                <p:nvSpPr>
                  <p:cNvPr id="31804" name="Line 78"/>
                  <p:cNvSpPr>
                    <a:spLocks noChangeShapeType="1"/>
                  </p:cNvSpPr>
                  <p:nvPr/>
                </p:nvSpPr>
                <p:spPr bwMode="auto">
                  <a:xfrm rot="5400000" flipH="1">
                    <a:off x="1824" y="3736"/>
                    <a:ext cx="672" cy="14"/>
                  </a:xfrm>
                  <a:prstGeom prst="line">
                    <a:avLst/>
                  </a:prstGeom>
                  <a:noFill/>
                  <a:ln w="12700">
                    <a:solidFill>
                      <a:srgbClr val="000000"/>
                    </a:solidFill>
                    <a:round/>
                    <a:headEnd/>
                    <a:tailEnd/>
                  </a:ln>
                </p:spPr>
                <p:txBody>
                  <a:bodyPr/>
                  <a:lstStyle/>
                  <a:p>
                    <a:endParaRPr lang="en-US"/>
                  </a:p>
                </p:txBody>
              </p:sp>
              <p:sp>
                <p:nvSpPr>
                  <p:cNvPr id="31805" name="Line 79"/>
                  <p:cNvSpPr>
                    <a:spLocks noChangeShapeType="1"/>
                  </p:cNvSpPr>
                  <p:nvPr/>
                </p:nvSpPr>
                <p:spPr bwMode="auto">
                  <a:xfrm rot="-5400000">
                    <a:off x="2168" y="4084"/>
                    <a:ext cx="1" cy="268"/>
                  </a:xfrm>
                  <a:prstGeom prst="line">
                    <a:avLst/>
                  </a:prstGeom>
                  <a:noFill/>
                  <a:ln w="19050">
                    <a:solidFill>
                      <a:srgbClr val="000000"/>
                    </a:solidFill>
                    <a:round/>
                    <a:headEnd/>
                    <a:tailEnd/>
                  </a:ln>
                </p:spPr>
                <p:txBody>
                  <a:bodyPr/>
                  <a:lstStyle/>
                  <a:p>
                    <a:endParaRPr lang="en-US"/>
                  </a:p>
                </p:txBody>
              </p:sp>
              <p:sp>
                <p:nvSpPr>
                  <p:cNvPr id="31806" name="Line 80"/>
                  <p:cNvSpPr>
                    <a:spLocks noChangeShapeType="1"/>
                  </p:cNvSpPr>
                  <p:nvPr/>
                </p:nvSpPr>
                <p:spPr bwMode="auto">
                  <a:xfrm rot="-5400000">
                    <a:off x="2169" y="3946"/>
                    <a:ext cx="0" cy="268"/>
                  </a:xfrm>
                  <a:prstGeom prst="line">
                    <a:avLst/>
                  </a:prstGeom>
                  <a:noFill/>
                  <a:ln w="19050">
                    <a:solidFill>
                      <a:srgbClr val="000000"/>
                    </a:solidFill>
                    <a:round/>
                    <a:headEnd/>
                    <a:tailEnd/>
                  </a:ln>
                </p:spPr>
                <p:txBody>
                  <a:bodyPr/>
                  <a:lstStyle/>
                  <a:p>
                    <a:endParaRPr lang="en-US"/>
                  </a:p>
                </p:txBody>
              </p:sp>
              <p:sp>
                <p:nvSpPr>
                  <p:cNvPr id="31807" name="Line 81"/>
                  <p:cNvSpPr>
                    <a:spLocks noChangeShapeType="1"/>
                  </p:cNvSpPr>
                  <p:nvPr/>
                </p:nvSpPr>
                <p:spPr bwMode="auto">
                  <a:xfrm>
                    <a:off x="860" y="3420"/>
                    <a:ext cx="1300" cy="0"/>
                  </a:xfrm>
                  <a:prstGeom prst="line">
                    <a:avLst/>
                  </a:prstGeom>
                  <a:noFill/>
                  <a:ln w="9525">
                    <a:solidFill>
                      <a:srgbClr val="000000"/>
                    </a:solidFill>
                    <a:round/>
                    <a:headEnd/>
                    <a:tailEnd/>
                  </a:ln>
                </p:spPr>
                <p:txBody>
                  <a:bodyPr/>
                  <a:lstStyle/>
                  <a:p>
                    <a:endParaRPr lang="en-US"/>
                  </a:p>
                </p:txBody>
              </p:sp>
              <p:sp>
                <p:nvSpPr>
                  <p:cNvPr id="31808" name="Line 82"/>
                  <p:cNvSpPr>
                    <a:spLocks noChangeShapeType="1"/>
                  </p:cNvSpPr>
                  <p:nvPr/>
                </p:nvSpPr>
                <p:spPr bwMode="auto">
                  <a:xfrm>
                    <a:off x="860" y="4740"/>
                    <a:ext cx="1315" cy="0"/>
                  </a:xfrm>
                  <a:prstGeom prst="line">
                    <a:avLst/>
                  </a:prstGeom>
                  <a:noFill/>
                  <a:ln w="9525">
                    <a:solidFill>
                      <a:srgbClr val="000000"/>
                    </a:solidFill>
                    <a:round/>
                    <a:headEnd/>
                    <a:tailEnd/>
                  </a:ln>
                </p:spPr>
                <p:txBody>
                  <a:bodyPr/>
                  <a:lstStyle/>
                  <a:p>
                    <a:endParaRPr lang="en-US"/>
                  </a:p>
                </p:txBody>
              </p:sp>
            </p:grpSp>
            <p:sp>
              <p:nvSpPr>
                <p:cNvPr id="31800" name="Text Box 83"/>
                <p:cNvSpPr txBox="1">
                  <a:spLocks noChangeArrowheads="1"/>
                </p:cNvSpPr>
                <p:nvPr/>
              </p:nvSpPr>
              <p:spPr bwMode="auto">
                <a:xfrm>
                  <a:off x="10525" y="8900"/>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1801" name="Text Box 84"/>
                <p:cNvSpPr txBox="1">
                  <a:spLocks noChangeArrowheads="1"/>
                </p:cNvSpPr>
                <p:nvPr/>
              </p:nvSpPr>
              <p:spPr bwMode="auto">
                <a:xfrm>
                  <a:off x="10510" y="8480"/>
                  <a:ext cx="510" cy="510"/>
                </a:xfrm>
                <a:prstGeom prst="rect">
                  <a:avLst/>
                </a:prstGeom>
                <a:noFill/>
                <a:ln w="9525">
                  <a:noFill/>
                  <a:miter lim="800000"/>
                  <a:headEnd/>
                  <a:tailEnd/>
                </a:ln>
              </p:spPr>
              <p:txBody>
                <a:bodyPr/>
                <a:lstStyle/>
                <a:p>
                  <a:pPr algn="ctr" eaLnBrk="0" hangingPunct="0"/>
                  <a:r>
                    <a:rPr lang="en-US" sz="1600"/>
                    <a:t>-</a:t>
                  </a:r>
                  <a:endParaRPr lang="en-US"/>
                </a:p>
              </p:txBody>
            </p:sp>
          </p:grpSp>
          <p:sp>
            <p:nvSpPr>
              <p:cNvPr id="31798" name="Text Box 85"/>
              <p:cNvSpPr txBox="1">
                <a:spLocks noChangeArrowheads="1"/>
              </p:cNvSpPr>
              <p:nvPr/>
            </p:nvSpPr>
            <p:spPr bwMode="auto">
              <a:xfrm>
                <a:off x="9465" y="9761"/>
                <a:ext cx="1320" cy="420"/>
              </a:xfrm>
              <a:prstGeom prst="rect">
                <a:avLst/>
              </a:prstGeom>
              <a:noFill/>
              <a:ln w="9525">
                <a:noFill/>
                <a:miter lim="800000"/>
                <a:headEnd/>
                <a:tailEnd/>
              </a:ln>
            </p:spPr>
            <p:txBody>
              <a:bodyPr/>
              <a:lstStyle/>
              <a:p>
                <a:pPr algn="ctr" eaLnBrk="0" hangingPunct="0"/>
                <a:r>
                  <a:rPr lang="en-US" sz="1000"/>
                  <a:t>Discharging</a:t>
                </a:r>
                <a:endParaRPr lang="en-US"/>
              </a:p>
            </p:txBody>
          </p:sp>
        </p:grpSp>
        <p:sp>
          <p:nvSpPr>
            <p:cNvPr id="31758" name="Line 86"/>
            <p:cNvSpPr>
              <a:spLocks noChangeShapeType="1"/>
            </p:cNvSpPr>
            <p:nvPr/>
          </p:nvSpPr>
          <p:spPr bwMode="auto">
            <a:xfrm>
              <a:off x="4380" y="11500"/>
              <a:ext cx="6200" cy="0"/>
            </a:xfrm>
            <a:prstGeom prst="line">
              <a:avLst/>
            </a:prstGeom>
            <a:noFill/>
            <a:ln w="9525">
              <a:solidFill>
                <a:srgbClr val="000000"/>
              </a:solidFill>
              <a:round/>
              <a:headEnd/>
              <a:tailEnd/>
            </a:ln>
          </p:spPr>
          <p:txBody>
            <a:bodyPr/>
            <a:lstStyle/>
            <a:p>
              <a:endParaRPr lang="en-US"/>
            </a:p>
          </p:txBody>
        </p:sp>
        <p:grpSp>
          <p:nvGrpSpPr>
            <p:cNvPr id="31759" name="Group 87"/>
            <p:cNvGrpSpPr>
              <a:grpSpLocks/>
            </p:cNvGrpSpPr>
            <p:nvPr/>
          </p:nvGrpSpPr>
          <p:grpSpPr bwMode="auto">
            <a:xfrm>
              <a:off x="9717" y="9632"/>
              <a:ext cx="1691" cy="1753"/>
              <a:chOff x="927" y="5672"/>
              <a:chExt cx="1691" cy="1753"/>
            </a:xfrm>
          </p:grpSpPr>
          <p:grpSp>
            <p:nvGrpSpPr>
              <p:cNvPr id="31779" name="Group 88"/>
              <p:cNvGrpSpPr>
                <a:grpSpLocks/>
              </p:cNvGrpSpPr>
              <p:nvPr/>
            </p:nvGrpSpPr>
            <p:grpSpPr bwMode="auto">
              <a:xfrm>
                <a:off x="927" y="5672"/>
                <a:ext cx="1691" cy="1339"/>
                <a:chOff x="612" y="3407"/>
                <a:chExt cx="1691" cy="1339"/>
              </a:xfrm>
            </p:grpSpPr>
            <p:grpSp>
              <p:nvGrpSpPr>
                <p:cNvPr id="31781" name="Group 89"/>
                <p:cNvGrpSpPr>
                  <a:grpSpLocks/>
                </p:cNvGrpSpPr>
                <p:nvPr/>
              </p:nvGrpSpPr>
              <p:grpSpPr bwMode="auto">
                <a:xfrm>
                  <a:off x="612" y="3420"/>
                  <a:ext cx="483" cy="1320"/>
                  <a:chOff x="5472" y="5280"/>
                  <a:chExt cx="483" cy="1320"/>
                </a:xfrm>
              </p:grpSpPr>
              <p:sp>
                <p:nvSpPr>
                  <p:cNvPr id="31788" name="Line 90"/>
                  <p:cNvSpPr>
                    <a:spLocks noChangeShapeType="1"/>
                  </p:cNvSpPr>
                  <p:nvPr/>
                </p:nvSpPr>
                <p:spPr bwMode="auto">
                  <a:xfrm flipV="1">
                    <a:off x="5715" y="5280"/>
                    <a:ext cx="0" cy="1320"/>
                  </a:xfrm>
                  <a:prstGeom prst="line">
                    <a:avLst/>
                  </a:prstGeom>
                  <a:noFill/>
                  <a:ln w="9525">
                    <a:solidFill>
                      <a:srgbClr val="000000"/>
                    </a:solidFill>
                    <a:round/>
                    <a:headEnd/>
                    <a:tailEnd/>
                  </a:ln>
                </p:spPr>
                <p:txBody>
                  <a:bodyPr/>
                  <a:lstStyle/>
                  <a:p>
                    <a:endParaRPr lang="en-US"/>
                  </a:p>
                </p:txBody>
              </p:sp>
              <p:sp>
                <p:nvSpPr>
                  <p:cNvPr id="31789" name="Oval 91"/>
                  <p:cNvSpPr>
                    <a:spLocks noChangeArrowheads="1"/>
                  </p:cNvSpPr>
                  <p:nvPr/>
                </p:nvSpPr>
                <p:spPr bwMode="auto">
                  <a:xfrm rot="-5400000">
                    <a:off x="5472" y="5704"/>
                    <a:ext cx="483" cy="483"/>
                  </a:xfrm>
                  <a:prstGeom prst="ellipse">
                    <a:avLst/>
                  </a:prstGeom>
                  <a:noFill/>
                  <a:ln w="9525">
                    <a:solidFill>
                      <a:srgbClr val="000000"/>
                    </a:solidFill>
                    <a:round/>
                    <a:headEnd/>
                    <a:tailEnd/>
                  </a:ln>
                </p:spPr>
                <p:txBody>
                  <a:bodyPr/>
                  <a:lstStyle/>
                  <a:p>
                    <a:pPr eaLnBrk="0" hangingPunct="0"/>
                    <a:endParaRPr lang="en-US"/>
                  </a:p>
                </p:txBody>
              </p:sp>
              <p:grpSp>
                <p:nvGrpSpPr>
                  <p:cNvPr id="31790" name="Group 92"/>
                  <p:cNvGrpSpPr>
                    <a:grpSpLocks/>
                  </p:cNvGrpSpPr>
                  <p:nvPr/>
                </p:nvGrpSpPr>
                <p:grpSpPr bwMode="auto">
                  <a:xfrm>
                    <a:off x="5590" y="5890"/>
                    <a:ext cx="240" cy="120"/>
                    <a:chOff x="4815" y="1305"/>
                    <a:chExt cx="660" cy="330"/>
                  </a:xfrm>
                </p:grpSpPr>
                <p:grpSp>
                  <p:nvGrpSpPr>
                    <p:cNvPr id="31791" name="Group 93"/>
                    <p:cNvGrpSpPr>
                      <a:grpSpLocks/>
                    </p:cNvGrpSpPr>
                    <p:nvPr/>
                  </p:nvGrpSpPr>
                  <p:grpSpPr bwMode="auto">
                    <a:xfrm>
                      <a:off x="4815" y="1305"/>
                      <a:ext cx="330" cy="180"/>
                      <a:chOff x="4815" y="1305"/>
                      <a:chExt cx="330" cy="180"/>
                    </a:xfrm>
                  </p:grpSpPr>
                  <p:sp>
                    <p:nvSpPr>
                      <p:cNvPr id="31795" name="Freeform 94"/>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1796" name="Freeform 95"/>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nvGrpSpPr>
                    <p:cNvPr id="31792" name="Group 96"/>
                    <p:cNvGrpSpPr>
                      <a:grpSpLocks/>
                    </p:cNvGrpSpPr>
                    <p:nvPr/>
                  </p:nvGrpSpPr>
                  <p:grpSpPr bwMode="auto">
                    <a:xfrm flipV="1">
                      <a:off x="5145" y="1455"/>
                      <a:ext cx="330" cy="180"/>
                      <a:chOff x="4815" y="1305"/>
                      <a:chExt cx="330" cy="180"/>
                    </a:xfrm>
                  </p:grpSpPr>
                  <p:sp>
                    <p:nvSpPr>
                      <p:cNvPr id="31793" name="Freeform 97"/>
                      <p:cNvSpPr>
                        <a:spLocks/>
                      </p:cNvSpPr>
                      <p:nvPr/>
                    </p:nvSpPr>
                    <p:spPr bwMode="auto">
                      <a:xfrm>
                        <a:off x="481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sp>
                    <p:nvSpPr>
                      <p:cNvPr id="31794" name="Freeform 98"/>
                      <p:cNvSpPr>
                        <a:spLocks/>
                      </p:cNvSpPr>
                      <p:nvPr/>
                    </p:nvSpPr>
                    <p:spPr bwMode="auto">
                      <a:xfrm flipH="1">
                        <a:off x="4965" y="1305"/>
                        <a:ext cx="180" cy="180"/>
                      </a:xfrm>
                      <a:custGeom>
                        <a:avLst/>
                        <a:gdLst>
                          <a:gd name="T0" fmla="*/ 0 w 180"/>
                          <a:gd name="T1" fmla="*/ 180 h 180"/>
                          <a:gd name="T2" fmla="*/ 75 w 180"/>
                          <a:gd name="T3" fmla="*/ 30 h 180"/>
                          <a:gd name="T4" fmla="*/ 180 w 180"/>
                          <a:gd name="T5" fmla="*/ 0 h 180"/>
                          <a:gd name="T6" fmla="*/ 0 60000 65536"/>
                          <a:gd name="T7" fmla="*/ 0 60000 65536"/>
                          <a:gd name="T8" fmla="*/ 0 60000 65536"/>
                          <a:gd name="T9" fmla="*/ 0 w 180"/>
                          <a:gd name="T10" fmla="*/ 0 h 180"/>
                          <a:gd name="T11" fmla="*/ 180 w 180"/>
                          <a:gd name="T12" fmla="*/ 180 h 180"/>
                        </a:gdLst>
                        <a:ahLst/>
                        <a:cxnLst>
                          <a:cxn ang="T6">
                            <a:pos x="T0" y="T1"/>
                          </a:cxn>
                          <a:cxn ang="T7">
                            <a:pos x="T2" y="T3"/>
                          </a:cxn>
                          <a:cxn ang="T8">
                            <a:pos x="T4" y="T5"/>
                          </a:cxn>
                        </a:cxnLst>
                        <a:rect l="T9" t="T10" r="T11" b="T12"/>
                        <a:pathLst>
                          <a:path w="180" h="180">
                            <a:moveTo>
                              <a:pt x="0" y="180"/>
                            </a:moveTo>
                            <a:cubicBezTo>
                              <a:pt x="22" y="120"/>
                              <a:pt x="45" y="60"/>
                              <a:pt x="75" y="30"/>
                            </a:cubicBezTo>
                            <a:cubicBezTo>
                              <a:pt x="105" y="0"/>
                              <a:pt x="143" y="7"/>
                              <a:pt x="180" y="0"/>
                            </a:cubicBezTo>
                          </a:path>
                        </a:pathLst>
                      </a:custGeom>
                      <a:noFill/>
                      <a:ln w="12700">
                        <a:solidFill>
                          <a:srgbClr val="FF0000"/>
                        </a:solidFill>
                        <a:round/>
                        <a:headEnd/>
                        <a:tailEnd/>
                      </a:ln>
                    </p:spPr>
                    <p:txBody>
                      <a:bodyPr/>
                      <a:lstStyle/>
                      <a:p>
                        <a:endParaRPr lang="en-US"/>
                      </a:p>
                    </p:txBody>
                  </p:sp>
                </p:grpSp>
              </p:grpSp>
            </p:grpSp>
            <p:sp>
              <p:nvSpPr>
                <p:cNvPr id="31782" name="Line 99"/>
                <p:cNvSpPr>
                  <a:spLocks noChangeShapeType="1"/>
                </p:cNvSpPr>
                <p:nvPr/>
              </p:nvSpPr>
              <p:spPr bwMode="auto">
                <a:xfrm rot="-5400000">
                  <a:off x="1905" y="4481"/>
                  <a:ext cx="528" cy="1"/>
                </a:xfrm>
                <a:prstGeom prst="line">
                  <a:avLst/>
                </a:prstGeom>
                <a:noFill/>
                <a:ln w="12700">
                  <a:solidFill>
                    <a:srgbClr val="000000"/>
                  </a:solidFill>
                  <a:round/>
                  <a:headEnd/>
                  <a:tailEnd/>
                </a:ln>
              </p:spPr>
              <p:txBody>
                <a:bodyPr/>
                <a:lstStyle/>
                <a:p>
                  <a:endParaRPr lang="en-US"/>
                </a:p>
              </p:txBody>
            </p:sp>
            <p:sp>
              <p:nvSpPr>
                <p:cNvPr id="31783" name="Line 100"/>
                <p:cNvSpPr>
                  <a:spLocks noChangeShapeType="1"/>
                </p:cNvSpPr>
                <p:nvPr/>
              </p:nvSpPr>
              <p:spPr bwMode="auto">
                <a:xfrm rot="5400000" flipH="1">
                  <a:off x="1824" y="3736"/>
                  <a:ext cx="672" cy="14"/>
                </a:xfrm>
                <a:prstGeom prst="line">
                  <a:avLst/>
                </a:prstGeom>
                <a:noFill/>
                <a:ln w="12700">
                  <a:solidFill>
                    <a:srgbClr val="000000"/>
                  </a:solidFill>
                  <a:round/>
                  <a:headEnd/>
                  <a:tailEnd/>
                </a:ln>
              </p:spPr>
              <p:txBody>
                <a:bodyPr/>
                <a:lstStyle/>
                <a:p>
                  <a:endParaRPr lang="en-US"/>
                </a:p>
              </p:txBody>
            </p:sp>
            <p:sp>
              <p:nvSpPr>
                <p:cNvPr id="31784" name="Line 101"/>
                <p:cNvSpPr>
                  <a:spLocks noChangeShapeType="1"/>
                </p:cNvSpPr>
                <p:nvPr/>
              </p:nvSpPr>
              <p:spPr bwMode="auto">
                <a:xfrm rot="-5400000">
                  <a:off x="2168" y="4084"/>
                  <a:ext cx="1" cy="268"/>
                </a:xfrm>
                <a:prstGeom prst="line">
                  <a:avLst/>
                </a:prstGeom>
                <a:noFill/>
                <a:ln w="19050">
                  <a:solidFill>
                    <a:srgbClr val="000000"/>
                  </a:solidFill>
                  <a:round/>
                  <a:headEnd/>
                  <a:tailEnd/>
                </a:ln>
              </p:spPr>
              <p:txBody>
                <a:bodyPr/>
                <a:lstStyle/>
                <a:p>
                  <a:endParaRPr lang="en-US"/>
                </a:p>
              </p:txBody>
            </p:sp>
            <p:sp>
              <p:nvSpPr>
                <p:cNvPr id="31785" name="Line 102"/>
                <p:cNvSpPr>
                  <a:spLocks noChangeShapeType="1"/>
                </p:cNvSpPr>
                <p:nvPr/>
              </p:nvSpPr>
              <p:spPr bwMode="auto">
                <a:xfrm rot="-5400000">
                  <a:off x="2169" y="3946"/>
                  <a:ext cx="0" cy="268"/>
                </a:xfrm>
                <a:prstGeom prst="line">
                  <a:avLst/>
                </a:prstGeom>
                <a:noFill/>
                <a:ln w="19050">
                  <a:solidFill>
                    <a:srgbClr val="000000"/>
                  </a:solidFill>
                  <a:round/>
                  <a:headEnd/>
                  <a:tailEnd/>
                </a:ln>
              </p:spPr>
              <p:txBody>
                <a:bodyPr/>
                <a:lstStyle/>
                <a:p>
                  <a:endParaRPr lang="en-US"/>
                </a:p>
              </p:txBody>
            </p:sp>
            <p:sp>
              <p:nvSpPr>
                <p:cNvPr id="31786" name="Line 103"/>
                <p:cNvSpPr>
                  <a:spLocks noChangeShapeType="1"/>
                </p:cNvSpPr>
                <p:nvPr/>
              </p:nvSpPr>
              <p:spPr bwMode="auto">
                <a:xfrm>
                  <a:off x="860" y="3420"/>
                  <a:ext cx="1300" cy="0"/>
                </a:xfrm>
                <a:prstGeom prst="line">
                  <a:avLst/>
                </a:prstGeom>
                <a:noFill/>
                <a:ln w="9525">
                  <a:solidFill>
                    <a:srgbClr val="000000"/>
                  </a:solidFill>
                  <a:round/>
                  <a:headEnd/>
                  <a:tailEnd/>
                </a:ln>
              </p:spPr>
              <p:txBody>
                <a:bodyPr/>
                <a:lstStyle/>
                <a:p>
                  <a:endParaRPr lang="en-US"/>
                </a:p>
              </p:txBody>
            </p:sp>
            <p:sp>
              <p:nvSpPr>
                <p:cNvPr id="31787" name="Line 104"/>
                <p:cNvSpPr>
                  <a:spLocks noChangeShapeType="1"/>
                </p:cNvSpPr>
                <p:nvPr/>
              </p:nvSpPr>
              <p:spPr bwMode="auto">
                <a:xfrm>
                  <a:off x="860" y="4740"/>
                  <a:ext cx="1315" cy="0"/>
                </a:xfrm>
                <a:prstGeom prst="line">
                  <a:avLst/>
                </a:prstGeom>
                <a:noFill/>
                <a:ln w="9525">
                  <a:solidFill>
                    <a:srgbClr val="000000"/>
                  </a:solidFill>
                  <a:round/>
                  <a:headEnd/>
                  <a:tailEnd/>
                </a:ln>
              </p:spPr>
              <p:txBody>
                <a:bodyPr/>
                <a:lstStyle/>
                <a:p>
                  <a:endParaRPr lang="en-US"/>
                </a:p>
              </p:txBody>
            </p:sp>
          </p:grpSp>
          <p:sp>
            <p:nvSpPr>
              <p:cNvPr id="31780" name="Text Box 105"/>
              <p:cNvSpPr txBox="1">
                <a:spLocks noChangeArrowheads="1"/>
              </p:cNvSpPr>
              <p:nvPr/>
            </p:nvSpPr>
            <p:spPr bwMode="auto">
              <a:xfrm>
                <a:off x="1160" y="7005"/>
                <a:ext cx="1260" cy="420"/>
              </a:xfrm>
              <a:prstGeom prst="rect">
                <a:avLst/>
              </a:prstGeom>
              <a:noFill/>
              <a:ln w="9525">
                <a:noFill/>
                <a:miter lim="800000"/>
                <a:headEnd/>
                <a:tailEnd/>
              </a:ln>
            </p:spPr>
            <p:txBody>
              <a:bodyPr/>
              <a:lstStyle/>
              <a:p>
                <a:pPr algn="ctr" eaLnBrk="0" hangingPunct="0"/>
                <a:r>
                  <a:rPr lang="en-US" sz="1000"/>
                  <a:t>Discharged</a:t>
                </a:r>
                <a:endParaRPr lang="en-US"/>
              </a:p>
            </p:txBody>
          </p:sp>
        </p:grpSp>
        <p:sp>
          <p:nvSpPr>
            <p:cNvPr id="31760" name="Line 106"/>
            <p:cNvSpPr>
              <a:spLocks noChangeShapeType="1"/>
            </p:cNvSpPr>
            <p:nvPr/>
          </p:nvSpPr>
          <p:spPr bwMode="auto">
            <a:xfrm>
              <a:off x="5820" y="11060"/>
              <a:ext cx="200" cy="400"/>
            </a:xfrm>
            <a:prstGeom prst="line">
              <a:avLst/>
            </a:prstGeom>
            <a:noFill/>
            <a:ln w="9525">
              <a:solidFill>
                <a:srgbClr val="FF0000"/>
              </a:solidFill>
              <a:round/>
              <a:headEnd/>
              <a:tailEnd type="triangle" w="med" len="med"/>
            </a:ln>
          </p:spPr>
          <p:txBody>
            <a:bodyPr/>
            <a:lstStyle/>
            <a:p>
              <a:endParaRPr lang="en-US"/>
            </a:p>
          </p:txBody>
        </p:sp>
        <p:sp>
          <p:nvSpPr>
            <p:cNvPr id="31761" name="Line 107"/>
            <p:cNvSpPr>
              <a:spLocks noChangeShapeType="1"/>
            </p:cNvSpPr>
            <p:nvPr/>
          </p:nvSpPr>
          <p:spPr bwMode="auto">
            <a:xfrm flipV="1">
              <a:off x="6340" y="12740"/>
              <a:ext cx="500" cy="360"/>
            </a:xfrm>
            <a:prstGeom prst="line">
              <a:avLst/>
            </a:prstGeom>
            <a:noFill/>
            <a:ln w="9525">
              <a:solidFill>
                <a:srgbClr val="FF0000"/>
              </a:solidFill>
              <a:round/>
              <a:headEnd/>
              <a:tailEnd type="triangle" w="med" len="med"/>
            </a:ln>
          </p:spPr>
          <p:txBody>
            <a:bodyPr/>
            <a:lstStyle/>
            <a:p>
              <a:endParaRPr lang="en-US"/>
            </a:p>
          </p:txBody>
        </p:sp>
        <p:sp>
          <p:nvSpPr>
            <p:cNvPr id="31762" name="Line 108"/>
            <p:cNvSpPr>
              <a:spLocks noChangeShapeType="1"/>
            </p:cNvSpPr>
            <p:nvPr/>
          </p:nvSpPr>
          <p:spPr bwMode="auto">
            <a:xfrm flipV="1">
              <a:off x="7920" y="13420"/>
              <a:ext cx="0" cy="240"/>
            </a:xfrm>
            <a:prstGeom prst="line">
              <a:avLst/>
            </a:prstGeom>
            <a:noFill/>
            <a:ln w="9525">
              <a:solidFill>
                <a:srgbClr val="FF0000"/>
              </a:solidFill>
              <a:round/>
              <a:headEnd/>
              <a:tailEnd type="triangle" w="med" len="med"/>
            </a:ln>
          </p:spPr>
          <p:txBody>
            <a:bodyPr/>
            <a:lstStyle/>
            <a:p>
              <a:endParaRPr lang="en-US"/>
            </a:p>
          </p:txBody>
        </p:sp>
        <p:sp>
          <p:nvSpPr>
            <p:cNvPr id="31763" name="Line 109"/>
            <p:cNvSpPr>
              <a:spLocks noChangeShapeType="1"/>
            </p:cNvSpPr>
            <p:nvPr/>
          </p:nvSpPr>
          <p:spPr bwMode="auto">
            <a:xfrm flipH="1" flipV="1">
              <a:off x="9000" y="12540"/>
              <a:ext cx="520" cy="560"/>
            </a:xfrm>
            <a:prstGeom prst="line">
              <a:avLst/>
            </a:prstGeom>
            <a:noFill/>
            <a:ln w="9525">
              <a:solidFill>
                <a:srgbClr val="FF0000"/>
              </a:solidFill>
              <a:round/>
              <a:headEnd/>
              <a:tailEnd type="triangle" w="med" len="med"/>
            </a:ln>
          </p:spPr>
          <p:txBody>
            <a:bodyPr/>
            <a:lstStyle/>
            <a:p>
              <a:endParaRPr lang="en-US"/>
            </a:p>
          </p:txBody>
        </p:sp>
        <p:sp>
          <p:nvSpPr>
            <p:cNvPr id="31764" name="Line 110"/>
            <p:cNvSpPr>
              <a:spLocks noChangeShapeType="1"/>
            </p:cNvSpPr>
            <p:nvPr/>
          </p:nvSpPr>
          <p:spPr bwMode="auto">
            <a:xfrm flipH="1">
              <a:off x="9660" y="11040"/>
              <a:ext cx="280" cy="400"/>
            </a:xfrm>
            <a:prstGeom prst="line">
              <a:avLst/>
            </a:prstGeom>
            <a:noFill/>
            <a:ln w="9525">
              <a:solidFill>
                <a:srgbClr val="FF0000"/>
              </a:solidFill>
              <a:round/>
              <a:headEnd/>
              <a:tailEnd type="triangle" w="med" len="med"/>
            </a:ln>
          </p:spPr>
          <p:txBody>
            <a:bodyPr/>
            <a:lstStyle/>
            <a:p>
              <a:endParaRPr lang="en-US"/>
            </a:p>
          </p:txBody>
        </p:sp>
        <p:sp>
          <p:nvSpPr>
            <p:cNvPr id="31765" name="Rectangle 111"/>
            <p:cNvSpPr>
              <a:spLocks noChangeArrowheads="1"/>
            </p:cNvSpPr>
            <p:nvPr/>
          </p:nvSpPr>
          <p:spPr bwMode="auto">
            <a:xfrm flipV="1">
              <a:off x="5880" y="13620"/>
              <a:ext cx="220" cy="260"/>
            </a:xfrm>
            <a:prstGeom prst="rect">
              <a:avLst/>
            </a:prstGeom>
            <a:noFill/>
            <a:ln w="9525">
              <a:noFill/>
              <a:miter lim="800000"/>
              <a:headEnd/>
              <a:tailEnd/>
            </a:ln>
          </p:spPr>
          <p:txBody>
            <a:bodyPr/>
            <a:lstStyle/>
            <a:p>
              <a:pPr eaLnBrk="0" hangingPunct="0"/>
              <a:endParaRPr lang="en-US"/>
            </a:p>
          </p:txBody>
        </p:sp>
        <p:grpSp>
          <p:nvGrpSpPr>
            <p:cNvPr id="31766" name="Group 112"/>
            <p:cNvGrpSpPr>
              <a:grpSpLocks/>
            </p:cNvGrpSpPr>
            <p:nvPr/>
          </p:nvGrpSpPr>
          <p:grpSpPr bwMode="auto">
            <a:xfrm>
              <a:off x="5280" y="13260"/>
              <a:ext cx="740" cy="1000"/>
              <a:chOff x="5280" y="13260"/>
              <a:chExt cx="740" cy="1000"/>
            </a:xfrm>
          </p:grpSpPr>
          <p:sp>
            <p:nvSpPr>
              <p:cNvPr id="31777" name="AutoShape 113"/>
              <p:cNvSpPr>
                <a:spLocks noChangeArrowheads="1"/>
              </p:cNvSpPr>
              <p:nvPr/>
            </p:nvSpPr>
            <p:spPr bwMode="auto">
              <a:xfrm flipV="1">
                <a:off x="5280" y="13260"/>
                <a:ext cx="740" cy="1000"/>
              </a:xfrm>
              <a:prstGeom prst="roundRect">
                <a:avLst>
                  <a:gd name="adj" fmla="val 16667"/>
                </a:avLst>
              </a:prstGeom>
              <a:noFill/>
              <a:ln w="9525">
                <a:solidFill>
                  <a:srgbClr val="0000FF"/>
                </a:solidFill>
                <a:round/>
                <a:headEnd/>
                <a:tailEnd/>
              </a:ln>
            </p:spPr>
            <p:txBody>
              <a:bodyPr/>
              <a:lstStyle/>
              <a:p>
                <a:pPr eaLnBrk="0" hangingPunct="0"/>
                <a:endParaRPr lang="en-US"/>
              </a:p>
            </p:txBody>
          </p:sp>
          <p:sp>
            <p:nvSpPr>
              <p:cNvPr id="31778" name="Line 114"/>
              <p:cNvSpPr>
                <a:spLocks noChangeShapeType="1"/>
              </p:cNvSpPr>
              <p:nvPr/>
            </p:nvSpPr>
            <p:spPr bwMode="auto">
              <a:xfrm flipV="1">
                <a:off x="6020" y="13940"/>
                <a:ext cx="0" cy="120"/>
              </a:xfrm>
              <a:prstGeom prst="line">
                <a:avLst/>
              </a:prstGeom>
              <a:noFill/>
              <a:ln w="9525">
                <a:solidFill>
                  <a:srgbClr val="0000FF"/>
                </a:solidFill>
                <a:round/>
                <a:headEnd/>
                <a:tailEnd type="triangle" w="med" len="med"/>
              </a:ln>
            </p:spPr>
            <p:txBody>
              <a:bodyPr/>
              <a:lstStyle/>
              <a:p>
                <a:endParaRPr lang="en-US"/>
              </a:p>
            </p:txBody>
          </p:sp>
        </p:grpSp>
        <p:sp>
          <p:nvSpPr>
            <p:cNvPr id="31767" name="Text Box 115"/>
            <p:cNvSpPr txBox="1">
              <a:spLocks noChangeArrowheads="1"/>
            </p:cNvSpPr>
            <p:nvPr/>
          </p:nvSpPr>
          <p:spPr bwMode="auto">
            <a:xfrm>
              <a:off x="7260" y="14920"/>
              <a:ext cx="1340" cy="420"/>
            </a:xfrm>
            <a:prstGeom prst="rect">
              <a:avLst/>
            </a:prstGeom>
            <a:noFill/>
            <a:ln w="9525">
              <a:noFill/>
              <a:miter lim="800000"/>
              <a:headEnd/>
              <a:tailEnd/>
            </a:ln>
          </p:spPr>
          <p:txBody>
            <a:bodyPr/>
            <a:lstStyle/>
            <a:p>
              <a:pPr algn="ctr" eaLnBrk="0" hangingPunct="0"/>
              <a:r>
                <a:rPr lang="en-US" sz="1000"/>
                <a:t>Charged</a:t>
              </a:r>
              <a:endParaRPr lang="en-US"/>
            </a:p>
          </p:txBody>
        </p:sp>
        <p:grpSp>
          <p:nvGrpSpPr>
            <p:cNvPr id="31768" name="Group 116"/>
            <p:cNvGrpSpPr>
              <a:grpSpLocks/>
            </p:cNvGrpSpPr>
            <p:nvPr/>
          </p:nvGrpSpPr>
          <p:grpSpPr bwMode="auto">
            <a:xfrm>
              <a:off x="9880" y="13320"/>
              <a:ext cx="740" cy="1000"/>
              <a:chOff x="9880" y="13320"/>
              <a:chExt cx="740" cy="1000"/>
            </a:xfrm>
          </p:grpSpPr>
          <p:sp>
            <p:nvSpPr>
              <p:cNvPr id="31775" name="AutoShape 117"/>
              <p:cNvSpPr>
                <a:spLocks noChangeArrowheads="1"/>
              </p:cNvSpPr>
              <p:nvPr/>
            </p:nvSpPr>
            <p:spPr bwMode="auto">
              <a:xfrm flipV="1">
                <a:off x="9880" y="13320"/>
                <a:ext cx="740" cy="1000"/>
              </a:xfrm>
              <a:prstGeom prst="roundRect">
                <a:avLst>
                  <a:gd name="adj" fmla="val 16667"/>
                </a:avLst>
              </a:prstGeom>
              <a:noFill/>
              <a:ln w="9525">
                <a:solidFill>
                  <a:srgbClr val="0000FF"/>
                </a:solidFill>
                <a:round/>
                <a:headEnd/>
                <a:tailEnd/>
              </a:ln>
            </p:spPr>
            <p:txBody>
              <a:bodyPr/>
              <a:lstStyle/>
              <a:p>
                <a:pPr eaLnBrk="0" hangingPunct="0"/>
                <a:endParaRPr lang="en-US"/>
              </a:p>
            </p:txBody>
          </p:sp>
          <p:sp>
            <p:nvSpPr>
              <p:cNvPr id="31776" name="Line 118"/>
              <p:cNvSpPr>
                <a:spLocks noChangeShapeType="1"/>
              </p:cNvSpPr>
              <p:nvPr/>
            </p:nvSpPr>
            <p:spPr bwMode="auto">
              <a:xfrm>
                <a:off x="10620" y="14000"/>
                <a:ext cx="0" cy="120"/>
              </a:xfrm>
              <a:prstGeom prst="line">
                <a:avLst/>
              </a:prstGeom>
              <a:noFill/>
              <a:ln w="9525">
                <a:solidFill>
                  <a:srgbClr val="0000FF"/>
                </a:solidFill>
                <a:round/>
                <a:headEnd/>
                <a:tailEnd type="triangle" w="med" len="med"/>
              </a:ln>
            </p:spPr>
            <p:txBody>
              <a:bodyPr/>
              <a:lstStyle/>
              <a:p>
                <a:endParaRPr lang="en-US"/>
              </a:p>
            </p:txBody>
          </p:sp>
        </p:grpSp>
        <p:sp>
          <p:nvSpPr>
            <p:cNvPr id="31769" name="Text Box 119"/>
            <p:cNvSpPr txBox="1">
              <a:spLocks noChangeArrowheads="1"/>
            </p:cNvSpPr>
            <p:nvPr/>
          </p:nvSpPr>
          <p:spPr bwMode="auto">
            <a:xfrm>
              <a:off x="4625" y="13105"/>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1770" name="Text Box 120"/>
            <p:cNvSpPr txBox="1">
              <a:spLocks noChangeArrowheads="1"/>
            </p:cNvSpPr>
            <p:nvPr/>
          </p:nvSpPr>
          <p:spPr bwMode="auto">
            <a:xfrm>
              <a:off x="4620" y="13865"/>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1771" name="Text Box 121"/>
            <p:cNvSpPr txBox="1">
              <a:spLocks noChangeArrowheads="1"/>
            </p:cNvSpPr>
            <p:nvPr/>
          </p:nvSpPr>
          <p:spPr bwMode="auto">
            <a:xfrm>
              <a:off x="9125" y="13145"/>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1772" name="Text Box 122"/>
            <p:cNvSpPr txBox="1">
              <a:spLocks noChangeArrowheads="1"/>
            </p:cNvSpPr>
            <p:nvPr/>
          </p:nvSpPr>
          <p:spPr bwMode="auto">
            <a:xfrm>
              <a:off x="9120" y="13905"/>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31773" name="Text Box 123"/>
            <p:cNvSpPr txBox="1">
              <a:spLocks noChangeArrowheads="1"/>
            </p:cNvSpPr>
            <p:nvPr/>
          </p:nvSpPr>
          <p:spPr bwMode="auto">
            <a:xfrm>
              <a:off x="6745" y="13645"/>
              <a:ext cx="510" cy="510"/>
            </a:xfrm>
            <a:prstGeom prst="rect">
              <a:avLst/>
            </a:prstGeom>
            <a:noFill/>
            <a:ln w="9525">
              <a:noFill/>
              <a:miter lim="800000"/>
              <a:headEnd/>
              <a:tailEnd/>
            </a:ln>
          </p:spPr>
          <p:txBody>
            <a:bodyPr/>
            <a:lstStyle/>
            <a:p>
              <a:pPr algn="ctr" eaLnBrk="0" hangingPunct="0"/>
              <a:r>
                <a:rPr lang="en-US" sz="2200"/>
                <a:t>-</a:t>
              </a:r>
              <a:endParaRPr lang="en-US"/>
            </a:p>
          </p:txBody>
        </p:sp>
        <p:sp>
          <p:nvSpPr>
            <p:cNvPr id="31774" name="Text Box 124"/>
            <p:cNvSpPr txBox="1">
              <a:spLocks noChangeArrowheads="1"/>
            </p:cNvSpPr>
            <p:nvPr/>
          </p:nvSpPr>
          <p:spPr bwMode="auto">
            <a:xfrm>
              <a:off x="6740" y="14405"/>
              <a:ext cx="510" cy="510"/>
            </a:xfrm>
            <a:prstGeom prst="rect">
              <a:avLst/>
            </a:prstGeom>
            <a:noFill/>
            <a:ln w="9525">
              <a:noFill/>
              <a:miter lim="800000"/>
              <a:headEnd/>
              <a:tailEnd/>
            </a:ln>
          </p:spPr>
          <p:txBody>
            <a:bodyPr/>
            <a:lstStyle/>
            <a:p>
              <a:pPr algn="ctr" eaLnBrk="0" hangingPunct="0"/>
              <a:r>
                <a:rPr lang="en-US" sz="2400"/>
                <a:t>+</a:t>
              </a:r>
              <a:endParaRPr lang="en-US"/>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00034" y="142852"/>
            <a:ext cx="8229600" cy="946928"/>
          </a:xfrm>
        </p:spPr>
        <p:txBody>
          <a:bodyPr>
            <a:normAutofit fontScale="90000"/>
          </a:bodyPr>
          <a:lstStyle/>
          <a:p>
            <a:pPr indent="0" eaLnBrk="1" fontAlgn="auto" hangingPunct="1">
              <a:spcAft>
                <a:spcPts val="0"/>
              </a:spcAft>
              <a:defRPr/>
            </a:pPr>
            <a:r>
              <a:rPr lang="en-US" sz="6000" b="1" dirty="0" smtClean="0">
                <a:solidFill>
                  <a:schemeClr val="accent1"/>
                </a:solidFill>
                <a:latin typeface="Arial" pitchFamily="34" charset="0"/>
                <a:cs typeface="Arial" pitchFamily="34" charset="0"/>
              </a:rPr>
              <a:t>Charge current</a:t>
            </a:r>
          </a:p>
        </p:txBody>
      </p:sp>
      <p:sp>
        <p:nvSpPr>
          <p:cNvPr id="32771" name="Rectangle 3"/>
          <p:cNvSpPr>
            <a:spLocks noGrp="1" noChangeArrowheads="1"/>
          </p:cNvSpPr>
          <p:nvPr>
            <p:ph sz="half" idx="1"/>
          </p:nvPr>
        </p:nvSpPr>
        <p:spPr>
          <a:xfrm>
            <a:off x="142875" y="4286250"/>
            <a:ext cx="9001125" cy="2214563"/>
          </a:xfrm>
        </p:spPr>
        <p:txBody>
          <a:bodyPr/>
          <a:lstStyle/>
          <a:p>
            <a:pPr marL="65087" indent="0" eaLnBrk="1" hangingPunct="1">
              <a:lnSpc>
                <a:spcPct val="80000"/>
              </a:lnSpc>
              <a:buNone/>
            </a:pPr>
            <a:r>
              <a:rPr lang="en-US" sz="2000" dirty="0" smtClean="0">
                <a:latin typeface="Arial" charset="0"/>
                <a:cs typeface="Arial" charset="0"/>
              </a:rPr>
              <a:t>As the capacitor begins to charge towards the maximum value, the difference in potential between it and the applied voltage reduces causing the charging current to also reduce. When the applied voltage reach its peak value, the voltage across the capacitor is also at it peak and current ceases. From the peak voltage point, the supply level begins to fall and the capacitor now discharges as it follows the applied waveform. When the applied voltage is zero, the voltage across the capacitor is also zero. </a:t>
            </a:r>
          </a:p>
        </p:txBody>
      </p:sp>
      <p:sp>
        <p:nvSpPr>
          <p:cNvPr id="32772" name="Rectangle 36"/>
          <p:cNvSpPr>
            <a:spLocks noGrp="1" noChangeArrowheads="1"/>
          </p:cNvSpPr>
          <p:nvPr>
            <p:ph sz="half" idx="2"/>
          </p:nvPr>
        </p:nvSpPr>
        <p:spPr>
          <a:xfrm>
            <a:off x="2143108" y="500042"/>
            <a:ext cx="4038600" cy="4525962"/>
          </a:xfrm>
        </p:spPr>
        <p:txBody>
          <a:bodyPr/>
          <a:lstStyle/>
          <a:p>
            <a:pPr eaLnBrk="1" hangingPunct="1">
              <a:spcBef>
                <a:spcPct val="0"/>
              </a:spcBef>
              <a:buClrTx/>
              <a:buSzTx/>
              <a:buFontTx/>
              <a:buNone/>
            </a:pPr>
            <a:endParaRPr lang="en-US" sz="2000" dirty="0" smtClean="0">
              <a:solidFill>
                <a:srgbClr val="FF0000"/>
              </a:solidFill>
              <a:latin typeface="Arial" charset="0"/>
              <a:cs typeface="Arial" charset="0"/>
            </a:endParaRPr>
          </a:p>
          <a:p>
            <a:pPr eaLnBrk="1" hangingPunct="1">
              <a:lnSpc>
                <a:spcPct val="80000"/>
              </a:lnSpc>
            </a:pPr>
            <a:endParaRPr lang="en-US" sz="2400" dirty="0" smtClean="0">
              <a:latin typeface="Arial" charset="0"/>
              <a:cs typeface="Arial" charset="0"/>
            </a:endParaRPr>
          </a:p>
        </p:txBody>
      </p:sp>
      <p:sp>
        <p:nvSpPr>
          <p:cNvPr id="32773" name="Slide Number Placeholder 2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9C2E4F2-7EFD-49FB-BBDA-1EA291E1EE15}" type="slidenum">
              <a:rPr lang="en-US" smtClean="0"/>
              <a:pPr/>
              <a:t>14</a:t>
            </a:fld>
            <a:endParaRPr lang="en-US" smtClean="0"/>
          </a:p>
        </p:txBody>
      </p:sp>
      <p:grpSp>
        <p:nvGrpSpPr>
          <p:cNvPr id="32774" name="Group 4"/>
          <p:cNvGrpSpPr>
            <a:grpSpLocks/>
          </p:cNvGrpSpPr>
          <p:nvPr/>
        </p:nvGrpSpPr>
        <p:grpSpPr bwMode="auto">
          <a:xfrm>
            <a:off x="2214546" y="1928802"/>
            <a:ext cx="5080000" cy="2000250"/>
            <a:chOff x="4280" y="3400"/>
            <a:chExt cx="6020" cy="3026"/>
          </a:xfrm>
        </p:grpSpPr>
        <p:grpSp>
          <p:nvGrpSpPr>
            <p:cNvPr id="32778" name="Group 5"/>
            <p:cNvGrpSpPr>
              <a:grpSpLocks/>
            </p:cNvGrpSpPr>
            <p:nvPr/>
          </p:nvGrpSpPr>
          <p:grpSpPr bwMode="auto">
            <a:xfrm>
              <a:off x="4833" y="3495"/>
              <a:ext cx="2651" cy="1405"/>
              <a:chOff x="4833" y="3495"/>
              <a:chExt cx="2651" cy="1405"/>
            </a:xfrm>
          </p:grpSpPr>
          <p:sp>
            <p:nvSpPr>
              <p:cNvPr id="32789" name="Freeform 6"/>
              <p:cNvSpPr>
                <a:spLocks/>
              </p:cNvSpPr>
              <p:nvPr/>
            </p:nvSpPr>
            <p:spPr bwMode="auto">
              <a:xfrm flipH="1" flipV="1">
                <a:off x="4833" y="3495"/>
                <a:ext cx="1377" cy="1405"/>
              </a:xfrm>
              <a:custGeom>
                <a:avLst/>
                <a:gdLst>
                  <a:gd name="T0" fmla="*/ 4079 w 800"/>
                  <a:gd name="T1" fmla="*/ 0 h 460"/>
                  <a:gd name="T2" fmla="*/ 2957 w 800"/>
                  <a:gd name="T3" fmla="*/ 5699 h 460"/>
                  <a:gd name="T4" fmla="*/ 1938 w 800"/>
                  <a:gd name="T5" fmla="*/ 9682 h 460"/>
                  <a:gd name="T6" fmla="*/ 919 w 800"/>
                  <a:gd name="T7" fmla="*/ 12538 h 460"/>
                  <a:gd name="T8" fmla="*/ 0 w 800"/>
                  <a:gd name="T9" fmla="*/ 13106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12700">
                <a:solidFill>
                  <a:srgbClr val="FF0000"/>
                </a:solidFill>
                <a:round/>
                <a:headEnd/>
                <a:tailEnd/>
              </a:ln>
            </p:spPr>
            <p:txBody>
              <a:bodyPr/>
              <a:lstStyle/>
              <a:p>
                <a:endParaRPr lang="en-US"/>
              </a:p>
            </p:txBody>
          </p:sp>
          <p:sp>
            <p:nvSpPr>
              <p:cNvPr id="32790" name="Freeform 7"/>
              <p:cNvSpPr>
                <a:spLocks/>
              </p:cNvSpPr>
              <p:nvPr/>
            </p:nvSpPr>
            <p:spPr bwMode="auto">
              <a:xfrm flipV="1">
                <a:off x="6107" y="3495"/>
                <a:ext cx="1377" cy="1405"/>
              </a:xfrm>
              <a:custGeom>
                <a:avLst/>
                <a:gdLst>
                  <a:gd name="T0" fmla="*/ 4079 w 800"/>
                  <a:gd name="T1" fmla="*/ 0 h 460"/>
                  <a:gd name="T2" fmla="*/ 2957 w 800"/>
                  <a:gd name="T3" fmla="*/ 5699 h 460"/>
                  <a:gd name="T4" fmla="*/ 1938 w 800"/>
                  <a:gd name="T5" fmla="*/ 9682 h 460"/>
                  <a:gd name="T6" fmla="*/ 919 w 800"/>
                  <a:gd name="T7" fmla="*/ 12538 h 460"/>
                  <a:gd name="T8" fmla="*/ 0 w 800"/>
                  <a:gd name="T9" fmla="*/ 13106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12700">
                <a:solidFill>
                  <a:srgbClr val="FF0000"/>
                </a:solidFill>
                <a:round/>
                <a:headEnd/>
                <a:tailEnd/>
              </a:ln>
            </p:spPr>
            <p:txBody>
              <a:bodyPr/>
              <a:lstStyle/>
              <a:p>
                <a:endParaRPr lang="en-US"/>
              </a:p>
            </p:txBody>
          </p:sp>
        </p:grpSp>
        <p:sp>
          <p:nvSpPr>
            <p:cNvPr id="32779" name="Line 8"/>
            <p:cNvSpPr>
              <a:spLocks noChangeShapeType="1"/>
            </p:cNvSpPr>
            <p:nvPr/>
          </p:nvSpPr>
          <p:spPr bwMode="auto">
            <a:xfrm>
              <a:off x="4800" y="3402"/>
              <a:ext cx="0" cy="3024"/>
            </a:xfrm>
            <a:prstGeom prst="line">
              <a:avLst/>
            </a:prstGeom>
            <a:noFill/>
            <a:ln w="12700">
              <a:solidFill>
                <a:schemeClr val="tx1"/>
              </a:solidFill>
              <a:round/>
              <a:headEnd/>
              <a:tailEnd/>
            </a:ln>
          </p:spPr>
          <p:txBody>
            <a:bodyPr/>
            <a:lstStyle/>
            <a:p>
              <a:endParaRPr lang="en-US"/>
            </a:p>
          </p:txBody>
        </p:sp>
        <p:sp>
          <p:nvSpPr>
            <p:cNvPr id="32780" name="Line 9"/>
            <p:cNvSpPr>
              <a:spLocks noChangeShapeType="1"/>
            </p:cNvSpPr>
            <p:nvPr/>
          </p:nvSpPr>
          <p:spPr bwMode="auto">
            <a:xfrm>
              <a:off x="4800" y="4900"/>
              <a:ext cx="5500" cy="0"/>
            </a:xfrm>
            <a:prstGeom prst="line">
              <a:avLst/>
            </a:prstGeom>
            <a:noFill/>
            <a:ln w="12700">
              <a:solidFill>
                <a:schemeClr val="tx1"/>
              </a:solidFill>
              <a:round/>
              <a:headEnd/>
              <a:tailEnd/>
            </a:ln>
          </p:spPr>
          <p:txBody>
            <a:bodyPr/>
            <a:lstStyle/>
            <a:p>
              <a:endParaRPr lang="en-US"/>
            </a:p>
          </p:txBody>
        </p:sp>
        <p:sp>
          <p:nvSpPr>
            <p:cNvPr id="32781" name="Freeform 10"/>
            <p:cNvSpPr>
              <a:spLocks/>
            </p:cNvSpPr>
            <p:nvPr/>
          </p:nvSpPr>
          <p:spPr bwMode="auto">
            <a:xfrm flipV="1">
              <a:off x="4787" y="3795"/>
              <a:ext cx="1377" cy="1085"/>
            </a:xfrm>
            <a:custGeom>
              <a:avLst/>
              <a:gdLst>
                <a:gd name="T0" fmla="*/ 4079 w 800"/>
                <a:gd name="T1" fmla="*/ 0 h 460"/>
                <a:gd name="T2" fmla="*/ 2957 w 800"/>
                <a:gd name="T3" fmla="*/ 2625 h 460"/>
                <a:gd name="T4" fmla="*/ 1938 w 800"/>
                <a:gd name="T5" fmla="*/ 4463 h 460"/>
                <a:gd name="T6" fmla="*/ 919 w 800"/>
                <a:gd name="T7" fmla="*/ 5774 h 460"/>
                <a:gd name="T8" fmla="*/ 0 w 800"/>
                <a:gd name="T9" fmla="*/ 6036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12700">
              <a:solidFill>
                <a:srgbClr val="0000FF"/>
              </a:solidFill>
              <a:round/>
              <a:headEnd/>
              <a:tailEnd/>
            </a:ln>
          </p:spPr>
          <p:txBody>
            <a:bodyPr/>
            <a:lstStyle/>
            <a:p>
              <a:endParaRPr lang="en-US"/>
            </a:p>
          </p:txBody>
        </p:sp>
        <p:sp>
          <p:nvSpPr>
            <p:cNvPr id="32782" name="Freeform 11"/>
            <p:cNvSpPr>
              <a:spLocks/>
            </p:cNvSpPr>
            <p:nvPr/>
          </p:nvSpPr>
          <p:spPr bwMode="auto">
            <a:xfrm flipH="1" flipV="1">
              <a:off x="4820" y="3940"/>
              <a:ext cx="1390" cy="955"/>
            </a:xfrm>
            <a:custGeom>
              <a:avLst/>
              <a:gdLst>
                <a:gd name="T0" fmla="*/ 4079 w 800"/>
                <a:gd name="T1" fmla="*/ 0 h 460"/>
                <a:gd name="T2" fmla="*/ 2957 w 800"/>
                <a:gd name="T3" fmla="*/ 5699 h 460"/>
                <a:gd name="T4" fmla="*/ 1938 w 800"/>
                <a:gd name="T5" fmla="*/ 9682 h 460"/>
                <a:gd name="T6" fmla="*/ 919 w 800"/>
                <a:gd name="T7" fmla="*/ 12538 h 460"/>
                <a:gd name="T8" fmla="*/ 0 w 800"/>
                <a:gd name="T9" fmla="*/ 13106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28575">
              <a:solidFill>
                <a:srgbClr val="FF00FF"/>
              </a:solidFill>
              <a:prstDash val="dash"/>
              <a:round/>
              <a:headEnd/>
              <a:tailEnd/>
            </a:ln>
          </p:spPr>
          <p:txBody>
            <a:bodyPr/>
            <a:lstStyle/>
            <a:p>
              <a:endParaRPr lang="en-US"/>
            </a:p>
          </p:txBody>
        </p:sp>
        <p:sp>
          <p:nvSpPr>
            <p:cNvPr id="32783" name="Freeform 12"/>
            <p:cNvSpPr>
              <a:spLocks/>
            </p:cNvSpPr>
            <p:nvPr/>
          </p:nvSpPr>
          <p:spPr bwMode="auto">
            <a:xfrm flipV="1">
              <a:off x="6090" y="3940"/>
              <a:ext cx="1407" cy="973"/>
            </a:xfrm>
            <a:custGeom>
              <a:avLst/>
              <a:gdLst>
                <a:gd name="T0" fmla="*/ 4079 w 800"/>
                <a:gd name="T1" fmla="*/ 0 h 460"/>
                <a:gd name="T2" fmla="*/ 2957 w 800"/>
                <a:gd name="T3" fmla="*/ 5699 h 460"/>
                <a:gd name="T4" fmla="*/ 1938 w 800"/>
                <a:gd name="T5" fmla="*/ 9682 h 460"/>
                <a:gd name="T6" fmla="*/ 919 w 800"/>
                <a:gd name="T7" fmla="*/ 12538 h 460"/>
                <a:gd name="T8" fmla="*/ 0 w 800"/>
                <a:gd name="T9" fmla="*/ 13106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28575">
              <a:solidFill>
                <a:srgbClr val="FF00FF"/>
              </a:solidFill>
              <a:prstDash val="dash"/>
              <a:round/>
              <a:headEnd/>
              <a:tailEnd/>
            </a:ln>
          </p:spPr>
          <p:txBody>
            <a:bodyPr/>
            <a:lstStyle/>
            <a:p>
              <a:endParaRPr lang="en-US"/>
            </a:p>
          </p:txBody>
        </p:sp>
        <p:sp>
          <p:nvSpPr>
            <p:cNvPr id="32784" name="Text Box 13"/>
            <p:cNvSpPr txBox="1">
              <a:spLocks noChangeArrowheads="1"/>
            </p:cNvSpPr>
            <p:nvPr/>
          </p:nvSpPr>
          <p:spPr bwMode="auto">
            <a:xfrm>
              <a:off x="7980" y="3400"/>
              <a:ext cx="1900" cy="520"/>
            </a:xfrm>
            <a:prstGeom prst="rect">
              <a:avLst/>
            </a:prstGeom>
            <a:noFill/>
            <a:ln w="12700">
              <a:noFill/>
              <a:miter lim="800000"/>
              <a:headEnd/>
              <a:tailEnd/>
            </a:ln>
          </p:spPr>
          <p:txBody>
            <a:bodyPr/>
            <a:lstStyle/>
            <a:p>
              <a:pPr eaLnBrk="0" hangingPunct="0"/>
              <a:endParaRPr lang="en-US" sz="3200"/>
            </a:p>
          </p:txBody>
        </p:sp>
        <p:sp>
          <p:nvSpPr>
            <p:cNvPr id="32785" name="Line 14"/>
            <p:cNvSpPr>
              <a:spLocks noChangeShapeType="1"/>
            </p:cNvSpPr>
            <p:nvPr/>
          </p:nvSpPr>
          <p:spPr bwMode="auto">
            <a:xfrm flipH="1">
              <a:off x="6640" y="3660"/>
              <a:ext cx="1280" cy="0"/>
            </a:xfrm>
            <a:prstGeom prst="line">
              <a:avLst/>
            </a:prstGeom>
            <a:noFill/>
            <a:ln w="0">
              <a:solidFill>
                <a:schemeClr val="tx1"/>
              </a:solidFill>
              <a:round/>
              <a:headEnd/>
              <a:tailEnd type="triangle" w="med" len="med"/>
            </a:ln>
          </p:spPr>
          <p:txBody>
            <a:bodyPr/>
            <a:lstStyle/>
            <a:p>
              <a:endParaRPr lang="en-US"/>
            </a:p>
          </p:txBody>
        </p:sp>
        <p:sp>
          <p:nvSpPr>
            <p:cNvPr id="32786" name="Line 16"/>
            <p:cNvSpPr>
              <a:spLocks noChangeShapeType="1"/>
            </p:cNvSpPr>
            <p:nvPr/>
          </p:nvSpPr>
          <p:spPr bwMode="auto">
            <a:xfrm>
              <a:off x="4280" y="3800"/>
              <a:ext cx="500" cy="0"/>
            </a:xfrm>
            <a:prstGeom prst="line">
              <a:avLst/>
            </a:prstGeom>
            <a:noFill/>
            <a:ln w="12700">
              <a:solidFill>
                <a:schemeClr val="tx1"/>
              </a:solidFill>
              <a:round/>
              <a:headEnd/>
              <a:tailEnd type="triangle" w="med" len="med"/>
            </a:ln>
          </p:spPr>
          <p:txBody>
            <a:bodyPr/>
            <a:lstStyle/>
            <a:p>
              <a:endParaRPr lang="en-US"/>
            </a:p>
          </p:txBody>
        </p:sp>
        <p:sp>
          <p:nvSpPr>
            <p:cNvPr id="32787" name="Line 18"/>
            <p:cNvSpPr>
              <a:spLocks noChangeShapeType="1"/>
            </p:cNvSpPr>
            <p:nvPr/>
          </p:nvSpPr>
          <p:spPr bwMode="auto">
            <a:xfrm flipV="1">
              <a:off x="4640" y="4048"/>
              <a:ext cx="1333" cy="1932"/>
            </a:xfrm>
            <a:prstGeom prst="line">
              <a:avLst/>
            </a:prstGeom>
            <a:noFill/>
            <a:ln w="12700">
              <a:solidFill>
                <a:schemeClr val="tx1"/>
              </a:solidFill>
              <a:round/>
              <a:headEnd/>
              <a:tailEnd type="triangle" w="med" len="med"/>
            </a:ln>
          </p:spPr>
          <p:txBody>
            <a:bodyPr/>
            <a:lstStyle/>
            <a:p>
              <a:endParaRPr lang="en-US"/>
            </a:p>
          </p:txBody>
        </p:sp>
        <p:sp>
          <p:nvSpPr>
            <p:cNvPr id="32788" name="Freeform 19"/>
            <p:cNvSpPr>
              <a:spLocks/>
            </p:cNvSpPr>
            <p:nvPr/>
          </p:nvSpPr>
          <p:spPr bwMode="auto">
            <a:xfrm flipH="1">
              <a:off x="6153" y="4895"/>
              <a:ext cx="1337" cy="1245"/>
            </a:xfrm>
            <a:custGeom>
              <a:avLst/>
              <a:gdLst>
                <a:gd name="T0" fmla="*/ 3734 w 800"/>
                <a:gd name="T1" fmla="*/ 0 h 460"/>
                <a:gd name="T2" fmla="*/ 2706 w 800"/>
                <a:gd name="T3" fmla="*/ 3962 h 460"/>
                <a:gd name="T4" fmla="*/ 1773 w 800"/>
                <a:gd name="T5" fmla="*/ 6739 h 460"/>
                <a:gd name="T6" fmla="*/ 841 w 800"/>
                <a:gd name="T7" fmla="*/ 8723 h 460"/>
                <a:gd name="T8" fmla="*/ 0 w 800"/>
                <a:gd name="T9" fmla="*/ 9121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12700">
              <a:solidFill>
                <a:srgbClr val="0000FF"/>
              </a:solidFill>
              <a:round/>
              <a:headEnd/>
              <a:tailEnd/>
            </a:ln>
          </p:spPr>
          <p:txBody>
            <a:bodyPr/>
            <a:lstStyle/>
            <a:p>
              <a:endParaRPr lang="en-US"/>
            </a:p>
          </p:txBody>
        </p:sp>
      </p:grpSp>
      <p:sp>
        <p:nvSpPr>
          <p:cNvPr id="32775" name="TextBox 22"/>
          <p:cNvSpPr txBox="1">
            <a:spLocks noChangeArrowheads="1"/>
          </p:cNvSpPr>
          <p:nvPr/>
        </p:nvSpPr>
        <p:spPr bwMode="auto">
          <a:xfrm>
            <a:off x="5357813" y="1785938"/>
            <a:ext cx="1571625" cy="830262"/>
          </a:xfrm>
          <a:prstGeom prst="rect">
            <a:avLst/>
          </a:prstGeom>
          <a:noFill/>
          <a:ln w="9525">
            <a:noFill/>
            <a:miter lim="800000"/>
            <a:headEnd/>
            <a:tailEnd/>
          </a:ln>
        </p:spPr>
        <p:txBody>
          <a:bodyPr>
            <a:spAutoFit/>
          </a:bodyPr>
          <a:lstStyle/>
          <a:p>
            <a:pPr eaLnBrk="0" hangingPunct="0"/>
            <a:r>
              <a:rPr lang="en-US" sz="1600">
                <a:solidFill>
                  <a:srgbClr val="FF0000"/>
                </a:solidFill>
              </a:rPr>
              <a:t>Applied</a:t>
            </a:r>
          </a:p>
          <a:p>
            <a:pPr eaLnBrk="0" hangingPunct="0"/>
            <a:r>
              <a:rPr lang="en-US" sz="1600">
                <a:solidFill>
                  <a:srgbClr val="FF0000"/>
                </a:solidFill>
              </a:rPr>
              <a:t>voltage</a:t>
            </a:r>
            <a:endParaRPr lang="en-US" sz="1600"/>
          </a:p>
          <a:p>
            <a:pPr eaLnBrk="0" hangingPunct="0"/>
            <a:endParaRPr lang="en-US" sz="1600"/>
          </a:p>
        </p:txBody>
      </p:sp>
      <p:sp>
        <p:nvSpPr>
          <p:cNvPr id="32776" name="Rectangle 24"/>
          <p:cNvSpPr>
            <a:spLocks noChangeArrowheads="1"/>
          </p:cNvSpPr>
          <p:nvPr/>
        </p:nvSpPr>
        <p:spPr bwMode="auto">
          <a:xfrm>
            <a:off x="928688" y="3429000"/>
            <a:ext cx="1857375" cy="584200"/>
          </a:xfrm>
          <a:prstGeom prst="rect">
            <a:avLst/>
          </a:prstGeom>
          <a:noFill/>
          <a:ln w="9525">
            <a:noFill/>
            <a:miter lim="800000"/>
            <a:headEnd/>
            <a:tailEnd/>
          </a:ln>
        </p:spPr>
        <p:txBody>
          <a:bodyPr>
            <a:spAutoFit/>
          </a:bodyPr>
          <a:lstStyle/>
          <a:p>
            <a:pPr algn="ctr" eaLnBrk="0" hangingPunct="0"/>
            <a:r>
              <a:rPr lang="en-US" sz="1600">
                <a:solidFill>
                  <a:srgbClr val="FF00FF"/>
                </a:solidFill>
              </a:rPr>
              <a:t>Voltage across capacitor</a:t>
            </a:r>
            <a:endParaRPr lang="en-US" sz="1600">
              <a:solidFill>
                <a:srgbClr val="FFFFFF"/>
              </a:solidFill>
            </a:endParaRPr>
          </a:p>
        </p:txBody>
      </p:sp>
      <p:sp>
        <p:nvSpPr>
          <p:cNvPr id="32777" name="Rectangle 26"/>
          <p:cNvSpPr>
            <a:spLocks noChangeArrowheads="1"/>
          </p:cNvSpPr>
          <p:nvPr/>
        </p:nvSpPr>
        <p:spPr bwMode="auto">
          <a:xfrm>
            <a:off x="785813" y="2000250"/>
            <a:ext cx="1554162" cy="338138"/>
          </a:xfrm>
          <a:prstGeom prst="rect">
            <a:avLst/>
          </a:prstGeom>
          <a:noFill/>
          <a:ln w="9525">
            <a:noFill/>
            <a:miter lim="800000"/>
            <a:headEnd/>
            <a:tailEnd/>
          </a:ln>
        </p:spPr>
        <p:txBody>
          <a:bodyPr wrap="none">
            <a:spAutoFit/>
          </a:bodyPr>
          <a:lstStyle/>
          <a:p>
            <a:pPr eaLnBrk="0" hangingPunct="0"/>
            <a:r>
              <a:rPr lang="en-US" sz="1600">
                <a:solidFill>
                  <a:srgbClr val="0000FF"/>
                </a:solidFill>
              </a:rPr>
              <a:t>Charge current</a:t>
            </a:r>
            <a:endParaRPr lang="en-US" sz="2800">
              <a:solidFill>
                <a:srgbClr val="FFFFFF"/>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457200" y="267494"/>
            <a:ext cx="8229600" cy="1399032"/>
          </a:xfrm>
        </p:spPr>
        <p:txBody>
          <a:bodyPr/>
          <a:lstStyle/>
          <a:p>
            <a:pPr indent="0" algn="ctr" eaLnBrk="1" fontAlgn="auto" hangingPunct="1">
              <a:spcAft>
                <a:spcPts val="0"/>
              </a:spcAft>
              <a:defRPr/>
            </a:pPr>
            <a:r>
              <a:rPr lang="en-US" sz="6000" b="1" dirty="0" smtClean="0">
                <a:solidFill>
                  <a:schemeClr val="accent1"/>
                </a:solidFill>
                <a:latin typeface="Arial" pitchFamily="34" charset="0"/>
                <a:cs typeface="Arial" pitchFamily="34" charset="0"/>
              </a:rPr>
              <a:t>Charge current</a:t>
            </a:r>
          </a:p>
        </p:txBody>
      </p:sp>
      <p:sp>
        <p:nvSpPr>
          <p:cNvPr id="25603" name="Rectangle 3"/>
          <p:cNvSpPr>
            <a:spLocks noGrp="1" noChangeArrowheads="1"/>
          </p:cNvSpPr>
          <p:nvPr>
            <p:ph sz="half" idx="1"/>
          </p:nvPr>
        </p:nvSpPr>
        <p:spPr>
          <a:xfrm>
            <a:off x="457200" y="1722438"/>
            <a:ext cx="4038600" cy="4525962"/>
          </a:xfrm>
        </p:spPr>
        <p:txBody>
          <a:bodyPr>
            <a:normAutofit/>
          </a:bodyPr>
          <a:lstStyle/>
          <a:p>
            <a:pPr marL="64008" indent="0" eaLnBrk="1" fontAlgn="auto" hangingPunct="1">
              <a:spcAft>
                <a:spcPts val="0"/>
              </a:spcAft>
              <a:buNone/>
              <a:defRPr/>
            </a:pPr>
            <a:r>
              <a:rPr lang="en-US" sz="2400" dirty="0" smtClean="0">
                <a:latin typeface="Arial" pitchFamily="34" charset="0"/>
                <a:cs typeface="Arial" pitchFamily="34" charset="0"/>
              </a:rPr>
              <a:t>The same sequence of events takes place as the applied voltage reverses and becomes more and more negative. </a:t>
            </a:r>
          </a:p>
          <a:p>
            <a:pPr marL="64008" indent="0" eaLnBrk="1" fontAlgn="auto" hangingPunct="1">
              <a:spcAft>
                <a:spcPts val="0"/>
              </a:spcAft>
              <a:buNone/>
              <a:defRPr/>
            </a:pPr>
            <a:r>
              <a:rPr lang="en-US" sz="2400" dirty="0" smtClean="0">
                <a:latin typeface="Arial" pitchFamily="34" charset="0"/>
                <a:cs typeface="Arial" pitchFamily="34" charset="0"/>
              </a:rPr>
              <a:t>The current is at its maximum when applied voltage (and the voltage across the capacitor) is at its minimum because the capacitor is discharged. </a:t>
            </a:r>
          </a:p>
        </p:txBody>
      </p:sp>
      <p:sp>
        <p:nvSpPr>
          <p:cNvPr id="25605" name="Rectangle 5"/>
          <p:cNvSpPr>
            <a:spLocks noGrp="1" noChangeArrowheads="1"/>
          </p:cNvSpPr>
          <p:nvPr>
            <p:ph sz="half" idx="2"/>
          </p:nvPr>
        </p:nvSpPr>
        <p:spPr>
          <a:xfrm>
            <a:off x="4648200" y="1722438"/>
            <a:ext cx="4038600" cy="4525962"/>
          </a:xfrm>
        </p:spPr>
        <p:txBody>
          <a:bodyPr>
            <a:normAutofit/>
          </a:bodyPr>
          <a:lstStyle/>
          <a:p>
            <a:pPr marL="448056" indent="-384048" eaLnBrk="1" fontAlgn="auto" hangingPunct="1">
              <a:spcAft>
                <a:spcPts val="0"/>
              </a:spcAft>
              <a:buFont typeface="Wingdings 2"/>
              <a:buChar char=""/>
              <a:defRPr/>
            </a:pPr>
            <a:r>
              <a:rPr lang="en-AU" sz="2400" smtClean="0">
                <a:latin typeface="Arial" pitchFamily="34" charset="0"/>
                <a:cs typeface="Arial" pitchFamily="34" charset="0"/>
              </a:rPr>
              <a:t>Look!</a:t>
            </a:r>
            <a:endParaRPr lang="en-US" sz="2400" smtClean="0">
              <a:latin typeface="Arial" pitchFamily="34" charset="0"/>
              <a:cs typeface="Arial" pitchFamily="34" charset="0"/>
            </a:endParaRPr>
          </a:p>
        </p:txBody>
      </p:sp>
      <p:sp>
        <p:nvSpPr>
          <p:cNvPr id="33797" name="Slide Number Placeholder 2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5801CFA-5AF6-4FD0-AFED-02A4B20B92FB}" type="slidenum">
              <a:rPr lang="en-US" smtClean="0"/>
              <a:pPr/>
              <a:t>15</a:t>
            </a:fld>
            <a:endParaRPr lang="en-US" smtClean="0"/>
          </a:p>
        </p:txBody>
      </p:sp>
      <p:grpSp>
        <p:nvGrpSpPr>
          <p:cNvPr id="33798" name="Group 6"/>
          <p:cNvGrpSpPr>
            <a:grpSpLocks/>
          </p:cNvGrpSpPr>
          <p:nvPr/>
        </p:nvGrpSpPr>
        <p:grpSpPr bwMode="auto">
          <a:xfrm>
            <a:off x="4500563" y="2492375"/>
            <a:ext cx="3779837" cy="2495550"/>
            <a:chOff x="4820" y="9922"/>
            <a:chExt cx="5500" cy="3024"/>
          </a:xfrm>
        </p:grpSpPr>
        <p:grpSp>
          <p:nvGrpSpPr>
            <p:cNvPr id="33799" name="Group 7"/>
            <p:cNvGrpSpPr>
              <a:grpSpLocks/>
            </p:cNvGrpSpPr>
            <p:nvPr/>
          </p:nvGrpSpPr>
          <p:grpSpPr bwMode="auto">
            <a:xfrm>
              <a:off x="7527" y="10255"/>
              <a:ext cx="2743" cy="2344"/>
              <a:chOff x="7527" y="10015"/>
              <a:chExt cx="2743" cy="2825"/>
            </a:xfrm>
          </p:grpSpPr>
          <p:sp>
            <p:nvSpPr>
              <p:cNvPr id="33814" name="Freeform 8"/>
              <p:cNvSpPr>
                <a:spLocks/>
              </p:cNvSpPr>
              <p:nvPr/>
            </p:nvSpPr>
            <p:spPr bwMode="auto">
              <a:xfrm flipH="1" flipV="1">
                <a:off x="8893" y="10015"/>
                <a:ext cx="1377" cy="1405"/>
              </a:xfrm>
              <a:custGeom>
                <a:avLst/>
                <a:gdLst>
                  <a:gd name="T0" fmla="*/ 4079 w 800"/>
                  <a:gd name="T1" fmla="*/ 0 h 460"/>
                  <a:gd name="T2" fmla="*/ 2957 w 800"/>
                  <a:gd name="T3" fmla="*/ 5699 h 460"/>
                  <a:gd name="T4" fmla="*/ 1938 w 800"/>
                  <a:gd name="T5" fmla="*/ 9682 h 460"/>
                  <a:gd name="T6" fmla="*/ 919 w 800"/>
                  <a:gd name="T7" fmla="*/ 12538 h 460"/>
                  <a:gd name="T8" fmla="*/ 0 w 800"/>
                  <a:gd name="T9" fmla="*/ 13106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12700">
                <a:solidFill>
                  <a:srgbClr val="0000FF"/>
                </a:solidFill>
                <a:round/>
                <a:headEnd/>
                <a:tailEnd/>
              </a:ln>
            </p:spPr>
            <p:txBody>
              <a:bodyPr/>
              <a:lstStyle/>
              <a:p>
                <a:endParaRPr lang="en-US"/>
              </a:p>
            </p:txBody>
          </p:sp>
          <p:sp>
            <p:nvSpPr>
              <p:cNvPr id="33815" name="Freeform 9"/>
              <p:cNvSpPr>
                <a:spLocks/>
              </p:cNvSpPr>
              <p:nvPr/>
            </p:nvSpPr>
            <p:spPr bwMode="auto">
              <a:xfrm>
                <a:off x="7527" y="11435"/>
                <a:ext cx="1377" cy="1405"/>
              </a:xfrm>
              <a:custGeom>
                <a:avLst/>
                <a:gdLst>
                  <a:gd name="T0" fmla="*/ 4079 w 800"/>
                  <a:gd name="T1" fmla="*/ 0 h 460"/>
                  <a:gd name="T2" fmla="*/ 2957 w 800"/>
                  <a:gd name="T3" fmla="*/ 5699 h 460"/>
                  <a:gd name="T4" fmla="*/ 1938 w 800"/>
                  <a:gd name="T5" fmla="*/ 9682 h 460"/>
                  <a:gd name="T6" fmla="*/ 919 w 800"/>
                  <a:gd name="T7" fmla="*/ 12538 h 460"/>
                  <a:gd name="T8" fmla="*/ 0 w 800"/>
                  <a:gd name="T9" fmla="*/ 13106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12700">
                <a:solidFill>
                  <a:srgbClr val="0000FF"/>
                </a:solidFill>
                <a:round/>
                <a:headEnd/>
                <a:tailEnd/>
              </a:ln>
            </p:spPr>
            <p:txBody>
              <a:bodyPr/>
              <a:lstStyle/>
              <a:p>
                <a:endParaRPr lang="en-US"/>
              </a:p>
            </p:txBody>
          </p:sp>
        </p:grpSp>
        <p:sp>
          <p:nvSpPr>
            <p:cNvPr id="33800" name="Line 10"/>
            <p:cNvSpPr>
              <a:spLocks noChangeShapeType="1"/>
            </p:cNvSpPr>
            <p:nvPr/>
          </p:nvSpPr>
          <p:spPr bwMode="auto">
            <a:xfrm>
              <a:off x="4820" y="9922"/>
              <a:ext cx="0" cy="3024"/>
            </a:xfrm>
            <a:prstGeom prst="line">
              <a:avLst/>
            </a:prstGeom>
            <a:noFill/>
            <a:ln w="12700">
              <a:solidFill>
                <a:srgbClr val="000000"/>
              </a:solidFill>
              <a:round/>
              <a:headEnd/>
              <a:tailEnd/>
            </a:ln>
          </p:spPr>
          <p:txBody>
            <a:bodyPr/>
            <a:lstStyle/>
            <a:p>
              <a:endParaRPr lang="en-US"/>
            </a:p>
          </p:txBody>
        </p:sp>
        <p:sp>
          <p:nvSpPr>
            <p:cNvPr id="33801" name="Line 11"/>
            <p:cNvSpPr>
              <a:spLocks noChangeShapeType="1"/>
            </p:cNvSpPr>
            <p:nvPr/>
          </p:nvSpPr>
          <p:spPr bwMode="auto">
            <a:xfrm>
              <a:off x="4820" y="11420"/>
              <a:ext cx="5500" cy="0"/>
            </a:xfrm>
            <a:prstGeom prst="line">
              <a:avLst/>
            </a:prstGeom>
            <a:noFill/>
            <a:ln w="12700">
              <a:solidFill>
                <a:srgbClr val="000000"/>
              </a:solidFill>
              <a:round/>
              <a:headEnd/>
              <a:tailEnd/>
            </a:ln>
          </p:spPr>
          <p:txBody>
            <a:bodyPr/>
            <a:lstStyle/>
            <a:p>
              <a:endParaRPr lang="en-US"/>
            </a:p>
          </p:txBody>
        </p:sp>
        <p:grpSp>
          <p:nvGrpSpPr>
            <p:cNvPr id="33802" name="Group 12"/>
            <p:cNvGrpSpPr>
              <a:grpSpLocks/>
            </p:cNvGrpSpPr>
            <p:nvPr/>
          </p:nvGrpSpPr>
          <p:grpSpPr bwMode="auto">
            <a:xfrm>
              <a:off x="7522" y="11429"/>
              <a:ext cx="2650" cy="1406"/>
              <a:chOff x="7800" y="6880"/>
              <a:chExt cx="1540" cy="460"/>
            </a:xfrm>
          </p:grpSpPr>
          <p:sp>
            <p:nvSpPr>
              <p:cNvPr id="33812" name="Freeform 13"/>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12700">
                <a:solidFill>
                  <a:srgbClr val="FF0000"/>
                </a:solidFill>
                <a:round/>
                <a:headEnd/>
                <a:tailEnd/>
              </a:ln>
            </p:spPr>
            <p:txBody>
              <a:bodyPr/>
              <a:lstStyle/>
              <a:p>
                <a:endParaRPr lang="en-US"/>
              </a:p>
            </p:txBody>
          </p:sp>
          <p:sp>
            <p:nvSpPr>
              <p:cNvPr id="33813" name="Freeform 14"/>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12700">
                <a:solidFill>
                  <a:srgbClr val="FF0000"/>
                </a:solidFill>
                <a:round/>
                <a:headEnd/>
                <a:tailEnd/>
              </a:ln>
            </p:spPr>
            <p:txBody>
              <a:bodyPr/>
              <a:lstStyle/>
              <a:p>
                <a:endParaRPr lang="en-US"/>
              </a:p>
            </p:txBody>
          </p:sp>
        </p:grpSp>
        <p:grpSp>
          <p:nvGrpSpPr>
            <p:cNvPr id="33803" name="Group 15"/>
            <p:cNvGrpSpPr>
              <a:grpSpLocks/>
            </p:cNvGrpSpPr>
            <p:nvPr/>
          </p:nvGrpSpPr>
          <p:grpSpPr bwMode="auto">
            <a:xfrm flipV="1">
              <a:off x="7522" y="11408"/>
              <a:ext cx="2650" cy="1116"/>
              <a:chOff x="7800" y="6515"/>
              <a:chExt cx="1540" cy="365"/>
            </a:xfrm>
          </p:grpSpPr>
          <p:sp>
            <p:nvSpPr>
              <p:cNvPr id="33810" name="Freeform 16"/>
              <p:cNvSpPr>
                <a:spLocks/>
              </p:cNvSpPr>
              <p:nvPr/>
            </p:nvSpPr>
            <p:spPr bwMode="auto">
              <a:xfrm flipV="1">
                <a:off x="8646" y="6515"/>
                <a:ext cx="694" cy="364"/>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12700">
                <a:solidFill>
                  <a:srgbClr val="FF00FF"/>
                </a:solidFill>
                <a:prstDash val="dash"/>
                <a:round/>
                <a:headEnd/>
                <a:tailEnd/>
              </a:ln>
            </p:spPr>
            <p:txBody>
              <a:bodyPr/>
              <a:lstStyle/>
              <a:p>
                <a:endParaRPr lang="en-US"/>
              </a:p>
            </p:txBody>
          </p:sp>
          <p:sp>
            <p:nvSpPr>
              <p:cNvPr id="33811" name="Freeform 17"/>
              <p:cNvSpPr>
                <a:spLocks/>
              </p:cNvSpPr>
              <p:nvPr/>
            </p:nvSpPr>
            <p:spPr bwMode="auto">
              <a:xfrm flipH="1" flipV="1">
                <a:off x="7800" y="6516"/>
                <a:ext cx="786" cy="364"/>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12700">
                <a:solidFill>
                  <a:srgbClr val="FF00FF"/>
                </a:solidFill>
                <a:prstDash val="dash"/>
                <a:round/>
                <a:headEnd/>
                <a:tailEnd/>
              </a:ln>
            </p:spPr>
            <p:txBody>
              <a:bodyPr/>
              <a:lstStyle/>
              <a:p>
                <a:endParaRPr lang="en-US"/>
              </a:p>
            </p:txBody>
          </p:sp>
        </p:grpSp>
        <p:sp>
          <p:nvSpPr>
            <p:cNvPr id="33804" name="Text Box 18"/>
            <p:cNvSpPr txBox="1">
              <a:spLocks noChangeArrowheads="1"/>
            </p:cNvSpPr>
            <p:nvPr/>
          </p:nvSpPr>
          <p:spPr bwMode="auto">
            <a:xfrm>
              <a:off x="7211" y="10278"/>
              <a:ext cx="1700" cy="680"/>
            </a:xfrm>
            <a:prstGeom prst="rect">
              <a:avLst/>
            </a:prstGeom>
            <a:noFill/>
            <a:ln w="12700">
              <a:noFill/>
              <a:miter lim="800000"/>
              <a:headEnd/>
              <a:tailEnd/>
            </a:ln>
          </p:spPr>
          <p:txBody>
            <a:bodyPr/>
            <a:lstStyle/>
            <a:p>
              <a:pPr algn="ctr" eaLnBrk="0" hangingPunct="0"/>
              <a:r>
                <a:rPr lang="en-US" sz="1400" dirty="0">
                  <a:solidFill>
                    <a:srgbClr val="FF00FF"/>
                  </a:solidFill>
                </a:rPr>
                <a:t>Voltage across capacitor</a:t>
              </a:r>
              <a:endParaRPr lang="en-US" sz="2400" dirty="0"/>
            </a:p>
          </p:txBody>
        </p:sp>
        <p:sp>
          <p:nvSpPr>
            <p:cNvPr id="33805" name="Line 19"/>
            <p:cNvSpPr>
              <a:spLocks noChangeShapeType="1"/>
            </p:cNvSpPr>
            <p:nvPr/>
          </p:nvSpPr>
          <p:spPr bwMode="auto">
            <a:xfrm>
              <a:off x="8042" y="11144"/>
              <a:ext cx="0" cy="779"/>
            </a:xfrm>
            <a:prstGeom prst="line">
              <a:avLst/>
            </a:prstGeom>
            <a:noFill/>
            <a:ln w="12700">
              <a:solidFill>
                <a:srgbClr val="FF0000"/>
              </a:solidFill>
              <a:round/>
              <a:headEnd/>
              <a:tailEnd type="triangle" w="med" len="med"/>
            </a:ln>
          </p:spPr>
          <p:txBody>
            <a:bodyPr/>
            <a:lstStyle/>
            <a:p>
              <a:endParaRPr lang="en-US"/>
            </a:p>
          </p:txBody>
        </p:sp>
        <p:sp>
          <p:nvSpPr>
            <p:cNvPr id="33806" name="Text Box 20"/>
            <p:cNvSpPr txBox="1">
              <a:spLocks noChangeArrowheads="1"/>
            </p:cNvSpPr>
            <p:nvPr/>
          </p:nvSpPr>
          <p:spPr bwMode="auto">
            <a:xfrm>
              <a:off x="5340" y="12360"/>
              <a:ext cx="1700" cy="520"/>
            </a:xfrm>
            <a:prstGeom prst="rect">
              <a:avLst/>
            </a:prstGeom>
            <a:noFill/>
            <a:ln w="12700">
              <a:noFill/>
              <a:miter lim="800000"/>
              <a:headEnd/>
              <a:tailEnd/>
            </a:ln>
          </p:spPr>
          <p:txBody>
            <a:bodyPr/>
            <a:lstStyle/>
            <a:p>
              <a:pPr eaLnBrk="0" hangingPunct="0"/>
              <a:r>
                <a:rPr lang="en-US" sz="1600">
                  <a:solidFill>
                    <a:srgbClr val="0000FF"/>
                  </a:solidFill>
                </a:rPr>
                <a:t>Charge current</a:t>
              </a:r>
              <a:endParaRPr lang="en-US" sz="2800"/>
            </a:p>
          </p:txBody>
        </p:sp>
        <p:sp>
          <p:nvSpPr>
            <p:cNvPr id="33807" name="Line 21"/>
            <p:cNvSpPr>
              <a:spLocks noChangeShapeType="1"/>
            </p:cNvSpPr>
            <p:nvPr/>
          </p:nvSpPr>
          <p:spPr bwMode="auto">
            <a:xfrm>
              <a:off x="7000" y="12580"/>
              <a:ext cx="500" cy="0"/>
            </a:xfrm>
            <a:prstGeom prst="line">
              <a:avLst/>
            </a:prstGeom>
            <a:noFill/>
            <a:ln w="12700">
              <a:solidFill>
                <a:srgbClr val="FF0000"/>
              </a:solidFill>
              <a:round/>
              <a:headEnd/>
              <a:tailEnd type="triangle" w="med" len="med"/>
            </a:ln>
          </p:spPr>
          <p:txBody>
            <a:bodyPr/>
            <a:lstStyle/>
            <a:p>
              <a:endParaRPr lang="en-US"/>
            </a:p>
          </p:txBody>
        </p:sp>
        <p:sp>
          <p:nvSpPr>
            <p:cNvPr id="33808" name="Text Box 22"/>
            <p:cNvSpPr txBox="1">
              <a:spLocks noChangeArrowheads="1"/>
            </p:cNvSpPr>
            <p:nvPr/>
          </p:nvSpPr>
          <p:spPr bwMode="auto">
            <a:xfrm>
              <a:off x="5380" y="11640"/>
              <a:ext cx="1900" cy="520"/>
            </a:xfrm>
            <a:prstGeom prst="rect">
              <a:avLst/>
            </a:prstGeom>
            <a:noFill/>
            <a:ln w="12700">
              <a:noFill/>
              <a:miter lim="800000"/>
              <a:headEnd/>
              <a:tailEnd/>
            </a:ln>
          </p:spPr>
          <p:txBody>
            <a:bodyPr/>
            <a:lstStyle/>
            <a:p>
              <a:pPr eaLnBrk="0" hangingPunct="0"/>
              <a:r>
                <a:rPr lang="en-US" sz="1600">
                  <a:solidFill>
                    <a:srgbClr val="FF0000"/>
                  </a:solidFill>
                </a:rPr>
                <a:t>Applied</a:t>
              </a:r>
              <a:r>
                <a:rPr lang="en-US" sz="1000">
                  <a:solidFill>
                    <a:srgbClr val="FF0000"/>
                  </a:solidFill>
                </a:rPr>
                <a:t> </a:t>
              </a:r>
              <a:r>
                <a:rPr lang="en-US" sz="1600">
                  <a:solidFill>
                    <a:srgbClr val="FF0000"/>
                  </a:solidFill>
                </a:rPr>
                <a:t>voltage</a:t>
              </a:r>
              <a:endParaRPr lang="en-US" sz="2800"/>
            </a:p>
          </p:txBody>
        </p:sp>
        <p:sp>
          <p:nvSpPr>
            <p:cNvPr id="33809" name="Line 23"/>
            <p:cNvSpPr>
              <a:spLocks noChangeShapeType="1"/>
            </p:cNvSpPr>
            <p:nvPr/>
          </p:nvSpPr>
          <p:spPr bwMode="auto">
            <a:xfrm>
              <a:off x="7140" y="11880"/>
              <a:ext cx="580" cy="0"/>
            </a:xfrm>
            <a:prstGeom prst="line">
              <a:avLst/>
            </a:prstGeom>
            <a:noFill/>
            <a:ln w="12700">
              <a:solidFill>
                <a:srgbClr val="FF0000"/>
              </a:solidFill>
              <a:round/>
              <a:headEn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67494"/>
            <a:ext cx="8229600" cy="1399032"/>
          </a:xfrm>
        </p:spPr>
        <p:txBody>
          <a:bodyPr/>
          <a:lstStyle/>
          <a:p>
            <a:pPr indent="0" algn="ctr" eaLnBrk="1" fontAlgn="auto" hangingPunct="1">
              <a:spcAft>
                <a:spcPts val="0"/>
              </a:spcAft>
              <a:defRPr/>
            </a:pPr>
            <a:r>
              <a:rPr lang="en-US" b="1" dirty="0" smtClean="0">
                <a:solidFill>
                  <a:schemeClr val="accent1"/>
                </a:solidFill>
                <a:latin typeface="Arial" pitchFamily="34" charset="0"/>
                <a:cs typeface="Arial" pitchFamily="34" charset="0"/>
              </a:rPr>
              <a:t>Current / Voltage Relationship</a:t>
            </a:r>
          </a:p>
        </p:txBody>
      </p:sp>
      <p:sp>
        <p:nvSpPr>
          <p:cNvPr id="26627" name="Rectangle 3"/>
          <p:cNvSpPr>
            <a:spLocks noGrp="1" noChangeArrowheads="1"/>
          </p:cNvSpPr>
          <p:nvPr>
            <p:ph sz="half" idx="1"/>
          </p:nvPr>
        </p:nvSpPr>
        <p:spPr>
          <a:xfrm>
            <a:off x="457200" y="1722438"/>
            <a:ext cx="4038600" cy="4525962"/>
          </a:xfrm>
        </p:spPr>
        <p:txBody>
          <a:bodyPr>
            <a:normAutofit/>
          </a:bodyPr>
          <a:lstStyle/>
          <a:p>
            <a:pPr marL="64008" indent="0" eaLnBrk="1" fontAlgn="auto" hangingPunct="1">
              <a:spcAft>
                <a:spcPts val="0"/>
              </a:spcAft>
              <a:buNone/>
              <a:defRPr/>
            </a:pPr>
            <a:r>
              <a:rPr lang="en-US" sz="3600" dirty="0" smtClean="0">
                <a:latin typeface="Arial" pitchFamily="34" charset="0"/>
                <a:cs typeface="Arial" pitchFamily="34" charset="0"/>
              </a:rPr>
              <a:t>The relationship between applied voltage, charge current and charge voltage is shown in the waveform diagram to the right</a:t>
            </a:r>
            <a:r>
              <a:rPr lang="en-US" sz="2400" dirty="0" smtClean="0">
                <a:latin typeface="Arial" pitchFamily="34" charset="0"/>
                <a:cs typeface="Arial" pitchFamily="34" charset="0"/>
              </a:rPr>
              <a:t>.</a:t>
            </a:r>
          </a:p>
        </p:txBody>
      </p:sp>
      <p:sp>
        <p:nvSpPr>
          <p:cNvPr id="34820" name="Slide Number Placeholder 4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8B3D398-DE7C-4B96-A0E8-09BCAE3368BB}" type="slidenum">
              <a:rPr lang="en-US" smtClean="0"/>
              <a:pPr/>
              <a:t>16</a:t>
            </a:fld>
            <a:endParaRPr lang="en-US" smtClean="0"/>
          </a:p>
        </p:txBody>
      </p:sp>
      <p:grpSp>
        <p:nvGrpSpPr>
          <p:cNvPr id="34821" name="Group 4"/>
          <p:cNvGrpSpPr>
            <a:grpSpLocks/>
          </p:cNvGrpSpPr>
          <p:nvPr/>
        </p:nvGrpSpPr>
        <p:grpSpPr bwMode="auto">
          <a:xfrm>
            <a:off x="4357688" y="2554288"/>
            <a:ext cx="4562475" cy="2871787"/>
            <a:chOff x="4171" y="2999"/>
            <a:chExt cx="4710" cy="2648"/>
          </a:xfrm>
        </p:grpSpPr>
        <p:sp>
          <p:nvSpPr>
            <p:cNvPr id="34825" name="Line 8"/>
            <p:cNvSpPr>
              <a:spLocks noChangeShapeType="1"/>
            </p:cNvSpPr>
            <p:nvPr/>
          </p:nvSpPr>
          <p:spPr bwMode="auto">
            <a:xfrm>
              <a:off x="4512" y="3024"/>
              <a:ext cx="0" cy="2623"/>
            </a:xfrm>
            <a:prstGeom prst="line">
              <a:avLst/>
            </a:prstGeom>
            <a:noFill/>
            <a:ln w="9525">
              <a:solidFill>
                <a:srgbClr val="000000"/>
              </a:solidFill>
              <a:round/>
              <a:headEnd/>
              <a:tailEnd/>
            </a:ln>
          </p:spPr>
          <p:txBody>
            <a:bodyPr/>
            <a:lstStyle/>
            <a:p>
              <a:endParaRPr lang="en-US"/>
            </a:p>
          </p:txBody>
        </p:sp>
        <p:sp>
          <p:nvSpPr>
            <p:cNvPr id="34826" name="Line 9"/>
            <p:cNvSpPr>
              <a:spLocks noChangeShapeType="1"/>
            </p:cNvSpPr>
            <p:nvPr/>
          </p:nvSpPr>
          <p:spPr bwMode="auto">
            <a:xfrm>
              <a:off x="4528" y="4319"/>
              <a:ext cx="4230" cy="0"/>
            </a:xfrm>
            <a:prstGeom prst="line">
              <a:avLst/>
            </a:prstGeom>
            <a:noFill/>
            <a:ln w="9525">
              <a:solidFill>
                <a:srgbClr val="000000"/>
              </a:solidFill>
              <a:round/>
              <a:headEnd/>
              <a:tailEnd/>
            </a:ln>
          </p:spPr>
          <p:txBody>
            <a:bodyPr/>
            <a:lstStyle/>
            <a:p>
              <a:endParaRPr lang="en-US"/>
            </a:p>
          </p:txBody>
        </p:sp>
        <p:sp>
          <p:nvSpPr>
            <p:cNvPr id="34827" name="Line 10"/>
            <p:cNvSpPr>
              <a:spLocks noChangeShapeType="1"/>
            </p:cNvSpPr>
            <p:nvPr/>
          </p:nvSpPr>
          <p:spPr bwMode="auto">
            <a:xfrm rot="5400000" flipH="1" flipV="1">
              <a:off x="4943" y="3672"/>
              <a:ext cx="0" cy="0"/>
            </a:xfrm>
            <a:prstGeom prst="line">
              <a:avLst/>
            </a:prstGeom>
            <a:noFill/>
            <a:ln w="9525">
              <a:solidFill>
                <a:srgbClr val="FF0000"/>
              </a:solidFill>
              <a:round/>
              <a:headEnd/>
              <a:tailEnd/>
            </a:ln>
          </p:spPr>
          <p:txBody>
            <a:bodyPr/>
            <a:lstStyle/>
            <a:p>
              <a:endParaRPr lang="en-US"/>
            </a:p>
          </p:txBody>
        </p:sp>
        <p:sp>
          <p:nvSpPr>
            <p:cNvPr id="34828" name="Line 11"/>
            <p:cNvSpPr>
              <a:spLocks noChangeShapeType="1"/>
            </p:cNvSpPr>
            <p:nvPr/>
          </p:nvSpPr>
          <p:spPr bwMode="auto">
            <a:xfrm>
              <a:off x="5507" y="2999"/>
              <a:ext cx="0" cy="2623"/>
            </a:xfrm>
            <a:prstGeom prst="line">
              <a:avLst/>
            </a:prstGeom>
            <a:noFill/>
            <a:ln w="9525">
              <a:solidFill>
                <a:srgbClr val="C0C0C0"/>
              </a:solidFill>
              <a:prstDash val="dash"/>
              <a:round/>
              <a:headEnd/>
              <a:tailEnd/>
            </a:ln>
          </p:spPr>
          <p:txBody>
            <a:bodyPr/>
            <a:lstStyle/>
            <a:p>
              <a:endParaRPr lang="en-US"/>
            </a:p>
          </p:txBody>
        </p:sp>
        <p:sp>
          <p:nvSpPr>
            <p:cNvPr id="34829" name="Line 12"/>
            <p:cNvSpPr>
              <a:spLocks noChangeShapeType="1"/>
            </p:cNvSpPr>
            <p:nvPr/>
          </p:nvSpPr>
          <p:spPr bwMode="auto">
            <a:xfrm>
              <a:off x="7446" y="2999"/>
              <a:ext cx="0" cy="2623"/>
            </a:xfrm>
            <a:prstGeom prst="line">
              <a:avLst/>
            </a:prstGeom>
            <a:noFill/>
            <a:ln w="9525">
              <a:solidFill>
                <a:srgbClr val="C0C0C0"/>
              </a:solidFill>
              <a:prstDash val="dash"/>
              <a:round/>
              <a:headEnd/>
              <a:tailEnd/>
            </a:ln>
          </p:spPr>
          <p:txBody>
            <a:bodyPr/>
            <a:lstStyle/>
            <a:p>
              <a:endParaRPr lang="en-US"/>
            </a:p>
          </p:txBody>
        </p:sp>
        <p:sp>
          <p:nvSpPr>
            <p:cNvPr id="34830" name="Line 13"/>
            <p:cNvSpPr>
              <a:spLocks noChangeShapeType="1"/>
            </p:cNvSpPr>
            <p:nvPr/>
          </p:nvSpPr>
          <p:spPr bwMode="auto">
            <a:xfrm>
              <a:off x="6478" y="2999"/>
              <a:ext cx="0" cy="2623"/>
            </a:xfrm>
            <a:prstGeom prst="line">
              <a:avLst/>
            </a:prstGeom>
            <a:noFill/>
            <a:ln w="9525">
              <a:solidFill>
                <a:srgbClr val="C0C0C0"/>
              </a:solidFill>
              <a:prstDash val="dash"/>
              <a:round/>
              <a:headEnd/>
              <a:tailEnd/>
            </a:ln>
          </p:spPr>
          <p:txBody>
            <a:bodyPr/>
            <a:lstStyle/>
            <a:p>
              <a:endParaRPr lang="en-US"/>
            </a:p>
          </p:txBody>
        </p:sp>
        <p:sp>
          <p:nvSpPr>
            <p:cNvPr id="34831" name="Line 14"/>
            <p:cNvSpPr>
              <a:spLocks noChangeShapeType="1"/>
            </p:cNvSpPr>
            <p:nvPr/>
          </p:nvSpPr>
          <p:spPr bwMode="auto">
            <a:xfrm>
              <a:off x="8438" y="2999"/>
              <a:ext cx="0" cy="2576"/>
            </a:xfrm>
            <a:prstGeom prst="line">
              <a:avLst/>
            </a:prstGeom>
            <a:noFill/>
            <a:ln w="9525">
              <a:solidFill>
                <a:srgbClr val="C0C0C0"/>
              </a:solidFill>
              <a:prstDash val="dash"/>
              <a:round/>
              <a:headEnd/>
              <a:tailEnd/>
            </a:ln>
          </p:spPr>
          <p:txBody>
            <a:bodyPr/>
            <a:lstStyle/>
            <a:p>
              <a:endParaRPr lang="en-US"/>
            </a:p>
          </p:txBody>
        </p:sp>
        <p:sp>
          <p:nvSpPr>
            <p:cNvPr id="34832" name="Text Box 15"/>
            <p:cNvSpPr txBox="1">
              <a:spLocks noChangeArrowheads="1"/>
            </p:cNvSpPr>
            <p:nvPr/>
          </p:nvSpPr>
          <p:spPr bwMode="auto">
            <a:xfrm>
              <a:off x="4171" y="4249"/>
              <a:ext cx="851" cy="576"/>
            </a:xfrm>
            <a:prstGeom prst="rect">
              <a:avLst/>
            </a:prstGeom>
            <a:noFill/>
            <a:ln w="9525">
              <a:noFill/>
              <a:miter lim="800000"/>
              <a:headEnd/>
              <a:tailEnd/>
            </a:ln>
          </p:spPr>
          <p:txBody>
            <a:bodyPr/>
            <a:lstStyle/>
            <a:p>
              <a:pPr algn="ctr" eaLnBrk="0" hangingPunct="0"/>
              <a:r>
                <a:rPr lang="en-US" sz="1000"/>
                <a:t>0</a:t>
              </a:r>
              <a:r>
                <a:rPr lang="en-US" sz="1000" baseline="30000"/>
                <a:t>0</a:t>
              </a:r>
              <a:endParaRPr lang="en-US"/>
            </a:p>
          </p:txBody>
        </p:sp>
        <p:sp>
          <p:nvSpPr>
            <p:cNvPr id="34833" name="Text Box 16"/>
            <p:cNvSpPr txBox="1">
              <a:spLocks noChangeArrowheads="1"/>
            </p:cNvSpPr>
            <p:nvPr/>
          </p:nvSpPr>
          <p:spPr bwMode="auto">
            <a:xfrm>
              <a:off x="5172" y="4274"/>
              <a:ext cx="751" cy="576"/>
            </a:xfrm>
            <a:prstGeom prst="rect">
              <a:avLst/>
            </a:prstGeom>
            <a:noFill/>
            <a:ln w="9525">
              <a:noFill/>
              <a:miter lim="800000"/>
              <a:headEnd/>
              <a:tailEnd/>
            </a:ln>
          </p:spPr>
          <p:txBody>
            <a:bodyPr/>
            <a:lstStyle/>
            <a:p>
              <a:pPr algn="ctr" eaLnBrk="0" hangingPunct="0"/>
              <a:r>
                <a:rPr lang="en-US" sz="1000"/>
                <a:t>90</a:t>
              </a:r>
              <a:r>
                <a:rPr lang="en-US" sz="1000" baseline="30000"/>
                <a:t>0</a:t>
              </a:r>
              <a:endParaRPr lang="en-US"/>
            </a:p>
          </p:txBody>
        </p:sp>
        <p:sp>
          <p:nvSpPr>
            <p:cNvPr id="34834" name="Text Box 17"/>
            <p:cNvSpPr txBox="1">
              <a:spLocks noChangeArrowheads="1"/>
            </p:cNvSpPr>
            <p:nvPr/>
          </p:nvSpPr>
          <p:spPr bwMode="auto">
            <a:xfrm>
              <a:off x="6088" y="4274"/>
              <a:ext cx="852" cy="576"/>
            </a:xfrm>
            <a:prstGeom prst="rect">
              <a:avLst/>
            </a:prstGeom>
            <a:noFill/>
            <a:ln w="9525">
              <a:noFill/>
              <a:miter lim="800000"/>
              <a:headEnd/>
              <a:tailEnd/>
            </a:ln>
          </p:spPr>
          <p:txBody>
            <a:bodyPr/>
            <a:lstStyle/>
            <a:p>
              <a:pPr algn="ctr" eaLnBrk="0" hangingPunct="0"/>
              <a:r>
                <a:rPr lang="en-US" sz="1000"/>
                <a:t>180</a:t>
              </a:r>
              <a:r>
                <a:rPr lang="en-US" sz="1000" baseline="30000"/>
                <a:t>0</a:t>
              </a:r>
              <a:endParaRPr lang="en-US"/>
            </a:p>
          </p:txBody>
        </p:sp>
        <p:sp>
          <p:nvSpPr>
            <p:cNvPr id="34835" name="Text Box 18"/>
            <p:cNvSpPr txBox="1">
              <a:spLocks noChangeArrowheads="1"/>
            </p:cNvSpPr>
            <p:nvPr/>
          </p:nvSpPr>
          <p:spPr bwMode="auto">
            <a:xfrm>
              <a:off x="8030" y="4274"/>
              <a:ext cx="851" cy="576"/>
            </a:xfrm>
            <a:prstGeom prst="rect">
              <a:avLst/>
            </a:prstGeom>
            <a:noFill/>
            <a:ln w="9525">
              <a:noFill/>
              <a:miter lim="800000"/>
              <a:headEnd/>
              <a:tailEnd/>
            </a:ln>
          </p:spPr>
          <p:txBody>
            <a:bodyPr/>
            <a:lstStyle/>
            <a:p>
              <a:pPr algn="ctr" eaLnBrk="0" hangingPunct="0"/>
              <a:r>
                <a:rPr lang="en-US" sz="1000"/>
                <a:t>360</a:t>
              </a:r>
              <a:r>
                <a:rPr lang="en-US" sz="1000" baseline="30000"/>
                <a:t>0</a:t>
              </a:r>
              <a:endParaRPr lang="en-US"/>
            </a:p>
          </p:txBody>
        </p:sp>
        <p:sp>
          <p:nvSpPr>
            <p:cNvPr id="34836" name="Text Box 19"/>
            <p:cNvSpPr txBox="1">
              <a:spLocks noChangeArrowheads="1"/>
            </p:cNvSpPr>
            <p:nvPr/>
          </p:nvSpPr>
          <p:spPr bwMode="auto">
            <a:xfrm>
              <a:off x="7045" y="4274"/>
              <a:ext cx="850" cy="576"/>
            </a:xfrm>
            <a:prstGeom prst="rect">
              <a:avLst/>
            </a:prstGeom>
            <a:noFill/>
            <a:ln w="9525">
              <a:noFill/>
              <a:miter lim="800000"/>
              <a:headEnd/>
              <a:tailEnd/>
            </a:ln>
          </p:spPr>
          <p:txBody>
            <a:bodyPr/>
            <a:lstStyle/>
            <a:p>
              <a:pPr algn="ctr" eaLnBrk="0" hangingPunct="0"/>
              <a:r>
                <a:rPr lang="en-US" sz="1000"/>
                <a:t>270</a:t>
              </a:r>
              <a:r>
                <a:rPr lang="en-US" sz="1000" baseline="30000"/>
                <a:t>0</a:t>
              </a:r>
              <a:endParaRPr lang="en-US"/>
            </a:p>
          </p:txBody>
        </p:sp>
        <p:sp>
          <p:nvSpPr>
            <p:cNvPr id="34837" name="Freeform 20"/>
            <p:cNvSpPr>
              <a:spLocks/>
            </p:cNvSpPr>
            <p:nvPr/>
          </p:nvSpPr>
          <p:spPr bwMode="auto">
            <a:xfrm>
              <a:off x="4512" y="3414"/>
              <a:ext cx="985" cy="906"/>
            </a:xfrm>
            <a:custGeom>
              <a:avLst/>
              <a:gdLst>
                <a:gd name="T0" fmla="*/ 0 w 1260"/>
                <a:gd name="T1" fmla="*/ 553 h 1160"/>
                <a:gd name="T2" fmla="*/ 200 w 1260"/>
                <a:gd name="T3" fmla="*/ 276 h 1160"/>
                <a:gd name="T4" fmla="*/ 402 w 1260"/>
                <a:gd name="T5" fmla="*/ 86 h 1160"/>
                <a:gd name="T6" fmla="*/ 602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00"/>
              </a:solidFill>
              <a:round/>
              <a:headEnd/>
              <a:tailEnd/>
            </a:ln>
          </p:spPr>
          <p:txBody>
            <a:bodyPr/>
            <a:lstStyle/>
            <a:p>
              <a:endParaRPr lang="en-US"/>
            </a:p>
          </p:txBody>
        </p:sp>
        <p:sp>
          <p:nvSpPr>
            <p:cNvPr id="34838" name="Freeform 21"/>
            <p:cNvSpPr>
              <a:spLocks/>
            </p:cNvSpPr>
            <p:nvPr/>
          </p:nvSpPr>
          <p:spPr bwMode="auto">
            <a:xfrm flipH="1">
              <a:off x="5497" y="3414"/>
              <a:ext cx="984" cy="906"/>
            </a:xfrm>
            <a:custGeom>
              <a:avLst/>
              <a:gdLst>
                <a:gd name="T0" fmla="*/ 0 w 1260"/>
                <a:gd name="T1" fmla="*/ 553 h 1160"/>
                <a:gd name="T2" fmla="*/ 200 w 1260"/>
                <a:gd name="T3" fmla="*/ 276 h 1160"/>
                <a:gd name="T4" fmla="*/ 400 w 1260"/>
                <a:gd name="T5" fmla="*/ 86 h 1160"/>
                <a:gd name="T6" fmla="*/ 600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00"/>
              </a:solidFill>
              <a:round/>
              <a:headEnd/>
              <a:tailEnd/>
            </a:ln>
          </p:spPr>
          <p:txBody>
            <a:bodyPr/>
            <a:lstStyle/>
            <a:p>
              <a:endParaRPr lang="en-US"/>
            </a:p>
          </p:txBody>
        </p:sp>
        <p:sp>
          <p:nvSpPr>
            <p:cNvPr id="34839" name="Freeform 22"/>
            <p:cNvSpPr>
              <a:spLocks/>
            </p:cNvSpPr>
            <p:nvPr/>
          </p:nvSpPr>
          <p:spPr bwMode="auto">
            <a:xfrm flipV="1">
              <a:off x="6468" y="4320"/>
              <a:ext cx="984" cy="904"/>
            </a:xfrm>
            <a:custGeom>
              <a:avLst/>
              <a:gdLst>
                <a:gd name="T0" fmla="*/ 0 w 1260"/>
                <a:gd name="T1" fmla="*/ 549 h 1160"/>
                <a:gd name="T2" fmla="*/ 200 w 1260"/>
                <a:gd name="T3" fmla="*/ 274 h 1160"/>
                <a:gd name="T4" fmla="*/ 400 w 1260"/>
                <a:gd name="T5" fmla="*/ 85 h 1160"/>
                <a:gd name="T6" fmla="*/ 600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00"/>
              </a:solidFill>
              <a:round/>
              <a:headEnd/>
              <a:tailEnd/>
            </a:ln>
          </p:spPr>
          <p:txBody>
            <a:bodyPr/>
            <a:lstStyle/>
            <a:p>
              <a:endParaRPr lang="en-US"/>
            </a:p>
          </p:txBody>
        </p:sp>
        <p:sp>
          <p:nvSpPr>
            <p:cNvPr id="34840" name="Freeform 23"/>
            <p:cNvSpPr>
              <a:spLocks/>
            </p:cNvSpPr>
            <p:nvPr/>
          </p:nvSpPr>
          <p:spPr bwMode="auto">
            <a:xfrm flipH="1" flipV="1">
              <a:off x="7452" y="4320"/>
              <a:ext cx="983" cy="904"/>
            </a:xfrm>
            <a:custGeom>
              <a:avLst/>
              <a:gdLst>
                <a:gd name="T0" fmla="*/ 0 w 1260"/>
                <a:gd name="T1" fmla="*/ 549 h 1160"/>
                <a:gd name="T2" fmla="*/ 200 w 1260"/>
                <a:gd name="T3" fmla="*/ 274 h 1160"/>
                <a:gd name="T4" fmla="*/ 399 w 1260"/>
                <a:gd name="T5" fmla="*/ 85 h 1160"/>
                <a:gd name="T6" fmla="*/ 598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00"/>
              </a:solidFill>
              <a:round/>
              <a:headEnd/>
              <a:tailEnd/>
            </a:ln>
          </p:spPr>
          <p:txBody>
            <a:bodyPr/>
            <a:lstStyle/>
            <a:p>
              <a:endParaRPr lang="en-US"/>
            </a:p>
          </p:txBody>
        </p:sp>
        <p:grpSp>
          <p:nvGrpSpPr>
            <p:cNvPr id="34841" name="Group 24"/>
            <p:cNvGrpSpPr>
              <a:grpSpLocks/>
            </p:cNvGrpSpPr>
            <p:nvPr/>
          </p:nvGrpSpPr>
          <p:grpSpPr bwMode="auto">
            <a:xfrm>
              <a:off x="4507" y="3639"/>
              <a:ext cx="3943" cy="1388"/>
              <a:chOff x="4507" y="7779"/>
              <a:chExt cx="3943" cy="1388"/>
            </a:xfrm>
          </p:grpSpPr>
          <p:sp>
            <p:nvSpPr>
              <p:cNvPr id="34852" name="Freeform 25"/>
              <p:cNvSpPr>
                <a:spLocks/>
              </p:cNvSpPr>
              <p:nvPr/>
            </p:nvSpPr>
            <p:spPr bwMode="auto">
              <a:xfrm flipV="1">
                <a:off x="5488" y="8474"/>
                <a:ext cx="984" cy="693"/>
              </a:xfrm>
              <a:custGeom>
                <a:avLst/>
                <a:gdLst>
                  <a:gd name="T0" fmla="*/ 0 w 1260"/>
                  <a:gd name="T1" fmla="*/ 247 h 1160"/>
                  <a:gd name="T2" fmla="*/ 200 w 1260"/>
                  <a:gd name="T3" fmla="*/ 124 h 1160"/>
                  <a:gd name="T4" fmla="*/ 400 w 1260"/>
                  <a:gd name="T5" fmla="*/ 39 h 1160"/>
                  <a:gd name="T6" fmla="*/ 600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3366FF"/>
                </a:solidFill>
                <a:round/>
                <a:headEnd/>
                <a:tailEnd/>
              </a:ln>
            </p:spPr>
            <p:txBody>
              <a:bodyPr/>
              <a:lstStyle/>
              <a:p>
                <a:endParaRPr lang="en-US"/>
              </a:p>
            </p:txBody>
          </p:sp>
          <p:sp>
            <p:nvSpPr>
              <p:cNvPr id="34853" name="Freeform 26"/>
              <p:cNvSpPr>
                <a:spLocks/>
              </p:cNvSpPr>
              <p:nvPr/>
            </p:nvSpPr>
            <p:spPr bwMode="auto">
              <a:xfrm flipH="1" flipV="1">
                <a:off x="6473" y="8474"/>
                <a:ext cx="985" cy="693"/>
              </a:xfrm>
              <a:custGeom>
                <a:avLst/>
                <a:gdLst>
                  <a:gd name="T0" fmla="*/ 0 w 1260"/>
                  <a:gd name="T1" fmla="*/ 247 h 1160"/>
                  <a:gd name="T2" fmla="*/ 200 w 1260"/>
                  <a:gd name="T3" fmla="*/ 124 h 1160"/>
                  <a:gd name="T4" fmla="*/ 402 w 1260"/>
                  <a:gd name="T5" fmla="*/ 39 h 1160"/>
                  <a:gd name="T6" fmla="*/ 602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3366FF"/>
                </a:solidFill>
                <a:round/>
                <a:headEnd/>
                <a:tailEnd/>
              </a:ln>
            </p:spPr>
            <p:txBody>
              <a:bodyPr/>
              <a:lstStyle/>
              <a:p>
                <a:endParaRPr lang="en-US"/>
              </a:p>
            </p:txBody>
          </p:sp>
          <p:sp>
            <p:nvSpPr>
              <p:cNvPr id="34854" name="Freeform 27"/>
              <p:cNvSpPr>
                <a:spLocks/>
              </p:cNvSpPr>
              <p:nvPr/>
            </p:nvSpPr>
            <p:spPr bwMode="auto">
              <a:xfrm>
                <a:off x="7466" y="7782"/>
                <a:ext cx="984" cy="692"/>
              </a:xfrm>
              <a:custGeom>
                <a:avLst/>
                <a:gdLst>
                  <a:gd name="T0" fmla="*/ 0 w 1260"/>
                  <a:gd name="T1" fmla="*/ 246 h 1160"/>
                  <a:gd name="T2" fmla="*/ 200 w 1260"/>
                  <a:gd name="T3" fmla="*/ 123 h 1160"/>
                  <a:gd name="T4" fmla="*/ 400 w 1260"/>
                  <a:gd name="T5" fmla="*/ 38 h 1160"/>
                  <a:gd name="T6" fmla="*/ 600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3366FF"/>
                </a:solidFill>
                <a:round/>
                <a:headEnd/>
                <a:tailEnd/>
              </a:ln>
            </p:spPr>
            <p:txBody>
              <a:bodyPr/>
              <a:lstStyle/>
              <a:p>
                <a:endParaRPr lang="en-US"/>
              </a:p>
            </p:txBody>
          </p:sp>
          <p:sp>
            <p:nvSpPr>
              <p:cNvPr id="34855" name="Freeform 28"/>
              <p:cNvSpPr>
                <a:spLocks/>
              </p:cNvSpPr>
              <p:nvPr/>
            </p:nvSpPr>
            <p:spPr bwMode="auto">
              <a:xfrm flipH="1">
                <a:off x="4507" y="7779"/>
                <a:ext cx="983" cy="692"/>
              </a:xfrm>
              <a:custGeom>
                <a:avLst/>
                <a:gdLst>
                  <a:gd name="T0" fmla="*/ 0 w 1260"/>
                  <a:gd name="T1" fmla="*/ 246 h 1160"/>
                  <a:gd name="T2" fmla="*/ 200 w 1260"/>
                  <a:gd name="T3" fmla="*/ 123 h 1160"/>
                  <a:gd name="T4" fmla="*/ 399 w 1260"/>
                  <a:gd name="T5" fmla="*/ 38 h 1160"/>
                  <a:gd name="T6" fmla="*/ 598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3366FF"/>
                </a:solidFill>
                <a:round/>
                <a:headEnd/>
                <a:tailEnd/>
              </a:ln>
            </p:spPr>
            <p:txBody>
              <a:bodyPr/>
              <a:lstStyle/>
              <a:p>
                <a:endParaRPr lang="en-US"/>
              </a:p>
            </p:txBody>
          </p:sp>
        </p:grpSp>
        <p:grpSp>
          <p:nvGrpSpPr>
            <p:cNvPr id="34842" name="Group 30"/>
            <p:cNvGrpSpPr>
              <a:grpSpLocks/>
            </p:cNvGrpSpPr>
            <p:nvPr/>
          </p:nvGrpSpPr>
          <p:grpSpPr bwMode="auto">
            <a:xfrm>
              <a:off x="4507" y="3606"/>
              <a:ext cx="3928" cy="1449"/>
              <a:chOff x="5859" y="14004"/>
              <a:chExt cx="3631" cy="1481"/>
            </a:xfrm>
          </p:grpSpPr>
          <p:grpSp>
            <p:nvGrpSpPr>
              <p:cNvPr id="34846" name="Group 31"/>
              <p:cNvGrpSpPr>
                <a:grpSpLocks/>
              </p:cNvGrpSpPr>
              <p:nvPr/>
            </p:nvGrpSpPr>
            <p:grpSpPr bwMode="auto">
              <a:xfrm>
                <a:off x="5859" y="14004"/>
                <a:ext cx="3631" cy="1480"/>
                <a:chOff x="5859" y="14004"/>
                <a:chExt cx="3631" cy="1480"/>
              </a:xfrm>
            </p:grpSpPr>
            <p:grpSp>
              <p:nvGrpSpPr>
                <p:cNvPr id="34848" name="Group 32"/>
                <p:cNvGrpSpPr>
                  <a:grpSpLocks/>
                </p:cNvGrpSpPr>
                <p:nvPr/>
              </p:nvGrpSpPr>
              <p:grpSpPr bwMode="auto">
                <a:xfrm>
                  <a:off x="5859" y="14004"/>
                  <a:ext cx="1820" cy="727"/>
                  <a:chOff x="9499" y="14004"/>
                  <a:chExt cx="1820" cy="727"/>
                </a:xfrm>
              </p:grpSpPr>
              <p:sp>
                <p:nvSpPr>
                  <p:cNvPr id="34850" name="Freeform 33"/>
                  <p:cNvSpPr>
                    <a:spLocks/>
                  </p:cNvSpPr>
                  <p:nvPr/>
                </p:nvSpPr>
                <p:spPr bwMode="auto">
                  <a:xfrm rot="10800000" flipV="1">
                    <a:off x="10415" y="14006"/>
                    <a:ext cx="904" cy="725"/>
                  </a:xfrm>
                  <a:custGeom>
                    <a:avLst/>
                    <a:gdLst>
                      <a:gd name="T0" fmla="*/ 0 w 1260"/>
                      <a:gd name="T1" fmla="*/ 436 h 1160"/>
                      <a:gd name="T2" fmla="*/ 158 w 1260"/>
                      <a:gd name="T3" fmla="*/ 218 h 1160"/>
                      <a:gd name="T4" fmla="*/ 316 w 1260"/>
                      <a:gd name="T5" fmla="*/ 68 h 1160"/>
                      <a:gd name="T6" fmla="*/ 474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FF"/>
                    </a:solidFill>
                    <a:prstDash val="sysDot"/>
                    <a:round/>
                    <a:headEnd/>
                    <a:tailEnd/>
                  </a:ln>
                </p:spPr>
                <p:txBody>
                  <a:bodyPr/>
                  <a:lstStyle/>
                  <a:p>
                    <a:endParaRPr lang="en-US"/>
                  </a:p>
                </p:txBody>
              </p:sp>
              <p:sp>
                <p:nvSpPr>
                  <p:cNvPr id="34851" name="Freeform 34"/>
                  <p:cNvSpPr>
                    <a:spLocks/>
                  </p:cNvSpPr>
                  <p:nvPr/>
                </p:nvSpPr>
                <p:spPr bwMode="auto">
                  <a:xfrm rot="10800000" flipH="1" flipV="1">
                    <a:off x="9499" y="14004"/>
                    <a:ext cx="916" cy="725"/>
                  </a:xfrm>
                  <a:custGeom>
                    <a:avLst/>
                    <a:gdLst>
                      <a:gd name="T0" fmla="*/ 0 w 1260"/>
                      <a:gd name="T1" fmla="*/ 436 h 1160"/>
                      <a:gd name="T2" fmla="*/ 158 w 1260"/>
                      <a:gd name="T3" fmla="*/ 218 h 1160"/>
                      <a:gd name="T4" fmla="*/ 316 w 1260"/>
                      <a:gd name="T5" fmla="*/ 68 h 1160"/>
                      <a:gd name="T6" fmla="*/ 474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FF"/>
                    </a:solidFill>
                    <a:prstDash val="sysDot"/>
                    <a:round/>
                    <a:headEnd/>
                    <a:tailEnd/>
                  </a:ln>
                </p:spPr>
                <p:txBody>
                  <a:bodyPr/>
                  <a:lstStyle/>
                  <a:p>
                    <a:endParaRPr lang="en-US"/>
                  </a:p>
                </p:txBody>
              </p:sp>
            </p:grpSp>
            <p:sp>
              <p:nvSpPr>
                <p:cNvPr id="34849" name="Freeform 35"/>
                <p:cNvSpPr>
                  <a:spLocks/>
                </p:cNvSpPr>
                <p:nvPr/>
              </p:nvSpPr>
              <p:spPr bwMode="auto">
                <a:xfrm rot="10800000">
                  <a:off x="8616" y="14729"/>
                  <a:ext cx="874" cy="755"/>
                </a:xfrm>
                <a:custGeom>
                  <a:avLst/>
                  <a:gdLst>
                    <a:gd name="T0" fmla="*/ 0 w 1260"/>
                    <a:gd name="T1" fmla="*/ 434 h 1160"/>
                    <a:gd name="T2" fmla="*/ 158 w 1260"/>
                    <a:gd name="T3" fmla="*/ 217 h 1160"/>
                    <a:gd name="T4" fmla="*/ 315 w 1260"/>
                    <a:gd name="T5" fmla="*/ 68 h 1160"/>
                    <a:gd name="T6" fmla="*/ 473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FF"/>
                  </a:solidFill>
                  <a:prstDash val="sysDot"/>
                  <a:round/>
                  <a:headEnd/>
                  <a:tailEnd/>
                </a:ln>
              </p:spPr>
              <p:txBody>
                <a:bodyPr/>
                <a:lstStyle/>
                <a:p>
                  <a:endParaRPr lang="en-US"/>
                </a:p>
              </p:txBody>
            </p:sp>
          </p:grpSp>
          <p:sp>
            <p:nvSpPr>
              <p:cNvPr id="34847" name="Freeform 36"/>
              <p:cNvSpPr>
                <a:spLocks/>
              </p:cNvSpPr>
              <p:nvPr/>
            </p:nvSpPr>
            <p:spPr bwMode="auto">
              <a:xfrm rot="10800000" flipH="1">
                <a:off x="7672" y="14730"/>
                <a:ext cx="944" cy="755"/>
              </a:xfrm>
              <a:custGeom>
                <a:avLst/>
                <a:gdLst>
                  <a:gd name="T0" fmla="*/ 0 w 1260"/>
                  <a:gd name="T1" fmla="*/ 434 h 1160"/>
                  <a:gd name="T2" fmla="*/ 158 w 1260"/>
                  <a:gd name="T3" fmla="*/ 217 h 1160"/>
                  <a:gd name="T4" fmla="*/ 315 w 1260"/>
                  <a:gd name="T5" fmla="*/ 68 h 1160"/>
                  <a:gd name="T6" fmla="*/ 473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FF"/>
                </a:solidFill>
                <a:prstDash val="sysDot"/>
                <a:round/>
                <a:headEnd/>
                <a:tailEnd/>
              </a:ln>
            </p:spPr>
            <p:txBody>
              <a:bodyPr/>
              <a:lstStyle/>
              <a:p>
                <a:endParaRPr lang="en-US"/>
              </a:p>
            </p:txBody>
          </p:sp>
        </p:grpSp>
        <p:sp>
          <p:nvSpPr>
            <p:cNvPr id="34843" name="Line 37"/>
            <p:cNvSpPr>
              <a:spLocks noChangeShapeType="1"/>
            </p:cNvSpPr>
            <p:nvPr/>
          </p:nvSpPr>
          <p:spPr bwMode="auto">
            <a:xfrm flipH="1" flipV="1">
              <a:off x="7490" y="5057"/>
              <a:ext cx="590" cy="395"/>
            </a:xfrm>
            <a:prstGeom prst="line">
              <a:avLst/>
            </a:prstGeom>
            <a:noFill/>
            <a:ln w="9525">
              <a:solidFill>
                <a:srgbClr val="FF0000"/>
              </a:solidFill>
              <a:round/>
              <a:headEnd/>
              <a:tailEnd type="triangle" w="med" len="med"/>
            </a:ln>
          </p:spPr>
          <p:txBody>
            <a:bodyPr/>
            <a:lstStyle/>
            <a:p>
              <a:endParaRPr lang="en-US"/>
            </a:p>
          </p:txBody>
        </p:sp>
        <p:sp>
          <p:nvSpPr>
            <p:cNvPr id="34844" name="Line 38"/>
            <p:cNvSpPr>
              <a:spLocks noChangeShapeType="1"/>
            </p:cNvSpPr>
            <p:nvPr/>
          </p:nvSpPr>
          <p:spPr bwMode="auto">
            <a:xfrm>
              <a:off x="4740" y="3193"/>
              <a:ext cx="300" cy="400"/>
            </a:xfrm>
            <a:prstGeom prst="line">
              <a:avLst/>
            </a:prstGeom>
            <a:noFill/>
            <a:ln w="9525">
              <a:solidFill>
                <a:srgbClr val="FF0000"/>
              </a:solidFill>
              <a:round/>
              <a:headEnd/>
              <a:tailEnd type="triangle" w="med" len="med"/>
            </a:ln>
          </p:spPr>
          <p:txBody>
            <a:bodyPr/>
            <a:lstStyle/>
            <a:p>
              <a:endParaRPr lang="en-US"/>
            </a:p>
          </p:txBody>
        </p:sp>
        <p:sp>
          <p:nvSpPr>
            <p:cNvPr id="34845" name="Line 39"/>
            <p:cNvSpPr>
              <a:spLocks noChangeShapeType="1"/>
            </p:cNvSpPr>
            <p:nvPr/>
          </p:nvSpPr>
          <p:spPr bwMode="auto">
            <a:xfrm flipV="1">
              <a:off x="6200" y="5040"/>
              <a:ext cx="260" cy="360"/>
            </a:xfrm>
            <a:prstGeom prst="line">
              <a:avLst/>
            </a:prstGeom>
            <a:noFill/>
            <a:ln w="9525">
              <a:solidFill>
                <a:srgbClr val="FF0000"/>
              </a:solidFill>
              <a:round/>
              <a:headEnd/>
              <a:tailEnd type="triangle" w="med" len="med"/>
            </a:ln>
          </p:spPr>
          <p:txBody>
            <a:bodyPr/>
            <a:lstStyle/>
            <a:p>
              <a:endParaRPr lang="en-US"/>
            </a:p>
          </p:txBody>
        </p:sp>
      </p:grpSp>
      <p:sp>
        <p:nvSpPr>
          <p:cNvPr id="34822" name="TextBox 43"/>
          <p:cNvSpPr txBox="1">
            <a:spLocks noChangeArrowheads="1"/>
          </p:cNvSpPr>
          <p:nvPr/>
        </p:nvSpPr>
        <p:spPr bwMode="auto">
          <a:xfrm>
            <a:off x="4572000" y="2214563"/>
            <a:ext cx="1143000" cy="800100"/>
          </a:xfrm>
          <a:prstGeom prst="rect">
            <a:avLst/>
          </a:prstGeom>
          <a:noFill/>
          <a:ln w="9525">
            <a:noFill/>
            <a:miter lim="800000"/>
            <a:headEnd/>
            <a:tailEnd/>
          </a:ln>
        </p:spPr>
        <p:txBody>
          <a:bodyPr>
            <a:spAutoFit/>
          </a:bodyPr>
          <a:lstStyle/>
          <a:p>
            <a:pPr eaLnBrk="0" hangingPunct="0"/>
            <a:r>
              <a:rPr lang="en-US" sz="1400">
                <a:solidFill>
                  <a:srgbClr val="FF0000"/>
                </a:solidFill>
              </a:rPr>
              <a:t>Applied voltage</a:t>
            </a:r>
            <a:endParaRPr lang="en-US" sz="1400"/>
          </a:p>
          <a:p>
            <a:pPr eaLnBrk="0" hangingPunct="0"/>
            <a:endParaRPr lang="en-US"/>
          </a:p>
        </p:txBody>
      </p:sp>
      <p:sp>
        <p:nvSpPr>
          <p:cNvPr id="34823" name="TextBox 44"/>
          <p:cNvSpPr txBox="1">
            <a:spLocks noChangeArrowheads="1"/>
          </p:cNvSpPr>
          <p:nvPr/>
        </p:nvSpPr>
        <p:spPr bwMode="auto">
          <a:xfrm>
            <a:off x="7715272" y="5214950"/>
            <a:ext cx="1071563" cy="800100"/>
          </a:xfrm>
          <a:prstGeom prst="rect">
            <a:avLst/>
          </a:prstGeom>
          <a:noFill/>
          <a:ln w="9525">
            <a:noFill/>
            <a:miter lim="800000"/>
            <a:headEnd/>
            <a:tailEnd/>
          </a:ln>
        </p:spPr>
        <p:txBody>
          <a:bodyPr>
            <a:spAutoFit/>
          </a:bodyPr>
          <a:lstStyle/>
          <a:p>
            <a:pPr eaLnBrk="0" hangingPunct="0"/>
            <a:r>
              <a:rPr lang="en-US" sz="1400" dirty="0">
                <a:solidFill>
                  <a:srgbClr val="FF00FF"/>
                </a:solidFill>
              </a:rPr>
              <a:t>Capacitor voltage</a:t>
            </a:r>
            <a:endParaRPr lang="en-US" sz="1400" dirty="0"/>
          </a:p>
          <a:p>
            <a:pPr eaLnBrk="0" hangingPunct="0"/>
            <a:endParaRPr lang="en-US" dirty="0"/>
          </a:p>
        </p:txBody>
      </p:sp>
      <p:sp>
        <p:nvSpPr>
          <p:cNvPr id="34824" name="TextBox 45"/>
          <p:cNvSpPr txBox="1">
            <a:spLocks noChangeArrowheads="1"/>
          </p:cNvSpPr>
          <p:nvPr/>
        </p:nvSpPr>
        <p:spPr bwMode="auto">
          <a:xfrm>
            <a:off x="5643563" y="5143500"/>
            <a:ext cx="1571625" cy="584200"/>
          </a:xfrm>
          <a:prstGeom prst="rect">
            <a:avLst/>
          </a:prstGeom>
          <a:noFill/>
          <a:ln w="9525">
            <a:noFill/>
            <a:miter lim="800000"/>
            <a:headEnd/>
            <a:tailEnd/>
          </a:ln>
        </p:spPr>
        <p:txBody>
          <a:bodyPr>
            <a:spAutoFit/>
          </a:bodyPr>
          <a:lstStyle/>
          <a:p>
            <a:pPr eaLnBrk="0" hangingPunct="0"/>
            <a:r>
              <a:rPr lang="en-US" sz="1400">
                <a:solidFill>
                  <a:srgbClr val="0000FF"/>
                </a:solidFill>
              </a:rPr>
              <a:t>Charge Current</a:t>
            </a:r>
          </a:p>
          <a:p>
            <a:pPr eaLnBrk="0" hangingPunct="0"/>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7" descr="C:\Animations\RLCff.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3900" y="1938338"/>
            <a:ext cx="7620000"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ctrTitle"/>
          </p:nvPr>
        </p:nvSpPr>
        <p:spPr bwMode="auto">
          <a:xfrm>
            <a:off x="1524000" y="-12700"/>
            <a:ext cx="5410200" cy="4746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US" sz="3200" smtClean="0">
                <a:solidFill>
                  <a:srgbClr val="000099"/>
                </a:solidFill>
                <a:latin typeface="Arial" charset="0"/>
              </a:rPr>
              <a:t>Capacitors on AC</a:t>
            </a:r>
            <a:endParaRPr lang="en-AU" sz="3200" smtClean="0">
              <a:solidFill>
                <a:srgbClr val="000099"/>
              </a:solidFill>
              <a:latin typeface="Arial" charset="0"/>
            </a:endParaRPr>
          </a:p>
        </p:txBody>
      </p:sp>
      <p:sp>
        <p:nvSpPr>
          <p:cNvPr id="22532" name="AutoShape 4"/>
          <p:cNvSpPr>
            <a:spLocks noChangeArrowheads="1"/>
          </p:cNvSpPr>
          <p:nvPr/>
        </p:nvSpPr>
        <p:spPr bwMode="auto">
          <a:xfrm>
            <a:off x="7993063" y="6442075"/>
            <a:ext cx="1017587" cy="327025"/>
          </a:xfrm>
          <a:prstGeom prst="roundRect">
            <a:avLst>
              <a:gd name="adj" fmla="val 50000"/>
            </a:avLst>
          </a:prstGeom>
          <a:gradFill rotWithShape="0">
            <a:gsLst>
              <a:gs pos="0">
                <a:srgbClr val="339933"/>
              </a:gs>
              <a:gs pos="50000">
                <a:srgbClr val="66FF33"/>
              </a:gs>
              <a:gs pos="100000">
                <a:srgbClr val="339933"/>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solidFill>
                  <a:srgbClr val="990033"/>
                </a:solidFill>
              </a:rPr>
              <a:t>Continue</a:t>
            </a:r>
            <a:endParaRPr lang="en-AU" sz="1600" b="1">
              <a:solidFill>
                <a:srgbClr val="990033"/>
              </a:solidFill>
            </a:endParaRPr>
          </a:p>
        </p:txBody>
      </p:sp>
      <p:sp>
        <p:nvSpPr>
          <p:cNvPr id="6149" name="Line 5"/>
          <p:cNvSpPr>
            <a:spLocks noChangeShapeType="1"/>
          </p:cNvSpPr>
          <p:nvPr/>
        </p:nvSpPr>
        <p:spPr bwMode="auto">
          <a:xfrm>
            <a:off x="342900" y="512763"/>
            <a:ext cx="8458200" cy="0"/>
          </a:xfrm>
          <a:prstGeom prst="line">
            <a:avLst/>
          </a:prstGeom>
          <a:noFill/>
          <a:ln w="539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sz="2400">
              <a:solidFill>
                <a:srgbClr val="000000"/>
              </a:solidFill>
            </a:endParaRPr>
          </a:p>
        </p:txBody>
      </p:sp>
      <p:sp>
        <p:nvSpPr>
          <p:cNvPr id="6150" name="Text Box 6"/>
          <p:cNvSpPr txBox="1">
            <a:spLocks noChangeArrowheads="1"/>
          </p:cNvSpPr>
          <p:nvPr/>
        </p:nvSpPr>
        <p:spPr bwMode="auto">
          <a:xfrm>
            <a:off x="533400" y="857250"/>
            <a:ext cx="8001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b="1">
                <a:solidFill>
                  <a:srgbClr val="993300"/>
                </a:solidFill>
              </a:rPr>
              <a:t>When a pure capacitor is connected to an a.c. supply the current </a:t>
            </a:r>
            <a:r>
              <a:rPr lang="en-US" b="1">
                <a:solidFill>
                  <a:srgbClr val="000000"/>
                </a:solidFill>
              </a:rPr>
              <a:t>leads the voltage</a:t>
            </a:r>
            <a:r>
              <a:rPr lang="en-US" b="1">
                <a:solidFill>
                  <a:srgbClr val="993300"/>
                </a:solidFill>
              </a:rPr>
              <a:t> by 90 degrees.</a:t>
            </a:r>
            <a:endParaRPr lang="en-AU" b="1">
              <a:solidFill>
                <a:srgbClr val="993300"/>
              </a:solidFill>
            </a:endParaRPr>
          </a:p>
        </p:txBody>
      </p:sp>
      <p:sp>
        <p:nvSpPr>
          <p:cNvPr id="22541" name="AutoShape 13"/>
          <p:cNvSpPr>
            <a:spLocks noChangeArrowheads="1"/>
          </p:cNvSpPr>
          <p:nvPr/>
        </p:nvSpPr>
        <p:spPr bwMode="auto">
          <a:xfrm>
            <a:off x="7467600" y="2286000"/>
            <a:ext cx="1219200" cy="609600"/>
          </a:xfrm>
          <a:prstGeom prst="wedgeRoundRectCallout">
            <a:avLst>
              <a:gd name="adj1" fmla="val -35935"/>
              <a:gd name="adj2" fmla="val 130731"/>
              <a:gd name="adj3" fmla="val 16667"/>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eaLnBrk="0" hangingPunct="0"/>
            <a:r>
              <a:rPr lang="en-US" sz="1600" b="1">
                <a:solidFill>
                  <a:srgbClr val="000000"/>
                </a:solidFill>
              </a:rPr>
              <a:t>Phasor diagram</a:t>
            </a:r>
            <a:endParaRPr lang="en-AU" sz="1600" b="1">
              <a:solidFill>
                <a:srgbClr val="000000"/>
              </a:solidFill>
            </a:endParaRPr>
          </a:p>
        </p:txBody>
      </p:sp>
      <p:sp>
        <p:nvSpPr>
          <p:cNvPr id="22542" name="Text Box 14"/>
          <p:cNvSpPr txBox="1">
            <a:spLocks noChangeArrowheads="1"/>
          </p:cNvSpPr>
          <p:nvPr/>
        </p:nvSpPr>
        <p:spPr bwMode="auto">
          <a:xfrm>
            <a:off x="6934200" y="4114800"/>
            <a:ext cx="22098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sz="1600" b="1">
                <a:solidFill>
                  <a:srgbClr val="993300"/>
                </a:solidFill>
              </a:rPr>
              <a:t>Phasors are assumed to be rotating anticlockwise.</a:t>
            </a:r>
            <a:endParaRPr lang="en-AU" sz="1600" b="1">
              <a:solidFill>
                <a:srgbClr val="993300"/>
              </a:solidFill>
            </a:endParaRPr>
          </a:p>
        </p:txBody>
      </p:sp>
      <p:sp>
        <p:nvSpPr>
          <p:cNvPr id="22543" name="AutoShape 15"/>
          <p:cNvSpPr>
            <a:spLocks noChangeArrowheads="1"/>
          </p:cNvSpPr>
          <p:nvPr/>
        </p:nvSpPr>
        <p:spPr bwMode="auto">
          <a:xfrm>
            <a:off x="438150" y="5105400"/>
            <a:ext cx="4114800" cy="914400"/>
          </a:xfrm>
          <a:prstGeom prst="wedgeRoundRectCallout">
            <a:avLst>
              <a:gd name="adj1" fmla="val -10648"/>
              <a:gd name="adj2" fmla="val -192014"/>
              <a:gd name="adj3" fmla="val 16667"/>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sz="1600" b="1">
                <a:solidFill>
                  <a:srgbClr val="000000"/>
                </a:solidFill>
              </a:rPr>
              <a:t>The electrical energy is stored in an electrostatic field and returned to the mains during the negative half-cycle.</a:t>
            </a:r>
            <a:endParaRPr lang="en-AU" sz="1600" b="1">
              <a:solidFill>
                <a:srgbClr val="000000"/>
              </a:solidFill>
            </a:endParaRPr>
          </a:p>
          <a:p>
            <a:pPr algn="ctr"/>
            <a:endParaRPr lang="en-AU" sz="1600" b="1">
              <a:solidFill>
                <a:srgbClr val="000000"/>
              </a:solidFill>
            </a:endParaRPr>
          </a:p>
        </p:txBody>
      </p:sp>
      <p:pic>
        <p:nvPicPr>
          <p:cNvPr id="6154"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3" y="1404938"/>
            <a:ext cx="849312"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1287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541"/>
                                        </p:tgtEl>
                                        <p:attrNameLst>
                                          <p:attrName>style.visibility</p:attrName>
                                        </p:attrNameLst>
                                      </p:cBhvr>
                                      <p:to>
                                        <p:strVal val="visible"/>
                                      </p:to>
                                    </p:set>
                                    <p:animEffect transition="in" filter="checkerboard(across)">
                                      <p:cBhvr>
                                        <p:cTn id="7" dur="500"/>
                                        <p:tgtEl>
                                          <p:spTgt spid="22541"/>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22542"/>
                                        </p:tgtEl>
                                        <p:attrNameLst>
                                          <p:attrName>style.visibility</p:attrName>
                                        </p:attrNameLst>
                                      </p:cBhvr>
                                      <p:to>
                                        <p:strVal val="visible"/>
                                      </p:to>
                                    </p:set>
                                    <p:animEffect transition="in" filter="checkerboard(across)">
                                      <p:cBhvr>
                                        <p:cTn id="11" dur="500"/>
                                        <p:tgtEl>
                                          <p:spTgt spid="22542"/>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22543"/>
                                        </p:tgtEl>
                                        <p:attrNameLst>
                                          <p:attrName>style.visibility</p:attrName>
                                        </p:attrNameLst>
                                      </p:cBhvr>
                                      <p:to>
                                        <p:strVal val="visible"/>
                                      </p:to>
                                    </p:set>
                                    <p:animEffect transition="in" filter="checkerboard(across)">
                                      <p:cBhvr>
                                        <p:cTn id="15" dur="500"/>
                                        <p:tgtEl>
                                          <p:spTgt spid="22543"/>
                                        </p:tgtEl>
                                      </p:cBhvr>
                                    </p:animEffect>
                                  </p:childTnLst>
                                </p:cTn>
                              </p:par>
                            </p:childTnLst>
                          </p:cTn>
                        </p:par>
                        <p:par>
                          <p:cTn id="16" fill="hold" nodeType="afterGroup">
                            <p:stCondLst>
                              <p:cond delay="1500"/>
                            </p:stCondLst>
                            <p:childTnLst>
                              <p:par>
                                <p:cTn id="17" presetID="23" presetClass="entr" presetSubtype="16" fill="hold" grpId="0" nodeType="afterEffect">
                                  <p:stCondLst>
                                    <p:cond delay="0"/>
                                  </p:stCondLst>
                                  <p:childTnLst>
                                    <p:set>
                                      <p:cBhvr>
                                        <p:cTn id="18" dur="1" fill="hold">
                                          <p:stCondLst>
                                            <p:cond delay="0"/>
                                          </p:stCondLst>
                                        </p:cTn>
                                        <p:tgtEl>
                                          <p:spTgt spid="22532"/>
                                        </p:tgtEl>
                                        <p:attrNameLst>
                                          <p:attrName>style.visibility</p:attrName>
                                        </p:attrNameLst>
                                      </p:cBhvr>
                                      <p:to>
                                        <p:strVal val="visible"/>
                                      </p:to>
                                    </p:set>
                                    <p:anim calcmode="lin" valueType="num">
                                      <p:cBhvr>
                                        <p:cTn id="19" dur="500" fill="hold"/>
                                        <p:tgtEl>
                                          <p:spTgt spid="22532"/>
                                        </p:tgtEl>
                                        <p:attrNameLst>
                                          <p:attrName>ppt_w</p:attrName>
                                        </p:attrNameLst>
                                      </p:cBhvr>
                                      <p:tavLst>
                                        <p:tav tm="0">
                                          <p:val>
                                            <p:fltVal val="0"/>
                                          </p:val>
                                        </p:tav>
                                        <p:tav tm="100000">
                                          <p:val>
                                            <p:strVal val="#ppt_w"/>
                                          </p:val>
                                        </p:tav>
                                      </p:tavLst>
                                    </p:anim>
                                    <p:anim calcmode="lin" valueType="num">
                                      <p:cBhvr>
                                        <p:cTn id="20" dur="500" fill="hold"/>
                                        <p:tgtEl>
                                          <p:spTgt spid="225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animBg="1" autoUpdateAnimBg="0"/>
      <p:bldP spid="22541" grpId="0" animBg="1" autoUpdateAnimBg="0"/>
      <p:bldP spid="22542" grpId="0" autoUpdateAnimBg="0"/>
      <p:bldP spid="22543"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marL="484632" indent="0" algn="ctr" eaLnBrk="1" fontAlgn="auto" hangingPunct="1">
              <a:spcAft>
                <a:spcPts val="0"/>
              </a:spcAft>
              <a:defRPr/>
            </a:pPr>
            <a:r>
              <a:rPr lang="en-US" sz="6000" b="1" dirty="0" err="1" smtClean="0">
                <a:solidFill>
                  <a:schemeClr val="accent1"/>
                </a:solidFill>
                <a:latin typeface="Arial" pitchFamily="34" charset="0"/>
                <a:cs typeface="Arial" pitchFamily="34" charset="0"/>
              </a:rPr>
              <a:t>Phasor</a:t>
            </a:r>
            <a:r>
              <a:rPr lang="en-US" sz="6000" b="1" dirty="0" smtClean="0">
                <a:solidFill>
                  <a:schemeClr val="accent1"/>
                </a:solidFill>
                <a:latin typeface="Arial" pitchFamily="34" charset="0"/>
                <a:cs typeface="Arial" pitchFamily="34" charset="0"/>
              </a:rPr>
              <a:t> diagram</a:t>
            </a:r>
          </a:p>
        </p:txBody>
      </p:sp>
      <p:sp>
        <p:nvSpPr>
          <p:cNvPr id="35843" name="Rectangle 3"/>
          <p:cNvSpPr>
            <a:spLocks noGrp="1" noChangeArrowheads="1"/>
          </p:cNvSpPr>
          <p:nvPr>
            <p:ph idx="1"/>
          </p:nvPr>
        </p:nvSpPr>
        <p:spPr>
          <a:xfrm>
            <a:off x="457200" y="1357313"/>
            <a:ext cx="8229600" cy="5097462"/>
          </a:xfrm>
        </p:spPr>
        <p:txBody>
          <a:bodyPr/>
          <a:lstStyle/>
          <a:p>
            <a:pPr marL="65087" indent="0" eaLnBrk="1" hangingPunct="1">
              <a:buNone/>
            </a:pPr>
            <a:r>
              <a:rPr lang="en-US" dirty="0" smtClean="0">
                <a:latin typeface="Arial" charset="0"/>
                <a:cs typeface="Arial" charset="0"/>
              </a:rPr>
              <a:t>This </a:t>
            </a:r>
            <a:r>
              <a:rPr lang="en-US" dirty="0" err="1" smtClean="0">
                <a:latin typeface="Arial" charset="0"/>
                <a:cs typeface="Arial" charset="0"/>
              </a:rPr>
              <a:t>phasor</a:t>
            </a:r>
            <a:r>
              <a:rPr lang="en-US" dirty="0" smtClean="0">
                <a:latin typeface="Arial" charset="0"/>
                <a:cs typeface="Arial" charset="0"/>
              </a:rPr>
              <a:t> diagram uses the applied voltage as the reference to show the relationship between it, the current and voltage across an ideal  capacitor.</a:t>
            </a:r>
          </a:p>
        </p:txBody>
      </p:sp>
      <p:sp>
        <p:nvSpPr>
          <p:cNvPr id="35844" name="Slide Number Placeholder 1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86A332A-1842-47DF-B6CA-95D7CF532D98}" type="slidenum">
              <a:rPr lang="en-US" smtClean="0"/>
              <a:pPr/>
              <a:t>18</a:t>
            </a:fld>
            <a:endParaRPr lang="en-US" smtClean="0"/>
          </a:p>
        </p:txBody>
      </p:sp>
      <p:grpSp>
        <p:nvGrpSpPr>
          <p:cNvPr id="35845" name="Group 4"/>
          <p:cNvGrpSpPr>
            <a:grpSpLocks/>
          </p:cNvGrpSpPr>
          <p:nvPr/>
        </p:nvGrpSpPr>
        <p:grpSpPr bwMode="auto">
          <a:xfrm>
            <a:off x="3428993" y="3500438"/>
            <a:ext cx="4262446" cy="2857520"/>
            <a:chOff x="6441" y="11148"/>
            <a:chExt cx="4039" cy="2040"/>
          </a:xfrm>
        </p:grpSpPr>
        <p:sp>
          <p:nvSpPr>
            <p:cNvPr id="35848" name="Text Box 5"/>
            <p:cNvSpPr txBox="1">
              <a:spLocks noChangeArrowheads="1"/>
            </p:cNvSpPr>
            <p:nvPr/>
          </p:nvSpPr>
          <p:spPr bwMode="auto">
            <a:xfrm>
              <a:off x="9520" y="12568"/>
              <a:ext cx="960" cy="600"/>
            </a:xfrm>
            <a:prstGeom prst="rect">
              <a:avLst/>
            </a:prstGeom>
            <a:noFill/>
            <a:ln w="9525">
              <a:noFill/>
              <a:miter lim="800000"/>
              <a:headEnd/>
              <a:tailEnd/>
            </a:ln>
          </p:spPr>
          <p:txBody>
            <a:bodyPr/>
            <a:lstStyle/>
            <a:p>
              <a:pPr eaLnBrk="0" hangingPunct="0"/>
              <a:r>
                <a:rPr lang="en-US" sz="1000"/>
                <a:t>Applied voltage</a:t>
              </a:r>
              <a:endParaRPr lang="en-US"/>
            </a:p>
          </p:txBody>
        </p:sp>
        <p:sp>
          <p:nvSpPr>
            <p:cNvPr id="35849" name="Text Box 6"/>
            <p:cNvSpPr txBox="1">
              <a:spLocks noChangeArrowheads="1"/>
            </p:cNvSpPr>
            <p:nvPr/>
          </p:nvSpPr>
          <p:spPr bwMode="auto">
            <a:xfrm>
              <a:off x="6460" y="11148"/>
              <a:ext cx="960" cy="400"/>
            </a:xfrm>
            <a:prstGeom prst="rect">
              <a:avLst/>
            </a:prstGeom>
            <a:noFill/>
            <a:ln w="9525">
              <a:noFill/>
              <a:miter lim="800000"/>
              <a:headEnd/>
              <a:tailEnd/>
            </a:ln>
          </p:spPr>
          <p:txBody>
            <a:bodyPr/>
            <a:lstStyle/>
            <a:p>
              <a:pPr eaLnBrk="0" hangingPunct="0"/>
              <a:r>
                <a:rPr lang="en-US" sz="1000"/>
                <a:t>Current</a:t>
              </a:r>
              <a:endParaRPr lang="en-US"/>
            </a:p>
          </p:txBody>
        </p:sp>
        <p:sp>
          <p:nvSpPr>
            <p:cNvPr id="35851" name="Line 10"/>
            <p:cNvSpPr>
              <a:spLocks noChangeShapeType="1"/>
            </p:cNvSpPr>
            <p:nvPr/>
          </p:nvSpPr>
          <p:spPr bwMode="auto">
            <a:xfrm flipV="1">
              <a:off x="6940" y="12883"/>
              <a:ext cx="2500" cy="0"/>
            </a:xfrm>
            <a:prstGeom prst="line">
              <a:avLst/>
            </a:prstGeom>
            <a:noFill/>
            <a:ln w="9525">
              <a:solidFill>
                <a:srgbClr val="FF3300"/>
              </a:solidFill>
              <a:round/>
              <a:headEnd/>
              <a:tailEnd type="arrow" w="med" len="med"/>
            </a:ln>
          </p:spPr>
          <p:txBody>
            <a:bodyPr/>
            <a:lstStyle/>
            <a:p>
              <a:endParaRPr lang="en-US"/>
            </a:p>
          </p:txBody>
        </p:sp>
        <p:sp>
          <p:nvSpPr>
            <p:cNvPr id="35852" name="Line 11"/>
            <p:cNvSpPr>
              <a:spLocks noChangeShapeType="1"/>
            </p:cNvSpPr>
            <p:nvPr/>
          </p:nvSpPr>
          <p:spPr bwMode="auto">
            <a:xfrm flipV="1">
              <a:off x="6940" y="11543"/>
              <a:ext cx="0" cy="1320"/>
            </a:xfrm>
            <a:prstGeom prst="line">
              <a:avLst/>
            </a:prstGeom>
            <a:noFill/>
            <a:ln w="9525">
              <a:solidFill>
                <a:srgbClr val="0000FF"/>
              </a:solidFill>
              <a:round/>
              <a:headEnd/>
              <a:tailEnd type="triangle" w="med" len="med"/>
            </a:ln>
          </p:spPr>
          <p:txBody>
            <a:bodyPr/>
            <a:lstStyle/>
            <a:p>
              <a:endParaRPr lang="en-US"/>
            </a:p>
          </p:txBody>
        </p:sp>
        <p:sp>
          <p:nvSpPr>
            <p:cNvPr id="35854" name="Arc 13"/>
            <p:cNvSpPr>
              <a:spLocks/>
            </p:cNvSpPr>
            <p:nvPr/>
          </p:nvSpPr>
          <p:spPr bwMode="auto">
            <a:xfrm rot="16204774" flipV="1">
              <a:off x="6466" y="11812"/>
              <a:ext cx="1351" cy="1401"/>
            </a:xfrm>
            <a:custGeom>
              <a:avLst/>
              <a:gdLst>
                <a:gd name="T0" fmla="*/ 0 w 20264"/>
                <a:gd name="T1" fmla="*/ 0 h 21021"/>
                <a:gd name="T2" fmla="*/ 0 w 20264"/>
                <a:gd name="T3" fmla="*/ 0 h 21021"/>
                <a:gd name="T4" fmla="*/ 0 w 20264"/>
                <a:gd name="T5" fmla="*/ 0 h 21021"/>
                <a:gd name="T6" fmla="*/ 0 60000 65536"/>
                <a:gd name="T7" fmla="*/ 0 60000 65536"/>
                <a:gd name="T8" fmla="*/ 0 60000 65536"/>
                <a:gd name="T9" fmla="*/ 0 w 20264"/>
                <a:gd name="T10" fmla="*/ 0 h 21021"/>
                <a:gd name="T11" fmla="*/ 20264 w 20264"/>
                <a:gd name="T12" fmla="*/ 21021 h 21021"/>
              </a:gdLst>
              <a:ahLst/>
              <a:cxnLst>
                <a:cxn ang="T6">
                  <a:pos x="T0" y="T1"/>
                </a:cxn>
                <a:cxn ang="T7">
                  <a:pos x="T2" y="T3"/>
                </a:cxn>
                <a:cxn ang="T8">
                  <a:pos x="T4" y="T5"/>
                </a:cxn>
              </a:cxnLst>
              <a:rect l="T9" t="T10" r="T11" b="T12"/>
              <a:pathLst>
                <a:path w="20264" h="21021" fill="none" extrusionOk="0">
                  <a:moveTo>
                    <a:pt x="4967" y="-1"/>
                  </a:moveTo>
                  <a:cubicBezTo>
                    <a:pt x="12013" y="1664"/>
                    <a:pt x="17757" y="6749"/>
                    <a:pt x="20264" y="13542"/>
                  </a:cubicBezTo>
                </a:path>
                <a:path w="20264" h="21021" stroke="0" extrusionOk="0">
                  <a:moveTo>
                    <a:pt x="4967" y="-1"/>
                  </a:moveTo>
                  <a:cubicBezTo>
                    <a:pt x="12013" y="1664"/>
                    <a:pt x="17757" y="6749"/>
                    <a:pt x="20264" y="13542"/>
                  </a:cubicBezTo>
                  <a:lnTo>
                    <a:pt x="0" y="21021"/>
                  </a:lnTo>
                  <a:close/>
                </a:path>
              </a:pathLst>
            </a:custGeom>
            <a:noFill/>
            <a:ln w="9525">
              <a:solidFill>
                <a:srgbClr val="FF00FF"/>
              </a:solidFill>
              <a:prstDash val="dash"/>
              <a:round/>
              <a:headEnd/>
              <a:tailEnd/>
            </a:ln>
          </p:spPr>
          <p:txBody>
            <a:bodyPr/>
            <a:lstStyle/>
            <a:p>
              <a:endParaRPr lang="en-US"/>
            </a:p>
          </p:txBody>
        </p:sp>
        <p:sp>
          <p:nvSpPr>
            <p:cNvPr id="35855" name="Rectangle 14"/>
            <p:cNvSpPr>
              <a:spLocks noChangeArrowheads="1"/>
            </p:cNvSpPr>
            <p:nvPr/>
          </p:nvSpPr>
          <p:spPr bwMode="auto">
            <a:xfrm flipV="1">
              <a:off x="6940" y="12671"/>
              <a:ext cx="180" cy="200"/>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35856" name="Line 15"/>
            <p:cNvSpPr>
              <a:spLocks noChangeShapeType="1"/>
            </p:cNvSpPr>
            <p:nvPr/>
          </p:nvSpPr>
          <p:spPr bwMode="auto">
            <a:xfrm flipH="1" flipV="1">
              <a:off x="6980" y="11860"/>
              <a:ext cx="100" cy="40"/>
            </a:xfrm>
            <a:prstGeom prst="line">
              <a:avLst/>
            </a:prstGeom>
            <a:noFill/>
            <a:ln w="9525">
              <a:solidFill>
                <a:srgbClr val="FF00FF"/>
              </a:solidFill>
              <a:round/>
              <a:headEnd/>
              <a:tailEnd type="triangle" w="med" len="med"/>
            </a:ln>
          </p:spPr>
          <p:txBody>
            <a:bodyPr/>
            <a:lstStyle/>
            <a:p>
              <a:endParaRPr lang="en-US"/>
            </a:p>
          </p:txBody>
        </p:sp>
      </p:grpSp>
      <p:sp>
        <p:nvSpPr>
          <p:cNvPr id="35847" name="TextBox 18"/>
          <p:cNvSpPr txBox="1">
            <a:spLocks noChangeArrowheads="1"/>
          </p:cNvSpPr>
          <p:nvPr/>
        </p:nvSpPr>
        <p:spPr bwMode="auto">
          <a:xfrm>
            <a:off x="5214938" y="3929063"/>
            <a:ext cx="1643062" cy="1323975"/>
          </a:xfrm>
          <a:prstGeom prst="rect">
            <a:avLst/>
          </a:prstGeom>
          <a:noFill/>
          <a:ln w="9525">
            <a:noFill/>
            <a:miter lim="800000"/>
            <a:headEnd/>
            <a:tailEnd/>
          </a:ln>
        </p:spPr>
        <p:txBody>
          <a:bodyPr>
            <a:spAutoFit/>
          </a:bodyPr>
          <a:lstStyle/>
          <a:p>
            <a:pPr algn="ctr" eaLnBrk="0" hangingPunct="0"/>
            <a:r>
              <a:rPr lang="en-US" sz="1600">
                <a:solidFill>
                  <a:srgbClr val="66FF33"/>
                </a:solidFill>
              </a:rPr>
              <a:t>Current leads the applied voltage by 90°</a:t>
            </a:r>
          </a:p>
          <a:p>
            <a:pPr algn="ctr" eaLnBrk="0" hangingPunct="0"/>
            <a:endParaRPr lang="en-US" sz="3200" b="1">
              <a:solidFill>
                <a:srgbClr val="66FF33"/>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67494"/>
            <a:ext cx="8229600" cy="1018366"/>
          </a:xfrm>
        </p:spPr>
        <p:txBody>
          <a:bodyPr>
            <a:normAutofit fontScale="90000"/>
          </a:bodyPr>
          <a:lstStyle/>
          <a:p>
            <a:pPr marL="484632" indent="0" eaLnBrk="1" fontAlgn="auto" hangingPunct="1">
              <a:spcAft>
                <a:spcPts val="0"/>
              </a:spcAft>
              <a:defRPr/>
            </a:pPr>
            <a:r>
              <a:rPr lang="en-US" sz="5400" b="1" dirty="0" smtClean="0">
                <a:solidFill>
                  <a:schemeClr val="accent1"/>
                </a:solidFill>
                <a:latin typeface="Arial" pitchFamily="34" charset="0"/>
                <a:cs typeface="Arial" pitchFamily="34" charset="0"/>
              </a:rPr>
              <a:t>Capacitive reactance</a:t>
            </a:r>
            <a:r>
              <a:rPr lang="en-US" b="1" dirty="0" smtClean="0">
                <a:solidFill>
                  <a:schemeClr val="accent1"/>
                </a:solidFill>
                <a:latin typeface="Arial" pitchFamily="34" charset="0"/>
                <a:cs typeface="Arial" pitchFamily="34" charset="0"/>
              </a:rPr>
              <a:t> -</a:t>
            </a:r>
            <a:r>
              <a:rPr lang="en-US" sz="5400" b="1" dirty="0" err="1" smtClean="0">
                <a:solidFill>
                  <a:schemeClr val="accent1"/>
                </a:solidFill>
                <a:latin typeface="Arial" pitchFamily="34" charset="0"/>
                <a:cs typeface="Arial" pitchFamily="34" charset="0"/>
              </a:rPr>
              <a:t>Xc</a:t>
            </a:r>
            <a:endParaRPr lang="en-US" sz="5400" b="1" dirty="0" smtClean="0">
              <a:solidFill>
                <a:schemeClr val="accent1"/>
              </a:solidFill>
              <a:latin typeface="Arial" pitchFamily="34" charset="0"/>
              <a:cs typeface="Arial" pitchFamily="34" charset="0"/>
            </a:endParaRPr>
          </a:p>
        </p:txBody>
      </p:sp>
      <p:sp>
        <p:nvSpPr>
          <p:cNvPr id="28675" name="Rectangle 3"/>
          <p:cNvSpPr>
            <a:spLocks noGrp="1" noChangeArrowheads="1"/>
          </p:cNvSpPr>
          <p:nvPr>
            <p:ph idx="1"/>
          </p:nvPr>
        </p:nvSpPr>
        <p:spPr>
          <a:xfrm>
            <a:off x="395288" y="1143000"/>
            <a:ext cx="8229600" cy="4729163"/>
          </a:xfrm>
        </p:spPr>
        <p:txBody>
          <a:bodyPr>
            <a:normAutofit fontScale="85000" lnSpcReduction="10000"/>
          </a:bodyPr>
          <a:lstStyle/>
          <a:p>
            <a:pPr marL="64008" indent="0" eaLnBrk="1" fontAlgn="auto" hangingPunct="1">
              <a:lnSpc>
                <a:spcPct val="90000"/>
              </a:lnSpc>
              <a:spcAft>
                <a:spcPts val="0"/>
              </a:spcAft>
              <a:buNone/>
              <a:defRPr/>
            </a:pPr>
            <a:r>
              <a:rPr lang="en-US" sz="2800" dirty="0" smtClean="0">
                <a:latin typeface="Arial" pitchFamily="34" charset="0"/>
                <a:cs typeface="Arial" pitchFamily="34" charset="0"/>
              </a:rPr>
              <a:t>The voltage across a capacitor as it charges offers opposition to current flow in a similar way to the back </a:t>
            </a:r>
            <a:r>
              <a:rPr lang="en-US" sz="2800" dirty="0" err="1" smtClean="0">
                <a:latin typeface="Arial" pitchFamily="34" charset="0"/>
                <a:cs typeface="Arial" pitchFamily="34" charset="0"/>
              </a:rPr>
              <a:t>e.m.f</a:t>
            </a:r>
            <a:r>
              <a:rPr lang="en-US" sz="2800" dirty="0" smtClean="0">
                <a:latin typeface="Arial" pitchFamily="34" charset="0"/>
                <a:cs typeface="Arial" pitchFamily="34" charset="0"/>
              </a:rPr>
              <a:t> of an inductor. </a:t>
            </a:r>
          </a:p>
          <a:p>
            <a:pPr marL="448056" indent="-384048" eaLnBrk="1" fontAlgn="auto" hangingPunct="1">
              <a:lnSpc>
                <a:spcPct val="90000"/>
              </a:lnSpc>
              <a:spcAft>
                <a:spcPts val="0"/>
              </a:spcAft>
              <a:buFont typeface="Wingdings 2"/>
              <a:buChar char=""/>
              <a:defRPr/>
            </a:pPr>
            <a:endParaRPr lang="en-US" sz="2800" dirty="0" smtClean="0">
              <a:latin typeface="Arial" pitchFamily="34" charset="0"/>
              <a:cs typeface="Arial" pitchFamily="34" charset="0"/>
            </a:endParaRPr>
          </a:p>
          <a:p>
            <a:pPr marL="64008" indent="0" eaLnBrk="1" fontAlgn="auto" hangingPunct="1">
              <a:lnSpc>
                <a:spcPct val="90000"/>
              </a:lnSpc>
              <a:spcAft>
                <a:spcPts val="0"/>
              </a:spcAft>
              <a:buNone/>
              <a:defRPr/>
            </a:pPr>
            <a:r>
              <a:rPr lang="en-US" sz="2800" dirty="0" smtClean="0">
                <a:latin typeface="Arial" pitchFamily="34" charset="0"/>
                <a:cs typeface="Arial" pitchFamily="34" charset="0"/>
              </a:rPr>
              <a:t>This current limiting effect in a capacitive circuit is called </a:t>
            </a:r>
            <a:r>
              <a:rPr lang="en-US" sz="2800" dirty="0" smtClean="0">
                <a:solidFill>
                  <a:srgbClr val="66FF33"/>
                </a:solidFill>
                <a:latin typeface="Arial" pitchFamily="34" charset="0"/>
                <a:cs typeface="Arial" pitchFamily="34" charset="0"/>
              </a:rPr>
              <a:t>capacitive reactance </a:t>
            </a:r>
            <a:r>
              <a:rPr lang="en-US" sz="2800" dirty="0" smtClean="0">
                <a:latin typeface="Arial" pitchFamily="34" charset="0"/>
                <a:cs typeface="Arial" pitchFamily="34" charset="0"/>
              </a:rPr>
              <a:t>and is given the quantity symbol </a:t>
            </a:r>
            <a:r>
              <a:rPr lang="en-US" sz="2800" dirty="0" smtClean="0">
                <a:solidFill>
                  <a:srgbClr val="66FF33"/>
                </a:solidFill>
                <a:latin typeface="Arial" pitchFamily="34" charset="0"/>
                <a:cs typeface="Arial" pitchFamily="34" charset="0"/>
              </a:rPr>
              <a:t>XC.</a:t>
            </a:r>
            <a:r>
              <a:rPr lang="en-US" sz="2800" dirty="0" smtClean="0">
                <a:latin typeface="Arial" pitchFamily="34" charset="0"/>
                <a:cs typeface="Arial" pitchFamily="34" charset="0"/>
              </a:rPr>
              <a:t> </a:t>
            </a:r>
          </a:p>
          <a:p>
            <a:pPr marL="448056" indent="-384048" eaLnBrk="1" fontAlgn="auto" hangingPunct="1">
              <a:lnSpc>
                <a:spcPct val="90000"/>
              </a:lnSpc>
              <a:spcAft>
                <a:spcPts val="0"/>
              </a:spcAft>
              <a:buFont typeface="Wingdings 2"/>
              <a:buChar char=""/>
              <a:defRPr/>
            </a:pPr>
            <a:endParaRPr lang="en-US" sz="2800" dirty="0" smtClean="0">
              <a:latin typeface="Arial" pitchFamily="34" charset="0"/>
              <a:cs typeface="Arial" pitchFamily="34" charset="0"/>
            </a:endParaRPr>
          </a:p>
          <a:p>
            <a:pPr marL="64008" indent="0" eaLnBrk="1" fontAlgn="auto" hangingPunct="1">
              <a:lnSpc>
                <a:spcPct val="90000"/>
              </a:lnSpc>
              <a:spcAft>
                <a:spcPts val="0"/>
              </a:spcAft>
              <a:buNone/>
              <a:defRPr/>
            </a:pPr>
            <a:r>
              <a:rPr lang="en-US" sz="2800" dirty="0" smtClean="0">
                <a:latin typeface="Arial" pitchFamily="34" charset="0"/>
                <a:cs typeface="Arial" pitchFamily="34" charset="0"/>
              </a:rPr>
              <a:t>This comes about because as voltage across the capacitor rises it opposes the applied voltage. </a:t>
            </a:r>
          </a:p>
          <a:p>
            <a:pPr marL="448056" indent="-384048" eaLnBrk="1" fontAlgn="auto" hangingPunct="1">
              <a:lnSpc>
                <a:spcPct val="90000"/>
              </a:lnSpc>
              <a:spcAft>
                <a:spcPts val="0"/>
              </a:spcAft>
              <a:buFont typeface="Wingdings 2"/>
              <a:buChar char=""/>
              <a:defRPr/>
            </a:pPr>
            <a:endParaRPr lang="en-US" sz="2800" dirty="0" smtClean="0">
              <a:latin typeface="Arial" pitchFamily="34" charset="0"/>
              <a:cs typeface="Arial" pitchFamily="34" charset="0"/>
            </a:endParaRPr>
          </a:p>
          <a:p>
            <a:pPr marL="64008" indent="0" eaLnBrk="1" fontAlgn="auto" hangingPunct="1">
              <a:lnSpc>
                <a:spcPct val="90000"/>
              </a:lnSpc>
              <a:spcAft>
                <a:spcPts val="0"/>
              </a:spcAft>
              <a:buNone/>
              <a:defRPr/>
            </a:pPr>
            <a:r>
              <a:rPr lang="en-US" sz="2800" dirty="0" smtClean="0">
                <a:latin typeface="Arial" pitchFamily="34" charset="0"/>
                <a:cs typeface="Arial" pitchFamily="34" charset="0"/>
              </a:rPr>
              <a:t>Since it is the difference between the applied voltage and the voltage across the capacitor that determines the amount of current flow, the rising capacitor voltage has the effect of reducing the flow of charging current in the circuit. </a:t>
            </a:r>
          </a:p>
        </p:txBody>
      </p:sp>
      <p:sp>
        <p:nvSpPr>
          <p:cNvPr id="36868"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56FFA95-8B12-44BF-9CB8-04942DDAB87A}"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484632" indent="0" eaLnBrk="1" fontAlgn="auto" hangingPunct="1">
              <a:spcAft>
                <a:spcPts val="0"/>
              </a:spcAft>
              <a:defRPr/>
            </a:pPr>
            <a:r>
              <a:rPr lang="en-US" b="1" dirty="0" smtClean="0">
                <a:solidFill>
                  <a:schemeClr val="accent1"/>
                </a:solidFill>
                <a:latin typeface="Arial" pitchFamily="34" charset="0"/>
                <a:cs typeface="Arial" pitchFamily="34" charset="0"/>
              </a:rPr>
              <a:t>Suggested Resources:</a:t>
            </a:r>
          </a:p>
        </p:txBody>
      </p:sp>
      <p:sp>
        <p:nvSpPr>
          <p:cNvPr id="20483" name="Rectangle 3"/>
          <p:cNvSpPr>
            <a:spLocks noGrp="1" noChangeArrowheads="1"/>
          </p:cNvSpPr>
          <p:nvPr>
            <p:ph idx="1"/>
          </p:nvPr>
        </p:nvSpPr>
        <p:spPr>
          <a:xfrm>
            <a:off x="250825" y="1600200"/>
            <a:ext cx="8642350" cy="4997450"/>
          </a:xfrm>
        </p:spPr>
        <p:txBody>
          <a:bodyPr/>
          <a:lstStyle/>
          <a:p>
            <a:pPr eaLnBrk="1" hangingPunct="1"/>
            <a:endParaRPr lang="en-US" dirty="0" smtClean="0">
              <a:latin typeface="Arial" charset="0"/>
              <a:cs typeface="Arial" charset="0"/>
            </a:endParaRPr>
          </a:p>
          <a:p>
            <a:pPr marL="65087" indent="0" eaLnBrk="1" hangingPunct="1">
              <a:buNone/>
            </a:pPr>
            <a:r>
              <a:rPr lang="en-US" b="1" dirty="0" smtClean="0">
                <a:latin typeface="Arial" charset="0"/>
                <a:cs typeface="Arial" charset="0"/>
              </a:rPr>
              <a:t>Electrical Principles For Electrical Trades</a:t>
            </a:r>
            <a:r>
              <a:rPr lang="en-US" dirty="0" smtClean="0">
                <a:latin typeface="Arial" charset="0"/>
                <a:cs typeface="Arial" charset="0"/>
              </a:rPr>
              <a:t>, 5th edition. </a:t>
            </a:r>
            <a:r>
              <a:rPr lang="en-US" dirty="0" err="1" smtClean="0">
                <a:latin typeface="Arial" charset="0"/>
                <a:cs typeface="Arial" charset="0"/>
              </a:rPr>
              <a:t>Jenneson</a:t>
            </a:r>
            <a:r>
              <a:rPr lang="en-US" dirty="0" smtClean="0">
                <a:latin typeface="Arial" charset="0"/>
                <a:cs typeface="Arial" charset="0"/>
              </a:rPr>
              <a:t> J.R. Chapter 8 pp (176 – 179).</a:t>
            </a:r>
          </a:p>
          <a:p>
            <a:pPr marL="65087" indent="0" eaLnBrk="1" hangingPunct="1">
              <a:buNone/>
            </a:pPr>
            <a:endParaRPr lang="en-US" dirty="0" smtClean="0">
              <a:latin typeface="Arial" charset="0"/>
              <a:cs typeface="Arial" charset="0"/>
            </a:endParaRPr>
          </a:p>
          <a:p>
            <a:pPr marL="88900" indent="0" eaLnBrk="1" hangingPunct="1">
              <a:buNone/>
              <a:tabLst>
                <a:tab pos="714375" algn="l"/>
              </a:tabLst>
            </a:pPr>
            <a:r>
              <a:rPr lang="en-US" b="1" dirty="0" smtClean="0">
                <a:latin typeface="Arial" charset="0"/>
                <a:cs typeface="Arial" charset="0"/>
              </a:rPr>
              <a:t>Electrical Trade Principles – “A Practical Approach”, </a:t>
            </a:r>
            <a:r>
              <a:rPr lang="en-US" dirty="0" err="1" smtClean="0">
                <a:latin typeface="Arial" charset="0"/>
                <a:cs typeface="Arial" charset="0"/>
              </a:rPr>
              <a:t>Hampson</a:t>
            </a:r>
            <a:r>
              <a:rPr lang="en-US" dirty="0" smtClean="0">
                <a:latin typeface="Arial" charset="0"/>
                <a:cs typeface="Arial" charset="0"/>
              </a:rPr>
              <a:t> &amp; </a:t>
            </a:r>
            <a:r>
              <a:rPr lang="en-US" dirty="0" err="1" smtClean="0">
                <a:latin typeface="Arial" charset="0"/>
                <a:cs typeface="Arial" charset="0"/>
              </a:rPr>
              <a:t>Hanseen</a:t>
            </a:r>
            <a:r>
              <a:rPr lang="en-US" dirty="0" smtClean="0">
                <a:latin typeface="Arial" charset="0"/>
                <a:cs typeface="Arial" charset="0"/>
              </a:rPr>
              <a:t>, 2</a:t>
            </a:r>
            <a:r>
              <a:rPr lang="en-US" baseline="30000" dirty="0" smtClean="0">
                <a:latin typeface="Arial" charset="0"/>
                <a:cs typeface="Arial" charset="0"/>
              </a:rPr>
              <a:t>nd</a:t>
            </a:r>
            <a:r>
              <a:rPr lang="en-US" dirty="0" smtClean="0">
                <a:latin typeface="Arial" charset="0"/>
                <a:cs typeface="Arial" charset="0"/>
              </a:rPr>
              <a:t> Edition, Pages 186 – 188.</a:t>
            </a:r>
          </a:p>
          <a:p>
            <a:pPr eaLnBrk="1" hangingPunct="1"/>
            <a:endParaRPr lang="en-US" b="1" dirty="0" smtClean="0">
              <a:latin typeface="Arial" charset="0"/>
              <a:cs typeface="Arial" charset="0"/>
            </a:endParaRPr>
          </a:p>
          <a:p>
            <a:pPr eaLnBrk="1" hangingPunct="1">
              <a:buFont typeface="Wingdings 2" pitchFamily="18" charset="2"/>
              <a:buNone/>
            </a:pPr>
            <a:endParaRPr lang="en-US" dirty="0" smtClean="0">
              <a:latin typeface="Arial" charset="0"/>
              <a:cs typeface="Arial" charset="0"/>
            </a:endParaRPr>
          </a:p>
          <a:p>
            <a:pPr eaLnBrk="1" hangingPunct="1"/>
            <a:endParaRPr lang="en-US" b="1" dirty="0" smtClean="0">
              <a:latin typeface="Arial" charset="0"/>
              <a:cs typeface="Arial" charset="0"/>
            </a:endParaRPr>
          </a:p>
          <a:p>
            <a:pPr eaLnBrk="1" hangingPunct="1"/>
            <a:endParaRPr lang="en-US" dirty="0" smtClean="0">
              <a:latin typeface="Arial" charset="0"/>
              <a:cs typeface="Arial" charset="0"/>
            </a:endParaRPr>
          </a:p>
          <a:p>
            <a:pPr lvl="1" eaLnBrk="1" hangingPunct="1"/>
            <a:endParaRPr lang="en-US" b="1" dirty="0" smtClean="0">
              <a:latin typeface="Arial" charset="0"/>
              <a:cs typeface="Arial" charset="0"/>
            </a:endParaRPr>
          </a:p>
          <a:p>
            <a:pPr eaLnBrk="1" hangingPunct="1">
              <a:buFont typeface="Wingdings" pitchFamily="2" charset="2"/>
              <a:buNone/>
            </a:pPr>
            <a:r>
              <a:rPr lang="en-US" b="1" dirty="0" smtClean="0">
                <a:latin typeface="Arial" charset="0"/>
                <a:cs typeface="Arial" charset="0"/>
              </a:rPr>
              <a:t>			</a:t>
            </a:r>
            <a:endParaRPr lang="en-US" dirty="0" smtClean="0">
              <a:latin typeface="Arial" charset="0"/>
              <a:cs typeface="Arial" charset="0"/>
            </a:endParaRPr>
          </a:p>
        </p:txBody>
      </p:sp>
      <p:sp>
        <p:nvSpPr>
          <p:cNvPr id="20484"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9CA0481-A1E5-4007-A537-FE97561C90EF}"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57200" y="267494"/>
            <a:ext cx="8229600" cy="946928"/>
          </a:xfrm>
        </p:spPr>
        <p:txBody>
          <a:bodyPr/>
          <a:lstStyle/>
          <a:p>
            <a:pPr indent="0" eaLnBrk="1" fontAlgn="auto" hangingPunct="1">
              <a:spcAft>
                <a:spcPts val="0"/>
              </a:spcAft>
              <a:defRPr/>
            </a:pPr>
            <a:r>
              <a:rPr lang="en-US" sz="5400" b="1" dirty="0" smtClean="0">
                <a:solidFill>
                  <a:schemeClr val="accent1"/>
                </a:solidFill>
                <a:latin typeface="Arial" pitchFamily="34" charset="0"/>
                <a:cs typeface="Arial" pitchFamily="34" charset="0"/>
              </a:rPr>
              <a:t>Capacitive reactance</a:t>
            </a:r>
            <a:r>
              <a:rPr lang="en-US" b="1" dirty="0" smtClean="0">
                <a:solidFill>
                  <a:schemeClr val="accent1"/>
                </a:solidFill>
                <a:latin typeface="Arial" pitchFamily="34" charset="0"/>
                <a:cs typeface="Arial" pitchFamily="34" charset="0"/>
              </a:rPr>
              <a:t> -</a:t>
            </a:r>
            <a:r>
              <a:rPr lang="en-US" sz="5400" b="1" dirty="0" err="1" smtClean="0">
                <a:solidFill>
                  <a:schemeClr val="accent1"/>
                </a:solidFill>
                <a:latin typeface="Arial" pitchFamily="34" charset="0"/>
                <a:cs typeface="Arial" pitchFamily="34" charset="0"/>
              </a:rPr>
              <a:t>Xc</a:t>
            </a:r>
            <a:endParaRPr lang="en-US" sz="5400" b="1" dirty="0" smtClean="0">
              <a:solidFill>
                <a:schemeClr val="accent1"/>
              </a:solidFill>
              <a:latin typeface="Arial" pitchFamily="34" charset="0"/>
              <a:cs typeface="Arial" pitchFamily="34" charset="0"/>
            </a:endParaRPr>
          </a:p>
        </p:txBody>
      </p:sp>
      <p:sp>
        <p:nvSpPr>
          <p:cNvPr id="29699" name="Rectangle 3"/>
          <p:cNvSpPr>
            <a:spLocks noGrp="1" noChangeArrowheads="1"/>
          </p:cNvSpPr>
          <p:nvPr>
            <p:ph sz="half" idx="1"/>
          </p:nvPr>
        </p:nvSpPr>
        <p:spPr>
          <a:xfrm>
            <a:off x="285750" y="1428750"/>
            <a:ext cx="4500563" cy="5143500"/>
          </a:xfrm>
        </p:spPr>
        <p:txBody>
          <a:bodyPr>
            <a:normAutofit lnSpcReduction="10000"/>
          </a:bodyPr>
          <a:lstStyle/>
          <a:p>
            <a:pPr marL="64008" indent="0" eaLnBrk="1" fontAlgn="auto" hangingPunct="1">
              <a:lnSpc>
                <a:spcPct val="80000"/>
              </a:lnSpc>
              <a:spcAft>
                <a:spcPts val="0"/>
              </a:spcAft>
              <a:buNone/>
              <a:defRPr/>
            </a:pPr>
            <a:r>
              <a:rPr lang="en-US" sz="2000" dirty="0" smtClean="0">
                <a:latin typeface="Arial" pitchFamily="34" charset="0"/>
                <a:cs typeface="Arial" pitchFamily="34" charset="0"/>
              </a:rPr>
              <a:t>When the applied and capacitor voltages are at the same level, charge current flow stops. </a:t>
            </a:r>
          </a:p>
          <a:p>
            <a:pPr marL="448056" indent="-384048" eaLnBrk="1" fontAlgn="auto" hangingPunct="1">
              <a:lnSpc>
                <a:spcPct val="80000"/>
              </a:lnSpc>
              <a:spcAft>
                <a:spcPts val="0"/>
              </a:spcAft>
              <a:buFont typeface="Wingdings 2"/>
              <a:buChar char=""/>
              <a:defRPr/>
            </a:pPr>
            <a:endParaRPr lang="en-US" sz="2000" dirty="0" smtClean="0">
              <a:latin typeface="Arial" pitchFamily="34" charset="0"/>
              <a:cs typeface="Arial" pitchFamily="34" charset="0"/>
            </a:endParaRPr>
          </a:p>
          <a:p>
            <a:pPr marL="64008" indent="0" eaLnBrk="1" fontAlgn="auto" hangingPunct="1">
              <a:lnSpc>
                <a:spcPct val="80000"/>
              </a:lnSpc>
              <a:spcAft>
                <a:spcPts val="0"/>
              </a:spcAft>
              <a:buNone/>
              <a:defRPr/>
            </a:pPr>
            <a:r>
              <a:rPr lang="en-US" sz="2000" dirty="0" smtClean="0">
                <a:latin typeface="Arial" pitchFamily="34" charset="0"/>
                <a:cs typeface="Arial" pitchFamily="34" charset="0"/>
              </a:rPr>
              <a:t>When the applied voltage either rises or falls, the charging current again flows.  That is, the faster the change in applied voltage the higher the charge current.</a:t>
            </a:r>
          </a:p>
          <a:p>
            <a:pPr marL="448056" indent="-384048" eaLnBrk="1" fontAlgn="auto" hangingPunct="1">
              <a:lnSpc>
                <a:spcPct val="80000"/>
              </a:lnSpc>
              <a:spcAft>
                <a:spcPts val="0"/>
              </a:spcAft>
              <a:buFont typeface="Wingdings 2"/>
              <a:buChar char=""/>
              <a:defRPr/>
            </a:pPr>
            <a:endParaRPr lang="en-US" sz="2000" dirty="0" smtClean="0">
              <a:latin typeface="Arial" pitchFamily="34" charset="0"/>
              <a:cs typeface="Arial" pitchFamily="34" charset="0"/>
            </a:endParaRPr>
          </a:p>
          <a:p>
            <a:pPr marL="64008" indent="0" eaLnBrk="1" fontAlgn="auto" hangingPunct="1">
              <a:lnSpc>
                <a:spcPct val="80000"/>
              </a:lnSpc>
              <a:spcAft>
                <a:spcPts val="0"/>
              </a:spcAft>
              <a:buNone/>
              <a:defRPr/>
            </a:pPr>
            <a:r>
              <a:rPr lang="en-US" sz="2000" dirty="0" smtClean="0">
                <a:latin typeface="Arial" pitchFamily="34" charset="0"/>
                <a:cs typeface="Arial" pitchFamily="34" charset="0"/>
              </a:rPr>
              <a:t>Capacitive reactance is not a constant value but for a given capacitor </a:t>
            </a:r>
            <a:r>
              <a:rPr lang="en-US" sz="2000" b="1" i="1" dirty="0" smtClean="0">
                <a:solidFill>
                  <a:srgbClr val="66FF33"/>
                </a:solidFill>
                <a:latin typeface="Arial" pitchFamily="34" charset="0"/>
                <a:cs typeface="Arial" pitchFamily="34" charset="0"/>
              </a:rPr>
              <a:t>varies with frequency</a:t>
            </a:r>
            <a:r>
              <a:rPr lang="en-US" sz="2000" b="1" dirty="0" smtClean="0">
                <a:solidFill>
                  <a:srgbClr val="66FF33"/>
                </a:solidFill>
                <a:latin typeface="Arial" pitchFamily="34" charset="0"/>
                <a:cs typeface="Arial" pitchFamily="34" charset="0"/>
              </a:rPr>
              <a:t>.</a:t>
            </a:r>
          </a:p>
          <a:p>
            <a:pPr marL="448056" indent="-384048" eaLnBrk="1" fontAlgn="auto" hangingPunct="1">
              <a:lnSpc>
                <a:spcPct val="80000"/>
              </a:lnSpc>
              <a:spcAft>
                <a:spcPts val="0"/>
              </a:spcAft>
              <a:buFont typeface="Wingdings 2"/>
              <a:buNone/>
              <a:defRPr/>
            </a:pPr>
            <a:r>
              <a:rPr lang="en-US" sz="2000" b="1" dirty="0" smtClean="0">
                <a:solidFill>
                  <a:srgbClr val="66FF33"/>
                </a:solidFill>
                <a:latin typeface="Arial" pitchFamily="34" charset="0"/>
                <a:cs typeface="Arial" pitchFamily="34" charset="0"/>
              </a:rPr>
              <a:t> </a:t>
            </a:r>
          </a:p>
          <a:p>
            <a:pPr marL="64008" indent="0" eaLnBrk="1" fontAlgn="auto" hangingPunct="1">
              <a:lnSpc>
                <a:spcPct val="80000"/>
              </a:lnSpc>
              <a:spcAft>
                <a:spcPts val="0"/>
              </a:spcAft>
              <a:buNone/>
              <a:defRPr/>
            </a:pPr>
            <a:r>
              <a:rPr lang="en-US" sz="2000" dirty="0" smtClean="0">
                <a:latin typeface="Arial" pitchFamily="34" charset="0"/>
                <a:cs typeface="Arial" pitchFamily="34" charset="0"/>
              </a:rPr>
              <a:t>High frequencies allow more current to flow. </a:t>
            </a:r>
          </a:p>
          <a:p>
            <a:pPr marL="448056" indent="-384048" eaLnBrk="1" fontAlgn="auto" hangingPunct="1">
              <a:lnSpc>
                <a:spcPct val="80000"/>
              </a:lnSpc>
              <a:spcAft>
                <a:spcPts val="0"/>
              </a:spcAft>
              <a:buFont typeface="Wingdings 2"/>
              <a:buChar char=""/>
              <a:defRPr/>
            </a:pPr>
            <a:endParaRPr lang="en-US" sz="2000" dirty="0" smtClean="0">
              <a:latin typeface="Arial" pitchFamily="34" charset="0"/>
              <a:cs typeface="Arial" pitchFamily="34" charset="0"/>
            </a:endParaRPr>
          </a:p>
          <a:p>
            <a:pPr marL="64008" indent="0" eaLnBrk="1" fontAlgn="auto" hangingPunct="1">
              <a:lnSpc>
                <a:spcPct val="80000"/>
              </a:lnSpc>
              <a:spcAft>
                <a:spcPts val="0"/>
              </a:spcAft>
              <a:buNone/>
              <a:defRPr/>
            </a:pPr>
            <a:r>
              <a:rPr lang="en-US" sz="2000" dirty="0" smtClean="0">
                <a:latin typeface="Arial" pitchFamily="34" charset="0"/>
                <a:cs typeface="Arial" pitchFamily="34" charset="0"/>
              </a:rPr>
              <a:t>Low frequencies allow less current to flow. </a:t>
            </a:r>
          </a:p>
          <a:p>
            <a:pPr marL="448056" indent="-384048" eaLnBrk="1" fontAlgn="auto" hangingPunct="1">
              <a:lnSpc>
                <a:spcPct val="80000"/>
              </a:lnSpc>
              <a:spcAft>
                <a:spcPts val="0"/>
              </a:spcAft>
              <a:buFont typeface="Wingdings" pitchFamily="2" charset="2"/>
              <a:buNone/>
              <a:defRPr/>
            </a:pPr>
            <a:r>
              <a:rPr lang="en-US" sz="2000" dirty="0" smtClean="0">
                <a:latin typeface="Arial" pitchFamily="34" charset="0"/>
                <a:cs typeface="Arial" pitchFamily="34" charset="0"/>
              </a:rPr>
              <a:t> </a:t>
            </a:r>
          </a:p>
        </p:txBody>
      </p:sp>
      <p:sp>
        <p:nvSpPr>
          <p:cNvPr id="29700" name="Rectangle 4"/>
          <p:cNvSpPr>
            <a:spLocks noGrp="1" noChangeArrowheads="1"/>
          </p:cNvSpPr>
          <p:nvPr>
            <p:ph sz="half" idx="2"/>
          </p:nvPr>
        </p:nvSpPr>
        <p:spPr>
          <a:xfrm>
            <a:off x="4648200" y="1722438"/>
            <a:ext cx="4281488" cy="4525962"/>
          </a:xfrm>
        </p:spPr>
        <p:txBody>
          <a:bodyPr>
            <a:normAutofit lnSpcReduction="10000"/>
          </a:bodyPr>
          <a:lstStyle/>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1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None/>
              <a:defRPr/>
            </a:pPr>
            <a:r>
              <a:rPr lang="en-US" sz="1800" dirty="0" smtClean="0">
                <a:solidFill>
                  <a:srgbClr val="66FF33"/>
                </a:solidFill>
                <a:latin typeface="Arial" pitchFamily="34" charset="0"/>
                <a:cs typeface="Arial" pitchFamily="34" charset="0"/>
              </a:rPr>
              <a:t>	</a:t>
            </a:r>
            <a:r>
              <a:rPr lang="en-US" sz="1800" b="1" dirty="0" smtClean="0">
                <a:solidFill>
                  <a:srgbClr val="66FF33"/>
                </a:solidFill>
                <a:latin typeface="Arial" pitchFamily="34" charset="0"/>
                <a:cs typeface="Arial" pitchFamily="34" charset="0"/>
              </a:rPr>
              <a:t>That is, capacitive reactance is inversely proportional to </a:t>
            </a:r>
          </a:p>
          <a:p>
            <a:pPr marL="448056" indent="-384048" eaLnBrk="1" fontAlgn="auto" hangingPunct="1">
              <a:lnSpc>
                <a:spcPct val="80000"/>
              </a:lnSpc>
              <a:spcAft>
                <a:spcPts val="0"/>
              </a:spcAft>
              <a:buFont typeface="Wingdings 2"/>
              <a:buNone/>
              <a:defRPr/>
            </a:pPr>
            <a:r>
              <a:rPr lang="en-US" sz="1800" b="1" dirty="0" smtClean="0">
                <a:solidFill>
                  <a:srgbClr val="66FF33"/>
                </a:solidFill>
                <a:latin typeface="Arial" pitchFamily="34" charset="0"/>
                <a:cs typeface="Arial" pitchFamily="34" charset="0"/>
              </a:rPr>
              <a:t>	frequency</a:t>
            </a:r>
          </a:p>
        </p:txBody>
      </p:sp>
      <p:sp>
        <p:nvSpPr>
          <p:cNvPr id="1030"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F431BD7-FAC4-444A-B9F8-D8735683CF21}" type="slidenum">
              <a:rPr lang="en-US" smtClean="0"/>
              <a:pPr/>
              <a:t>20</a:t>
            </a:fld>
            <a:endParaRPr lang="en-US" smtClean="0"/>
          </a:p>
        </p:txBody>
      </p:sp>
      <p:graphicFrame>
        <p:nvGraphicFramePr>
          <p:cNvPr id="1026" name="Object 5"/>
          <p:cNvGraphicFramePr>
            <a:graphicFrameLocks noChangeAspect="1"/>
          </p:cNvGraphicFramePr>
          <p:nvPr/>
        </p:nvGraphicFramePr>
        <p:xfrm>
          <a:off x="5324475" y="2000250"/>
          <a:ext cx="2946400" cy="2663825"/>
        </p:xfrm>
        <a:graphic>
          <a:graphicData uri="http://schemas.openxmlformats.org/presentationml/2006/ole">
            <mc:AlternateContent xmlns:mc="http://schemas.openxmlformats.org/markup-compatibility/2006">
              <mc:Choice xmlns:v="urn:schemas-microsoft-com:vml" Requires="v">
                <p:oleObj spid="_x0000_s1031" name="Equation" r:id="rId4" imgW="533160" imgH="419040" progId="Equation.3">
                  <p:embed/>
                </p:oleObj>
              </mc:Choice>
              <mc:Fallback>
                <p:oleObj name="Equation" r:id="rId4" imgW="533160" imgH="4190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4475" y="2000250"/>
                        <a:ext cx="2946400" cy="2663825"/>
                      </a:xfrm>
                      <a:prstGeom prst="rect">
                        <a:avLst/>
                      </a:prstGeom>
                      <a:solidFill>
                        <a:srgbClr val="66FF33"/>
                      </a:solidFill>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13"/>
          <p:cNvSpPr>
            <a:spLocks noGrp="1" noChangeArrowheads="1"/>
          </p:cNvSpPr>
          <p:nvPr>
            <p:ph type="title"/>
          </p:nvPr>
        </p:nvSpPr>
        <p:spPr/>
        <p:txBody>
          <a:bodyPr>
            <a:normAutofit fontScale="90000"/>
          </a:bodyPr>
          <a:lstStyle/>
          <a:p>
            <a:pPr marL="484632" indent="0" eaLnBrk="1" fontAlgn="auto" hangingPunct="1">
              <a:spcAft>
                <a:spcPts val="0"/>
              </a:spcAft>
              <a:defRPr/>
            </a:pPr>
            <a:r>
              <a:rPr lang="en-US" sz="5400" b="1" dirty="0" smtClean="0">
                <a:solidFill>
                  <a:schemeClr val="accent1"/>
                </a:solidFill>
                <a:latin typeface="Arial" pitchFamily="34" charset="0"/>
                <a:cs typeface="Arial" pitchFamily="34" charset="0"/>
              </a:rPr>
              <a:t>Capacitive reactance</a:t>
            </a:r>
            <a:r>
              <a:rPr lang="en-US" b="1" dirty="0" smtClean="0">
                <a:solidFill>
                  <a:schemeClr val="accent1"/>
                </a:solidFill>
                <a:latin typeface="Arial" pitchFamily="34" charset="0"/>
                <a:cs typeface="Arial" pitchFamily="34" charset="0"/>
              </a:rPr>
              <a:t> -</a:t>
            </a:r>
            <a:r>
              <a:rPr lang="en-US" sz="5400" b="1" dirty="0" err="1" smtClean="0">
                <a:solidFill>
                  <a:schemeClr val="accent1"/>
                </a:solidFill>
                <a:latin typeface="Arial" pitchFamily="34" charset="0"/>
                <a:cs typeface="Arial" pitchFamily="34" charset="0"/>
              </a:rPr>
              <a:t>Xc</a:t>
            </a:r>
            <a:endParaRPr lang="en-US" sz="5400" b="1" dirty="0" smtClean="0">
              <a:solidFill>
                <a:schemeClr val="accent1"/>
              </a:solidFill>
              <a:latin typeface="Arial" pitchFamily="34" charset="0"/>
              <a:cs typeface="Arial" pitchFamily="34" charset="0"/>
            </a:endParaRPr>
          </a:p>
        </p:txBody>
      </p:sp>
      <p:sp>
        <p:nvSpPr>
          <p:cNvPr id="30723" name="Rectangle 3"/>
          <p:cNvSpPr>
            <a:spLocks noGrp="1" noChangeArrowheads="1"/>
          </p:cNvSpPr>
          <p:nvPr>
            <p:ph type="body" sz="half" idx="1"/>
          </p:nvPr>
        </p:nvSpPr>
        <p:spPr>
          <a:xfrm>
            <a:off x="0" y="1285875"/>
            <a:ext cx="5143500" cy="4845050"/>
          </a:xfrm>
        </p:spPr>
        <p:txBody>
          <a:bodyPr>
            <a:normAutofit/>
          </a:bodyPr>
          <a:lstStyle/>
          <a:p>
            <a:pPr marL="64008" indent="0" eaLnBrk="1" fontAlgn="auto" hangingPunct="1">
              <a:lnSpc>
                <a:spcPct val="90000"/>
              </a:lnSpc>
              <a:spcAft>
                <a:spcPts val="0"/>
              </a:spcAft>
              <a:buNone/>
              <a:defRPr/>
            </a:pPr>
            <a:r>
              <a:rPr lang="en-US" sz="2800" dirty="0" smtClean="0">
                <a:latin typeface="Arial" pitchFamily="34" charset="0"/>
                <a:cs typeface="Arial" pitchFamily="34" charset="0"/>
              </a:rPr>
              <a:t>A large capacitor will have a higher charge current than a smaller one. </a:t>
            </a:r>
          </a:p>
          <a:p>
            <a:pPr marL="448056" indent="-384048" eaLnBrk="1" fontAlgn="auto" hangingPunct="1">
              <a:lnSpc>
                <a:spcPct val="90000"/>
              </a:lnSpc>
              <a:spcAft>
                <a:spcPts val="0"/>
              </a:spcAft>
              <a:buFont typeface="Wingdings 2"/>
              <a:buChar char=""/>
              <a:defRPr/>
            </a:pPr>
            <a:endParaRPr lang="en-US" sz="2800" dirty="0" smtClean="0">
              <a:latin typeface="Arial" pitchFamily="34" charset="0"/>
              <a:cs typeface="Arial" pitchFamily="34" charset="0"/>
            </a:endParaRPr>
          </a:p>
          <a:p>
            <a:pPr marL="64008" indent="0" eaLnBrk="1" fontAlgn="auto" hangingPunct="1">
              <a:lnSpc>
                <a:spcPct val="90000"/>
              </a:lnSpc>
              <a:spcAft>
                <a:spcPts val="0"/>
              </a:spcAft>
              <a:buNone/>
              <a:defRPr/>
            </a:pPr>
            <a:r>
              <a:rPr lang="en-US" sz="2800" dirty="0" smtClean="0">
                <a:solidFill>
                  <a:srgbClr val="FF0000"/>
                </a:solidFill>
                <a:latin typeface="Arial" pitchFamily="34" charset="0"/>
                <a:cs typeface="Arial" pitchFamily="34" charset="0"/>
              </a:rPr>
              <a:t>This means that the larger the capacitor, the lower its capacitive reactance. </a:t>
            </a:r>
          </a:p>
          <a:p>
            <a:pPr marL="448056" indent="-384048" eaLnBrk="1" fontAlgn="auto" hangingPunct="1">
              <a:lnSpc>
                <a:spcPct val="90000"/>
              </a:lnSpc>
              <a:spcAft>
                <a:spcPts val="0"/>
              </a:spcAft>
              <a:buFont typeface="Wingdings" pitchFamily="2" charset="2"/>
              <a:buNone/>
              <a:defRPr/>
            </a:pPr>
            <a:endParaRPr lang="en-US" sz="2800" dirty="0" smtClean="0">
              <a:latin typeface="Arial" pitchFamily="34" charset="0"/>
              <a:cs typeface="Arial" pitchFamily="34" charset="0"/>
            </a:endParaRPr>
          </a:p>
          <a:p>
            <a:pPr marL="64008" indent="0" eaLnBrk="1" fontAlgn="auto" hangingPunct="1">
              <a:lnSpc>
                <a:spcPct val="90000"/>
              </a:lnSpc>
              <a:spcAft>
                <a:spcPts val="0"/>
              </a:spcAft>
              <a:buNone/>
              <a:defRPr/>
            </a:pPr>
            <a:r>
              <a:rPr lang="en-US" dirty="0" smtClean="0">
                <a:latin typeface="Arial" pitchFamily="34" charset="0"/>
                <a:cs typeface="Arial" pitchFamily="34" charset="0"/>
              </a:rPr>
              <a:t>In other words, capacitive reactance is also inversely proportional to capacitance</a:t>
            </a:r>
            <a:r>
              <a:rPr lang="en-US" sz="2800" dirty="0" smtClean="0">
                <a:latin typeface="Arial" pitchFamily="34" charset="0"/>
                <a:cs typeface="Arial" pitchFamily="34" charset="0"/>
              </a:rPr>
              <a:t>.</a:t>
            </a:r>
          </a:p>
        </p:txBody>
      </p:sp>
      <p:graphicFrame>
        <p:nvGraphicFramePr>
          <p:cNvPr id="2050" name="Object 6"/>
          <p:cNvGraphicFramePr>
            <a:graphicFrameLocks noGrp="1" noChangeAspect="1"/>
          </p:cNvGraphicFramePr>
          <p:nvPr>
            <p:ph sz="quarter" idx="2"/>
          </p:nvPr>
        </p:nvGraphicFramePr>
        <p:xfrm>
          <a:off x="6143625" y="2324100"/>
          <a:ext cx="1357313" cy="1001713"/>
        </p:xfrm>
        <a:graphic>
          <a:graphicData uri="http://schemas.openxmlformats.org/presentationml/2006/ole">
            <mc:AlternateContent xmlns:mc="http://schemas.openxmlformats.org/markup-compatibility/2006">
              <mc:Choice xmlns:v="urn:schemas-microsoft-com:vml" Requires="v">
                <p:oleObj spid="_x0000_s2060" name="Equation" r:id="rId4" imgW="533160" imgH="393480" progId="Equation.3">
                  <p:embed/>
                </p:oleObj>
              </mc:Choice>
              <mc:Fallback>
                <p:oleObj name="Equation" r:id="rId4" imgW="533160" imgH="39348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43625" y="2324100"/>
                        <a:ext cx="1357313" cy="1001713"/>
                      </a:xfrm>
                      <a:prstGeom prst="rect">
                        <a:avLst/>
                      </a:prstGeom>
                      <a:solidFill>
                        <a:srgbClr val="66FF33"/>
                      </a:solidFill>
                    </p:spPr>
                  </p:pic>
                </p:oleObj>
              </mc:Fallback>
            </mc:AlternateContent>
          </a:graphicData>
        </a:graphic>
      </p:graphicFrame>
      <p:graphicFrame>
        <p:nvGraphicFramePr>
          <p:cNvPr id="2051" name="Object 12"/>
          <p:cNvGraphicFramePr>
            <a:graphicFrameLocks noGrp="1" noChangeAspect="1"/>
          </p:cNvGraphicFramePr>
          <p:nvPr>
            <p:ph sz="quarter" idx="3"/>
          </p:nvPr>
        </p:nvGraphicFramePr>
        <p:xfrm>
          <a:off x="5929313" y="3929063"/>
          <a:ext cx="2017712" cy="1152525"/>
        </p:xfrm>
        <a:graphic>
          <a:graphicData uri="http://schemas.openxmlformats.org/presentationml/2006/ole">
            <mc:AlternateContent xmlns:mc="http://schemas.openxmlformats.org/markup-compatibility/2006">
              <mc:Choice xmlns:v="urn:schemas-microsoft-com:vml" Requires="v">
                <p:oleObj spid="_x0000_s2061" name="Equation" r:id="rId6" imgW="736560" imgH="419040" progId="Equation.3">
                  <p:embed/>
                </p:oleObj>
              </mc:Choice>
              <mc:Fallback>
                <p:oleObj name="Equation" r:id="rId6" imgW="736560" imgH="419040" progId="Equation.3">
                  <p:embed/>
                  <p:pic>
                    <p:nvPicPr>
                      <p:cNvPr id="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29313" y="3929063"/>
                        <a:ext cx="2017712" cy="1152525"/>
                      </a:xfrm>
                      <a:prstGeom prst="rect">
                        <a:avLst/>
                      </a:prstGeom>
                      <a:solidFill>
                        <a:srgbClr val="66FF33"/>
                      </a:solidFill>
                    </p:spPr>
                  </p:pic>
                </p:oleObj>
              </mc:Fallback>
            </mc:AlternateContent>
          </a:graphicData>
        </a:graphic>
      </p:graphicFrame>
      <p:sp>
        <p:nvSpPr>
          <p:cNvPr id="2054" name="Slide Number Placeholder 9"/>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565E516-881F-49F5-B2E8-B680A4E1876D}" type="slidenum">
              <a:rPr lang="en-US" smtClean="0"/>
              <a:pPr/>
              <a:t>21</a:t>
            </a:fld>
            <a:endParaRPr lang="en-US" smtClean="0"/>
          </a:p>
        </p:txBody>
      </p:sp>
      <p:sp>
        <p:nvSpPr>
          <p:cNvPr id="2055" name="Rectangle 10"/>
          <p:cNvSpPr>
            <a:spLocks noChangeArrowheads="1"/>
          </p:cNvSpPr>
          <p:nvPr/>
        </p:nvSpPr>
        <p:spPr bwMode="auto">
          <a:xfrm>
            <a:off x="0" y="2755900"/>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2056" name="Text Box 9"/>
          <p:cNvSpPr txBox="1">
            <a:spLocks noChangeArrowheads="1"/>
          </p:cNvSpPr>
          <p:nvPr/>
        </p:nvSpPr>
        <p:spPr bwMode="auto">
          <a:xfrm>
            <a:off x="5429250" y="5214938"/>
            <a:ext cx="3500438" cy="1295400"/>
          </a:xfrm>
          <a:prstGeom prst="rect">
            <a:avLst/>
          </a:prstGeom>
          <a:noFill/>
          <a:ln w="9525">
            <a:noFill/>
            <a:miter lim="800000"/>
            <a:headEnd/>
            <a:tailEnd/>
          </a:ln>
        </p:spPr>
        <p:txBody>
          <a:bodyPr/>
          <a:lstStyle/>
          <a:p>
            <a:r>
              <a:rPr lang="en-US" sz="1600">
                <a:cs typeface="Arial" charset="0"/>
              </a:rPr>
              <a:t>Where </a:t>
            </a:r>
            <a:r>
              <a:rPr lang="en-US" sz="1600">
                <a:cs typeface="Arial" charset="0"/>
                <a:sym typeface="Symbol" pitchFamily="18" charset="2"/>
              </a:rPr>
              <a:t></a:t>
            </a:r>
            <a:r>
              <a:rPr lang="en-US" sz="1600">
                <a:cs typeface="Arial" charset="0"/>
              </a:rPr>
              <a:t> = constant</a:t>
            </a:r>
            <a:endParaRPr lang="en-US" sz="1500">
              <a:cs typeface="Arial" charset="0"/>
              <a:sym typeface="Symbol" pitchFamily="18" charset="2"/>
            </a:endParaRPr>
          </a:p>
          <a:p>
            <a:pPr eaLnBrk="0" hangingPunct="0"/>
            <a:r>
              <a:rPr lang="en-US" sz="1600">
                <a:cs typeface="Arial" charset="0"/>
                <a:sym typeface="Symbol" pitchFamily="18" charset="2"/>
              </a:rPr>
              <a:t>             f = frequency (Hz)</a:t>
            </a:r>
            <a:endParaRPr lang="en-US" sz="1500">
              <a:cs typeface="Arial" charset="0"/>
              <a:sym typeface="Symbol" pitchFamily="18" charset="2"/>
            </a:endParaRPr>
          </a:p>
          <a:p>
            <a:pPr eaLnBrk="0" hangingPunct="0"/>
            <a:r>
              <a:rPr lang="en-US" sz="1600">
                <a:cs typeface="Arial" charset="0"/>
                <a:sym typeface="Symbol" pitchFamily="18" charset="2"/>
              </a:rPr>
              <a:t>            C = capacitance (F)</a:t>
            </a:r>
            <a:endParaRPr lang="en-US" sz="1500">
              <a:cs typeface="Arial" charset="0"/>
              <a:sym typeface="Symbol" pitchFamily="18" charset="2"/>
            </a:endParaRPr>
          </a:p>
          <a:p>
            <a:pPr eaLnBrk="0" hangingPunct="0"/>
            <a:r>
              <a:rPr lang="en-US" sz="1600">
                <a:cs typeface="Arial" charset="0"/>
                <a:sym typeface="Symbol" pitchFamily="18" charset="2"/>
              </a:rPr>
              <a:t>          X</a:t>
            </a:r>
            <a:r>
              <a:rPr lang="en-US" sz="1600" baseline="-30000">
                <a:cs typeface="Arial" charset="0"/>
                <a:sym typeface="Symbol" pitchFamily="18" charset="2"/>
              </a:rPr>
              <a:t>C</a:t>
            </a:r>
            <a:r>
              <a:rPr lang="en-US" sz="1600">
                <a:cs typeface="Arial" charset="0"/>
                <a:sym typeface="Symbol" pitchFamily="18" charset="2"/>
              </a:rPr>
              <a:t> = Capacitive reactance (</a:t>
            </a:r>
            <a:r>
              <a:rPr lang="en-US" sz="1600">
                <a:cs typeface="Arial" charset="0"/>
              </a:rPr>
              <a:t>)</a:t>
            </a:r>
            <a:endParaRPr lang="en-US" sz="1600">
              <a:cs typeface="Arial" charset="0"/>
              <a:sym typeface="Symbol" pitchFamily="18" charset="2"/>
            </a:endParaRPr>
          </a:p>
        </p:txBody>
      </p:sp>
      <p:sp>
        <p:nvSpPr>
          <p:cNvPr id="2057" name="Rectangle 11"/>
          <p:cNvSpPr>
            <a:spLocks noChangeArrowheads="1"/>
          </p:cNvSpPr>
          <p:nvPr/>
        </p:nvSpPr>
        <p:spPr bwMode="auto">
          <a:xfrm>
            <a:off x="5429250" y="1643063"/>
            <a:ext cx="3000375" cy="723900"/>
          </a:xfrm>
          <a:prstGeom prst="rect">
            <a:avLst/>
          </a:prstGeom>
          <a:noFill/>
          <a:ln w="9525">
            <a:noFill/>
            <a:miter lim="800000"/>
            <a:headEnd/>
            <a:tailEnd/>
          </a:ln>
        </p:spPr>
        <p:txBody>
          <a:bodyPr anchor="ctr">
            <a:spAutoFit/>
          </a:bodyPr>
          <a:lstStyle/>
          <a:p>
            <a:endParaRPr lang="en-US" sz="1100"/>
          </a:p>
          <a:p>
            <a:pPr eaLnBrk="0" hangingPunct="0"/>
            <a:r>
              <a:rPr lang="en-US" sz="1200"/>
              <a:t>From these two relationships, we have</a:t>
            </a:r>
          </a:p>
          <a:p>
            <a:pPr eaLnBrk="0" hangingPunct="0"/>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marL="484632" indent="0" eaLnBrk="1" fontAlgn="auto" hangingPunct="1">
              <a:spcAft>
                <a:spcPts val="0"/>
              </a:spcAft>
              <a:defRPr/>
            </a:pPr>
            <a:r>
              <a:rPr lang="en-US" sz="6600" dirty="0" smtClean="0">
                <a:solidFill>
                  <a:schemeClr val="accent1"/>
                </a:solidFill>
                <a:latin typeface="Arial" pitchFamily="34" charset="0"/>
                <a:cs typeface="Arial" pitchFamily="34" charset="0"/>
              </a:rPr>
              <a:t>The Farad</a:t>
            </a:r>
          </a:p>
        </p:txBody>
      </p:sp>
      <p:sp>
        <p:nvSpPr>
          <p:cNvPr id="3076" name="Rectangle 3"/>
          <p:cNvSpPr>
            <a:spLocks noGrp="1" noChangeArrowheads="1"/>
          </p:cNvSpPr>
          <p:nvPr>
            <p:ph type="body" sz="half" idx="1"/>
          </p:nvPr>
        </p:nvSpPr>
        <p:spPr/>
        <p:txBody>
          <a:bodyPr/>
          <a:lstStyle/>
          <a:p>
            <a:pPr marL="65087" indent="0" eaLnBrk="1" hangingPunct="1">
              <a:buNone/>
            </a:pPr>
            <a:r>
              <a:rPr lang="en-US" sz="2800" dirty="0" smtClean="0">
                <a:latin typeface="Arial" charset="0"/>
                <a:cs typeface="Arial" charset="0"/>
              </a:rPr>
              <a:t>The Farad is a </a:t>
            </a:r>
            <a:r>
              <a:rPr lang="en-US" sz="2800" i="1" dirty="0" smtClean="0">
                <a:solidFill>
                  <a:srgbClr val="66FF33"/>
                </a:solidFill>
                <a:latin typeface="Arial" charset="0"/>
                <a:cs typeface="Arial" charset="0"/>
              </a:rPr>
              <a:t>very large unit</a:t>
            </a:r>
            <a:r>
              <a:rPr lang="en-US" sz="2800" dirty="0" smtClean="0">
                <a:latin typeface="Arial" charset="0"/>
                <a:cs typeface="Arial" charset="0"/>
              </a:rPr>
              <a:t> and most capacitors in electrical power equipment are rated in microfarads. If a capacitance value is given in microfarads, the formula can be modified to</a:t>
            </a:r>
          </a:p>
        </p:txBody>
      </p:sp>
      <p:graphicFrame>
        <p:nvGraphicFramePr>
          <p:cNvPr id="3074" name="Object 4"/>
          <p:cNvGraphicFramePr>
            <a:graphicFrameLocks noGrp="1" noChangeAspect="1"/>
          </p:cNvGraphicFramePr>
          <p:nvPr>
            <p:ph sz="half" idx="2"/>
          </p:nvPr>
        </p:nvGraphicFramePr>
        <p:xfrm>
          <a:off x="4738688" y="2484438"/>
          <a:ext cx="3698875" cy="2105025"/>
        </p:xfrm>
        <a:graphic>
          <a:graphicData uri="http://schemas.openxmlformats.org/presentationml/2006/ole">
            <mc:AlternateContent xmlns:mc="http://schemas.openxmlformats.org/markup-compatibility/2006">
              <mc:Choice xmlns:v="urn:schemas-microsoft-com:vml" Requires="v">
                <p:oleObj spid="_x0000_s3079" name="Equation" r:id="rId4" imgW="736560" imgH="419040" progId="Equation.3">
                  <p:embed/>
                </p:oleObj>
              </mc:Choice>
              <mc:Fallback>
                <p:oleObj name="Equation" r:id="rId4" imgW="736560" imgH="4190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38688" y="2484438"/>
                        <a:ext cx="3698875" cy="2105025"/>
                      </a:xfrm>
                      <a:prstGeom prst="rect">
                        <a:avLst/>
                      </a:prstGeom>
                      <a:solidFill>
                        <a:srgbClr val="66FF33"/>
                      </a:solidFill>
                    </p:spPr>
                  </p:pic>
                </p:oleObj>
              </mc:Fallback>
            </mc:AlternateContent>
          </a:graphicData>
        </a:graphic>
      </p:graphicFrame>
      <p:sp>
        <p:nvSpPr>
          <p:cNvPr id="307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D15FBCB-94FE-4965-A486-BCF82D3E251E}"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marL="484632" indent="0" eaLnBrk="1" fontAlgn="auto" hangingPunct="1">
              <a:spcAft>
                <a:spcPts val="0"/>
              </a:spcAft>
              <a:defRPr/>
            </a:pPr>
            <a:r>
              <a:rPr lang="en-US" sz="3600" dirty="0" smtClean="0">
                <a:solidFill>
                  <a:schemeClr val="accent1"/>
                </a:solidFill>
                <a:latin typeface="Arial" pitchFamily="34" charset="0"/>
                <a:cs typeface="Arial" pitchFamily="34" charset="0"/>
              </a:rPr>
              <a:t>Example 1</a:t>
            </a:r>
          </a:p>
        </p:txBody>
      </p:sp>
      <p:sp>
        <p:nvSpPr>
          <p:cNvPr id="4101" name="Rectangle 3"/>
          <p:cNvSpPr>
            <a:spLocks noGrp="1" noChangeArrowheads="1"/>
          </p:cNvSpPr>
          <p:nvPr>
            <p:ph type="body" sz="half" idx="1"/>
          </p:nvPr>
        </p:nvSpPr>
        <p:spPr/>
        <p:txBody>
          <a:bodyPr/>
          <a:lstStyle/>
          <a:p>
            <a:pPr marL="65087" indent="0" eaLnBrk="1" hangingPunct="1">
              <a:buNone/>
            </a:pPr>
            <a:r>
              <a:rPr lang="en-US" sz="2800" dirty="0" smtClean="0">
                <a:latin typeface="Arial" charset="0"/>
                <a:cs typeface="Arial" charset="0"/>
              </a:rPr>
              <a:t>Calculate the capacitive reactance of a </a:t>
            </a:r>
            <a:r>
              <a:rPr lang="en-US" sz="2800" dirty="0" smtClean="0">
                <a:solidFill>
                  <a:srgbClr val="66FF33"/>
                </a:solidFill>
                <a:latin typeface="Arial" charset="0"/>
                <a:cs typeface="Arial" charset="0"/>
              </a:rPr>
              <a:t>10</a:t>
            </a:r>
            <a:r>
              <a:rPr lang="en-US" sz="2800" dirty="0" smtClean="0">
                <a:solidFill>
                  <a:srgbClr val="66FF33"/>
                </a:solidFill>
                <a:latin typeface="Arial" charset="0"/>
                <a:cs typeface="Arial" charset="0"/>
                <a:sym typeface="Symbol" pitchFamily="18" charset="2"/>
              </a:rPr>
              <a:t></a:t>
            </a:r>
            <a:r>
              <a:rPr lang="en-US" sz="2800" dirty="0" smtClean="0">
                <a:solidFill>
                  <a:srgbClr val="66FF33"/>
                </a:solidFill>
                <a:latin typeface="Arial" charset="0"/>
                <a:cs typeface="Arial" charset="0"/>
              </a:rPr>
              <a:t>F</a:t>
            </a:r>
            <a:r>
              <a:rPr lang="en-US" sz="2800" dirty="0" smtClean="0">
                <a:latin typeface="Arial" charset="0"/>
                <a:cs typeface="Arial" charset="0"/>
              </a:rPr>
              <a:t> capacitor connected to a </a:t>
            </a:r>
            <a:r>
              <a:rPr lang="en-US" sz="2800" dirty="0" smtClean="0">
                <a:solidFill>
                  <a:srgbClr val="66FF33"/>
                </a:solidFill>
                <a:latin typeface="Arial" charset="0"/>
                <a:cs typeface="Arial" charset="0"/>
              </a:rPr>
              <a:t>50 Hz </a:t>
            </a:r>
            <a:r>
              <a:rPr lang="en-US" sz="2800" dirty="0" smtClean="0">
                <a:latin typeface="Arial" charset="0"/>
                <a:cs typeface="Arial" charset="0"/>
              </a:rPr>
              <a:t>supply</a:t>
            </a:r>
          </a:p>
        </p:txBody>
      </p:sp>
      <p:graphicFrame>
        <p:nvGraphicFramePr>
          <p:cNvPr id="4098" name="Object 4"/>
          <p:cNvGraphicFramePr>
            <a:graphicFrameLocks noGrp="1" noChangeAspect="1"/>
          </p:cNvGraphicFramePr>
          <p:nvPr>
            <p:ph sz="quarter" idx="2"/>
          </p:nvPr>
        </p:nvGraphicFramePr>
        <p:xfrm>
          <a:off x="5508625" y="1670050"/>
          <a:ext cx="2374900" cy="1350963"/>
        </p:xfrm>
        <a:graphic>
          <a:graphicData uri="http://schemas.openxmlformats.org/presentationml/2006/ole">
            <mc:AlternateContent xmlns:mc="http://schemas.openxmlformats.org/markup-compatibility/2006">
              <mc:Choice xmlns:v="urn:schemas-microsoft-com:vml" Requires="v">
                <p:oleObj spid="_x0000_s4108" name="Equation" r:id="rId4" imgW="736560" imgH="419040" progId="Equation.3">
                  <p:embed/>
                </p:oleObj>
              </mc:Choice>
              <mc:Fallback>
                <p:oleObj name="Equation" r:id="rId4" imgW="736560" imgH="4190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08625" y="1670050"/>
                        <a:ext cx="2374900" cy="1350963"/>
                      </a:xfrm>
                      <a:prstGeom prst="rect">
                        <a:avLst/>
                      </a:prstGeom>
                      <a:solidFill>
                        <a:srgbClr val="66FF33"/>
                      </a:solidFill>
                    </p:spPr>
                  </p:pic>
                </p:oleObj>
              </mc:Fallback>
            </mc:AlternateContent>
          </a:graphicData>
        </a:graphic>
      </p:graphicFrame>
      <p:graphicFrame>
        <p:nvGraphicFramePr>
          <p:cNvPr id="4099" name="Object 6"/>
          <p:cNvGraphicFramePr>
            <a:graphicFrameLocks noGrp="1" noChangeAspect="1"/>
          </p:cNvGraphicFramePr>
          <p:nvPr>
            <p:ph sz="quarter" idx="3"/>
          </p:nvPr>
        </p:nvGraphicFramePr>
        <p:xfrm>
          <a:off x="857250" y="4714875"/>
          <a:ext cx="7345363" cy="1495425"/>
        </p:xfrm>
        <a:graphic>
          <a:graphicData uri="http://schemas.openxmlformats.org/presentationml/2006/ole">
            <mc:AlternateContent xmlns:mc="http://schemas.openxmlformats.org/markup-compatibility/2006">
              <mc:Choice xmlns:v="urn:schemas-microsoft-com:vml" Requires="v">
                <p:oleObj spid="_x0000_s4109" name="Equation" r:id="rId6" imgW="2184120" imgH="444240" progId="Equation.3">
                  <p:embed/>
                </p:oleObj>
              </mc:Choice>
              <mc:Fallback>
                <p:oleObj name="Equation" r:id="rId6" imgW="2184120" imgH="44424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7250" y="4714875"/>
                        <a:ext cx="7345363" cy="1495425"/>
                      </a:xfrm>
                      <a:prstGeom prst="rect">
                        <a:avLst/>
                      </a:prstGeom>
                      <a:solidFill>
                        <a:srgbClr val="66FF33"/>
                      </a:solidFill>
                    </p:spPr>
                  </p:pic>
                </p:oleObj>
              </mc:Fallback>
            </mc:AlternateContent>
          </a:graphicData>
        </a:graphic>
      </p:graphicFrame>
      <p:sp>
        <p:nvSpPr>
          <p:cNvPr id="4102"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74A556A-2FE2-4D27-99FA-D21D6BE0626F}" type="slidenum">
              <a:rPr lang="en-US" smtClean="0"/>
              <a:pPr/>
              <a:t>23</a:t>
            </a:fld>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marL="484632" indent="0" eaLnBrk="1" fontAlgn="auto" hangingPunct="1">
              <a:spcAft>
                <a:spcPts val="0"/>
              </a:spcAft>
              <a:defRPr/>
            </a:pPr>
            <a:r>
              <a:rPr lang="en-US" sz="3600" dirty="0" smtClean="0">
                <a:solidFill>
                  <a:schemeClr val="accent1"/>
                </a:solidFill>
                <a:latin typeface="Arial" pitchFamily="34" charset="0"/>
                <a:cs typeface="Arial" pitchFamily="34" charset="0"/>
              </a:rPr>
              <a:t>Example 2</a:t>
            </a:r>
          </a:p>
        </p:txBody>
      </p:sp>
      <p:sp>
        <p:nvSpPr>
          <p:cNvPr id="4101" name="Rectangle 3"/>
          <p:cNvSpPr>
            <a:spLocks noGrp="1" noChangeArrowheads="1"/>
          </p:cNvSpPr>
          <p:nvPr>
            <p:ph type="body" sz="half" idx="1"/>
          </p:nvPr>
        </p:nvSpPr>
        <p:spPr/>
        <p:txBody>
          <a:bodyPr/>
          <a:lstStyle/>
          <a:p>
            <a:pPr marL="65087" indent="0" eaLnBrk="1" hangingPunct="1">
              <a:buNone/>
            </a:pPr>
            <a:r>
              <a:rPr lang="en-US" sz="2800" dirty="0" smtClean="0">
                <a:latin typeface="Arial" charset="0"/>
                <a:cs typeface="Arial" charset="0"/>
              </a:rPr>
              <a:t>Calculate the capacitive reactance of a </a:t>
            </a:r>
            <a:r>
              <a:rPr lang="en-US" sz="2800" dirty="0" smtClean="0">
                <a:solidFill>
                  <a:srgbClr val="66FF33"/>
                </a:solidFill>
                <a:latin typeface="Arial" charset="0"/>
                <a:cs typeface="Arial" charset="0"/>
              </a:rPr>
              <a:t>20</a:t>
            </a:r>
            <a:r>
              <a:rPr lang="en-US" sz="2800" dirty="0" smtClean="0">
                <a:solidFill>
                  <a:srgbClr val="66FF33"/>
                </a:solidFill>
                <a:latin typeface="Arial" charset="0"/>
                <a:cs typeface="Arial" charset="0"/>
                <a:sym typeface="Symbol" pitchFamily="18" charset="2"/>
              </a:rPr>
              <a:t></a:t>
            </a:r>
            <a:r>
              <a:rPr lang="en-US" sz="2800" dirty="0" smtClean="0">
                <a:solidFill>
                  <a:srgbClr val="66FF33"/>
                </a:solidFill>
                <a:latin typeface="Arial" charset="0"/>
                <a:cs typeface="Arial" charset="0"/>
              </a:rPr>
              <a:t>F</a:t>
            </a:r>
            <a:r>
              <a:rPr lang="en-US" sz="2800" dirty="0" smtClean="0">
                <a:latin typeface="Arial" charset="0"/>
                <a:cs typeface="Arial" charset="0"/>
              </a:rPr>
              <a:t> capacitor connected to a </a:t>
            </a:r>
            <a:r>
              <a:rPr lang="en-US" sz="2800" dirty="0" smtClean="0">
                <a:solidFill>
                  <a:srgbClr val="66FF33"/>
                </a:solidFill>
                <a:latin typeface="Arial" charset="0"/>
                <a:cs typeface="Arial" charset="0"/>
              </a:rPr>
              <a:t>50 Hz </a:t>
            </a:r>
            <a:r>
              <a:rPr lang="en-US" sz="2800" dirty="0" smtClean="0">
                <a:latin typeface="Arial" charset="0"/>
                <a:cs typeface="Arial" charset="0"/>
              </a:rPr>
              <a:t>supply</a:t>
            </a:r>
          </a:p>
        </p:txBody>
      </p:sp>
      <p:graphicFrame>
        <p:nvGraphicFramePr>
          <p:cNvPr id="4098" name="Object 4"/>
          <p:cNvGraphicFramePr>
            <a:graphicFrameLocks noGrp="1" noChangeAspect="1"/>
          </p:cNvGraphicFramePr>
          <p:nvPr>
            <p:ph sz="quarter" idx="2"/>
          </p:nvPr>
        </p:nvGraphicFramePr>
        <p:xfrm>
          <a:off x="5508625" y="1670050"/>
          <a:ext cx="2374900" cy="1350963"/>
        </p:xfrm>
        <a:graphic>
          <a:graphicData uri="http://schemas.openxmlformats.org/presentationml/2006/ole">
            <mc:AlternateContent xmlns:mc="http://schemas.openxmlformats.org/markup-compatibility/2006">
              <mc:Choice xmlns:v="urn:schemas-microsoft-com:vml" Requires="v">
                <p:oleObj spid="_x0000_s10246" name="Equation" r:id="rId4" imgW="736560" imgH="419040" progId="Equation.3">
                  <p:embed/>
                </p:oleObj>
              </mc:Choice>
              <mc:Fallback>
                <p:oleObj name="Equation" r:id="rId4" imgW="736560" imgH="419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08625" y="1670050"/>
                        <a:ext cx="2374900" cy="1350963"/>
                      </a:xfrm>
                      <a:prstGeom prst="rect">
                        <a:avLst/>
                      </a:prstGeom>
                      <a:solidFill>
                        <a:srgbClr val="66FF33"/>
                      </a:solidFill>
                    </p:spPr>
                  </p:pic>
                </p:oleObj>
              </mc:Fallback>
            </mc:AlternateContent>
          </a:graphicData>
        </a:graphic>
      </p:graphicFrame>
      <p:graphicFrame>
        <p:nvGraphicFramePr>
          <p:cNvPr id="4099" name="Object 6"/>
          <p:cNvGraphicFramePr>
            <a:graphicFrameLocks noGrp="1" noChangeAspect="1"/>
          </p:cNvGraphicFramePr>
          <p:nvPr>
            <p:ph sz="quarter" idx="3"/>
            <p:extLst>
              <p:ext uri="{D42A27DB-BD31-4B8C-83A1-F6EECF244321}">
                <p14:modId xmlns:p14="http://schemas.microsoft.com/office/powerpoint/2010/main" val="1854313969"/>
              </p:ext>
            </p:extLst>
          </p:nvPr>
        </p:nvGraphicFramePr>
        <p:xfrm>
          <a:off x="857250" y="4719638"/>
          <a:ext cx="7345363" cy="1485900"/>
        </p:xfrm>
        <a:graphic>
          <a:graphicData uri="http://schemas.openxmlformats.org/presentationml/2006/ole">
            <mc:AlternateContent xmlns:mc="http://schemas.openxmlformats.org/markup-compatibility/2006">
              <mc:Choice xmlns:v="urn:schemas-microsoft-com:vml" Requires="v">
                <p:oleObj spid="_x0000_s10247" name="Equation" r:id="rId6" imgW="2197080" imgH="444240" progId="Equation.3">
                  <p:embed/>
                </p:oleObj>
              </mc:Choice>
              <mc:Fallback>
                <p:oleObj name="Equation" r:id="rId6" imgW="2197080" imgH="444240" progId="Equation.3">
                  <p:embed/>
                  <p:pic>
                    <p:nvPicPr>
                      <p:cNvPr id="0" name=""/>
                      <p:cNvPicPr>
                        <a:picLocks noChangeAspect="1" noChangeArrowheads="1"/>
                      </p:cNvPicPr>
                      <p:nvPr/>
                    </p:nvPicPr>
                    <p:blipFill>
                      <a:blip r:embed="rId7"/>
                      <a:srcRect/>
                      <a:stretch>
                        <a:fillRect/>
                      </a:stretch>
                    </p:blipFill>
                    <p:spPr bwMode="auto">
                      <a:xfrm>
                        <a:off x="857250" y="4719638"/>
                        <a:ext cx="7345363" cy="1485900"/>
                      </a:xfrm>
                      <a:prstGeom prst="rect">
                        <a:avLst/>
                      </a:prstGeom>
                      <a:solidFill>
                        <a:srgbClr val="66FF33"/>
                      </a:solidFill>
                    </p:spPr>
                  </p:pic>
                </p:oleObj>
              </mc:Fallback>
            </mc:AlternateContent>
          </a:graphicData>
        </a:graphic>
      </p:graphicFrame>
      <p:sp>
        <p:nvSpPr>
          <p:cNvPr id="4102"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74A556A-2FE2-4D27-99FA-D21D6BE0626F}" type="slidenum">
              <a:rPr lang="en-US" smtClean="0">
                <a:solidFill>
                  <a:prstClr val="white"/>
                </a:solidFill>
              </a:rPr>
              <a:pPr/>
              <a:t>24</a:t>
            </a:fld>
            <a:endParaRPr lang="en-US" smtClean="0">
              <a:solidFill>
                <a:prstClr val="white"/>
              </a:solidFill>
            </a:endParaRPr>
          </a:p>
        </p:txBody>
      </p:sp>
    </p:spTree>
    <p:extLst>
      <p:ext uri="{BB962C8B-B14F-4D97-AF65-F5344CB8AC3E}">
        <p14:creationId xmlns:p14="http://schemas.microsoft.com/office/powerpoint/2010/main" val="17420987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marL="484632" indent="0" eaLnBrk="1" fontAlgn="auto" hangingPunct="1">
              <a:spcAft>
                <a:spcPts val="0"/>
              </a:spcAft>
              <a:defRPr/>
            </a:pPr>
            <a:r>
              <a:rPr lang="en-US" sz="3600" dirty="0" smtClean="0">
                <a:solidFill>
                  <a:schemeClr val="accent1"/>
                </a:solidFill>
                <a:latin typeface="Arial" pitchFamily="34" charset="0"/>
                <a:cs typeface="Arial" pitchFamily="34" charset="0"/>
              </a:rPr>
              <a:t>Example 3</a:t>
            </a:r>
          </a:p>
        </p:txBody>
      </p:sp>
      <p:sp>
        <p:nvSpPr>
          <p:cNvPr id="4101" name="Rectangle 3"/>
          <p:cNvSpPr>
            <a:spLocks noGrp="1" noChangeArrowheads="1"/>
          </p:cNvSpPr>
          <p:nvPr>
            <p:ph type="body" sz="half" idx="1"/>
          </p:nvPr>
        </p:nvSpPr>
        <p:spPr/>
        <p:txBody>
          <a:bodyPr/>
          <a:lstStyle/>
          <a:p>
            <a:pPr marL="65087" indent="0" eaLnBrk="1" hangingPunct="1">
              <a:buNone/>
            </a:pPr>
            <a:r>
              <a:rPr lang="en-US" sz="2800" dirty="0" smtClean="0">
                <a:latin typeface="Arial" charset="0"/>
                <a:cs typeface="Arial" charset="0"/>
              </a:rPr>
              <a:t>Calculate the capacitive reactance of a </a:t>
            </a:r>
            <a:r>
              <a:rPr lang="en-US" sz="2800" dirty="0" smtClean="0">
                <a:solidFill>
                  <a:srgbClr val="66FF33"/>
                </a:solidFill>
                <a:latin typeface="Arial" charset="0"/>
                <a:cs typeface="Arial" charset="0"/>
              </a:rPr>
              <a:t>30</a:t>
            </a:r>
            <a:r>
              <a:rPr lang="en-US" sz="2800" dirty="0" smtClean="0">
                <a:solidFill>
                  <a:srgbClr val="66FF33"/>
                </a:solidFill>
                <a:latin typeface="Arial" charset="0"/>
                <a:cs typeface="Arial" charset="0"/>
                <a:sym typeface="Symbol" pitchFamily="18" charset="2"/>
              </a:rPr>
              <a:t></a:t>
            </a:r>
            <a:r>
              <a:rPr lang="en-US" sz="2800" dirty="0" smtClean="0">
                <a:solidFill>
                  <a:srgbClr val="66FF33"/>
                </a:solidFill>
                <a:latin typeface="Arial" charset="0"/>
                <a:cs typeface="Arial" charset="0"/>
              </a:rPr>
              <a:t>F</a:t>
            </a:r>
            <a:r>
              <a:rPr lang="en-US" sz="2800" dirty="0" smtClean="0">
                <a:latin typeface="Arial" charset="0"/>
                <a:cs typeface="Arial" charset="0"/>
              </a:rPr>
              <a:t> capacitor connected to a </a:t>
            </a:r>
            <a:r>
              <a:rPr lang="en-US" sz="2800" dirty="0" smtClean="0">
                <a:solidFill>
                  <a:srgbClr val="66FF33"/>
                </a:solidFill>
                <a:latin typeface="Arial" charset="0"/>
                <a:cs typeface="Arial" charset="0"/>
              </a:rPr>
              <a:t>150 Hz </a:t>
            </a:r>
            <a:r>
              <a:rPr lang="en-US" sz="2800" dirty="0" smtClean="0">
                <a:latin typeface="Arial" charset="0"/>
                <a:cs typeface="Arial" charset="0"/>
              </a:rPr>
              <a:t>supply</a:t>
            </a:r>
          </a:p>
        </p:txBody>
      </p:sp>
      <p:graphicFrame>
        <p:nvGraphicFramePr>
          <p:cNvPr id="4098" name="Object 4"/>
          <p:cNvGraphicFramePr>
            <a:graphicFrameLocks noGrp="1" noChangeAspect="1"/>
          </p:cNvGraphicFramePr>
          <p:nvPr>
            <p:ph sz="quarter" idx="2"/>
          </p:nvPr>
        </p:nvGraphicFramePr>
        <p:xfrm>
          <a:off x="5508625" y="1670050"/>
          <a:ext cx="2374900" cy="1350963"/>
        </p:xfrm>
        <a:graphic>
          <a:graphicData uri="http://schemas.openxmlformats.org/presentationml/2006/ole">
            <mc:AlternateContent xmlns:mc="http://schemas.openxmlformats.org/markup-compatibility/2006">
              <mc:Choice xmlns:v="urn:schemas-microsoft-com:vml" Requires="v">
                <p:oleObj spid="_x0000_s11270" name="Equation" r:id="rId4" imgW="736560" imgH="419040" progId="Equation.3">
                  <p:embed/>
                </p:oleObj>
              </mc:Choice>
              <mc:Fallback>
                <p:oleObj name="Equation" r:id="rId4" imgW="736560" imgH="419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08625" y="1670050"/>
                        <a:ext cx="2374900" cy="1350963"/>
                      </a:xfrm>
                      <a:prstGeom prst="rect">
                        <a:avLst/>
                      </a:prstGeom>
                      <a:solidFill>
                        <a:srgbClr val="66FF33"/>
                      </a:solidFill>
                    </p:spPr>
                  </p:pic>
                </p:oleObj>
              </mc:Fallback>
            </mc:AlternateContent>
          </a:graphicData>
        </a:graphic>
      </p:graphicFrame>
      <p:graphicFrame>
        <p:nvGraphicFramePr>
          <p:cNvPr id="4099" name="Object 6"/>
          <p:cNvGraphicFramePr>
            <a:graphicFrameLocks noGrp="1" noChangeAspect="1"/>
          </p:cNvGraphicFramePr>
          <p:nvPr>
            <p:ph sz="quarter" idx="3"/>
            <p:extLst>
              <p:ext uri="{D42A27DB-BD31-4B8C-83A1-F6EECF244321}">
                <p14:modId xmlns:p14="http://schemas.microsoft.com/office/powerpoint/2010/main" val="1036070096"/>
              </p:ext>
            </p:extLst>
          </p:nvPr>
        </p:nvGraphicFramePr>
        <p:xfrm>
          <a:off x="857250" y="4719638"/>
          <a:ext cx="7345363" cy="1485900"/>
        </p:xfrm>
        <a:graphic>
          <a:graphicData uri="http://schemas.openxmlformats.org/presentationml/2006/ole">
            <mc:AlternateContent xmlns:mc="http://schemas.openxmlformats.org/markup-compatibility/2006">
              <mc:Choice xmlns:v="urn:schemas-microsoft-com:vml" Requires="v">
                <p:oleObj spid="_x0000_s11271" name="Equation" r:id="rId6" imgW="2197080" imgH="444240" progId="Equation.3">
                  <p:embed/>
                </p:oleObj>
              </mc:Choice>
              <mc:Fallback>
                <p:oleObj name="Equation" r:id="rId6" imgW="2197080" imgH="444240" progId="Equation.3">
                  <p:embed/>
                  <p:pic>
                    <p:nvPicPr>
                      <p:cNvPr id="0" name=""/>
                      <p:cNvPicPr>
                        <a:picLocks noChangeAspect="1" noChangeArrowheads="1"/>
                      </p:cNvPicPr>
                      <p:nvPr/>
                    </p:nvPicPr>
                    <p:blipFill>
                      <a:blip r:embed="rId7"/>
                      <a:srcRect/>
                      <a:stretch>
                        <a:fillRect/>
                      </a:stretch>
                    </p:blipFill>
                    <p:spPr bwMode="auto">
                      <a:xfrm>
                        <a:off x="857250" y="4719638"/>
                        <a:ext cx="7345363" cy="1485900"/>
                      </a:xfrm>
                      <a:prstGeom prst="rect">
                        <a:avLst/>
                      </a:prstGeom>
                      <a:solidFill>
                        <a:srgbClr val="66FF33"/>
                      </a:solidFill>
                    </p:spPr>
                  </p:pic>
                </p:oleObj>
              </mc:Fallback>
            </mc:AlternateContent>
          </a:graphicData>
        </a:graphic>
      </p:graphicFrame>
      <p:sp>
        <p:nvSpPr>
          <p:cNvPr id="4102"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74A556A-2FE2-4D27-99FA-D21D6BE0626F}" type="slidenum">
              <a:rPr lang="en-US" smtClean="0">
                <a:solidFill>
                  <a:prstClr val="white"/>
                </a:solidFill>
              </a:rPr>
              <a:pPr/>
              <a:t>25</a:t>
            </a:fld>
            <a:endParaRPr lang="en-US" smtClean="0">
              <a:solidFill>
                <a:prstClr val="white"/>
              </a:solidFill>
            </a:endParaRPr>
          </a:p>
        </p:txBody>
      </p:sp>
    </p:spTree>
    <p:extLst>
      <p:ext uri="{BB962C8B-B14F-4D97-AF65-F5344CB8AC3E}">
        <p14:creationId xmlns:p14="http://schemas.microsoft.com/office/powerpoint/2010/main" val="4877017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457200" y="267494"/>
            <a:ext cx="8229600" cy="946928"/>
          </a:xfrm>
        </p:spPr>
        <p:txBody>
          <a:bodyPr/>
          <a:lstStyle/>
          <a:p>
            <a:pPr indent="0" eaLnBrk="1" fontAlgn="auto" hangingPunct="1">
              <a:spcAft>
                <a:spcPts val="0"/>
              </a:spcAft>
              <a:defRPr/>
            </a:pPr>
            <a:r>
              <a:rPr lang="en-US" sz="3600" b="1" dirty="0" smtClean="0">
                <a:solidFill>
                  <a:schemeClr val="accent1"/>
                </a:solidFill>
                <a:latin typeface="Arial" pitchFamily="34" charset="0"/>
                <a:cs typeface="Arial" pitchFamily="34" charset="0"/>
              </a:rPr>
              <a:t>Capacitive Reactance Vs Frequency</a:t>
            </a:r>
          </a:p>
        </p:txBody>
      </p:sp>
      <p:sp>
        <p:nvSpPr>
          <p:cNvPr id="5125" name="Rectangle 3"/>
          <p:cNvSpPr>
            <a:spLocks noGrp="1" noChangeArrowheads="1"/>
          </p:cNvSpPr>
          <p:nvPr>
            <p:ph sz="half" idx="1"/>
          </p:nvPr>
        </p:nvSpPr>
        <p:spPr>
          <a:xfrm>
            <a:off x="457200" y="1214438"/>
            <a:ext cx="8472488" cy="5033962"/>
          </a:xfrm>
        </p:spPr>
        <p:txBody>
          <a:bodyPr/>
          <a:lstStyle/>
          <a:p>
            <a:pPr marL="65087" indent="0" eaLnBrk="1" hangingPunct="1">
              <a:buNone/>
            </a:pPr>
            <a:r>
              <a:rPr lang="en-US" dirty="0" smtClean="0">
                <a:latin typeface="Arial" charset="0"/>
                <a:cs typeface="Arial" charset="0"/>
              </a:rPr>
              <a:t>Capacitive reactance is inversely proportional to frequency of the supply to which it is connected.</a:t>
            </a:r>
          </a:p>
          <a:p>
            <a:pPr marL="65087" indent="0" eaLnBrk="1" hangingPunct="1">
              <a:buNone/>
            </a:pPr>
            <a:endParaRPr lang="en-US" dirty="0" smtClean="0">
              <a:latin typeface="Arial" charset="0"/>
              <a:cs typeface="Arial" charset="0"/>
            </a:endParaRPr>
          </a:p>
          <a:p>
            <a:pPr marL="65087" indent="0" eaLnBrk="1" hangingPunct="1">
              <a:buNone/>
            </a:pPr>
            <a:r>
              <a:rPr lang="en-US" dirty="0" smtClean="0">
                <a:latin typeface="Arial" charset="0"/>
                <a:cs typeface="Arial" charset="0"/>
              </a:rPr>
              <a:t>As frequency increases, capacitive reactance decreases. </a:t>
            </a:r>
          </a:p>
          <a:p>
            <a:pPr marL="65087" indent="0" eaLnBrk="1" hangingPunct="1">
              <a:buNone/>
            </a:pPr>
            <a:endParaRPr lang="en-US" dirty="0" smtClean="0">
              <a:latin typeface="Arial" charset="0"/>
              <a:cs typeface="Arial" charset="0"/>
            </a:endParaRPr>
          </a:p>
          <a:p>
            <a:pPr marL="65087" indent="0" eaLnBrk="1" hangingPunct="1">
              <a:buNone/>
            </a:pPr>
            <a:r>
              <a:rPr lang="en-US" dirty="0" smtClean="0">
                <a:latin typeface="Arial" charset="0"/>
                <a:cs typeface="Arial" charset="0"/>
              </a:rPr>
              <a:t>Calculate the capacitive reactance of a </a:t>
            </a:r>
            <a:r>
              <a:rPr lang="en-US" dirty="0" smtClean="0">
                <a:solidFill>
                  <a:srgbClr val="66FF33"/>
                </a:solidFill>
                <a:latin typeface="Arial" charset="0"/>
                <a:cs typeface="Arial" charset="0"/>
              </a:rPr>
              <a:t>10</a:t>
            </a:r>
            <a:r>
              <a:rPr lang="en-US" dirty="0" smtClean="0">
                <a:solidFill>
                  <a:srgbClr val="66FF33"/>
                </a:solidFill>
                <a:latin typeface="Arial" charset="0"/>
                <a:cs typeface="Arial" charset="0"/>
                <a:sym typeface="Symbol" pitchFamily="18" charset="2"/>
              </a:rPr>
              <a:t></a:t>
            </a:r>
            <a:r>
              <a:rPr lang="en-US" dirty="0" smtClean="0">
                <a:solidFill>
                  <a:srgbClr val="66FF33"/>
                </a:solidFill>
                <a:latin typeface="Arial" charset="0"/>
                <a:cs typeface="Arial" charset="0"/>
              </a:rPr>
              <a:t>F </a:t>
            </a:r>
            <a:r>
              <a:rPr lang="en-US" dirty="0" smtClean="0">
                <a:latin typeface="Arial" charset="0"/>
                <a:cs typeface="Arial" charset="0"/>
              </a:rPr>
              <a:t>capacitor connected to a </a:t>
            </a:r>
            <a:r>
              <a:rPr lang="en-US" dirty="0" smtClean="0">
                <a:solidFill>
                  <a:srgbClr val="66FF33"/>
                </a:solidFill>
                <a:latin typeface="Arial" charset="0"/>
                <a:cs typeface="Arial" charset="0"/>
              </a:rPr>
              <a:t>100 Hz </a:t>
            </a:r>
            <a:r>
              <a:rPr lang="en-US" dirty="0" smtClean="0">
                <a:latin typeface="Arial" charset="0"/>
                <a:cs typeface="Arial" charset="0"/>
              </a:rPr>
              <a:t>supply</a:t>
            </a:r>
          </a:p>
          <a:p>
            <a:pPr eaLnBrk="1" hangingPunct="1">
              <a:buFont typeface="Wingdings 2" pitchFamily="18" charset="2"/>
              <a:buNone/>
            </a:pPr>
            <a:r>
              <a:rPr lang="en-US" dirty="0" smtClean="0">
                <a:latin typeface="Arial" charset="0"/>
                <a:cs typeface="Arial" charset="0"/>
              </a:rPr>
              <a:t>	 </a:t>
            </a:r>
          </a:p>
        </p:txBody>
      </p:sp>
      <p:sp>
        <p:nvSpPr>
          <p:cNvPr id="5126"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9978F20-3051-43B9-84B0-2686EF9F4EC2}" type="slidenum">
              <a:rPr lang="en-US" smtClean="0"/>
              <a:pPr/>
              <a:t>26</a:t>
            </a:fld>
            <a:endParaRPr lang="en-US" smtClean="0"/>
          </a:p>
        </p:txBody>
      </p:sp>
      <p:graphicFrame>
        <p:nvGraphicFramePr>
          <p:cNvPr id="5122" name="Object 5"/>
          <p:cNvGraphicFramePr>
            <a:graphicFrameLocks noChangeAspect="1"/>
          </p:cNvGraphicFramePr>
          <p:nvPr>
            <p:extLst>
              <p:ext uri="{D42A27DB-BD31-4B8C-83A1-F6EECF244321}">
                <p14:modId xmlns:p14="http://schemas.microsoft.com/office/powerpoint/2010/main" val="4191748702"/>
              </p:ext>
            </p:extLst>
          </p:nvPr>
        </p:nvGraphicFramePr>
        <p:xfrm>
          <a:off x="428625" y="4814888"/>
          <a:ext cx="5040313" cy="974725"/>
        </p:xfrm>
        <a:graphic>
          <a:graphicData uri="http://schemas.openxmlformats.org/presentationml/2006/ole">
            <mc:AlternateContent xmlns:mc="http://schemas.openxmlformats.org/markup-compatibility/2006">
              <mc:Choice xmlns:v="urn:schemas-microsoft-com:vml" Requires="v">
                <p:oleObj spid="_x0000_s5132" name="Equation" r:id="rId4" imgW="2247840" imgH="419040" progId="Equation.3">
                  <p:embed/>
                </p:oleObj>
              </mc:Choice>
              <mc:Fallback>
                <p:oleObj name="Equation" r:id="rId4" imgW="2247840" imgH="419040" progId="Equation.3">
                  <p:embed/>
                  <p:pic>
                    <p:nvPicPr>
                      <p:cNvPr id="0" name="Object 5"/>
                      <p:cNvPicPr>
                        <a:picLocks noChangeAspect="1" noChangeArrowheads="1"/>
                      </p:cNvPicPr>
                      <p:nvPr/>
                    </p:nvPicPr>
                    <p:blipFill>
                      <a:blip r:embed="rId5"/>
                      <a:srcRect/>
                      <a:stretch>
                        <a:fillRect/>
                      </a:stretch>
                    </p:blipFill>
                    <p:spPr bwMode="auto">
                      <a:xfrm>
                        <a:off x="428625" y="4814888"/>
                        <a:ext cx="5040313" cy="974725"/>
                      </a:xfrm>
                      <a:prstGeom prst="rect">
                        <a:avLst/>
                      </a:prstGeom>
                      <a:solidFill>
                        <a:srgbClr val="66FF33"/>
                      </a:solidFill>
                    </p:spPr>
                  </p:pic>
                </p:oleObj>
              </mc:Fallback>
            </mc:AlternateContent>
          </a:graphicData>
        </a:graphic>
      </p:graphicFrame>
      <p:graphicFrame>
        <p:nvGraphicFramePr>
          <p:cNvPr id="5123" name="Object 6"/>
          <p:cNvGraphicFramePr>
            <a:graphicFrameLocks noChangeAspect="1"/>
          </p:cNvGraphicFramePr>
          <p:nvPr/>
        </p:nvGraphicFramePr>
        <p:xfrm>
          <a:off x="6715125" y="4679950"/>
          <a:ext cx="2087563" cy="1200150"/>
        </p:xfrm>
        <a:graphic>
          <a:graphicData uri="http://schemas.openxmlformats.org/presentationml/2006/ole">
            <mc:AlternateContent xmlns:mc="http://schemas.openxmlformats.org/markup-compatibility/2006">
              <mc:Choice xmlns:v="urn:schemas-microsoft-com:vml" Requires="v">
                <p:oleObj spid="_x0000_s5133" name="Equation" r:id="rId6" imgW="736560" imgH="419040" progId="Equation.3">
                  <p:embed/>
                </p:oleObj>
              </mc:Choice>
              <mc:Fallback>
                <p:oleObj name="Equation" r:id="rId6" imgW="736560" imgH="41904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15125" y="4679950"/>
                        <a:ext cx="2087563" cy="1200150"/>
                      </a:xfrm>
                      <a:prstGeom prst="rect">
                        <a:avLst/>
                      </a:prstGeom>
                      <a:solidFill>
                        <a:srgbClr val="66FF33"/>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gtEl>
                                        <p:attrNameLst>
                                          <p:attrName>style.visibility</p:attrName>
                                        </p:attrNameLst>
                                      </p:cBhvr>
                                      <p:to>
                                        <p:strVal val="visible"/>
                                      </p:to>
                                    </p:set>
                                    <p:anim calcmode="lin" valueType="num">
                                      <p:cBhvr additive="base">
                                        <p:cTn id="13" dur="500" fill="hold"/>
                                        <p:tgtEl>
                                          <p:spTgt spid="5123"/>
                                        </p:tgtEl>
                                        <p:attrNameLst>
                                          <p:attrName>ppt_x</p:attrName>
                                        </p:attrNameLst>
                                      </p:cBhvr>
                                      <p:tavLst>
                                        <p:tav tm="0">
                                          <p:val>
                                            <p:strVal val="#ppt_x"/>
                                          </p:val>
                                        </p:tav>
                                        <p:tav tm="100000">
                                          <p:val>
                                            <p:strVal val="#ppt_x"/>
                                          </p:val>
                                        </p:tav>
                                      </p:tavLst>
                                    </p:anim>
                                    <p:anim calcmode="lin" valueType="num">
                                      <p:cBhvr additive="base">
                                        <p:cTn id="14"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457200" y="267494"/>
            <a:ext cx="8401080" cy="946928"/>
          </a:xfrm>
        </p:spPr>
        <p:txBody>
          <a:bodyPr>
            <a:normAutofit fontScale="90000"/>
          </a:bodyPr>
          <a:lstStyle/>
          <a:p>
            <a:pPr indent="0" eaLnBrk="1" fontAlgn="auto" hangingPunct="1">
              <a:spcAft>
                <a:spcPts val="0"/>
              </a:spcAft>
              <a:defRPr/>
            </a:pPr>
            <a:r>
              <a:rPr lang="en-US" sz="4000" b="1" dirty="0" smtClean="0">
                <a:solidFill>
                  <a:schemeClr val="accent1"/>
                </a:solidFill>
                <a:latin typeface="Arial" pitchFamily="34" charset="0"/>
                <a:cs typeface="Arial" pitchFamily="34" charset="0"/>
              </a:rPr>
              <a:t>Capacitive Reactance Vs Capacitance</a:t>
            </a:r>
            <a:r>
              <a:rPr lang="en-US" sz="3600" b="1" dirty="0" smtClean="0">
                <a:solidFill>
                  <a:schemeClr val="accent1">
                    <a:tint val="83000"/>
                    <a:satMod val="150000"/>
                  </a:schemeClr>
                </a:solidFill>
                <a:latin typeface="Arial" pitchFamily="34" charset="0"/>
                <a:cs typeface="Arial" pitchFamily="34" charset="0"/>
              </a:rPr>
              <a:t/>
            </a:r>
            <a:br>
              <a:rPr lang="en-US" sz="3600" b="1" dirty="0" smtClean="0">
                <a:solidFill>
                  <a:schemeClr val="accent1">
                    <a:tint val="83000"/>
                    <a:satMod val="150000"/>
                  </a:schemeClr>
                </a:solidFill>
                <a:latin typeface="Arial" pitchFamily="34" charset="0"/>
                <a:cs typeface="Arial" pitchFamily="34" charset="0"/>
              </a:rPr>
            </a:br>
            <a:endParaRPr lang="en-US" sz="3600" b="1" dirty="0" smtClean="0">
              <a:solidFill>
                <a:schemeClr val="accent1">
                  <a:tint val="83000"/>
                  <a:satMod val="150000"/>
                </a:schemeClr>
              </a:solidFill>
              <a:latin typeface="Arial" pitchFamily="34" charset="0"/>
              <a:cs typeface="Arial" pitchFamily="34" charset="0"/>
            </a:endParaRPr>
          </a:p>
        </p:txBody>
      </p:sp>
      <p:sp>
        <p:nvSpPr>
          <p:cNvPr id="6149" name="Rectangle 3"/>
          <p:cNvSpPr>
            <a:spLocks noGrp="1" noChangeArrowheads="1"/>
          </p:cNvSpPr>
          <p:nvPr>
            <p:ph sz="half" idx="1"/>
          </p:nvPr>
        </p:nvSpPr>
        <p:spPr>
          <a:xfrm>
            <a:off x="357188" y="857250"/>
            <a:ext cx="8258175" cy="4525963"/>
          </a:xfrm>
        </p:spPr>
        <p:txBody>
          <a:bodyPr/>
          <a:lstStyle/>
          <a:p>
            <a:pPr marL="65087" indent="0" eaLnBrk="1" hangingPunct="1">
              <a:buNone/>
            </a:pPr>
            <a:r>
              <a:rPr lang="en-US" dirty="0" smtClean="0">
                <a:latin typeface="Arial" charset="0"/>
                <a:cs typeface="Arial" charset="0"/>
              </a:rPr>
              <a:t>Capacitive reactance is also inversely proportional to capacitance. </a:t>
            </a:r>
          </a:p>
          <a:p>
            <a:pPr marL="65087" indent="0" eaLnBrk="1" hangingPunct="1">
              <a:buNone/>
            </a:pPr>
            <a:r>
              <a:rPr lang="en-US" b="1" i="1" dirty="0" smtClean="0">
                <a:latin typeface="Arial" charset="0"/>
                <a:cs typeface="Arial" charset="0"/>
              </a:rPr>
              <a:t>	</a:t>
            </a:r>
          </a:p>
          <a:p>
            <a:pPr marL="65087" indent="0" eaLnBrk="1" hangingPunct="1">
              <a:buNone/>
            </a:pPr>
            <a:r>
              <a:rPr lang="en-US" dirty="0" smtClean="0">
                <a:latin typeface="Arial" charset="0"/>
                <a:cs typeface="Arial" charset="0"/>
              </a:rPr>
              <a:t>As capacitance increases, capacitive reactance decreases. </a:t>
            </a:r>
          </a:p>
          <a:p>
            <a:pPr marL="65087" indent="0" eaLnBrk="1" hangingPunct="1">
              <a:buNone/>
            </a:pPr>
            <a:endParaRPr lang="en-US" dirty="0" smtClean="0">
              <a:latin typeface="Arial" charset="0"/>
              <a:cs typeface="Arial" charset="0"/>
            </a:endParaRPr>
          </a:p>
          <a:p>
            <a:pPr marL="65087" indent="0" eaLnBrk="1" hangingPunct="1">
              <a:buNone/>
            </a:pPr>
            <a:r>
              <a:rPr lang="en-US" dirty="0" smtClean="0">
                <a:latin typeface="Arial" charset="0"/>
                <a:cs typeface="Arial" charset="0"/>
              </a:rPr>
              <a:t>Calculate the capacitive reactance of a </a:t>
            </a:r>
            <a:r>
              <a:rPr lang="en-US" dirty="0" smtClean="0">
                <a:solidFill>
                  <a:srgbClr val="66FF33"/>
                </a:solidFill>
                <a:latin typeface="Arial" charset="0"/>
                <a:cs typeface="Arial" charset="0"/>
              </a:rPr>
              <a:t>20</a:t>
            </a:r>
            <a:r>
              <a:rPr lang="en-US" dirty="0" smtClean="0">
                <a:solidFill>
                  <a:srgbClr val="66FF33"/>
                </a:solidFill>
                <a:latin typeface="Arial" charset="0"/>
                <a:cs typeface="Arial" charset="0"/>
                <a:sym typeface="Symbol" pitchFamily="18" charset="2"/>
              </a:rPr>
              <a:t></a:t>
            </a:r>
            <a:r>
              <a:rPr lang="en-US" dirty="0" smtClean="0">
                <a:solidFill>
                  <a:srgbClr val="66FF33"/>
                </a:solidFill>
                <a:latin typeface="Arial" charset="0"/>
                <a:cs typeface="Arial" charset="0"/>
              </a:rPr>
              <a:t>F </a:t>
            </a:r>
            <a:r>
              <a:rPr lang="en-US" dirty="0" smtClean="0">
                <a:latin typeface="Arial" charset="0"/>
                <a:cs typeface="Arial" charset="0"/>
              </a:rPr>
              <a:t>capacitor connected to a </a:t>
            </a:r>
            <a:r>
              <a:rPr lang="en-US" dirty="0" smtClean="0">
                <a:solidFill>
                  <a:srgbClr val="66FF33"/>
                </a:solidFill>
                <a:latin typeface="Arial" charset="0"/>
                <a:cs typeface="Arial" charset="0"/>
              </a:rPr>
              <a:t>50 Hz </a:t>
            </a:r>
            <a:r>
              <a:rPr lang="en-US" dirty="0" smtClean="0">
                <a:latin typeface="Arial" charset="0"/>
                <a:cs typeface="Arial" charset="0"/>
              </a:rPr>
              <a:t>supply</a:t>
            </a:r>
          </a:p>
          <a:p>
            <a:pPr eaLnBrk="1" hangingPunct="1"/>
            <a:endParaRPr lang="en-US" b="1" i="1" dirty="0" smtClean="0">
              <a:latin typeface="Arial" charset="0"/>
              <a:cs typeface="Arial" charset="0"/>
            </a:endParaRPr>
          </a:p>
        </p:txBody>
      </p:sp>
      <p:sp>
        <p:nvSpPr>
          <p:cNvPr id="6150"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13EDE63-3EEF-4E51-9E0C-118A26A02E6E}" type="slidenum">
              <a:rPr lang="en-US" smtClean="0"/>
              <a:pPr/>
              <a:t>27</a:t>
            </a:fld>
            <a:endParaRPr lang="en-US" smtClean="0"/>
          </a:p>
        </p:txBody>
      </p:sp>
      <p:graphicFrame>
        <p:nvGraphicFramePr>
          <p:cNvPr id="6146" name="Object 5"/>
          <p:cNvGraphicFramePr>
            <a:graphicFrameLocks noChangeAspect="1"/>
          </p:cNvGraphicFramePr>
          <p:nvPr>
            <p:extLst>
              <p:ext uri="{D42A27DB-BD31-4B8C-83A1-F6EECF244321}">
                <p14:modId xmlns:p14="http://schemas.microsoft.com/office/powerpoint/2010/main" val="713071625"/>
              </p:ext>
            </p:extLst>
          </p:nvPr>
        </p:nvGraphicFramePr>
        <p:xfrm>
          <a:off x="6948264" y="5013176"/>
          <a:ext cx="1800225" cy="1035050"/>
        </p:xfrm>
        <a:graphic>
          <a:graphicData uri="http://schemas.openxmlformats.org/presentationml/2006/ole">
            <mc:AlternateContent xmlns:mc="http://schemas.openxmlformats.org/markup-compatibility/2006">
              <mc:Choice xmlns:v="urn:schemas-microsoft-com:vml" Requires="v">
                <p:oleObj spid="_x0000_s6156" name="Equation" r:id="rId4" imgW="736560" imgH="419040" progId="Equation.3">
                  <p:embed/>
                </p:oleObj>
              </mc:Choice>
              <mc:Fallback>
                <p:oleObj name="Equation" r:id="rId4" imgW="736560" imgH="4190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48264" y="5013176"/>
                        <a:ext cx="1800225" cy="1035050"/>
                      </a:xfrm>
                      <a:prstGeom prst="rect">
                        <a:avLst/>
                      </a:prstGeom>
                      <a:solidFill>
                        <a:srgbClr val="66FF33"/>
                      </a:solidFill>
                    </p:spPr>
                  </p:pic>
                </p:oleObj>
              </mc:Fallback>
            </mc:AlternateContent>
          </a:graphicData>
        </a:graphic>
      </p:graphicFrame>
      <p:graphicFrame>
        <p:nvGraphicFramePr>
          <p:cNvPr id="6147" name="Object 6"/>
          <p:cNvGraphicFramePr>
            <a:graphicFrameLocks noChangeAspect="1"/>
          </p:cNvGraphicFramePr>
          <p:nvPr>
            <p:extLst>
              <p:ext uri="{D42A27DB-BD31-4B8C-83A1-F6EECF244321}">
                <p14:modId xmlns:p14="http://schemas.microsoft.com/office/powerpoint/2010/main" val="348696401"/>
              </p:ext>
            </p:extLst>
          </p:nvPr>
        </p:nvGraphicFramePr>
        <p:xfrm>
          <a:off x="251520" y="4869160"/>
          <a:ext cx="6335713" cy="1290637"/>
        </p:xfrm>
        <a:graphic>
          <a:graphicData uri="http://schemas.openxmlformats.org/presentationml/2006/ole">
            <mc:AlternateContent xmlns:mc="http://schemas.openxmlformats.org/markup-compatibility/2006">
              <mc:Choice xmlns:v="urn:schemas-microsoft-com:vml" Requires="v">
                <p:oleObj spid="_x0000_s6157" name="Equation" r:id="rId6" imgW="2197080" imgH="419040" progId="Equation.3">
                  <p:embed/>
                </p:oleObj>
              </mc:Choice>
              <mc:Fallback>
                <p:oleObj name="Equation" r:id="rId6" imgW="2197080" imgH="41904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520" y="4869160"/>
                        <a:ext cx="6335713" cy="1290637"/>
                      </a:xfrm>
                      <a:prstGeom prst="rect">
                        <a:avLst/>
                      </a:prstGeom>
                      <a:solidFill>
                        <a:srgbClr val="66FF33"/>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additive="base">
                                        <p:cTn id="7" dur="500" fill="hold"/>
                                        <p:tgtEl>
                                          <p:spTgt spid="6147"/>
                                        </p:tgtEl>
                                        <p:attrNameLst>
                                          <p:attrName>ppt_x</p:attrName>
                                        </p:attrNameLst>
                                      </p:cBhvr>
                                      <p:tavLst>
                                        <p:tav tm="0">
                                          <p:val>
                                            <p:strVal val="#ppt_x"/>
                                          </p:val>
                                        </p:tav>
                                        <p:tav tm="100000">
                                          <p:val>
                                            <p:strVal val="#ppt_x"/>
                                          </p:val>
                                        </p:tav>
                                      </p:tavLst>
                                    </p:anim>
                                    <p:anim calcmode="lin" valueType="num">
                                      <p:cBhvr additive="base">
                                        <p:cTn id="8" dur="500" fill="hold"/>
                                        <p:tgtEl>
                                          <p:spTgt spid="614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gtEl>
                                        <p:attrNameLst>
                                          <p:attrName>style.visibility</p:attrName>
                                        </p:attrNameLst>
                                      </p:cBhvr>
                                      <p:to>
                                        <p:strVal val="visible"/>
                                      </p:to>
                                    </p:set>
                                    <p:anim calcmode="lin" valueType="num">
                                      <p:cBhvr additive="base">
                                        <p:cTn id="13" dur="500" fill="hold"/>
                                        <p:tgtEl>
                                          <p:spTgt spid="6146"/>
                                        </p:tgtEl>
                                        <p:attrNameLst>
                                          <p:attrName>ppt_x</p:attrName>
                                        </p:attrNameLst>
                                      </p:cBhvr>
                                      <p:tavLst>
                                        <p:tav tm="0">
                                          <p:val>
                                            <p:strVal val="#ppt_x"/>
                                          </p:val>
                                        </p:tav>
                                        <p:tav tm="100000">
                                          <p:val>
                                            <p:strVal val="#ppt_x"/>
                                          </p:val>
                                        </p:tav>
                                      </p:tavLst>
                                    </p:anim>
                                    <p:anim calcmode="lin" valueType="num">
                                      <p:cBhvr additive="base">
                                        <p:cTn id="14"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8" name="Rectangle 6"/>
          <p:cNvSpPr>
            <a:spLocks noGrp="1" noChangeArrowheads="1"/>
          </p:cNvSpPr>
          <p:nvPr>
            <p:ph sz="quarter" idx="1"/>
          </p:nvPr>
        </p:nvSpPr>
        <p:spPr>
          <a:xfrm>
            <a:off x="250825" y="1928813"/>
            <a:ext cx="7715250" cy="1889125"/>
          </a:xfrm>
        </p:spPr>
        <p:txBody>
          <a:bodyPr/>
          <a:lstStyle/>
          <a:p>
            <a:pPr marL="65087" indent="0" eaLnBrk="1" hangingPunct="1">
              <a:buNone/>
            </a:pPr>
            <a:r>
              <a:rPr lang="en-US" sz="2800" dirty="0" smtClean="0">
                <a:latin typeface="Arial" charset="0"/>
                <a:cs typeface="Arial" charset="0"/>
              </a:rPr>
              <a:t>And, as the capacitance doubled from 10 µF to 20 µF, the capacitive reactance was reduced by half from 318.31 </a:t>
            </a:r>
            <a:r>
              <a:rPr lang="en-US" sz="2800" dirty="0" smtClean="0">
                <a:latin typeface="Arial" charset="0"/>
                <a:cs typeface="Arial" charset="0"/>
                <a:sym typeface="Symbol" pitchFamily="18" charset="2"/>
              </a:rPr>
              <a:t></a:t>
            </a:r>
            <a:r>
              <a:rPr lang="en-US" sz="2800" dirty="0" smtClean="0">
                <a:latin typeface="Arial" charset="0"/>
                <a:cs typeface="Arial" charset="0"/>
              </a:rPr>
              <a:t> to 159.155 </a:t>
            </a:r>
            <a:r>
              <a:rPr lang="en-US" sz="2800" dirty="0" smtClean="0">
                <a:latin typeface="Arial" charset="0"/>
                <a:cs typeface="Arial" charset="0"/>
                <a:sym typeface="Symbol" pitchFamily="18" charset="2"/>
              </a:rPr>
              <a:t></a:t>
            </a:r>
          </a:p>
          <a:p>
            <a:pPr eaLnBrk="1" hangingPunct="1"/>
            <a:endParaRPr lang="en-US" sz="2400" dirty="0" smtClean="0">
              <a:latin typeface="Arial" charset="0"/>
              <a:cs typeface="Arial" charset="0"/>
            </a:endParaRPr>
          </a:p>
        </p:txBody>
      </p:sp>
      <p:graphicFrame>
        <p:nvGraphicFramePr>
          <p:cNvPr id="7170" name="Object 5"/>
          <p:cNvGraphicFramePr>
            <a:graphicFrameLocks noGrp="1" noChangeAspect="1"/>
          </p:cNvGraphicFramePr>
          <p:nvPr>
            <p:ph sz="quarter" idx="2"/>
          </p:nvPr>
        </p:nvGraphicFramePr>
        <p:xfrm>
          <a:off x="4648200" y="2157413"/>
          <a:ext cx="4038600" cy="1074737"/>
        </p:xfrm>
        <a:graphic>
          <a:graphicData uri="http://schemas.openxmlformats.org/presentationml/2006/ole">
            <mc:AlternateContent xmlns:mc="http://schemas.openxmlformats.org/markup-compatibility/2006">
              <mc:Choice xmlns:v="urn:schemas-microsoft-com:vml" Requires="v">
                <p:oleObj spid="_x0000_s7175" name="Chart" r:id="rId4" imgW="9867900" imgH="2628900" progId="MSGraph.Chart.8">
                  <p:embed followColorScheme="full"/>
                </p:oleObj>
              </mc:Choice>
              <mc:Fallback>
                <p:oleObj name="Chart" r:id="rId4" imgW="9867900" imgH="2628900"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2157413"/>
                        <a:ext cx="4038600" cy="1074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035" name="Rectangle 3"/>
          <p:cNvSpPr>
            <a:spLocks noGrp="1" noChangeArrowheads="1"/>
          </p:cNvSpPr>
          <p:nvPr>
            <p:ph type="body" sz="half" idx="3"/>
          </p:nvPr>
        </p:nvSpPr>
        <p:spPr>
          <a:xfrm>
            <a:off x="250825" y="3860800"/>
            <a:ext cx="8229600" cy="2189163"/>
          </a:xfrm>
        </p:spPr>
        <p:txBody>
          <a:bodyPr/>
          <a:lstStyle/>
          <a:p>
            <a:pPr marL="65087" indent="0" eaLnBrk="1" hangingPunct="1">
              <a:buNone/>
            </a:pPr>
            <a:r>
              <a:rPr lang="en-US" sz="2800" dirty="0" smtClean="0">
                <a:latin typeface="Arial" charset="0"/>
                <a:cs typeface="Arial" charset="0"/>
              </a:rPr>
              <a:t>From the examples we saw that as frequency doubled from 50 to 100 Hz, capacitive reactance was reduced by half from 318.31 </a:t>
            </a:r>
            <a:r>
              <a:rPr lang="en-US" sz="2800" dirty="0" smtClean="0">
                <a:latin typeface="Arial" charset="0"/>
                <a:cs typeface="Arial" charset="0"/>
                <a:sym typeface="Symbol" pitchFamily="18" charset="2"/>
              </a:rPr>
              <a:t></a:t>
            </a:r>
            <a:r>
              <a:rPr lang="en-US" sz="2800" dirty="0" smtClean="0">
                <a:latin typeface="Arial" charset="0"/>
                <a:cs typeface="Arial" charset="0"/>
              </a:rPr>
              <a:t> to 159.155 </a:t>
            </a:r>
            <a:r>
              <a:rPr lang="en-US" sz="2800" dirty="0" smtClean="0">
                <a:latin typeface="Arial" charset="0"/>
                <a:cs typeface="Arial" charset="0"/>
                <a:sym typeface="Symbol" pitchFamily="18" charset="2"/>
              </a:rPr>
              <a:t></a:t>
            </a:r>
            <a:r>
              <a:rPr lang="en-US" sz="2800" dirty="0" smtClean="0">
                <a:latin typeface="Arial" charset="0"/>
                <a:cs typeface="Arial" charset="0"/>
              </a:rPr>
              <a:t>.</a:t>
            </a:r>
          </a:p>
        </p:txBody>
      </p:sp>
      <p:sp>
        <p:nvSpPr>
          <p:cNvPr id="7173"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C597471-8614-4982-BEF5-60E08ECEFABB}" type="slidenum">
              <a:rPr lang="en-US" smtClean="0"/>
              <a:pPr/>
              <a:t>28</a:t>
            </a:fld>
            <a:endParaRPr lang="en-US" smtClean="0"/>
          </a:p>
        </p:txBody>
      </p:sp>
      <p:sp>
        <p:nvSpPr>
          <p:cNvPr id="7174" name="Rectangle 6"/>
          <p:cNvSpPr>
            <a:spLocks noChangeArrowheads="1"/>
          </p:cNvSpPr>
          <p:nvPr/>
        </p:nvSpPr>
        <p:spPr bwMode="auto">
          <a:xfrm>
            <a:off x="285750" y="571500"/>
            <a:ext cx="8572500" cy="923925"/>
          </a:xfrm>
          <a:prstGeom prst="rect">
            <a:avLst/>
          </a:prstGeom>
          <a:noFill/>
          <a:ln w="9525">
            <a:noFill/>
            <a:miter lim="800000"/>
            <a:headEnd/>
            <a:tailEnd/>
          </a:ln>
        </p:spPr>
        <p:txBody>
          <a:bodyPr>
            <a:spAutoFit/>
          </a:bodyPr>
          <a:lstStyle/>
          <a:p>
            <a:pPr algn="ctr" eaLnBrk="0" hangingPunct="0"/>
            <a:r>
              <a:rPr lang="en-US" sz="3600" b="1">
                <a:solidFill>
                  <a:schemeClr val="accent1"/>
                </a:solidFill>
                <a:cs typeface="Arial" charset="0"/>
              </a:rPr>
              <a:t>Capacitive Reactance Vs Capacitance</a:t>
            </a:r>
            <a:r>
              <a:rPr lang="en-US" sz="1600" b="1">
                <a:cs typeface="Arial" charset="0"/>
              </a:rPr>
              <a:t/>
            </a:r>
            <a:br>
              <a:rPr lang="en-US" sz="1600" b="1">
                <a:cs typeface="Arial" charset="0"/>
              </a:rPr>
            </a:b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4038">
                                            <p:txEl>
                                              <p:pRg st="0" end="0"/>
                                            </p:txEl>
                                          </p:spTgt>
                                        </p:tgtEl>
                                        <p:attrNameLst>
                                          <p:attrName>style.visibility</p:attrName>
                                        </p:attrNameLst>
                                      </p:cBhvr>
                                      <p:to>
                                        <p:strVal val="visible"/>
                                      </p:to>
                                    </p:set>
                                    <p:animEffect transition="in" filter="slide(fromBottom)">
                                      <p:cBhvr>
                                        <p:cTn id="7" dur="500">
                                          <p:stCondLst>
                                            <p:cond delay="0"/>
                                          </p:stCondLst>
                                        </p:cTn>
                                        <p:tgtEl>
                                          <p:spTgt spid="4403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slide(fromBottom)">
                                      <p:cBhvr>
                                        <p:cTn id="12" dur="500">
                                          <p:stCondLst>
                                            <p:cond delay="0"/>
                                          </p:stCondLst>
                                        </p:cTn>
                                        <p:tgtEl>
                                          <p:spTgt spid="440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8" grpId="0" build="p"/>
      <p:bldP spid="44035"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marL="484632" indent="0" eaLnBrk="1" fontAlgn="auto" hangingPunct="1">
              <a:spcAft>
                <a:spcPts val="0"/>
              </a:spcAft>
              <a:defRPr/>
            </a:pPr>
            <a:r>
              <a:rPr lang="en-US" sz="6000" dirty="0" smtClean="0">
                <a:solidFill>
                  <a:schemeClr val="accent1"/>
                </a:solidFill>
                <a:effectLst>
                  <a:outerShdw blurRad="38100" dist="38100" dir="2700000" algn="tl">
                    <a:srgbClr val="000000"/>
                  </a:outerShdw>
                </a:effectLst>
                <a:latin typeface="Arial" pitchFamily="34" charset="0"/>
                <a:cs typeface="Arial" pitchFamily="34" charset="0"/>
              </a:rPr>
              <a:t>Series</a:t>
            </a:r>
            <a:r>
              <a:rPr lang="en-US" dirty="0" smtClean="0">
                <a:solidFill>
                  <a:schemeClr val="accent1"/>
                </a:solidFill>
                <a:effectLst>
                  <a:outerShdw blurRad="38100" dist="38100" dir="2700000" algn="tl">
                    <a:srgbClr val="000000"/>
                  </a:outerShdw>
                </a:effectLst>
                <a:latin typeface="Arial" pitchFamily="34" charset="0"/>
                <a:cs typeface="Arial" pitchFamily="34" charset="0"/>
              </a:rPr>
              <a:t> connected Capacitors</a:t>
            </a:r>
          </a:p>
        </p:txBody>
      </p:sp>
      <p:sp>
        <p:nvSpPr>
          <p:cNvPr id="8196" name="Rectangle 3"/>
          <p:cNvSpPr>
            <a:spLocks noGrp="1" noChangeArrowheads="1"/>
          </p:cNvSpPr>
          <p:nvPr>
            <p:ph type="body" sz="half" idx="1"/>
          </p:nvPr>
        </p:nvSpPr>
        <p:spPr>
          <a:xfrm>
            <a:off x="457200" y="1600200"/>
            <a:ext cx="4400550" cy="4530725"/>
          </a:xfrm>
        </p:spPr>
        <p:txBody>
          <a:bodyPr/>
          <a:lstStyle/>
          <a:p>
            <a:pPr marL="65087" indent="0" eaLnBrk="1" hangingPunct="1">
              <a:lnSpc>
                <a:spcPct val="80000"/>
              </a:lnSpc>
              <a:buNone/>
            </a:pPr>
            <a:r>
              <a:rPr lang="en-US" sz="2400" dirty="0" smtClean="0">
                <a:latin typeface="Arial" charset="0"/>
                <a:cs typeface="Arial" charset="0"/>
              </a:rPr>
              <a:t>Connecting capacitors in series is equivalent to increasing the distance between the plates of the equivalent capacitor, and has the effect of reducing the capacitance of the series network.</a:t>
            </a:r>
          </a:p>
          <a:p>
            <a:pPr eaLnBrk="1" hangingPunct="1">
              <a:lnSpc>
                <a:spcPct val="80000"/>
              </a:lnSpc>
              <a:buFont typeface="Wingdings" pitchFamily="2" charset="2"/>
              <a:buNone/>
            </a:pPr>
            <a:endParaRPr lang="en-US" sz="2400" dirty="0" smtClean="0">
              <a:latin typeface="Arial" charset="0"/>
              <a:cs typeface="Arial" charset="0"/>
            </a:endParaRPr>
          </a:p>
          <a:p>
            <a:pPr marL="65087" indent="0" eaLnBrk="1" hangingPunct="1">
              <a:lnSpc>
                <a:spcPct val="80000"/>
              </a:lnSpc>
              <a:buNone/>
            </a:pPr>
            <a:r>
              <a:rPr lang="en-US" sz="2400" dirty="0" smtClean="0">
                <a:latin typeface="Arial" charset="0"/>
                <a:cs typeface="Arial" charset="0"/>
              </a:rPr>
              <a:t> The total capacitance will be less than the lowest value capacitor in the series network.</a:t>
            </a:r>
          </a:p>
        </p:txBody>
      </p:sp>
      <p:graphicFrame>
        <p:nvGraphicFramePr>
          <p:cNvPr id="8194" name="Object 24"/>
          <p:cNvGraphicFramePr>
            <a:graphicFrameLocks noGrp="1" noChangeAspect="1"/>
          </p:cNvGraphicFramePr>
          <p:nvPr>
            <p:ph sz="half" idx="2"/>
          </p:nvPr>
        </p:nvGraphicFramePr>
        <p:xfrm>
          <a:off x="4786313" y="4572000"/>
          <a:ext cx="3857625" cy="1381125"/>
        </p:xfrm>
        <a:graphic>
          <a:graphicData uri="http://schemas.openxmlformats.org/presentationml/2006/ole">
            <mc:AlternateContent xmlns:mc="http://schemas.openxmlformats.org/markup-compatibility/2006">
              <mc:Choice xmlns:v="urn:schemas-microsoft-com:vml" Requires="v">
                <p:oleObj spid="_x0000_s8199" name="Equation" r:id="rId3" imgW="1206360" imgH="431640" progId="Equation.3">
                  <p:embed/>
                </p:oleObj>
              </mc:Choice>
              <mc:Fallback>
                <p:oleObj name="Equation" r:id="rId3" imgW="1206360" imgH="431640" progId="Equation.3">
                  <p:embed/>
                  <p:pic>
                    <p:nvPicPr>
                      <p:cNvPr id="0" name="Object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6313" y="4572000"/>
                        <a:ext cx="3857625" cy="1381125"/>
                      </a:xfrm>
                      <a:prstGeom prst="rect">
                        <a:avLst/>
                      </a:prstGeom>
                      <a:solidFill>
                        <a:srgbClr val="66FF33"/>
                      </a:solidFill>
                    </p:spPr>
                  </p:pic>
                </p:oleObj>
              </mc:Fallback>
            </mc:AlternateContent>
          </a:graphicData>
        </a:graphic>
      </p:graphicFrame>
      <p:sp>
        <p:nvSpPr>
          <p:cNvPr id="8197" name="Slide Number Placeholder 2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544EDCF-B6A4-47E1-9E93-EBF3D7619E01}" type="slidenum">
              <a:rPr lang="en-US" smtClean="0"/>
              <a:pPr/>
              <a:t>29</a:t>
            </a:fld>
            <a:endParaRPr lang="en-US" smtClean="0"/>
          </a:p>
        </p:txBody>
      </p:sp>
      <p:grpSp>
        <p:nvGrpSpPr>
          <p:cNvPr id="2" name="Group 5"/>
          <p:cNvGrpSpPr>
            <a:grpSpLocks/>
          </p:cNvGrpSpPr>
          <p:nvPr/>
        </p:nvGrpSpPr>
        <p:grpSpPr bwMode="auto">
          <a:xfrm>
            <a:off x="4929188" y="2286000"/>
            <a:ext cx="3571875" cy="1357313"/>
            <a:chOff x="5370" y="3819"/>
            <a:chExt cx="2069" cy="881"/>
          </a:xfrm>
        </p:grpSpPr>
        <p:grpSp>
          <p:nvGrpSpPr>
            <p:cNvPr id="8199" name="Group 6"/>
            <p:cNvGrpSpPr>
              <a:grpSpLocks/>
            </p:cNvGrpSpPr>
            <p:nvPr/>
          </p:nvGrpSpPr>
          <p:grpSpPr bwMode="auto">
            <a:xfrm>
              <a:off x="5370" y="3819"/>
              <a:ext cx="689" cy="268"/>
              <a:chOff x="8190" y="2039"/>
              <a:chExt cx="689" cy="268"/>
            </a:xfrm>
          </p:grpSpPr>
          <p:sp>
            <p:nvSpPr>
              <p:cNvPr id="8213" name="Line 7"/>
              <p:cNvSpPr>
                <a:spLocks noChangeShapeType="1"/>
              </p:cNvSpPr>
              <p:nvPr/>
            </p:nvSpPr>
            <p:spPr bwMode="auto">
              <a:xfrm>
                <a:off x="8190" y="2172"/>
                <a:ext cx="273" cy="1"/>
              </a:xfrm>
              <a:prstGeom prst="line">
                <a:avLst/>
              </a:prstGeom>
              <a:noFill/>
              <a:ln w="12700">
                <a:solidFill>
                  <a:schemeClr val="tx1"/>
                </a:solidFill>
                <a:round/>
                <a:headEnd/>
                <a:tailEnd/>
              </a:ln>
            </p:spPr>
            <p:txBody>
              <a:bodyPr/>
              <a:lstStyle/>
              <a:p>
                <a:endParaRPr lang="en-US"/>
              </a:p>
            </p:txBody>
          </p:sp>
          <p:sp>
            <p:nvSpPr>
              <p:cNvPr id="8214" name="Line 8"/>
              <p:cNvSpPr>
                <a:spLocks noChangeShapeType="1"/>
              </p:cNvSpPr>
              <p:nvPr/>
            </p:nvSpPr>
            <p:spPr bwMode="auto">
              <a:xfrm>
                <a:off x="8602" y="2171"/>
                <a:ext cx="277" cy="1"/>
              </a:xfrm>
              <a:prstGeom prst="line">
                <a:avLst/>
              </a:prstGeom>
              <a:noFill/>
              <a:ln w="12700">
                <a:solidFill>
                  <a:schemeClr val="tx1"/>
                </a:solidFill>
                <a:round/>
                <a:headEnd/>
                <a:tailEnd/>
              </a:ln>
            </p:spPr>
            <p:txBody>
              <a:bodyPr/>
              <a:lstStyle/>
              <a:p>
                <a:endParaRPr lang="en-US"/>
              </a:p>
            </p:txBody>
          </p:sp>
          <p:sp>
            <p:nvSpPr>
              <p:cNvPr id="8215" name="Line 9"/>
              <p:cNvSpPr>
                <a:spLocks noChangeShapeType="1"/>
              </p:cNvSpPr>
              <p:nvPr/>
            </p:nvSpPr>
            <p:spPr bwMode="auto">
              <a:xfrm>
                <a:off x="8463" y="2039"/>
                <a:ext cx="1" cy="268"/>
              </a:xfrm>
              <a:prstGeom prst="line">
                <a:avLst/>
              </a:prstGeom>
              <a:noFill/>
              <a:ln w="19050">
                <a:solidFill>
                  <a:schemeClr val="tx1"/>
                </a:solidFill>
                <a:round/>
                <a:headEnd/>
                <a:tailEnd/>
              </a:ln>
            </p:spPr>
            <p:txBody>
              <a:bodyPr/>
              <a:lstStyle/>
              <a:p>
                <a:endParaRPr lang="en-US"/>
              </a:p>
            </p:txBody>
          </p:sp>
          <p:sp>
            <p:nvSpPr>
              <p:cNvPr id="8216" name="Line 10"/>
              <p:cNvSpPr>
                <a:spLocks noChangeShapeType="1"/>
              </p:cNvSpPr>
              <p:nvPr/>
            </p:nvSpPr>
            <p:spPr bwMode="auto">
              <a:xfrm>
                <a:off x="8602" y="2039"/>
                <a:ext cx="0" cy="268"/>
              </a:xfrm>
              <a:prstGeom prst="line">
                <a:avLst/>
              </a:prstGeom>
              <a:noFill/>
              <a:ln w="19050">
                <a:solidFill>
                  <a:schemeClr val="tx1"/>
                </a:solidFill>
                <a:round/>
                <a:headEnd/>
                <a:tailEnd/>
              </a:ln>
            </p:spPr>
            <p:txBody>
              <a:bodyPr/>
              <a:lstStyle/>
              <a:p>
                <a:endParaRPr lang="en-US"/>
              </a:p>
            </p:txBody>
          </p:sp>
        </p:grpSp>
        <p:grpSp>
          <p:nvGrpSpPr>
            <p:cNvPr id="8200" name="Group 11"/>
            <p:cNvGrpSpPr>
              <a:grpSpLocks/>
            </p:cNvGrpSpPr>
            <p:nvPr/>
          </p:nvGrpSpPr>
          <p:grpSpPr bwMode="auto">
            <a:xfrm>
              <a:off x="6050" y="3819"/>
              <a:ext cx="689" cy="268"/>
              <a:chOff x="8190" y="2039"/>
              <a:chExt cx="689" cy="268"/>
            </a:xfrm>
          </p:grpSpPr>
          <p:sp>
            <p:nvSpPr>
              <p:cNvPr id="8209" name="Line 12"/>
              <p:cNvSpPr>
                <a:spLocks noChangeShapeType="1"/>
              </p:cNvSpPr>
              <p:nvPr/>
            </p:nvSpPr>
            <p:spPr bwMode="auto">
              <a:xfrm>
                <a:off x="8190" y="2172"/>
                <a:ext cx="273" cy="1"/>
              </a:xfrm>
              <a:prstGeom prst="line">
                <a:avLst/>
              </a:prstGeom>
              <a:noFill/>
              <a:ln w="12700">
                <a:solidFill>
                  <a:schemeClr val="tx1"/>
                </a:solidFill>
                <a:round/>
                <a:headEnd/>
                <a:tailEnd/>
              </a:ln>
            </p:spPr>
            <p:txBody>
              <a:bodyPr/>
              <a:lstStyle/>
              <a:p>
                <a:endParaRPr lang="en-US"/>
              </a:p>
            </p:txBody>
          </p:sp>
          <p:sp>
            <p:nvSpPr>
              <p:cNvPr id="8210" name="Line 13"/>
              <p:cNvSpPr>
                <a:spLocks noChangeShapeType="1"/>
              </p:cNvSpPr>
              <p:nvPr/>
            </p:nvSpPr>
            <p:spPr bwMode="auto">
              <a:xfrm>
                <a:off x="8602" y="2171"/>
                <a:ext cx="277" cy="1"/>
              </a:xfrm>
              <a:prstGeom prst="line">
                <a:avLst/>
              </a:prstGeom>
              <a:noFill/>
              <a:ln w="12700">
                <a:solidFill>
                  <a:schemeClr val="tx1"/>
                </a:solidFill>
                <a:round/>
                <a:headEnd/>
                <a:tailEnd/>
              </a:ln>
            </p:spPr>
            <p:txBody>
              <a:bodyPr/>
              <a:lstStyle/>
              <a:p>
                <a:endParaRPr lang="en-US"/>
              </a:p>
            </p:txBody>
          </p:sp>
          <p:sp>
            <p:nvSpPr>
              <p:cNvPr id="8211" name="Line 14"/>
              <p:cNvSpPr>
                <a:spLocks noChangeShapeType="1"/>
              </p:cNvSpPr>
              <p:nvPr/>
            </p:nvSpPr>
            <p:spPr bwMode="auto">
              <a:xfrm>
                <a:off x="8463" y="2039"/>
                <a:ext cx="1" cy="268"/>
              </a:xfrm>
              <a:prstGeom prst="line">
                <a:avLst/>
              </a:prstGeom>
              <a:noFill/>
              <a:ln w="19050">
                <a:solidFill>
                  <a:schemeClr val="tx1"/>
                </a:solidFill>
                <a:round/>
                <a:headEnd/>
                <a:tailEnd/>
              </a:ln>
            </p:spPr>
            <p:txBody>
              <a:bodyPr/>
              <a:lstStyle/>
              <a:p>
                <a:endParaRPr lang="en-US"/>
              </a:p>
            </p:txBody>
          </p:sp>
          <p:sp>
            <p:nvSpPr>
              <p:cNvPr id="8212" name="Line 15"/>
              <p:cNvSpPr>
                <a:spLocks noChangeShapeType="1"/>
              </p:cNvSpPr>
              <p:nvPr/>
            </p:nvSpPr>
            <p:spPr bwMode="auto">
              <a:xfrm>
                <a:off x="8602" y="2039"/>
                <a:ext cx="0" cy="268"/>
              </a:xfrm>
              <a:prstGeom prst="line">
                <a:avLst/>
              </a:prstGeom>
              <a:noFill/>
              <a:ln w="19050">
                <a:solidFill>
                  <a:schemeClr val="tx1"/>
                </a:solidFill>
                <a:round/>
                <a:headEnd/>
                <a:tailEnd/>
              </a:ln>
            </p:spPr>
            <p:txBody>
              <a:bodyPr/>
              <a:lstStyle/>
              <a:p>
                <a:endParaRPr lang="en-US"/>
              </a:p>
            </p:txBody>
          </p:sp>
        </p:grpSp>
        <p:grpSp>
          <p:nvGrpSpPr>
            <p:cNvPr id="8201" name="Group 16"/>
            <p:cNvGrpSpPr>
              <a:grpSpLocks/>
            </p:cNvGrpSpPr>
            <p:nvPr/>
          </p:nvGrpSpPr>
          <p:grpSpPr bwMode="auto">
            <a:xfrm>
              <a:off x="6750" y="3819"/>
              <a:ext cx="689" cy="268"/>
              <a:chOff x="8190" y="2039"/>
              <a:chExt cx="689" cy="268"/>
            </a:xfrm>
          </p:grpSpPr>
          <p:sp>
            <p:nvSpPr>
              <p:cNvPr id="8205" name="Line 17"/>
              <p:cNvSpPr>
                <a:spLocks noChangeShapeType="1"/>
              </p:cNvSpPr>
              <p:nvPr/>
            </p:nvSpPr>
            <p:spPr bwMode="auto">
              <a:xfrm>
                <a:off x="8190" y="2172"/>
                <a:ext cx="273" cy="1"/>
              </a:xfrm>
              <a:prstGeom prst="line">
                <a:avLst/>
              </a:prstGeom>
              <a:noFill/>
              <a:ln w="12700">
                <a:solidFill>
                  <a:schemeClr val="tx1"/>
                </a:solidFill>
                <a:round/>
                <a:headEnd/>
                <a:tailEnd/>
              </a:ln>
            </p:spPr>
            <p:txBody>
              <a:bodyPr/>
              <a:lstStyle/>
              <a:p>
                <a:endParaRPr lang="en-US"/>
              </a:p>
            </p:txBody>
          </p:sp>
          <p:sp>
            <p:nvSpPr>
              <p:cNvPr id="8206" name="Line 18"/>
              <p:cNvSpPr>
                <a:spLocks noChangeShapeType="1"/>
              </p:cNvSpPr>
              <p:nvPr/>
            </p:nvSpPr>
            <p:spPr bwMode="auto">
              <a:xfrm>
                <a:off x="8602" y="2171"/>
                <a:ext cx="277" cy="1"/>
              </a:xfrm>
              <a:prstGeom prst="line">
                <a:avLst/>
              </a:prstGeom>
              <a:noFill/>
              <a:ln w="12700">
                <a:solidFill>
                  <a:schemeClr val="tx1"/>
                </a:solidFill>
                <a:round/>
                <a:headEnd/>
                <a:tailEnd/>
              </a:ln>
            </p:spPr>
            <p:txBody>
              <a:bodyPr/>
              <a:lstStyle/>
              <a:p>
                <a:endParaRPr lang="en-US"/>
              </a:p>
            </p:txBody>
          </p:sp>
          <p:sp>
            <p:nvSpPr>
              <p:cNvPr id="8207" name="Line 19"/>
              <p:cNvSpPr>
                <a:spLocks noChangeShapeType="1"/>
              </p:cNvSpPr>
              <p:nvPr/>
            </p:nvSpPr>
            <p:spPr bwMode="auto">
              <a:xfrm>
                <a:off x="8463" y="2039"/>
                <a:ext cx="1" cy="268"/>
              </a:xfrm>
              <a:prstGeom prst="line">
                <a:avLst/>
              </a:prstGeom>
              <a:noFill/>
              <a:ln w="19050">
                <a:solidFill>
                  <a:schemeClr val="tx1"/>
                </a:solidFill>
                <a:round/>
                <a:headEnd/>
                <a:tailEnd/>
              </a:ln>
            </p:spPr>
            <p:txBody>
              <a:bodyPr/>
              <a:lstStyle/>
              <a:p>
                <a:endParaRPr lang="en-US"/>
              </a:p>
            </p:txBody>
          </p:sp>
          <p:sp>
            <p:nvSpPr>
              <p:cNvPr id="8208" name="Line 20"/>
              <p:cNvSpPr>
                <a:spLocks noChangeShapeType="1"/>
              </p:cNvSpPr>
              <p:nvPr/>
            </p:nvSpPr>
            <p:spPr bwMode="auto">
              <a:xfrm>
                <a:off x="8602" y="2039"/>
                <a:ext cx="0" cy="268"/>
              </a:xfrm>
              <a:prstGeom prst="line">
                <a:avLst/>
              </a:prstGeom>
              <a:noFill/>
              <a:ln w="19050">
                <a:solidFill>
                  <a:schemeClr val="tx1"/>
                </a:solidFill>
                <a:round/>
                <a:headEnd/>
                <a:tailEnd/>
              </a:ln>
            </p:spPr>
            <p:txBody>
              <a:bodyPr/>
              <a:lstStyle/>
              <a:p>
                <a:endParaRPr lang="en-US"/>
              </a:p>
            </p:txBody>
          </p:sp>
        </p:grpSp>
        <p:sp>
          <p:nvSpPr>
            <p:cNvPr id="8202" name="Text Box 21"/>
            <p:cNvSpPr txBox="1">
              <a:spLocks noChangeArrowheads="1"/>
            </p:cNvSpPr>
            <p:nvPr/>
          </p:nvSpPr>
          <p:spPr bwMode="auto">
            <a:xfrm>
              <a:off x="5440" y="4240"/>
              <a:ext cx="540" cy="460"/>
            </a:xfrm>
            <a:prstGeom prst="rect">
              <a:avLst/>
            </a:prstGeom>
            <a:noFill/>
            <a:ln w="9525">
              <a:noFill/>
              <a:miter lim="800000"/>
              <a:headEnd/>
              <a:tailEnd/>
            </a:ln>
          </p:spPr>
          <p:txBody>
            <a:bodyPr/>
            <a:lstStyle/>
            <a:p>
              <a:pPr eaLnBrk="0" hangingPunct="0"/>
              <a:r>
                <a:rPr lang="en-US" sz="2000" dirty="0"/>
                <a:t>C</a:t>
              </a:r>
              <a:r>
                <a:rPr lang="en-US" sz="2000" baseline="-25000" dirty="0"/>
                <a:t>1</a:t>
              </a:r>
              <a:endParaRPr lang="en-US" sz="3600" dirty="0"/>
            </a:p>
          </p:txBody>
        </p:sp>
        <p:sp>
          <p:nvSpPr>
            <p:cNvPr id="8203" name="Text Box 22"/>
            <p:cNvSpPr txBox="1">
              <a:spLocks noChangeArrowheads="1"/>
            </p:cNvSpPr>
            <p:nvPr/>
          </p:nvSpPr>
          <p:spPr bwMode="auto">
            <a:xfrm>
              <a:off x="6140" y="4240"/>
              <a:ext cx="540" cy="460"/>
            </a:xfrm>
            <a:prstGeom prst="rect">
              <a:avLst/>
            </a:prstGeom>
            <a:noFill/>
            <a:ln w="9525">
              <a:noFill/>
              <a:miter lim="800000"/>
              <a:headEnd/>
              <a:tailEnd/>
            </a:ln>
          </p:spPr>
          <p:txBody>
            <a:bodyPr/>
            <a:lstStyle/>
            <a:p>
              <a:pPr eaLnBrk="0" hangingPunct="0"/>
              <a:r>
                <a:rPr lang="en-US" sz="2000" dirty="0"/>
                <a:t>C</a:t>
              </a:r>
              <a:r>
                <a:rPr lang="en-US" sz="2000" baseline="-25000" dirty="0"/>
                <a:t>2</a:t>
              </a:r>
              <a:endParaRPr lang="en-US" sz="3600" dirty="0"/>
            </a:p>
          </p:txBody>
        </p:sp>
        <p:sp>
          <p:nvSpPr>
            <p:cNvPr id="8204" name="Text Box 23"/>
            <p:cNvSpPr txBox="1">
              <a:spLocks noChangeArrowheads="1"/>
            </p:cNvSpPr>
            <p:nvPr/>
          </p:nvSpPr>
          <p:spPr bwMode="auto">
            <a:xfrm>
              <a:off x="6860" y="4240"/>
              <a:ext cx="540" cy="460"/>
            </a:xfrm>
            <a:prstGeom prst="rect">
              <a:avLst/>
            </a:prstGeom>
            <a:noFill/>
            <a:ln w="9525">
              <a:noFill/>
              <a:miter lim="800000"/>
              <a:headEnd/>
              <a:tailEnd/>
            </a:ln>
          </p:spPr>
          <p:txBody>
            <a:bodyPr/>
            <a:lstStyle/>
            <a:p>
              <a:pPr eaLnBrk="0" hangingPunct="0"/>
              <a:r>
                <a:rPr lang="en-US" sz="2000" dirty="0"/>
                <a:t>C</a:t>
              </a:r>
              <a:r>
                <a:rPr lang="en-US" sz="2000" baseline="-25000" dirty="0"/>
                <a:t>3</a:t>
              </a:r>
              <a:endParaRPr lang="en-US" sz="36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35" presetClass="entr" presetSubtype="0" fill="hold" grpId="0" nodeType="withEffect">
                                  <p:stCondLst>
                                    <p:cond delay="0"/>
                                  </p:stCondLst>
                                  <p:iterate type="lt">
                                    <p:tmPct val="10000"/>
                                  </p:iterate>
                                  <p:childTnLst>
                                    <p:set>
                                      <p:cBhvr>
                                        <p:cTn id="10" dur="1" fill="hold">
                                          <p:stCondLst>
                                            <p:cond delay="0"/>
                                          </p:stCondLst>
                                        </p:cTn>
                                        <p:tgtEl>
                                          <p:spTgt spid="45058"/>
                                        </p:tgtEl>
                                        <p:attrNameLst>
                                          <p:attrName>style.visibility</p:attrName>
                                        </p:attrNameLst>
                                      </p:cBhvr>
                                      <p:to>
                                        <p:strVal val="visible"/>
                                      </p:to>
                                    </p:set>
                                    <p:animEffect transition="in" filter="fade">
                                      <p:cBhvr>
                                        <p:cTn id="11" dur="600">
                                          <p:stCondLst>
                                            <p:cond delay="0"/>
                                          </p:stCondLst>
                                        </p:cTn>
                                        <p:tgtEl>
                                          <p:spTgt spid="45058"/>
                                        </p:tgtEl>
                                      </p:cBhvr>
                                    </p:animEffect>
                                    <p:anim calcmode="lin" valueType="num">
                                      <p:cBhvr>
                                        <p:cTn id="12" dur="600" fill="hold">
                                          <p:stCondLst>
                                            <p:cond delay="0"/>
                                          </p:stCondLst>
                                        </p:cTn>
                                        <p:tgtEl>
                                          <p:spTgt spid="45058"/>
                                        </p:tgtEl>
                                        <p:attrNameLst>
                                          <p:attrName>style.rotation</p:attrName>
                                        </p:attrNameLst>
                                      </p:cBhvr>
                                      <p:tavLst>
                                        <p:tav tm="0">
                                          <p:val>
                                            <p:fltVal val="720"/>
                                          </p:val>
                                        </p:tav>
                                        <p:tav tm="100000">
                                          <p:val>
                                            <p:fltVal val="0"/>
                                          </p:val>
                                        </p:tav>
                                      </p:tavLst>
                                    </p:anim>
                                    <p:anim calcmode="lin" valueType="num">
                                      <p:cBhvr>
                                        <p:cTn id="13" dur="600" fill="hold">
                                          <p:stCondLst>
                                            <p:cond delay="0"/>
                                          </p:stCondLst>
                                        </p:cTn>
                                        <p:tgtEl>
                                          <p:spTgt spid="45058"/>
                                        </p:tgtEl>
                                        <p:attrNameLst>
                                          <p:attrName>ppt_h</p:attrName>
                                        </p:attrNameLst>
                                      </p:cBhvr>
                                      <p:tavLst>
                                        <p:tav tm="0">
                                          <p:val>
                                            <p:fltVal val="0"/>
                                          </p:val>
                                        </p:tav>
                                        <p:tav tm="100000">
                                          <p:val>
                                            <p:strVal val="#ppt_h"/>
                                          </p:val>
                                        </p:tav>
                                      </p:tavLst>
                                    </p:anim>
                                    <p:anim calcmode="lin" valueType="num">
                                      <p:cBhvr>
                                        <p:cTn id="14" dur="600" fill="hold">
                                          <p:stCondLst>
                                            <p:cond delay="0"/>
                                          </p:stCondLst>
                                        </p:cTn>
                                        <p:tgtEl>
                                          <p:spTgt spid="45058"/>
                                        </p:tgtEl>
                                        <p:attrNameLst>
                                          <p:attrName>ppt_w</p:attrName>
                                        </p:attrNameLst>
                                      </p:cBhvr>
                                      <p:tavLst>
                                        <p:tav tm="0">
                                          <p:val>
                                            <p:fltVal val="0"/>
                                          </p:val>
                                        </p:tav>
                                        <p:tav tm="100000">
                                          <p:val>
                                            <p:strVal val="#ppt_w"/>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8196">
                                            <p:txEl>
                                              <p:pRg st="0" end="0"/>
                                            </p:txEl>
                                          </p:spTgt>
                                        </p:tgtEl>
                                        <p:attrNameLst>
                                          <p:attrName>style.visibility</p:attrName>
                                        </p:attrNameLst>
                                      </p:cBhvr>
                                      <p:to>
                                        <p:strVal val="visible"/>
                                      </p:to>
                                    </p:set>
                                    <p:animEffect transition="in" filter="slide(fromBottom)">
                                      <p:cBhvr>
                                        <p:cTn id="19" dur="500">
                                          <p:stCondLst>
                                            <p:cond delay="0"/>
                                          </p:stCondLst>
                                        </p:cTn>
                                        <p:tgtEl>
                                          <p:spTgt spid="819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8196">
                                            <p:txEl>
                                              <p:pRg st="2" end="2"/>
                                            </p:txEl>
                                          </p:spTgt>
                                        </p:tgtEl>
                                        <p:attrNameLst>
                                          <p:attrName>style.visibility</p:attrName>
                                        </p:attrNameLst>
                                      </p:cBhvr>
                                      <p:to>
                                        <p:strVal val="visible"/>
                                      </p:to>
                                    </p:set>
                                    <p:animEffect transition="in" filter="slide(fromBottom)">
                                      <p:cBhvr>
                                        <p:cTn id="24" dur="500">
                                          <p:stCondLst>
                                            <p:cond delay="0"/>
                                          </p:stCondLst>
                                        </p:cTn>
                                        <p:tgtEl>
                                          <p:spTgt spid="8196">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8194"/>
                                        </p:tgtEl>
                                        <p:attrNameLst>
                                          <p:attrName>style.visibility</p:attrName>
                                        </p:attrNameLst>
                                      </p:cBhvr>
                                      <p:to>
                                        <p:strVal val="visible"/>
                                      </p:to>
                                    </p:set>
                                    <p:animEffect transition="in" filter="slide(fromBottom)">
                                      <p:cBhvr>
                                        <p:cTn id="29" dur="500">
                                          <p:stCondLst>
                                            <p:cond delay="0"/>
                                          </p:stCondLst>
                                        </p:cTn>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819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marL="484632" indent="0" eaLnBrk="1" fontAlgn="auto" hangingPunct="1">
              <a:spcAft>
                <a:spcPts val="0"/>
              </a:spcAft>
              <a:defRPr/>
            </a:pPr>
            <a:r>
              <a:rPr lang="en-US" sz="4000" b="1" dirty="0" smtClean="0">
                <a:solidFill>
                  <a:schemeClr val="accent1"/>
                </a:solidFill>
                <a:latin typeface="Arial" pitchFamily="34" charset="0"/>
                <a:cs typeface="Arial" pitchFamily="34" charset="0"/>
              </a:rPr>
              <a:t>At the conclusion to this section, the student will be able to</a:t>
            </a:r>
          </a:p>
        </p:txBody>
      </p:sp>
      <p:sp>
        <p:nvSpPr>
          <p:cNvPr id="21507" name="Rectangle 3"/>
          <p:cNvSpPr>
            <a:spLocks noGrp="1" noChangeArrowheads="1"/>
          </p:cNvSpPr>
          <p:nvPr>
            <p:ph idx="1"/>
          </p:nvPr>
        </p:nvSpPr>
        <p:spPr>
          <a:xfrm>
            <a:off x="457200" y="1882775"/>
            <a:ext cx="8229600" cy="4572000"/>
          </a:xfrm>
        </p:spPr>
        <p:txBody>
          <a:bodyPr/>
          <a:lstStyle/>
          <a:p>
            <a:pPr marL="65087" indent="0" eaLnBrk="1" hangingPunct="1">
              <a:buNone/>
            </a:pPr>
            <a:r>
              <a:rPr lang="en-US" sz="2800" dirty="0" smtClean="0">
                <a:latin typeface="Arial" charset="0"/>
                <a:cs typeface="Arial" charset="0"/>
              </a:rPr>
              <a:t>Define capacitive reactance.  </a:t>
            </a:r>
            <a:r>
              <a:rPr lang="en-US" sz="4000" dirty="0" smtClean="0">
                <a:solidFill>
                  <a:srgbClr val="66FF33"/>
                </a:solidFill>
                <a:latin typeface="Arial" charset="0"/>
                <a:cs typeface="Arial" charset="0"/>
              </a:rPr>
              <a:t>(</a:t>
            </a:r>
            <a:r>
              <a:rPr lang="en-US" sz="4000" dirty="0" err="1" smtClean="0">
                <a:solidFill>
                  <a:srgbClr val="66FF33"/>
                </a:solidFill>
                <a:latin typeface="Arial" charset="0"/>
                <a:cs typeface="Arial" charset="0"/>
              </a:rPr>
              <a:t>Xc</a:t>
            </a:r>
            <a:r>
              <a:rPr lang="en-US" sz="4000" dirty="0" smtClean="0">
                <a:solidFill>
                  <a:srgbClr val="66FF33"/>
                </a:solidFill>
                <a:latin typeface="Arial" charset="0"/>
                <a:cs typeface="Arial" charset="0"/>
              </a:rPr>
              <a:t>)</a:t>
            </a:r>
          </a:p>
          <a:p>
            <a:pPr eaLnBrk="1" hangingPunct="1">
              <a:buFont typeface="Wingdings" pitchFamily="2" charset="2"/>
              <a:buNone/>
            </a:pPr>
            <a:endParaRPr lang="en-US" sz="2800" dirty="0" smtClean="0">
              <a:latin typeface="Arial" charset="0"/>
              <a:cs typeface="Arial" charset="0"/>
            </a:endParaRPr>
          </a:p>
          <a:p>
            <a:pPr marL="65087" indent="0" eaLnBrk="1" hangingPunct="1">
              <a:buNone/>
            </a:pPr>
            <a:r>
              <a:rPr lang="en-US" sz="2800" dirty="0" smtClean="0">
                <a:latin typeface="Arial" charset="0"/>
                <a:cs typeface="Arial" charset="0"/>
              </a:rPr>
              <a:t>Calculate the capacitive reactance of a given capacitor and show the relationship between capacitive reactance and frequency.</a:t>
            </a:r>
          </a:p>
          <a:p>
            <a:pPr eaLnBrk="1" hangingPunct="1"/>
            <a:endParaRPr lang="en-US" sz="2800" dirty="0" smtClean="0">
              <a:latin typeface="Arial" charset="0"/>
              <a:cs typeface="Arial" charset="0"/>
            </a:endParaRPr>
          </a:p>
          <a:p>
            <a:pPr marL="65087" indent="0" eaLnBrk="1" hangingPunct="1">
              <a:buNone/>
            </a:pPr>
            <a:r>
              <a:rPr lang="en-US" sz="2800" dirty="0" smtClean="0">
                <a:latin typeface="Arial" charset="0"/>
                <a:cs typeface="Arial" charset="0"/>
              </a:rPr>
              <a:t>Apply series and parallel circuit rules to determine the equivalent capacitive reactance in an AC circuit or any part of a circuit.</a:t>
            </a:r>
          </a:p>
          <a:p>
            <a:pPr eaLnBrk="1" hangingPunct="1"/>
            <a:endParaRPr lang="en-US" sz="2800" dirty="0" smtClean="0">
              <a:latin typeface="Arial" charset="0"/>
              <a:cs typeface="Arial" charset="0"/>
            </a:endParaRPr>
          </a:p>
          <a:p>
            <a:pPr eaLnBrk="1" hangingPunct="1">
              <a:buFont typeface="Wingdings" pitchFamily="2" charset="2"/>
              <a:buNone/>
            </a:pPr>
            <a:endParaRPr lang="en-US" sz="2800" dirty="0" smtClean="0">
              <a:latin typeface="Arial" charset="0"/>
              <a:cs typeface="Arial" charset="0"/>
            </a:endParaRPr>
          </a:p>
        </p:txBody>
      </p:sp>
      <p:sp>
        <p:nvSpPr>
          <p:cNvPr id="21508"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5ADCBA7-EF1F-4FE3-9E47-01FE9FE3E52E}" type="slidenum">
              <a:rPr lang="en-US" smtClean="0"/>
              <a:pPr/>
              <a:t>3</a:t>
            </a:fld>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57200" y="267494"/>
            <a:ext cx="8229600" cy="1399032"/>
          </a:xfrm>
        </p:spPr>
        <p:txBody>
          <a:bodyPr/>
          <a:lstStyle/>
          <a:p>
            <a:pPr indent="0" eaLnBrk="1" fontAlgn="auto" hangingPunct="1">
              <a:spcAft>
                <a:spcPts val="0"/>
              </a:spcAft>
              <a:defRPr/>
            </a:pPr>
            <a:r>
              <a:rPr lang="en-US" b="1" dirty="0" smtClean="0">
                <a:solidFill>
                  <a:schemeClr val="accent1"/>
                </a:solidFill>
                <a:latin typeface="Arial" pitchFamily="34" charset="0"/>
                <a:cs typeface="Arial" pitchFamily="34" charset="0"/>
              </a:rPr>
              <a:t>Parallel Connected Capacitors</a:t>
            </a:r>
            <a:r>
              <a:rPr lang="en-US" sz="4000" b="1" dirty="0" smtClean="0">
                <a:solidFill>
                  <a:schemeClr val="accent1">
                    <a:tint val="83000"/>
                    <a:satMod val="150000"/>
                  </a:schemeClr>
                </a:solidFill>
                <a:latin typeface="Arial" pitchFamily="34" charset="0"/>
                <a:cs typeface="Arial" pitchFamily="34" charset="0"/>
              </a:rPr>
              <a:t>	</a:t>
            </a:r>
          </a:p>
        </p:txBody>
      </p:sp>
      <p:sp>
        <p:nvSpPr>
          <p:cNvPr id="46083" name="Rectangle 3"/>
          <p:cNvSpPr>
            <a:spLocks noGrp="1" noChangeArrowheads="1"/>
          </p:cNvSpPr>
          <p:nvPr>
            <p:ph sz="half" idx="1"/>
          </p:nvPr>
        </p:nvSpPr>
        <p:spPr>
          <a:xfrm>
            <a:off x="457200" y="1722438"/>
            <a:ext cx="4038600" cy="4525962"/>
          </a:xfrm>
        </p:spPr>
        <p:txBody>
          <a:bodyPr>
            <a:normAutofit/>
          </a:bodyPr>
          <a:lstStyle/>
          <a:p>
            <a:pPr marL="64008" indent="0" eaLnBrk="1" fontAlgn="auto" hangingPunct="1">
              <a:lnSpc>
                <a:spcPct val="90000"/>
              </a:lnSpc>
              <a:spcAft>
                <a:spcPts val="0"/>
              </a:spcAft>
              <a:buNone/>
              <a:defRPr/>
            </a:pPr>
            <a:r>
              <a:rPr lang="en-US" sz="2400" dirty="0" smtClean="0">
                <a:latin typeface="Arial" pitchFamily="34" charset="0"/>
                <a:cs typeface="Arial" pitchFamily="34" charset="0"/>
              </a:rPr>
              <a:t>Connecting capacitors in parallel is equivalent to increasing the plate area of the equivalent capacitor and have the effect of increasing the capacitance of the network.</a:t>
            </a:r>
          </a:p>
          <a:p>
            <a:pPr marL="448056" indent="-384048" eaLnBrk="1" fontAlgn="auto" hangingPunct="1">
              <a:lnSpc>
                <a:spcPct val="90000"/>
              </a:lnSpc>
              <a:spcAft>
                <a:spcPts val="0"/>
              </a:spcAft>
              <a:buFont typeface="Wingdings" pitchFamily="2" charset="2"/>
              <a:buNone/>
              <a:defRPr/>
            </a:pPr>
            <a:endParaRPr lang="en-US" sz="2400" dirty="0" smtClean="0">
              <a:latin typeface="Arial" pitchFamily="34" charset="0"/>
              <a:cs typeface="Arial" pitchFamily="34" charset="0"/>
            </a:endParaRPr>
          </a:p>
          <a:p>
            <a:pPr marL="64008" indent="0" eaLnBrk="1" fontAlgn="auto" hangingPunct="1">
              <a:lnSpc>
                <a:spcPct val="90000"/>
              </a:lnSpc>
              <a:spcAft>
                <a:spcPts val="0"/>
              </a:spcAft>
              <a:buNone/>
              <a:defRPr/>
            </a:pPr>
            <a:r>
              <a:rPr lang="en-US" sz="2400" dirty="0" smtClean="0">
                <a:latin typeface="Arial" pitchFamily="34" charset="0"/>
                <a:cs typeface="Arial" pitchFamily="34" charset="0"/>
              </a:rPr>
              <a:t>The total capacitance will be equal to the sum of the individual capacitors. </a:t>
            </a:r>
          </a:p>
          <a:p>
            <a:pPr marL="448056" indent="-384048" eaLnBrk="1" fontAlgn="auto" hangingPunct="1">
              <a:lnSpc>
                <a:spcPct val="90000"/>
              </a:lnSpc>
              <a:spcAft>
                <a:spcPts val="0"/>
              </a:spcAft>
              <a:buFont typeface="Wingdings" pitchFamily="2" charset="2"/>
              <a:buNone/>
              <a:defRPr/>
            </a:pPr>
            <a:r>
              <a:rPr lang="en-US" sz="2400" dirty="0" smtClean="0">
                <a:latin typeface="Arial" pitchFamily="34" charset="0"/>
                <a:cs typeface="Arial" pitchFamily="34" charset="0"/>
              </a:rPr>
              <a:t>     </a:t>
            </a:r>
          </a:p>
        </p:txBody>
      </p:sp>
      <p:sp>
        <p:nvSpPr>
          <p:cNvPr id="9221" name="Slide Number Placeholder 28"/>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72C50C3-CBC0-4D33-A9AD-D817A178AAEC}" type="slidenum">
              <a:rPr lang="en-US" smtClean="0"/>
              <a:pPr/>
              <a:t>30</a:t>
            </a:fld>
            <a:endParaRPr lang="en-US" smtClean="0"/>
          </a:p>
        </p:txBody>
      </p:sp>
      <p:grpSp>
        <p:nvGrpSpPr>
          <p:cNvPr id="2" name="Group 28"/>
          <p:cNvGrpSpPr>
            <a:grpSpLocks/>
          </p:cNvGrpSpPr>
          <p:nvPr/>
        </p:nvGrpSpPr>
        <p:grpSpPr bwMode="auto">
          <a:xfrm>
            <a:off x="4857750" y="1643063"/>
            <a:ext cx="3754438" cy="4214812"/>
            <a:chOff x="4560" y="12548"/>
            <a:chExt cx="3803" cy="2654"/>
          </a:xfrm>
        </p:grpSpPr>
        <p:graphicFrame>
          <p:nvGraphicFramePr>
            <p:cNvPr id="9218" name="Object 50"/>
            <p:cNvGraphicFramePr>
              <a:graphicFrameLocks noChangeAspect="1"/>
            </p:cNvGraphicFramePr>
            <p:nvPr/>
          </p:nvGraphicFramePr>
          <p:xfrm>
            <a:off x="4632" y="14662"/>
            <a:ext cx="3402" cy="540"/>
          </p:xfrm>
          <a:graphic>
            <a:graphicData uri="http://schemas.openxmlformats.org/presentationml/2006/ole">
              <mc:AlternateContent xmlns:mc="http://schemas.openxmlformats.org/markup-compatibility/2006">
                <mc:Choice xmlns:v="urn:schemas-microsoft-com:vml" Requires="v">
                  <p:oleObj spid="_x0000_s9223" name="Equation" r:id="rId3" imgW="1091880" imgH="228600" progId="Equation.3">
                    <p:embed/>
                  </p:oleObj>
                </mc:Choice>
                <mc:Fallback>
                  <p:oleObj name="Equation" r:id="rId3" imgW="1091880" imgH="228600" progId="Equation.3">
                    <p:embed/>
                    <p:pic>
                      <p:nvPicPr>
                        <p:cNvPr id="0" name="Object 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2" y="14662"/>
                          <a:ext cx="3402" cy="540"/>
                        </a:xfrm>
                        <a:prstGeom prst="rect">
                          <a:avLst/>
                        </a:prstGeom>
                        <a:solidFill>
                          <a:srgbClr val="66FF33"/>
                        </a:solidFill>
                      </p:spPr>
                    </p:pic>
                  </p:oleObj>
                </mc:Fallback>
              </mc:AlternateContent>
            </a:graphicData>
          </a:graphic>
        </p:graphicFrame>
        <p:grpSp>
          <p:nvGrpSpPr>
            <p:cNvPr id="9223" name="Group 29"/>
            <p:cNvGrpSpPr>
              <a:grpSpLocks/>
            </p:cNvGrpSpPr>
            <p:nvPr/>
          </p:nvGrpSpPr>
          <p:grpSpPr bwMode="auto">
            <a:xfrm>
              <a:off x="4560" y="12548"/>
              <a:ext cx="3803" cy="1560"/>
              <a:chOff x="4560" y="12580"/>
              <a:chExt cx="3803" cy="1560"/>
            </a:xfrm>
          </p:grpSpPr>
          <p:grpSp>
            <p:nvGrpSpPr>
              <p:cNvPr id="9224" name="Group 30"/>
              <p:cNvGrpSpPr>
                <a:grpSpLocks/>
              </p:cNvGrpSpPr>
              <p:nvPr/>
            </p:nvGrpSpPr>
            <p:grpSpPr bwMode="auto">
              <a:xfrm>
                <a:off x="5555" y="12582"/>
                <a:ext cx="268" cy="1549"/>
                <a:chOff x="5555" y="12642"/>
                <a:chExt cx="268" cy="1549"/>
              </a:xfrm>
            </p:grpSpPr>
            <p:sp>
              <p:nvSpPr>
                <p:cNvPr id="9240" name="Line 31"/>
                <p:cNvSpPr>
                  <a:spLocks noChangeShapeType="1"/>
                </p:cNvSpPr>
                <p:nvPr/>
              </p:nvSpPr>
              <p:spPr bwMode="auto">
                <a:xfrm rot="-5400000">
                  <a:off x="5312" y="13814"/>
                  <a:ext cx="753" cy="1"/>
                </a:xfrm>
                <a:prstGeom prst="line">
                  <a:avLst/>
                </a:prstGeom>
                <a:noFill/>
                <a:ln w="12700">
                  <a:solidFill>
                    <a:schemeClr val="tx1"/>
                  </a:solidFill>
                  <a:round/>
                  <a:headEnd/>
                  <a:tailEnd/>
                </a:ln>
              </p:spPr>
              <p:txBody>
                <a:bodyPr/>
                <a:lstStyle/>
                <a:p>
                  <a:endParaRPr lang="en-US"/>
                </a:p>
              </p:txBody>
            </p:sp>
            <p:sp>
              <p:nvSpPr>
                <p:cNvPr id="9241" name="Line 32"/>
                <p:cNvSpPr>
                  <a:spLocks noChangeShapeType="1"/>
                </p:cNvSpPr>
                <p:nvPr/>
              </p:nvSpPr>
              <p:spPr bwMode="auto">
                <a:xfrm rot="-5400000">
                  <a:off x="5359" y="12970"/>
                  <a:ext cx="657" cy="1"/>
                </a:xfrm>
                <a:prstGeom prst="line">
                  <a:avLst/>
                </a:prstGeom>
                <a:noFill/>
                <a:ln w="12700">
                  <a:solidFill>
                    <a:schemeClr val="tx1"/>
                  </a:solidFill>
                  <a:round/>
                  <a:headEnd/>
                  <a:tailEnd/>
                </a:ln>
              </p:spPr>
              <p:txBody>
                <a:bodyPr/>
                <a:lstStyle/>
                <a:p>
                  <a:endParaRPr lang="en-US"/>
                </a:p>
              </p:txBody>
            </p:sp>
            <p:sp>
              <p:nvSpPr>
                <p:cNvPr id="9242" name="Line 33"/>
                <p:cNvSpPr>
                  <a:spLocks noChangeShapeType="1"/>
                </p:cNvSpPr>
                <p:nvPr/>
              </p:nvSpPr>
              <p:spPr bwMode="auto">
                <a:xfrm rot="-5400000">
                  <a:off x="5688" y="13304"/>
                  <a:ext cx="1" cy="268"/>
                </a:xfrm>
                <a:prstGeom prst="line">
                  <a:avLst/>
                </a:prstGeom>
                <a:noFill/>
                <a:ln w="19050">
                  <a:solidFill>
                    <a:schemeClr val="tx1"/>
                  </a:solidFill>
                  <a:round/>
                  <a:headEnd/>
                  <a:tailEnd/>
                </a:ln>
              </p:spPr>
              <p:txBody>
                <a:bodyPr/>
                <a:lstStyle/>
                <a:p>
                  <a:endParaRPr lang="en-US"/>
                </a:p>
              </p:txBody>
            </p:sp>
            <p:sp>
              <p:nvSpPr>
                <p:cNvPr id="9243" name="Line 34"/>
                <p:cNvSpPr>
                  <a:spLocks noChangeShapeType="1"/>
                </p:cNvSpPr>
                <p:nvPr/>
              </p:nvSpPr>
              <p:spPr bwMode="auto">
                <a:xfrm rot="-5400000">
                  <a:off x="5689" y="13166"/>
                  <a:ext cx="0" cy="268"/>
                </a:xfrm>
                <a:prstGeom prst="line">
                  <a:avLst/>
                </a:prstGeom>
                <a:noFill/>
                <a:ln w="19050">
                  <a:solidFill>
                    <a:schemeClr val="tx1"/>
                  </a:solidFill>
                  <a:round/>
                  <a:headEnd/>
                  <a:tailEnd/>
                </a:ln>
              </p:spPr>
              <p:txBody>
                <a:bodyPr/>
                <a:lstStyle/>
                <a:p>
                  <a:endParaRPr lang="en-US"/>
                </a:p>
              </p:txBody>
            </p:sp>
          </p:grpSp>
          <p:grpSp>
            <p:nvGrpSpPr>
              <p:cNvPr id="9225" name="Group 35"/>
              <p:cNvGrpSpPr>
                <a:grpSpLocks/>
              </p:cNvGrpSpPr>
              <p:nvPr/>
            </p:nvGrpSpPr>
            <p:grpSpPr bwMode="auto">
              <a:xfrm>
                <a:off x="6825" y="12582"/>
                <a:ext cx="268" cy="1549"/>
                <a:chOff x="5555" y="12642"/>
                <a:chExt cx="268" cy="1549"/>
              </a:xfrm>
            </p:grpSpPr>
            <p:sp>
              <p:nvSpPr>
                <p:cNvPr id="9236" name="Line 36"/>
                <p:cNvSpPr>
                  <a:spLocks noChangeShapeType="1"/>
                </p:cNvSpPr>
                <p:nvPr/>
              </p:nvSpPr>
              <p:spPr bwMode="auto">
                <a:xfrm rot="-5400000">
                  <a:off x="5312" y="13814"/>
                  <a:ext cx="753" cy="1"/>
                </a:xfrm>
                <a:prstGeom prst="line">
                  <a:avLst/>
                </a:prstGeom>
                <a:noFill/>
                <a:ln w="12700">
                  <a:solidFill>
                    <a:schemeClr val="tx1"/>
                  </a:solidFill>
                  <a:round/>
                  <a:headEnd/>
                  <a:tailEnd/>
                </a:ln>
              </p:spPr>
              <p:txBody>
                <a:bodyPr/>
                <a:lstStyle/>
                <a:p>
                  <a:endParaRPr lang="en-US"/>
                </a:p>
              </p:txBody>
            </p:sp>
            <p:sp>
              <p:nvSpPr>
                <p:cNvPr id="9237" name="Line 37"/>
                <p:cNvSpPr>
                  <a:spLocks noChangeShapeType="1"/>
                </p:cNvSpPr>
                <p:nvPr/>
              </p:nvSpPr>
              <p:spPr bwMode="auto">
                <a:xfrm rot="-5400000">
                  <a:off x="5359" y="12970"/>
                  <a:ext cx="657" cy="1"/>
                </a:xfrm>
                <a:prstGeom prst="line">
                  <a:avLst/>
                </a:prstGeom>
                <a:noFill/>
                <a:ln w="12700">
                  <a:solidFill>
                    <a:schemeClr val="tx1"/>
                  </a:solidFill>
                  <a:round/>
                  <a:headEnd/>
                  <a:tailEnd/>
                </a:ln>
              </p:spPr>
              <p:txBody>
                <a:bodyPr/>
                <a:lstStyle/>
                <a:p>
                  <a:endParaRPr lang="en-US"/>
                </a:p>
              </p:txBody>
            </p:sp>
            <p:sp>
              <p:nvSpPr>
                <p:cNvPr id="9238" name="Line 38"/>
                <p:cNvSpPr>
                  <a:spLocks noChangeShapeType="1"/>
                </p:cNvSpPr>
                <p:nvPr/>
              </p:nvSpPr>
              <p:spPr bwMode="auto">
                <a:xfrm rot="-5400000">
                  <a:off x="5688" y="13304"/>
                  <a:ext cx="1" cy="268"/>
                </a:xfrm>
                <a:prstGeom prst="line">
                  <a:avLst/>
                </a:prstGeom>
                <a:noFill/>
                <a:ln w="19050">
                  <a:solidFill>
                    <a:schemeClr val="tx1"/>
                  </a:solidFill>
                  <a:round/>
                  <a:headEnd/>
                  <a:tailEnd/>
                </a:ln>
              </p:spPr>
              <p:txBody>
                <a:bodyPr/>
                <a:lstStyle/>
                <a:p>
                  <a:endParaRPr lang="en-US"/>
                </a:p>
              </p:txBody>
            </p:sp>
            <p:sp>
              <p:nvSpPr>
                <p:cNvPr id="9239" name="Line 39"/>
                <p:cNvSpPr>
                  <a:spLocks noChangeShapeType="1"/>
                </p:cNvSpPr>
                <p:nvPr/>
              </p:nvSpPr>
              <p:spPr bwMode="auto">
                <a:xfrm rot="-5400000">
                  <a:off x="5689" y="13166"/>
                  <a:ext cx="0" cy="268"/>
                </a:xfrm>
                <a:prstGeom prst="line">
                  <a:avLst/>
                </a:prstGeom>
                <a:noFill/>
                <a:ln w="19050">
                  <a:solidFill>
                    <a:schemeClr val="tx1"/>
                  </a:solidFill>
                  <a:round/>
                  <a:headEnd/>
                  <a:tailEnd/>
                </a:ln>
              </p:spPr>
              <p:txBody>
                <a:bodyPr/>
                <a:lstStyle/>
                <a:p>
                  <a:endParaRPr lang="en-US"/>
                </a:p>
              </p:txBody>
            </p:sp>
          </p:grpSp>
          <p:grpSp>
            <p:nvGrpSpPr>
              <p:cNvPr id="9226" name="Group 40"/>
              <p:cNvGrpSpPr>
                <a:grpSpLocks/>
              </p:cNvGrpSpPr>
              <p:nvPr/>
            </p:nvGrpSpPr>
            <p:grpSpPr bwMode="auto">
              <a:xfrm>
                <a:off x="8095" y="12582"/>
                <a:ext cx="268" cy="1549"/>
                <a:chOff x="5555" y="12642"/>
                <a:chExt cx="268" cy="1549"/>
              </a:xfrm>
            </p:grpSpPr>
            <p:sp>
              <p:nvSpPr>
                <p:cNvPr id="9232" name="Line 41"/>
                <p:cNvSpPr>
                  <a:spLocks noChangeShapeType="1"/>
                </p:cNvSpPr>
                <p:nvPr/>
              </p:nvSpPr>
              <p:spPr bwMode="auto">
                <a:xfrm rot="-5400000">
                  <a:off x="5312" y="13814"/>
                  <a:ext cx="753" cy="1"/>
                </a:xfrm>
                <a:prstGeom prst="line">
                  <a:avLst/>
                </a:prstGeom>
                <a:noFill/>
                <a:ln w="12700">
                  <a:solidFill>
                    <a:schemeClr val="tx1"/>
                  </a:solidFill>
                  <a:round/>
                  <a:headEnd/>
                  <a:tailEnd/>
                </a:ln>
              </p:spPr>
              <p:txBody>
                <a:bodyPr/>
                <a:lstStyle/>
                <a:p>
                  <a:endParaRPr lang="en-US"/>
                </a:p>
              </p:txBody>
            </p:sp>
            <p:sp>
              <p:nvSpPr>
                <p:cNvPr id="9233" name="Line 42"/>
                <p:cNvSpPr>
                  <a:spLocks noChangeShapeType="1"/>
                </p:cNvSpPr>
                <p:nvPr/>
              </p:nvSpPr>
              <p:spPr bwMode="auto">
                <a:xfrm rot="-5400000">
                  <a:off x="5359" y="12970"/>
                  <a:ext cx="657" cy="1"/>
                </a:xfrm>
                <a:prstGeom prst="line">
                  <a:avLst/>
                </a:prstGeom>
                <a:noFill/>
                <a:ln w="12700">
                  <a:solidFill>
                    <a:schemeClr val="tx1"/>
                  </a:solidFill>
                  <a:round/>
                  <a:headEnd/>
                  <a:tailEnd/>
                </a:ln>
              </p:spPr>
              <p:txBody>
                <a:bodyPr/>
                <a:lstStyle/>
                <a:p>
                  <a:endParaRPr lang="en-US"/>
                </a:p>
              </p:txBody>
            </p:sp>
            <p:sp>
              <p:nvSpPr>
                <p:cNvPr id="9234" name="Line 43"/>
                <p:cNvSpPr>
                  <a:spLocks noChangeShapeType="1"/>
                </p:cNvSpPr>
                <p:nvPr/>
              </p:nvSpPr>
              <p:spPr bwMode="auto">
                <a:xfrm rot="-5400000">
                  <a:off x="5688" y="13304"/>
                  <a:ext cx="1" cy="268"/>
                </a:xfrm>
                <a:prstGeom prst="line">
                  <a:avLst/>
                </a:prstGeom>
                <a:noFill/>
                <a:ln w="19050">
                  <a:solidFill>
                    <a:schemeClr val="tx1"/>
                  </a:solidFill>
                  <a:round/>
                  <a:headEnd/>
                  <a:tailEnd/>
                </a:ln>
              </p:spPr>
              <p:txBody>
                <a:bodyPr/>
                <a:lstStyle/>
                <a:p>
                  <a:endParaRPr lang="en-US"/>
                </a:p>
              </p:txBody>
            </p:sp>
            <p:sp>
              <p:nvSpPr>
                <p:cNvPr id="9235" name="Line 44"/>
                <p:cNvSpPr>
                  <a:spLocks noChangeShapeType="1"/>
                </p:cNvSpPr>
                <p:nvPr/>
              </p:nvSpPr>
              <p:spPr bwMode="auto">
                <a:xfrm rot="-5400000">
                  <a:off x="5689" y="13166"/>
                  <a:ext cx="0" cy="268"/>
                </a:xfrm>
                <a:prstGeom prst="line">
                  <a:avLst/>
                </a:prstGeom>
                <a:noFill/>
                <a:ln w="19050">
                  <a:solidFill>
                    <a:schemeClr val="tx1"/>
                  </a:solidFill>
                  <a:round/>
                  <a:headEnd/>
                  <a:tailEnd/>
                </a:ln>
              </p:spPr>
              <p:txBody>
                <a:bodyPr/>
                <a:lstStyle/>
                <a:p>
                  <a:endParaRPr lang="en-US"/>
                </a:p>
              </p:txBody>
            </p:sp>
          </p:grpSp>
          <p:sp>
            <p:nvSpPr>
              <p:cNvPr id="9227" name="Line 45"/>
              <p:cNvSpPr>
                <a:spLocks noChangeShapeType="1"/>
              </p:cNvSpPr>
              <p:nvPr/>
            </p:nvSpPr>
            <p:spPr bwMode="auto">
              <a:xfrm flipH="1">
                <a:off x="4560" y="12580"/>
                <a:ext cx="3660" cy="0"/>
              </a:xfrm>
              <a:prstGeom prst="line">
                <a:avLst/>
              </a:prstGeom>
              <a:noFill/>
              <a:ln w="9525">
                <a:solidFill>
                  <a:schemeClr val="tx1"/>
                </a:solidFill>
                <a:round/>
                <a:headEnd/>
                <a:tailEnd/>
              </a:ln>
            </p:spPr>
            <p:txBody>
              <a:bodyPr/>
              <a:lstStyle/>
              <a:p>
                <a:endParaRPr lang="en-US"/>
              </a:p>
            </p:txBody>
          </p:sp>
          <p:sp>
            <p:nvSpPr>
              <p:cNvPr id="9228" name="Line 46"/>
              <p:cNvSpPr>
                <a:spLocks noChangeShapeType="1"/>
              </p:cNvSpPr>
              <p:nvPr/>
            </p:nvSpPr>
            <p:spPr bwMode="auto">
              <a:xfrm flipH="1">
                <a:off x="4560" y="14140"/>
                <a:ext cx="3660" cy="0"/>
              </a:xfrm>
              <a:prstGeom prst="line">
                <a:avLst/>
              </a:prstGeom>
              <a:noFill/>
              <a:ln w="9525">
                <a:solidFill>
                  <a:schemeClr val="tx1"/>
                </a:solidFill>
                <a:round/>
                <a:headEnd/>
                <a:tailEnd/>
              </a:ln>
            </p:spPr>
            <p:txBody>
              <a:bodyPr/>
              <a:lstStyle/>
              <a:p>
                <a:endParaRPr lang="en-US"/>
              </a:p>
            </p:txBody>
          </p:sp>
          <p:sp>
            <p:nvSpPr>
              <p:cNvPr id="9229" name="Text Box 47"/>
              <p:cNvSpPr txBox="1">
                <a:spLocks noChangeArrowheads="1"/>
              </p:cNvSpPr>
              <p:nvPr/>
            </p:nvSpPr>
            <p:spPr bwMode="auto">
              <a:xfrm>
                <a:off x="5000" y="13120"/>
                <a:ext cx="560" cy="500"/>
              </a:xfrm>
              <a:prstGeom prst="rect">
                <a:avLst/>
              </a:prstGeom>
              <a:noFill/>
              <a:ln w="9525">
                <a:noFill/>
                <a:miter lim="800000"/>
                <a:headEnd/>
                <a:tailEnd/>
              </a:ln>
            </p:spPr>
            <p:txBody>
              <a:bodyPr/>
              <a:lstStyle/>
              <a:p>
                <a:pPr eaLnBrk="0" hangingPunct="0"/>
                <a:r>
                  <a:rPr lang="en-US" sz="2000" dirty="0"/>
                  <a:t>C</a:t>
                </a:r>
                <a:r>
                  <a:rPr lang="en-US" sz="2000" baseline="-25000" dirty="0"/>
                  <a:t>1</a:t>
                </a:r>
                <a:endParaRPr lang="en-US" sz="3600" dirty="0"/>
              </a:p>
            </p:txBody>
          </p:sp>
          <p:sp>
            <p:nvSpPr>
              <p:cNvPr id="9230" name="Text Box 48"/>
              <p:cNvSpPr txBox="1">
                <a:spLocks noChangeArrowheads="1"/>
              </p:cNvSpPr>
              <p:nvPr/>
            </p:nvSpPr>
            <p:spPr bwMode="auto">
              <a:xfrm>
                <a:off x="6240" y="13120"/>
                <a:ext cx="560" cy="500"/>
              </a:xfrm>
              <a:prstGeom prst="rect">
                <a:avLst/>
              </a:prstGeom>
              <a:noFill/>
              <a:ln w="9525">
                <a:noFill/>
                <a:miter lim="800000"/>
                <a:headEnd/>
                <a:tailEnd/>
              </a:ln>
            </p:spPr>
            <p:txBody>
              <a:bodyPr/>
              <a:lstStyle/>
              <a:p>
                <a:pPr eaLnBrk="0" hangingPunct="0"/>
                <a:r>
                  <a:rPr lang="en-US" sz="2000" dirty="0"/>
                  <a:t>C</a:t>
                </a:r>
                <a:r>
                  <a:rPr lang="en-US" sz="2000" baseline="-25000" dirty="0"/>
                  <a:t>2</a:t>
                </a:r>
                <a:endParaRPr lang="en-US" sz="3600" dirty="0"/>
              </a:p>
            </p:txBody>
          </p:sp>
          <p:sp>
            <p:nvSpPr>
              <p:cNvPr id="9231" name="Text Box 49"/>
              <p:cNvSpPr txBox="1">
                <a:spLocks noChangeArrowheads="1"/>
              </p:cNvSpPr>
              <p:nvPr/>
            </p:nvSpPr>
            <p:spPr bwMode="auto">
              <a:xfrm>
                <a:off x="7540" y="13120"/>
                <a:ext cx="560" cy="500"/>
              </a:xfrm>
              <a:prstGeom prst="rect">
                <a:avLst/>
              </a:prstGeom>
              <a:noFill/>
              <a:ln w="9525">
                <a:noFill/>
                <a:miter lim="800000"/>
                <a:headEnd/>
                <a:tailEnd/>
              </a:ln>
            </p:spPr>
            <p:txBody>
              <a:bodyPr/>
              <a:lstStyle/>
              <a:p>
                <a:pPr eaLnBrk="0" hangingPunct="0"/>
                <a:r>
                  <a:rPr lang="en-US" sz="2000" dirty="0"/>
                  <a:t>C</a:t>
                </a:r>
                <a:r>
                  <a:rPr lang="en-US" sz="2000" baseline="-25000" dirty="0"/>
                  <a:t>3</a:t>
                </a:r>
                <a:endParaRPr lang="en-US" sz="3600" dirty="0"/>
              </a:p>
            </p:txBody>
          </p:sp>
        </p:grpSp>
      </p:grpSp>
      <p:sp>
        <p:nvSpPr>
          <p:cNvPr id="28" name="Flowchart: Connector 27"/>
          <p:cNvSpPr/>
          <p:nvPr/>
        </p:nvSpPr>
        <p:spPr>
          <a:xfrm>
            <a:off x="4714876" y="1571612"/>
            <a:ext cx="142876" cy="142876"/>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lowchart: Connector 28"/>
          <p:cNvSpPr/>
          <p:nvPr/>
        </p:nvSpPr>
        <p:spPr>
          <a:xfrm>
            <a:off x="4714876" y="4071942"/>
            <a:ext cx="142876" cy="142876"/>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iterate type="lt">
                                    <p:tmPct val="10000"/>
                                  </p:iterate>
                                  <p:childTnLst>
                                    <p:set>
                                      <p:cBhvr>
                                        <p:cTn id="6" dur="1" fill="hold">
                                          <p:stCondLst>
                                            <p:cond delay="0"/>
                                          </p:stCondLst>
                                        </p:cTn>
                                        <p:tgtEl>
                                          <p:spTgt spid="9219"/>
                                        </p:tgtEl>
                                        <p:attrNameLst>
                                          <p:attrName>style.visibility</p:attrName>
                                        </p:attrNameLst>
                                      </p:cBhvr>
                                      <p:to>
                                        <p:strVal val="visible"/>
                                      </p:to>
                                    </p:set>
                                    <p:animEffect transition="in" filter="fade">
                                      <p:cBhvr>
                                        <p:cTn id="7" dur="600">
                                          <p:stCondLst>
                                            <p:cond delay="0"/>
                                          </p:stCondLst>
                                        </p:cTn>
                                        <p:tgtEl>
                                          <p:spTgt spid="9219"/>
                                        </p:tgtEl>
                                      </p:cBhvr>
                                    </p:animEffect>
                                    <p:anim calcmode="lin" valueType="num">
                                      <p:cBhvr>
                                        <p:cTn id="8" dur="600" fill="hold">
                                          <p:stCondLst>
                                            <p:cond delay="0"/>
                                          </p:stCondLst>
                                        </p:cTn>
                                        <p:tgtEl>
                                          <p:spTgt spid="9219"/>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9219"/>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9219"/>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6083">
                                            <p:txEl>
                                              <p:pRg st="0" end="0"/>
                                            </p:txEl>
                                          </p:spTgt>
                                        </p:tgtEl>
                                        <p:attrNameLst>
                                          <p:attrName>style.visibility</p:attrName>
                                        </p:attrNameLst>
                                      </p:cBhvr>
                                      <p:to>
                                        <p:strVal val="visible"/>
                                      </p:to>
                                    </p:set>
                                    <p:animEffect transition="in" filter="slide(fromBottom)">
                                      <p:cBhvr>
                                        <p:cTn id="15" dur="500">
                                          <p:stCondLst>
                                            <p:cond delay="0"/>
                                          </p:stCondLst>
                                        </p:cTn>
                                        <p:tgtEl>
                                          <p:spTgt spid="4608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6083">
                                            <p:txEl>
                                              <p:pRg st="2" end="2"/>
                                            </p:txEl>
                                          </p:spTgt>
                                        </p:tgtEl>
                                        <p:attrNameLst>
                                          <p:attrName>style.visibility</p:attrName>
                                        </p:attrNameLst>
                                      </p:cBhvr>
                                      <p:to>
                                        <p:strVal val="visible"/>
                                      </p:to>
                                    </p:set>
                                    <p:animEffect transition="in" filter="slide(fromBottom)">
                                      <p:cBhvr>
                                        <p:cTn id="20" dur="500">
                                          <p:stCondLst>
                                            <p:cond delay="0"/>
                                          </p:stCondLst>
                                        </p:cTn>
                                        <p:tgtEl>
                                          <p:spTgt spid="4608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6083">
                                            <p:txEl>
                                              <p:pRg st="3" end="3"/>
                                            </p:txEl>
                                          </p:spTgt>
                                        </p:tgtEl>
                                        <p:attrNameLst>
                                          <p:attrName>style.visibility</p:attrName>
                                        </p:attrNameLst>
                                      </p:cBhvr>
                                      <p:to>
                                        <p:strVal val="visible"/>
                                      </p:to>
                                    </p:set>
                                    <p:animEffect transition="in" filter="slide(fromBottom)">
                                      <p:cBhvr>
                                        <p:cTn id="25" dur="500">
                                          <p:stCondLst>
                                            <p:cond delay="0"/>
                                          </p:stCondLst>
                                        </p:cTn>
                                        <p:tgtEl>
                                          <p:spTgt spid="46083">
                                            <p:txEl>
                                              <p:pRg st="3" end="3"/>
                                            </p:txEl>
                                          </p:spTgt>
                                        </p:tgtEl>
                                      </p:cBhvr>
                                    </p:animEffect>
                                  </p:childTnLst>
                                </p:cTn>
                              </p:par>
                              <p:par>
                                <p:cTn id="26" presetID="2" presetClass="entr" presetSubtype="4" fill="hold" nodeType="with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additive="base">
                                        <p:cTn id="28" dur="500" fill="hold"/>
                                        <p:tgtEl>
                                          <p:spTgt spid="2"/>
                                        </p:tgtEl>
                                        <p:attrNameLst>
                                          <p:attrName>ppt_x</p:attrName>
                                        </p:attrNameLst>
                                      </p:cBhvr>
                                      <p:tavLst>
                                        <p:tav tm="0">
                                          <p:val>
                                            <p:strVal val="#ppt_x"/>
                                          </p:val>
                                        </p:tav>
                                        <p:tav tm="100000">
                                          <p:val>
                                            <p:strVal val="#ppt_x"/>
                                          </p:val>
                                        </p:tav>
                                      </p:tavLst>
                                    </p:anim>
                                    <p:anim calcmode="lin" valueType="num">
                                      <p:cBhvr additive="base">
                                        <p:cTn id="2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7494"/>
            <a:ext cx="8229600" cy="1399032"/>
          </a:xfrm>
        </p:spPr>
        <p:txBody>
          <a:bodyPr>
            <a:normAutofit fontScale="90000"/>
          </a:bodyPr>
          <a:lstStyle/>
          <a:p>
            <a:pPr indent="0" algn="ctr" eaLnBrk="1" fontAlgn="auto" hangingPunct="1">
              <a:spcAft>
                <a:spcPts val="0"/>
              </a:spcAft>
              <a:defRPr/>
            </a:pPr>
            <a:r>
              <a:rPr lang="en-US" sz="3600" b="1" dirty="0" smtClean="0">
                <a:solidFill>
                  <a:schemeClr val="accent1"/>
                </a:solidFill>
                <a:latin typeface="Arial" pitchFamily="34" charset="0"/>
                <a:cs typeface="Arial" pitchFamily="34" charset="0"/>
              </a:rPr>
              <a:t>Power in a Purely Capacitive AC Circuit</a:t>
            </a:r>
            <a:r>
              <a:rPr lang="en-US" sz="3600" b="1" dirty="0" smtClean="0">
                <a:solidFill>
                  <a:schemeClr val="accent1">
                    <a:tint val="83000"/>
                    <a:satMod val="150000"/>
                  </a:schemeClr>
                </a:solidFill>
                <a:latin typeface="Arial" pitchFamily="34" charset="0"/>
                <a:cs typeface="Arial" pitchFamily="34" charset="0"/>
              </a:rPr>
              <a:t/>
            </a:r>
            <a:br>
              <a:rPr lang="en-US" sz="3600" b="1" dirty="0" smtClean="0">
                <a:solidFill>
                  <a:schemeClr val="accent1">
                    <a:tint val="83000"/>
                    <a:satMod val="150000"/>
                  </a:schemeClr>
                </a:solidFill>
                <a:latin typeface="Arial" pitchFamily="34" charset="0"/>
                <a:cs typeface="Arial" pitchFamily="34" charset="0"/>
              </a:rPr>
            </a:br>
            <a:endParaRPr lang="en-US" sz="3600" b="1" dirty="0" smtClean="0">
              <a:solidFill>
                <a:schemeClr val="accent1">
                  <a:tint val="83000"/>
                  <a:satMod val="150000"/>
                </a:schemeClr>
              </a:solidFill>
              <a:latin typeface="Arial" pitchFamily="34" charset="0"/>
              <a:cs typeface="Arial" pitchFamily="34" charset="0"/>
            </a:endParaRPr>
          </a:p>
        </p:txBody>
      </p:sp>
      <p:sp>
        <p:nvSpPr>
          <p:cNvPr id="47107" name="Rectangle 3"/>
          <p:cNvSpPr>
            <a:spLocks noGrp="1" noChangeArrowheads="1"/>
          </p:cNvSpPr>
          <p:nvPr>
            <p:ph sz="half" idx="1"/>
          </p:nvPr>
        </p:nvSpPr>
        <p:spPr>
          <a:xfrm>
            <a:off x="457200" y="1143000"/>
            <a:ext cx="8258175" cy="5105400"/>
          </a:xfrm>
        </p:spPr>
        <p:txBody>
          <a:bodyPr>
            <a:normAutofit fontScale="92500" lnSpcReduction="10000"/>
          </a:bodyPr>
          <a:lstStyle/>
          <a:p>
            <a:pPr marL="64008" indent="0" eaLnBrk="1" fontAlgn="auto" hangingPunct="1">
              <a:spcAft>
                <a:spcPts val="0"/>
              </a:spcAft>
              <a:buNone/>
              <a:defRPr/>
            </a:pPr>
            <a:r>
              <a:rPr lang="en-US" dirty="0" smtClean="0">
                <a:solidFill>
                  <a:srgbClr val="32F452"/>
                </a:solidFill>
                <a:latin typeface="Arial" pitchFamily="34" charset="0"/>
                <a:cs typeface="Arial" pitchFamily="34" charset="0"/>
              </a:rPr>
              <a:t>In an AC circuit containing capacitance only, the power is determined by multiplying the voltage across the capacitive load by the load current. </a:t>
            </a:r>
          </a:p>
          <a:p>
            <a:pPr marL="64008" indent="0" eaLnBrk="1" fontAlgn="auto" hangingPunct="1">
              <a:spcAft>
                <a:spcPts val="0"/>
              </a:spcAft>
              <a:buNone/>
              <a:defRPr/>
            </a:pPr>
            <a:endParaRPr lang="en-US" b="1" dirty="0" smtClean="0">
              <a:solidFill>
                <a:srgbClr val="32F452"/>
              </a:solidFill>
              <a:latin typeface="Arial" pitchFamily="34" charset="0"/>
              <a:cs typeface="Arial" pitchFamily="34" charset="0"/>
            </a:endParaRPr>
          </a:p>
          <a:p>
            <a:pPr marL="64008" indent="0" eaLnBrk="1" fontAlgn="auto" hangingPunct="1">
              <a:spcAft>
                <a:spcPts val="0"/>
              </a:spcAft>
              <a:buNone/>
              <a:defRPr/>
            </a:pPr>
            <a:r>
              <a:rPr lang="en-US" dirty="0" smtClean="0">
                <a:solidFill>
                  <a:srgbClr val="32F452"/>
                </a:solidFill>
                <a:latin typeface="Arial" pitchFamily="34" charset="0"/>
                <a:cs typeface="Arial" pitchFamily="34" charset="0"/>
              </a:rPr>
              <a:t>The result of this calculation will be in units called Volt-Amps.</a:t>
            </a:r>
            <a:endParaRPr lang="en-US" b="1" dirty="0" smtClean="0">
              <a:solidFill>
                <a:srgbClr val="32F452"/>
              </a:solidFill>
              <a:latin typeface="Arial" pitchFamily="34" charset="0"/>
              <a:cs typeface="Arial" pitchFamily="34" charset="0"/>
            </a:endParaRPr>
          </a:p>
        </p:txBody>
      </p:sp>
      <p:sp>
        <p:nvSpPr>
          <p:cNvPr id="47108" name="Rectangle 4"/>
          <p:cNvSpPr>
            <a:spLocks noGrp="1" noChangeArrowheads="1"/>
          </p:cNvSpPr>
          <p:nvPr>
            <p:ph sz="half" idx="2"/>
          </p:nvPr>
        </p:nvSpPr>
        <p:spPr>
          <a:xfrm>
            <a:off x="2339752" y="3284984"/>
            <a:ext cx="4495800" cy="2928938"/>
          </a:xfrm>
        </p:spPr>
        <p:txBody>
          <a:bodyPr>
            <a:normAutofit fontScale="92500" lnSpcReduction="10000"/>
          </a:bodyPr>
          <a:lstStyle/>
          <a:p>
            <a:pPr marL="448056" indent="-384048" eaLnBrk="1" fontAlgn="auto" hangingPunct="1">
              <a:spcAft>
                <a:spcPts val="0"/>
              </a:spcAft>
              <a:buFont typeface="Wingdings 2"/>
              <a:buNone/>
              <a:defRPr/>
            </a:pPr>
            <a:r>
              <a:rPr lang="en-US" sz="3500" dirty="0" smtClean="0">
                <a:solidFill>
                  <a:srgbClr val="32F452"/>
                </a:solidFill>
                <a:latin typeface="Arial" pitchFamily="34" charset="0"/>
                <a:cs typeface="Arial" pitchFamily="34" charset="0"/>
              </a:rPr>
              <a:t>P  =	V x I 	</a:t>
            </a:r>
          </a:p>
          <a:p>
            <a:pPr marL="448056" indent="-384048" eaLnBrk="1" fontAlgn="auto" hangingPunct="1">
              <a:spcAft>
                <a:spcPts val="0"/>
              </a:spcAft>
              <a:buFont typeface="Wingdings 2"/>
              <a:buChar char=""/>
              <a:defRPr/>
            </a:pPr>
            <a:endParaRPr lang="en-US" dirty="0" smtClean="0">
              <a:solidFill>
                <a:srgbClr val="32F452"/>
              </a:solidFill>
              <a:latin typeface="Arial" pitchFamily="34" charset="0"/>
              <a:cs typeface="Arial" pitchFamily="34" charset="0"/>
            </a:endParaRPr>
          </a:p>
          <a:p>
            <a:pPr marL="448056" indent="-384048" eaLnBrk="1" fontAlgn="auto" hangingPunct="1">
              <a:spcAft>
                <a:spcPts val="0"/>
              </a:spcAft>
              <a:buFont typeface="Wingdings 2"/>
              <a:buNone/>
              <a:defRPr/>
            </a:pPr>
            <a:r>
              <a:rPr lang="en-US" dirty="0" smtClean="0">
                <a:solidFill>
                  <a:srgbClr val="32F452"/>
                </a:solidFill>
                <a:latin typeface="Arial" pitchFamily="34" charset="0"/>
                <a:cs typeface="Arial" pitchFamily="34" charset="0"/>
              </a:rPr>
              <a:t>Where;</a:t>
            </a:r>
          </a:p>
          <a:p>
            <a:pPr marL="448056" indent="-384048" eaLnBrk="1" fontAlgn="auto" hangingPunct="1">
              <a:spcAft>
                <a:spcPts val="0"/>
              </a:spcAft>
              <a:buFont typeface="Wingdings 2"/>
              <a:buNone/>
              <a:defRPr/>
            </a:pPr>
            <a:r>
              <a:rPr lang="en-US" dirty="0" smtClean="0">
                <a:solidFill>
                  <a:srgbClr val="32F452"/>
                </a:solidFill>
                <a:latin typeface="Arial" pitchFamily="34" charset="0"/>
                <a:cs typeface="Arial" pitchFamily="34" charset="0"/>
              </a:rPr>
              <a:t>V =	Load voltage</a:t>
            </a:r>
          </a:p>
          <a:p>
            <a:pPr marL="448056" indent="-384048" eaLnBrk="1" fontAlgn="auto" hangingPunct="1">
              <a:spcAft>
                <a:spcPts val="0"/>
              </a:spcAft>
              <a:buFont typeface="Wingdings 2"/>
              <a:buNone/>
              <a:defRPr/>
            </a:pPr>
            <a:r>
              <a:rPr lang="en-US" dirty="0" smtClean="0">
                <a:solidFill>
                  <a:srgbClr val="32F452"/>
                </a:solidFill>
                <a:latin typeface="Arial" pitchFamily="34" charset="0"/>
                <a:cs typeface="Arial" pitchFamily="34" charset="0"/>
              </a:rPr>
              <a:t>I  = 	Load current</a:t>
            </a:r>
          </a:p>
          <a:p>
            <a:pPr marL="448056" indent="-384048" eaLnBrk="1" fontAlgn="auto" hangingPunct="1">
              <a:spcAft>
                <a:spcPts val="0"/>
              </a:spcAft>
              <a:buFont typeface="Wingdings 2"/>
              <a:buNone/>
              <a:defRPr/>
            </a:pPr>
            <a:r>
              <a:rPr lang="en-US" dirty="0" smtClean="0">
                <a:solidFill>
                  <a:srgbClr val="32F452"/>
                </a:solidFill>
                <a:latin typeface="Arial" pitchFamily="34" charset="0"/>
                <a:cs typeface="Arial" pitchFamily="34" charset="0"/>
              </a:rPr>
              <a:t>P =	Power in Volt-Amps     	(V.A)</a:t>
            </a:r>
          </a:p>
        </p:txBody>
      </p:sp>
      <p:sp>
        <p:nvSpPr>
          <p:cNvPr id="37893" name="Slide Number Placeholder 1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73DD0BA-C0C2-4FF7-BA5E-8C966AFDE5EC}" type="slidenum">
              <a:rPr lang="en-US" smtClean="0"/>
              <a:pPr/>
              <a:t>31</a:t>
            </a:fld>
            <a:endParaRPr lang="en-US"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iterate type="lt">
                                    <p:tmPct val="10000"/>
                                  </p:iterate>
                                  <p:childTnLst>
                                    <p:set>
                                      <p:cBhvr>
                                        <p:cTn id="6" dur="1" fill="hold">
                                          <p:stCondLst>
                                            <p:cond delay="0"/>
                                          </p:stCondLst>
                                        </p:cTn>
                                        <p:tgtEl>
                                          <p:spTgt spid="47106"/>
                                        </p:tgtEl>
                                        <p:attrNameLst>
                                          <p:attrName>style.visibility</p:attrName>
                                        </p:attrNameLst>
                                      </p:cBhvr>
                                      <p:to>
                                        <p:strVal val="visible"/>
                                      </p:to>
                                    </p:set>
                                    <p:animEffect transition="in" filter="fade">
                                      <p:cBhvr>
                                        <p:cTn id="7" dur="500"/>
                                        <p:tgtEl>
                                          <p:spTgt spid="47106"/>
                                        </p:tgtEl>
                                      </p:cBhvr>
                                    </p:animEffect>
                                    <p:anim calcmode="lin" valueType="num">
                                      <p:cBhvr>
                                        <p:cTn id="8" dur="500" fill="hold"/>
                                        <p:tgtEl>
                                          <p:spTgt spid="47106"/>
                                        </p:tgtEl>
                                        <p:attrNameLst>
                                          <p:attrName>style.rotation</p:attrName>
                                        </p:attrNameLst>
                                      </p:cBhvr>
                                      <p:tavLst>
                                        <p:tav tm="0">
                                          <p:val>
                                            <p:fltVal val="720"/>
                                          </p:val>
                                        </p:tav>
                                        <p:tav tm="100000">
                                          <p:val>
                                            <p:fltVal val="0"/>
                                          </p:val>
                                        </p:tav>
                                      </p:tavLst>
                                    </p:anim>
                                    <p:anim calcmode="lin" valueType="num">
                                      <p:cBhvr>
                                        <p:cTn id="9" dur="500" fill="hold"/>
                                        <p:tgtEl>
                                          <p:spTgt spid="47106"/>
                                        </p:tgtEl>
                                        <p:attrNameLst>
                                          <p:attrName>ppt_h</p:attrName>
                                        </p:attrNameLst>
                                      </p:cBhvr>
                                      <p:tavLst>
                                        <p:tav tm="0">
                                          <p:val>
                                            <p:fltVal val="0"/>
                                          </p:val>
                                        </p:tav>
                                        <p:tav tm="100000">
                                          <p:val>
                                            <p:strVal val="#ppt_h"/>
                                          </p:val>
                                        </p:tav>
                                      </p:tavLst>
                                    </p:anim>
                                    <p:anim calcmode="lin" valueType="num">
                                      <p:cBhvr>
                                        <p:cTn id="10" dur="500" fill="hold"/>
                                        <p:tgtEl>
                                          <p:spTgt spid="4710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7107">
                                            <p:txEl>
                                              <p:pRg st="0" end="0"/>
                                            </p:txEl>
                                          </p:spTgt>
                                        </p:tgtEl>
                                        <p:attrNameLst>
                                          <p:attrName>style.visibility</p:attrName>
                                        </p:attrNameLst>
                                      </p:cBhvr>
                                      <p:to>
                                        <p:strVal val="visible"/>
                                      </p:to>
                                    </p:set>
                                    <p:anim calcmode="lin" valueType="num">
                                      <p:cBhvr additive="base">
                                        <p:cTn id="15" dur="5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71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7107">
                                            <p:txEl>
                                              <p:pRg st="2" end="2"/>
                                            </p:txEl>
                                          </p:spTgt>
                                        </p:tgtEl>
                                        <p:attrNameLst>
                                          <p:attrName>style.visibility</p:attrName>
                                        </p:attrNameLst>
                                      </p:cBhvr>
                                      <p:to>
                                        <p:strVal val="visible"/>
                                      </p:to>
                                    </p:set>
                                    <p:anim calcmode="lin" valueType="num">
                                      <p:cBhvr additive="base">
                                        <p:cTn id="21" dur="500" fill="hold"/>
                                        <p:tgtEl>
                                          <p:spTgt spid="47107">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71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7108">
                                            <p:txEl>
                                              <p:pRg st="0" end="0"/>
                                            </p:txEl>
                                          </p:spTgt>
                                        </p:tgtEl>
                                        <p:attrNameLst>
                                          <p:attrName>style.visibility</p:attrName>
                                        </p:attrNameLst>
                                      </p:cBhvr>
                                      <p:to>
                                        <p:strVal val="visible"/>
                                      </p:to>
                                    </p:set>
                                    <p:anim calcmode="lin" valueType="num">
                                      <p:cBhvr additive="base">
                                        <p:cTn id="27" dur="500" fill="hold"/>
                                        <p:tgtEl>
                                          <p:spTgt spid="47108">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7108">
                                            <p:txEl>
                                              <p:pRg st="0" end="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7108">
                                            <p:txEl>
                                              <p:pRg st="2" end="2"/>
                                            </p:txEl>
                                          </p:spTgt>
                                        </p:tgtEl>
                                        <p:attrNameLst>
                                          <p:attrName>style.visibility</p:attrName>
                                        </p:attrNameLst>
                                      </p:cBhvr>
                                      <p:to>
                                        <p:strVal val="visible"/>
                                      </p:to>
                                    </p:set>
                                    <p:anim calcmode="lin" valueType="num">
                                      <p:cBhvr additive="base">
                                        <p:cTn id="31" dur="500" fill="hold"/>
                                        <p:tgtEl>
                                          <p:spTgt spid="47108">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7108">
                                            <p:txEl>
                                              <p:pRg st="2" end="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7108">
                                            <p:txEl>
                                              <p:pRg st="3" end="3"/>
                                            </p:txEl>
                                          </p:spTgt>
                                        </p:tgtEl>
                                        <p:attrNameLst>
                                          <p:attrName>style.visibility</p:attrName>
                                        </p:attrNameLst>
                                      </p:cBhvr>
                                      <p:to>
                                        <p:strVal val="visible"/>
                                      </p:to>
                                    </p:set>
                                    <p:anim calcmode="lin" valueType="num">
                                      <p:cBhvr additive="base">
                                        <p:cTn id="35" dur="500" fill="hold"/>
                                        <p:tgtEl>
                                          <p:spTgt spid="47108">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7108">
                                            <p:txEl>
                                              <p:pRg st="3" end="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7108">
                                            <p:txEl>
                                              <p:pRg st="4" end="4"/>
                                            </p:txEl>
                                          </p:spTgt>
                                        </p:tgtEl>
                                        <p:attrNameLst>
                                          <p:attrName>style.visibility</p:attrName>
                                        </p:attrNameLst>
                                      </p:cBhvr>
                                      <p:to>
                                        <p:strVal val="visible"/>
                                      </p:to>
                                    </p:set>
                                    <p:anim calcmode="lin" valueType="num">
                                      <p:cBhvr additive="base">
                                        <p:cTn id="39" dur="500" fill="hold"/>
                                        <p:tgtEl>
                                          <p:spTgt spid="47108">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7108">
                                            <p:txEl>
                                              <p:pRg st="4" end="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7108">
                                            <p:txEl>
                                              <p:pRg st="5" end="5"/>
                                            </p:txEl>
                                          </p:spTgt>
                                        </p:tgtEl>
                                        <p:attrNameLst>
                                          <p:attrName>style.visibility</p:attrName>
                                        </p:attrNameLst>
                                      </p:cBhvr>
                                      <p:to>
                                        <p:strVal val="visible"/>
                                      </p:to>
                                    </p:set>
                                    <p:anim calcmode="lin" valueType="num">
                                      <p:cBhvr additive="base">
                                        <p:cTn id="43" dur="500" fill="hold"/>
                                        <p:tgtEl>
                                          <p:spTgt spid="47108">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710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marL="484632" indent="0" eaLnBrk="1" fontAlgn="auto" hangingPunct="1">
              <a:spcAft>
                <a:spcPts val="0"/>
              </a:spcAft>
              <a:defRPr/>
            </a:pPr>
            <a:r>
              <a:rPr lang="en-US" sz="6000" b="1" dirty="0" smtClean="0">
                <a:solidFill>
                  <a:schemeClr val="accent1"/>
                </a:solidFill>
                <a:latin typeface="Arial" pitchFamily="34" charset="0"/>
                <a:cs typeface="Arial" pitchFamily="34" charset="0"/>
              </a:rPr>
              <a:t>Phase Relationship</a:t>
            </a:r>
          </a:p>
        </p:txBody>
      </p:sp>
      <p:sp>
        <p:nvSpPr>
          <p:cNvPr id="38915" name="Rectangle 3"/>
          <p:cNvSpPr>
            <a:spLocks noGrp="1" noChangeArrowheads="1"/>
          </p:cNvSpPr>
          <p:nvPr>
            <p:ph idx="1"/>
          </p:nvPr>
        </p:nvSpPr>
        <p:spPr>
          <a:xfrm>
            <a:off x="457200" y="1571625"/>
            <a:ext cx="8229600" cy="4883150"/>
          </a:xfrm>
        </p:spPr>
        <p:txBody>
          <a:bodyPr/>
          <a:lstStyle/>
          <a:p>
            <a:pPr marL="65087" indent="0" eaLnBrk="1" hangingPunct="1">
              <a:buNone/>
            </a:pPr>
            <a:r>
              <a:rPr lang="en-US" dirty="0" smtClean="0">
                <a:latin typeface="Arial" charset="0"/>
                <a:cs typeface="Arial" charset="0"/>
              </a:rPr>
              <a:t>Notice that in the waveform diagram below, the current is shown</a:t>
            </a:r>
            <a:r>
              <a:rPr lang="en-US" dirty="0" smtClean="0">
                <a:solidFill>
                  <a:srgbClr val="32F452"/>
                </a:solidFill>
                <a:latin typeface="Arial" charset="0"/>
                <a:cs typeface="Arial" charset="0"/>
              </a:rPr>
              <a:t> leading </a:t>
            </a:r>
            <a:r>
              <a:rPr lang="en-US" dirty="0" smtClean="0">
                <a:latin typeface="Arial" charset="0"/>
                <a:cs typeface="Arial" charset="0"/>
              </a:rPr>
              <a:t>the applied voltage by 90°. </a:t>
            </a:r>
          </a:p>
        </p:txBody>
      </p:sp>
      <p:sp>
        <p:nvSpPr>
          <p:cNvPr id="38916" name="Slide Number Placeholder 31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CC224E4-80A5-46D3-8308-225E8E4880A6}" type="slidenum">
              <a:rPr lang="en-US" smtClean="0"/>
              <a:pPr/>
              <a:t>32</a:t>
            </a:fld>
            <a:endParaRPr lang="en-US" smtClean="0"/>
          </a:p>
        </p:txBody>
      </p:sp>
      <p:grpSp>
        <p:nvGrpSpPr>
          <p:cNvPr id="38917" name="Group 4"/>
          <p:cNvGrpSpPr>
            <a:grpSpLocks/>
          </p:cNvGrpSpPr>
          <p:nvPr/>
        </p:nvGrpSpPr>
        <p:grpSpPr bwMode="auto">
          <a:xfrm>
            <a:off x="1000125" y="3357563"/>
            <a:ext cx="6175375" cy="3214687"/>
            <a:chOff x="4340" y="8328"/>
            <a:chExt cx="4800" cy="5374"/>
          </a:xfrm>
        </p:grpSpPr>
        <p:sp>
          <p:nvSpPr>
            <p:cNvPr id="38922" name="Text Box 10"/>
            <p:cNvSpPr txBox="1">
              <a:spLocks noChangeArrowheads="1"/>
            </p:cNvSpPr>
            <p:nvPr/>
          </p:nvSpPr>
          <p:spPr bwMode="auto">
            <a:xfrm>
              <a:off x="6880" y="10752"/>
              <a:ext cx="580" cy="480"/>
            </a:xfrm>
            <a:prstGeom prst="rect">
              <a:avLst/>
            </a:prstGeom>
            <a:solidFill>
              <a:srgbClr val="FFFFFF"/>
            </a:solidFill>
            <a:ln w="9525">
              <a:noFill/>
              <a:miter lim="800000"/>
              <a:headEnd/>
              <a:tailEnd/>
            </a:ln>
          </p:spPr>
          <p:txBody>
            <a:bodyPr/>
            <a:lstStyle/>
            <a:p>
              <a:pPr eaLnBrk="0" hangingPunct="0"/>
              <a:endParaRPr lang="en-AU">
                <a:solidFill>
                  <a:schemeClr val="bg1"/>
                </a:solidFill>
              </a:endParaRPr>
            </a:p>
          </p:txBody>
        </p:sp>
        <p:grpSp>
          <p:nvGrpSpPr>
            <p:cNvPr id="38923" name="Group 20"/>
            <p:cNvGrpSpPr>
              <a:grpSpLocks/>
            </p:cNvGrpSpPr>
            <p:nvPr/>
          </p:nvGrpSpPr>
          <p:grpSpPr bwMode="auto">
            <a:xfrm>
              <a:off x="5334" y="8583"/>
              <a:ext cx="2400" cy="240"/>
              <a:chOff x="3300" y="14560"/>
              <a:chExt cx="2400" cy="240"/>
            </a:xfrm>
          </p:grpSpPr>
          <p:grpSp>
            <p:nvGrpSpPr>
              <p:cNvPr id="39204" name="Group 21"/>
              <p:cNvGrpSpPr>
                <a:grpSpLocks/>
              </p:cNvGrpSpPr>
              <p:nvPr/>
            </p:nvGrpSpPr>
            <p:grpSpPr bwMode="auto">
              <a:xfrm>
                <a:off x="4500" y="14560"/>
                <a:ext cx="1200" cy="240"/>
                <a:chOff x="9240" y="12060"/>
                <a:chExt cx="1200" cy="240"/>
              </a:xfrm>
            </p:grpSpPr>
            <p:sp>
              <p:nvSpPr>
                <p:cNvPr id="39211" name="Rectangle 22"/>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12" name="Rectangle 23"/>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13" name="Rectangle 24"/>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14" name="Rectangle 25"/>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15" name="Rectangle 26"/>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205" name="Group 27"/>
              <p:cNvGrpSpPr>
                <a:grpSpLocks/>
              </p:cNvGrpSpPr>
              <p:nvPr/>
            </p:nvGrpSpPr>
            <p:grpSpPr bwMode="auto">
              <a:xfrm>
                <a:off x="3300" y="14560"/>
                <a:ext cx="1200" cy="240"/>
                <a:chOff x="9240" y="12060"/>
                <a:chExt cx="1200" cy="240"/>
              </a:xfrm>
            </p:grpSpPr>
            <p:sp>
              <p:nvSpPr>
                <p:cNvPr id="39206" name="Rectangle 2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07" name="Rectangle 2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08" name="Rectangle 3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09" name="Rectangle 3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10" name="Rectangle 3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24" name="Rectangle 33"/>
            <p:cNvSpPr>
              <a:spLocks noChangeArrowheads="1"/>
            </p:cNvSpPr>
            <p:nvPr/>
          </p:nvSpPr>
          <p:spPr bwMode="auto">
            <a:xfrm>
              <a:off x="7734" y="858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25" name="Rectangle 34"/>
            <p:cNvSpPr>
              <a:spLocks noChangeArrowheads="1"/>
            </p:cNvSpPr>
            <p:nvPr/>
          </p:nvSpPr>
          <p:spPr bwMode="auto">
            <a:xfrm>
              <a:off x="7974" y="858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26" name="Group 35"/>
            <p:cNvGrpSpPr>
              <a:grpSpLocks/>
            </p:cNvGrpSpPr>
            <p:nvPr/>
          </p:nvGrpSpPr>
          <p:grpSpPr bwMode="auto">
            <a:xfrm>
              <a:off x="5334" y="8823"/>
              <a:ext cx="2400" cy="240"/>
              <a:chOff x="3300" y="14560"/>
              <a:chExt cx="2400" cy="240"/>
            </a:xfrm>
          </p:grpSpPr>
          <p:grpSp>
            <p:nvGrpSpPr>
              <p:cNvPr id="39192" name="Group 36"/>
              <p:cNvGrpSpPr>
                <a:grpSpLocks/>
              </p:cNvGrpSpPr>
              <p:nvPr/>
            </p:nvGrpSpPr>
            <p:grpSpPr bwMode="auto">
              <a:xfrm>
                <a:off x="4500" y="14560"/>
                <a:ext cx="1200" cy="240"/>
                <a:chOff x="9240" y="12060"/>
                <a:chExt cx="1200" cy="240"/>
              </a:xfrm>
            </p:grpSpPr>
            <p:sp>
              <p:nvSpPr>
                <p:cNvPr id="39199" name="Rectangle 37"/>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00" name="Rectangle 38"/>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01" name="Rectangle 39"/>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02" name="Rectangle 40"/>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203" name="Rectangle 41"/>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193" name="Group 42"/>
              <p:cNvGrpSpPr>
                <a:grpSpLocks/>
              </p:cNvGrpSpPr>
              <p:nvPr/>
            </p:nvGrpSpPr>
            <p:grpSpPr bwMode="auto">
              <a:xfrm>
                <a:off x="3300" y="14560"/>
                <a:ext cx="1200" cy="240"/>
                <a:chOff x="9240" y="12060"/>
                <a:chExt cx="1200" cy="240"/>
              </a:xfrm>
            </p:grpSpPr>
            <p:sp>
              <p:nvSpPr>
                <p:cNvPr id="39194" name="Rectangle 4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95" name="Rectangle 4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96" name="Rectangle 4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97" name="Rectangle 4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98" name="Rectangle 4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27" name="Rectangle 48"/>
            <p:cNvSpPr>
              <a:spLocks noChangeArrowheads="1"/>
            </p:cNvSpPr>
            <p:nvPr/>
          </p:nvSpPr>
          <p:spPr bwMode="auto">
            <a:xfrm>
              <a:off x="7734" y="882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28" name="Rectangle 49"/>
            <p:cNvSpPr>
              <a:spLocks noChangeArrowheads="1"/>
            </p:cNvSpPr>
            <p:nvPr/>
          </p:nvSpPr>
          <p:spPr bwMode="auto">
            <a:xfrm>
              <a:off x="7974" y="882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29" name="Group 50"/>
            <p:cNvGrpSpPr>
              <a:grpSpLocks/>
            </p:cNvGrpSpPr>
            <p:nvPr/>
          </p:nvGrpSpPr>
          <p:grpSpPr bwMode="auto">
            <a:xfrm>
              <a:off x="5334" y="9063"/>
              <a:ext cx="2400" cy="240"/>
              <a:chOff x="3300" y="14560"/>
              <a:chExt cx="2400" cy="240"/>
            </a:xfrm>
          </p:grpSpPr>
          <p:grpSp>
            <p:nvGrpSpPr>
              <p:cNvPr id="39180" name="Group 51"/>
              <p:cNvGrpSpPr>
                <a:grpSpLocks/>
              </p:cNvGrpSpPr>
              <p:nvPr/>
            </p:nvGrpSpPr>
            <p:grpSpPr bwMode="auto">
              <a:xfrm>
                <a:off x="4500" y="14560"/>
                <a:ext cx="1200" cy="240"/>
                <a:chOff x="9240" y="12060"/>
                <a:chExt cx="1200" cy="240"/>
              </a:xfrm>
            </p:grpSpPr>
            <p:sp>
              <p:nvSpPr>
                <p:cNvPr id="39187" name="Rectangle 52"/>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88" name="Rectangle 53"/>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89" name="Rectangle 54"/>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90" name="Rectangle 55"/>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91" name="Rectangle 56"/>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181" name="Group 57"/>
              <p:cNvGrpSpPr>
                <a:grpSpLocks/>
              </p:cNvGrpSpPr>
              <p:nvPr/>
            </p:nvGrpSpPr>
            <p:grpSpPr bwMode="auto">
              <a:xfrm>
                <a:off x="3300" y="14560"/>
                <a:ext cx="1200" cy="240"/>
                <a:chOff x="9240" y="12060"/>
                <a:chExt cx="1200" cy="240"/>
              </a:xfrm>
            </p:grpSpPr>
            <p:sp>
              <p:nvSpPr>
                <p:cNvPr id="39182" name="Rectangle 5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83" name="Rectangle 5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84" name="Rectangle 6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85" name="Rectangle 6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86" name="Rectangle 6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30" name="Rectangle 63"/>
            <p:cNvSpPr>
              <a:spLocks noChangeArrowheads="1"/>
            </p:cNvSpPr>
            <p:nvPr/>
          </p:nvSpPr>
          <p:spPr bwMode="auto">
            <a:xfrm>
              <a:off x="7734" y="906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31" name="Rectangle 64"/>
            <p:cNvSpPr>
              <a:spLocks noChangeArrowheads="1"/>
            </p:cNvSpPr>
            <p:nvPr/>
          </p:nvSpPr>
          <p:spPr bwMode="auto">
            <a:xfrm>
              <a:off x="7974" y="906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32" name="Group 65"/>
            <p:cNvGrpSpPr>
              <a:grpSpLocks/>
            </p:cNvGrpSpPr>
            <p:nvPr/>
          </p:nvGrpSpPr>
          <p:grpSpPr bwMode="auto">
            <a:xfrm>
              <a:off x="5334" y="9303"/>
              <a:ext cx="2400" cy="240"/>
              <a:chOff x="3300" y="14560"/>
              <a:chExt cx="2400" cy="240"/>
            </a:xfrm>
          </p:grpSpPr>
          <p:grpSp>
            <p:nvGrpSpPr>
              <p:cNvPr id="39168" name="Group 66"/>
              <p:cNvGrpSpPr>
                <a:grpSpLocks/>
              </p:cNvGrpSpPr>
              <p:nvPr/>
            </p:nvGrpSpPr>
            <p:grpSpPr bwMode="auto">
              <a:xfrm>
                <a:off x="4500" y="14560"/>
                <a:ext cx="1200" cy="240"/>
                <a:chOff x="9240" y="12060"/>
                <a:chExt cx="1200" cy="240"/>
              </a:xfrm>
            </p:grpSpPr>
            <p:sp>
              <p:nvSpPr>
                <p:cNvPr id="39175" name="Rectangle 67"/>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76" name="Rectangle 68"/>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77" name="Rectangle 69"/>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78" name="Rectangle 70"/>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79" name="Rectangle 71"/>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169" name="Group 72"/>
              <p:cNvGrpSpPr>
                <a:grpSpLocks/>
              </p:cNvGrpSpPr>
              <p:nvPr/>
            </p:nvGrpSpPr>
            <p:grpSpPr bwMode="auto">
              <a:xfrm>
                <a:off x="3300" y="14560"/>
                <a:ext cx="1200" cy="240"/>
                <a:chOff x="9240" y="12060"/>
                <a:chExt cx="1200" cy="240"/>
              </a:xfrm>
            </p:grpSpPr>
            <p:sp>
              <p:nvSpPr>
                <p:cNvPr id="39170" name="Rectangle 7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71" name="Rectangle 7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72" name="Rectangle 7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73" name="Rectangle 7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74" name="Rectangle 7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33" name="Rectangle 78"/>
            <p:cNvSpPr>
              <a:spLocks noChangeArrowheads="1"/>
            </p:cNvSpPr>
            <p:nvPr/>
          </p:nvSpPr>
          <p:spPr bwMode="auto">
            <a:xfrm>
              <a:off x="7734" y="930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34" name="Rectangle 79"/>
            <p:cNvSpPr>
              <a:spLocks noChangeArrowheads="1"/>
            </p:cNvSpPr>
            <p:nvPr/>
          </p:nvSpPr>
          <p:spPr bwMode="auto">
            <a:xfrm>
              <a:off x="7974" y="930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35" name="Group 80"/>
            <p:cNvGrpSpPr>
              <a:grpSpLocks/>
            </p:cNvGrpSpPr>
            <p:nvPr/>
          </p:nvGrpSpPr>
          <p:grpSpPr bwMode="auto">
            <a:xfrm>
              <a:off x="5334" y="9543"/>
              <a:ext cx="2400" cy="240"/>
              <a:chOff x="3300" y="14560"/>
              <a:chExt cx="2400" cy="240"/>
            </a:xfrm>
          </p:grpSpPr>
          <p:grpSp>
            <p:nvGrpSpPr>
              <p:cNvPr id="39156" name="Group 81"/>
              <p:cNvGrpSpPr>
                <a:grpSpLocks/>
              </p:cNvGrpSpPr>
              <p:nvPr/>
            </p:nvGrpSpPr>
            <p:grpSpPr bwMode="auto">
              <a:xfrm>
                <a:off x="4500" y="14560"/>
                <a:ext cx="1200" cy="240"/>
                <a:chOff x="9240" y="12060"/>
                <a:chExt cx="1200" cy="240"/>
              </a:xfrm>
            </p:grpSpPr>
            <p:sp>
              <p:nvSpPr>
                <p:cNvPr id="39163" name="Rectangle 82"/>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64" name="Rectangle 83"/>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65" name="Rectangle 84"/>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66" name="Rectangle 85"/>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67" name="Rectangle 86"/>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157" name="Group 87"/>
              <p:cNvGrpSpPr>
                <a:grpSpLocks/>
              </p:cNvGrpSpPr>
              <p:nvPr/>
            </p:nvGrpSpPr>
            <p:grpSpPr bwMode="auto">
              <a:xfrm>
                <a:off x="3300" y="14560"/>
                <a:ext cx="1200" cy="240"/>
                <a:chOff x="9240" y="12060"/>
                <a:chExt cx="1200" cy="240"/>
              </a:xfrm>
            </p:grpSpPr>
            <p:sp>
              <p:nvSpPr>
                <p:cNvPr id="39158" name="Rectangle 8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59" name="Rectangle 8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60" name="Rectangle 9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61" name="Rectangle 9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62" name="Rectangle 9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36" name="Rectangle 93"/>
            <p:cNvSpPr>
              <a:spLocks noChangeArrowheads="1"/>
            </p:cNvSpPr>
            <p:nvPr/>
          </p:nvSpPr>
          <p:spPr bwMode="auto">
            <a:xfrm>
              <a:off x="7734" y="954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37" name="Rectangle 94"/>
            <p:cNvSpPr>
              <a:spLocks noChangeArrowheads="1"/>
            </p:cNvSpPr>
            <p:nvPr/>
          </p:nvSpPr>
          <p:spPr bwMode="auto">
            <a:xfrm>
              <a:off x="7974" y="954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38" name="Group 95"/>
            <p:cNvGrpSpPr>
              <a:grpSpLocks/>
            </p:cNvGrpSpPr>
            <p:nvPr/>
          </p:nvGrpSpPr>
          <p:grpSpPr bwMode="auto">
            <a:xfrm>
              <a:off x="5334" y="8343"/>
              <a:ext cx="2400" cy="240"/>
              <a:chOff x="3300" y="14560"/>
              <a:chExt cx="2400" cy="240"/>
            </a:xfrm>
          </p:grpSpPr>
          <p:grpSp>
            <p:nvGrpSpPr>
              <p:cNvPr id="39144" name="Group 96"/>
              <p:cNvGrpSpPr>
                <a:grpSpLocks/>
              </p:cNvGrpSpPr>
              <p:nvPr/>
            </p:nvGrpSpPr>
            <p:grpSpPr bwMode="auto">
              <a:xfrm>
                <a:off x="4500" y="14560"/>
                <a:ext cx="1200" cy="240"/>
                <a:chOff x="9240" y="12060"/>
                <a:chExt cx="1200" cy="240"/>
              </a:xfrm>
            </p:grpSpPr>
            <p:sp>
              <p:nvSpPr>
                <p:cNvPr id="39151" name="Rectangle 97"/>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52" name="Rectangle 98"/>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53" name="Rectangle 99"/>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54" name="Rectangle 100"/>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55" name="Rectangle 101"/>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145" name="Group 102"/>
              <p:cNvGrpSpPr>
                <a:grpSpLocks/>
              </p:cNvGrpSpPr>
              <p:nvPr/>
            </p:nvGrpSpPr>
            <p:grpSpPr bwMode="auto">
              <a:xfrm>
                <a:off x="3300" y="14560"/>
                <a:ext cx="1200" cy="240"/>
                <a:chOff x="9240" y="12060"/>
                <a:chExt cx="1200" cy="240"/>
              </a:xfrm>
            </p:grpSpPr>
            <p:sp>
              <p:nvSpPr>
                <p:cNvPr id="39146" name="Rectangle 10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47" name="Rectangle 10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48" name="Rectangle 10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49" name="Rectangle 10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50" name="Rectangle 10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39" name="Rectangle 108"/>
            <p:cNvSpPr>
              <a:spLocks noChangeArrowheads="1"/>
            </p:cNvSpPr>
            <p:nvPr/>
          </p:nvSpPr>
          <p:spPr bwMode="auto">
            <a:xfrm>
              <a:off x="7734" y="834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40" name="Rectangle 109"/>
            <p:cNvSpPr>
              <a:spLocks noChangeArrowheads="1"/>
            </p:cNvSpPr>
            <p:nvPr/>
          </p:nvSpPr>
          <p:spPr bwMode="auto">
            <a:xfrm>
              <a:off x="7974" y="834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41" name="Group 110"/>
            <p:cNvGrpSpPr>
              <a:grpSpLocks/>
            </p:cNvGrpSpPr>
            <p:nvPr/>
          </p:nvGrpSpPr>
          <p:grpSpPr bwMode="auto">
            <a:xfrm>
              <a:off x="5334" y="10023"/>
              <a:ext cx="2400" cy="240"/>
              <a:chOff x="3300" y="14560"/>
              <a:chExt cx="2400" cy="240"/>
            </a:xfrm>
          </p:grpSpPr>
          <p:grpSp>
            <p:nvGrpSpPr>
              <p:cNvPr id="39132" name="Group 111"/>
              <p:cNvGrpSpPr>
                <a:grpSpLocks/>
              </p:cNvGrpSpPr>
              <p:nvPr/>
            </p:nvGrpSpPr>
            <p:grpSpPr bwMode="auto">
              <a:xfrm>
                <a:off x="4500" y="14560"/>
                <a:ext cx="1200" cy="240"/>
                <a:chOff x="9240" y="12060"/>
                <a:chExt cx="1200" cy="240"/>
              </a:xfrm>
            </p:grpSpPr>
            <p:sp>
              <p:nvSpPr>
                <p:cNvPr id="39139" name="Rectangle 112"/>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40" name="Rectangle 113"/>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41" name="Rectangle 114"/>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42" name="Rectangle 115"/>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43" name="Rectangle 116"/>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133" name="Group 117"/>
              <p:cNvGrpSpPr>
                <a:grpSpLocks/>
              </p:cNvGrpSpPr>
              <p:nvPr/>
            </p:nvGrpSpPr>
            <p:grpSpPr bwMode="auto">
              <a:xfrm>
                <a:off x="3300" y="14560"/>
                <a:ext cx="1200" cy="240"/>
                <a:chOff x="9240" y="12060"/>
                <a:chExt cx="1200" cy="240"/>
              </a:xfrm>
            </p:grpSpPr>
            <p:sp>
              <p:nvSpPr>
                <p:cNvPr id="39134" name="Rectangle 11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35" name="Rectangle 11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36" name="Rectangle 12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37" name="Rectangle 12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38" name="Rectangle 12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42" name="Rectangle 123"/>
            <p:cNvSpPr>
              <a:spLocks noChangeArrowheads="1"/>
            </p:cNvSpPr>
            <p:nvPr/>
          </p:nvSpPr>
          <p:spPr bwMode="auto">
            <a:xfrm>
              <a:off x="7734" y="1002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43" name="Rectangle 124"/>
            <p:cNvSpPr>
              <a:spLocks noChangeArrowheads="1"/>
            </p:cNvSpPr>
            <p:nvPr/>
          </p:nvSpPr>
          <p:spPr bwMode="auto">
            <a:xfrm>
              <a:off x="7974" y="1002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44" name="Group 125"/>
            <p:cNvGrpSpPr>
              <a:grpSpLocks/>
            </p:cNvGrpSpPr>
            <p:nvPr/>
          </p:nvGrpSpPr>
          <p:grpSpPr bwMode="auto">
            <a:xfrm>
              <a:off x="5334" y="10263"/>
              <a:ext cx="2400" cy="240"/>
              <a:chOff x="3300" y="14560"/>
              <a:chExt cx="2400" cy="240"/>
            </a:xfrm>
          </p:grpSpPr>
          <p:grpSp>
            <p:nvGrpSpPr>
              <p:cNvPr id="39120" name="Group 126"/>
              <p:cNvGrpSpPr>
                <a:grpSpLocks/>
              </p:cNvGrpSpPr>
              <p:nvPr/>
            </p:nvGrpSpPr>
            <p:grpSpPr bwMode="auto">
              <a:xfrm>
                <a:off x="4500" y="14560"/>
                <a:ext cx="1200" cy="240"/>
                <a:chOff x="9240" y="12060"/>
                <a:chExt cx="1200" cy="240"/>
              </a:xfrm>
            </p:grpSpPr>
            <p:sp>
              <p:nvSpPr>
                <p:cNvPr id="39127" name="Rectangle 127"/>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28" name="Rectangle 128"/>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29" name="Rectangle 129"/>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30" name="Rectangle 130"/>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31" name="Rectangle 131"/>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121" name="Group 132"/>
              <p:cNvGrpSpPr>
                <a:grpSpLocks/>
              </p:cNvGrpSpPr>
              <p:nvPr/>
            </p:nvGrpSpPr>
            <p:grpSpPr bwMode="auto">
              <a:xfrm>
                <a:off x="3300" y="14560"/>
                <a:ext cx="1200" cy="240"/>
                <a:chOff x="9240" y="12060"/>
                <a:chExt cx="1200" cy="240"/>
              </a:xfrm>
            </p:grpSpPr>
            <p:sp>
              <p:nvSpPr>
                <p:cNvPr id="39122" name="Rectangle 13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23" name="Rectangle 13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24" name="Rectangle 13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25" name="Rectangle 13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26" name="Rectangle 13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45" name="Rectangle 138"/>
            <p:cNvSpPr>
              <a:spLocks noChangeArrowheads="1"/>
            </p:cNvSpPr>
            <p:nvPr/>
          </p:nvSpPr>
          <p:spPr bwMode="auto">
            <a:xfrm>
              <a:off x="7734" y="1026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46" name="Rectangle 139"/>
            <p:cNvSpPr>
              <a:spLocks noChangeArrowheads="1"/>
            </p:cNvSpPr>
            <p:nvPr/>
          </p:nvSpPr>
          <p:spPr bwMode="auto">
            <a:xfrm>
              <a:off x="7974" y="1026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47" name="Group 140"/>
            <p:cNvGrpSpPr>
              <a:grpSpLocks/>
            </p:cNvGrpSpPr>
            <p:nvPr/>
          </p:nvGrpSpPr>
          <p:grpSpPr bwMode="auto">
            <a:xfrm>
              <a:off x="5334" y="10503"/>
              <a:ext cx="2400" cy="240"/>
              <a:chOff x="3300" y="14560"/>
              <a:chExt cx="2400" cy="240"/>
            </a:xfrm>
          </p:grpSpPr>
          <p:grpSp>
            <p:nvGrpSpPr>
              <p:cNvPr id="39108" name="Group 141"/>
              <p:cNvGrpSpPr>
                <a:grpSpLocks/>
              </p:cNvGrpSpPr>
              <p:nvPr/>
            </p:nvGrpSpPr>
            <p:grpSpPr bwMode="auto">
              <a:xfrm>
                <a:off x="4500" y="14560"/>
                <a:ext cx="1200" cy="240"/>
                <a:chOff x="9240" y="12060"/>
                <a:chExt cx="1200" cy="240"/>
              </a:xfrm>
            </p:grpSpPr>
            <p:sp>
              <p:nvSpPr>
                <p:cNvPr id="39115" name="Rectangle 142"/>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16" name="Rectangle 143"/>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17" name="Rectangle 144"/>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18" name="Rectangle 145"/>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19" name="Rectangle 146"/>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109" name="Group 147"/>
              <p:cNvGrpSpPr>
                <a:grpSpLocks/>
              </p:cNvGrpSpPr>
              <p:nvPr/>
            </p:nvGrpSpPr>
            <p:grpSpPr bwMode="auto">
              <a:xfrm>
                <a:off x="3300" y="14560"/>
                <a:ext cx="1200" cy="240"/>
                <a:chOff x="9240" y="12060"/>
                <a:chExt cx="1200" cy="240"/>
              </a:xfrm>
            </p:grpSpPr>
            <p:sp>
              <p:nvSpPr>
                <p:cNvPr id="39110" name="Rectangle 14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11" name="Rectangle 14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12" name="Rectangle 15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13" name="Rectangle 15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14" name="Rectangle 15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48" name="Rectangle 153"/>
            <p:cNvSpPr>
              <a:spLocks noChangeArrowheads="1"/>
            </p:cNvSpPr>
            <p:nvPr/>
          </p:nvSpPr>
          <p:spPr bwMode="auto">
            <a:xfrm>
              <a:off x="7734" y="1050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49" name="Rectangle 154"/>
            <p:cNvSpPr>
              <a:spLocks noChangeArrowheads="1"/>
            </p:cNvSpPr>
            <p:nvPr/>
          </p:nvSpPr>
          <p:spPr bwMode="auto">
            <a:xfrm>
              <a:off x="7974" y="1050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50" name="Group 155"/>
            <p:cNvGrpSpPr>
              <a:grpSpLocks/>
            </p:cNvGrpSpPr>
            <p:nvPr/>
          </p:nvGrpSpPr>
          <p:grpSpPr bwMode="auto">
            <a:xfrm>
              <a:off x="5334" y="10743"/>
              <a:ext cx="2400" cy="240"/>
              <a:chOff x="3300" y="14560"/>
              <a:chExt cx="2400" cy="240"/>
            </a:xfrm>
          </p:grpSpPr>
          <p:grpSp>
            <p:nvGrpSpPr>
              <p:cNvPr id="39096" name="Group 156"/>
              <p:cNvGrpSpPr>
                <a:grpSpLocks/>
              </p:cNvGrpSpPr>
              <p:nvPr/>
            </p:nvGrpSpPr>
            <p:grpSpPr bwMode="auto">
              <a:xfrm>
                <a:off x="4500" y="14560"/>
                <a:ext cx="1200" cy="240"/>
                <a:chOff x="9240" y="12060"/>
                <a:chExt cx="1200" cy="240"/>
              </a:xfrm>
            </p:grpSpPr>
            <p:sp>
              <p:nvSpPr>
                <p:cNvPr id="39103" name="Rectangle 157"/>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04" name="Rectangle 158"/>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05" name="Rectangle 159"/>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06" name="Rectangle 160"/>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07" name="Rectangle 161"/>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097" name="Group 162"/>
              <p:cNvGrpSpPr>
                <a:grpSpLocks/>
              </p:cNvGrpSpPr>
              <p:nvPr/>
            </p:nvGrpSpPr>
            <p:grpSpPr bwMode="auto">
              <a:xfrm>
                <a:off x="3300" y="14560"/>
                <a:ext cx="1200" cy="240"/>
                <a:chOff x="9240" y="12060"/>
                <a:chExt cx="1200" cy="240"/>
              </a:xfrm>
            </p:grpSpPr>
            <p:sp>
              <p:nvSpPr>
                <p:cNvPr id="39098" name="Rectangle 16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99" name="Rectangle 16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00" name="Rectangle 16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01" name="Rectangle 16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102" name="Rectangle 16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51" name="Rectangle 168"/>
            <p:cNvSpPr>
              <a:spLocks noChangeArrowheads="1"/>
            </p:cNvSpPr>
            <p:nvPr/>
          </p:nvSpPr>
          <p:spPr bwMode="auto">
            <a:xfrm>
              <a:off x="7734" y="1074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52" name="Rectangle 169"/>
            <p:cNvSpPr>
              <a:spLocks noChangeArrowheads="1"/>
            </p:cNvSpPr>
            <p:nvPr/>
          </p:nvSpPr>
          <p:spPr bwMode="auto">
            <a:xfrm>
              <a:off x="7974" y="1074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53" name="Group 170"/>
            <p:cNvGrpSpPr>
              <a:grpSpLocks/>
            </p:cNvGrpSpPr>
            <p:nvPr/>
          </p:nvGrpSpPr>
          <p:grpSpPr bwMode="auto">
            <a:xfrm>
              <a:off x="5334" y="10983"/>
              <a:ext cx="2400" cy="240"/>
              <a:chOff x="3300" y="14560"/>
              <a:chExt cx="2400" cy="240"/>
            </a:xfrm>
          </p:grpSpPr>
          <p:grpSp>
            <p:nvGrpSpPr>
              <p:cNvPr id="39084" name="Group 171"/>
              <p:cNvGrpSpPr>
                <a:grpSpLocks/>
              </p:cNvGrpSpPr>
              <p:nvPr/>
            </p:nvGrpSpPr>
            <p:grpSpPr bwMode="auto">
              <a:xfrm>
                <a:off x="4500" y="14560"/>
                <a:ext cx="1200" cy="240"/>
                <a:chOff x="9240" y="12060"/>
                <a:chExt cx="1200" cy="240"/>
              </a:xfrm>
            </p:grpSpPr>
            <p:sp>
              <p:nvSpPr>
                <p:cNvPr id="39091" name="Rectangle 172"/>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92" name="Rectangle 173"/>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93" name="Rectangle 174"/>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94" name="Rectangle 175"/>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95" name="Rectangle 176"/>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085" name="Group 177"/>
              <p:cNvGrpSpPr>
                <a:grpSpLocks/>
              </p:cNvGrpSpPr>
              <p:nvPr/>
            </p:nvGrpSpPr>
            <p:grpSpPr bwMode="auto">
              <a:xfrm>
                <a:off x="3300" y="14560"/>
                <a:ext cx="1200" cy="240"/>
                <a:chOff x="9240" y="12060"/>
                <a:chExt cx="1200" cy="240"/>
              </a:xfrm>
            </p:grpSpPr>
            <p:sp>
              <p:nvSpPr>
                <p:cNvPr id="39086" name="Rectangle 17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87" name="Rectangle 17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88" name="Rectangle 18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89" name="Rectangle 18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90" name="Rectangle 18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54" name="Rectangle 183"/>
            <p:cNvSpPr>
              <a:spLocks noChangeArrowheads="1"/>
            </p:cNvSpPr>
            <p:nvPr/>
          </p:nvSpPr>
          <p:spPr bwMode="auto">
            <a:xfrm>
              <a:off x="7734" y="1098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55" name="Rectangle 184"/>
            <p:cNvSpPr>
              <a:spLocks noChangeArrowheads="1"/>
            </p:cNvSpPr>
            <p:nvPr/>
          </p:nvSpPr>
          <p:spPr bwMode="auto">
            <a:xfrm>
              <a:off x="7974" y="1098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56" name="Group 185"/>
            <p:cNvGrpSpPr>
              <a:grpSpLocks/>
            </p:cNvGrpSpPr>
            <p:nvPr/>
          </p:nvGrpSpPr>
          <p:grpSpPr bwMode="auto">
            <a:xfrm>
              <a:off x="5334" y="9783"/>
              <a:ext cx="2400" cy="240"/>
              <a:chOff x="3300" y="14560"/>
              <a:chExt cx="2400" cy="240"/>
            </a:xfrm>
          </p:grpSpPr>
          <p:grpSp>
            <p:nvGrpSpPr>
              <p:cNvPr id="39072" name="Group 186"/>
              <p:cNvGrpSpPr>
                <a:grpSpLocks/>
              </p:cNvGrpSpPr>
              <p:nvPr/>
            </p:nvGrpSpPr>
            <p:grpSpPr bwMode="auto">
              <a:xfrm>
                <a:off x="4500" y="14560"/>
                <a:ext cx="1200" cy="240"/>
                <a:chOff x="9240" y="12060"/>
                <a:chExt cx="1200" cy="240"/>
              </a:xfrm>
            </p:grpSpPr>
            <p:sp>
              <p:nvSpPr>
                <p:cNvPr id="39079" name="Rectangle 187"/>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80" name="Rectangle 188"/>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81" name="Rectangle 189"/>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82" name="Rectangle 190"/>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83" name="Rectangle 191"/>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073" name="Group 192"/>
              <p:cNvGrpSpPr>
                <a:grpSpLocks/>
              </p:cNvGrpSpPr>
              <p:nvPr/>
            </p:nvGrpSpPr>
            <p:grpSpPr bwMode="auto">
              <a:xfrm>
                <a:off x="3300" y="14560"/>
                <a:ext cx="1200" cy="240"/>
                <a:chOff x="9240" y="12060"/>
                <a:chExt cx="1200" cy="240"/>
              </a:xfrm>
            </p:grpSpPr>
            <p:sp>
              <p:nvSpPr>
                <p:cNvPr id="39074" name="Rectangle 19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75" name="Rectangle 19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76" name="Rectangle 19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77" name="Rectangle 19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78" name="Rectangle 19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57" name="Rectangle 198"/>
            <p:cNvSpPr>
              <a:spLocks noChangeArrowheads="1"/>
            </p:cNvSpPr>
            <p:nvPr/>
          </p:nvSpPr>
          <p:spPr bwMode="auto">
            <a:xfrm>
              <a:off x="7734" y="978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58" name="Rectangle 199"/>
            <p:cNvSpPr>
              <a:spLocks noChangeArrowheads="1"/>
            </p:cNvSpPr>
            <p:nvPr/>
          </p:nvSpPr>
          <p:spPr bwMode="auto">
            <a:xfrm>
              <a:off x="7974" y="978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59" name="Group 200"/>
            <p:cNvGrpSpPr>
              <a:grpSpLocks/>
            </p:cNvGrpSpPr>
            <p:nvPr/>
          </p:nvGrpSpPr>
          <p:grpSpPr bwMode="auto">
            <a:xfrm>
              <a:off x="5334" y="11423"/>
              <a:ext cx="2400" cy="240"/>
              <a:chOff x="3300" y="14560"/>
              <a:chExt cx="2400" cy="240"/>
            </a:xfrm>
          </p:grpSpPr>
          <p:grpSp>
            <p:nvGrpSpPr>
              <p:cNvPr id="39060" name="Group 201"/>
              <p:cNvGrpSpPr>
                <a:grpSpLocks/>
              </p:cNvGrpSpPr>
              <p:nvPr/>
            </p:nvGrpSpPr>
            <p:grpSpPr bwMode="auto">
              <a:xfrm>
                <a:off x="4500" y="14560"/>
                <a:ext cx="1200" cy="240"/>
                <a:chOff x="9240" y="12060"/>
                <a:chExt cx="1200" cy="240"/>
              </a:xfrm>
            </p:grpSpPr>
            <p:sp>
              <p:nvSpPr>
                <p:cNvPr id="39067" name="Rectangle 202"/>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68" name="Rectangle 203"/>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69" name="Rectangle 204"/>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70" name="Rectangle 205"/>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71" name="Rectangle 206"/>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061" name="Group 207"/>
              <p:cNvGrpSpPr>
                <a:grpSpLocks/>
              </p:cNvGrpSpPr>
              <p:nvPr/>
            </p:nvGrpSpPr>
            <p:grpSpPr bwMode="auto">
              <a:xfrm>
                <a:off x="3300" y="14560"/>
                <a:ext cx="1200" cy="240"/>
                <a:chOff x="9240" y="12060"/>
                <a:chExt cx="1200" cy="240"/>
              </a:xfrm>
            </p:grpSpPr>
            <p:sp>
              <p:nvSpPr>
                <p:cNvPr id="39062" name="Rectangle 20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63" name="Rectangle 20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64" name="Rectangle 21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65" name="Rectangle 21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66" name="Rectangle 21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60" name="Rectangle 213"/>
            <p:cNvSpPr>
              <a:spLocks noChangeArrowheads="1"/>
            </p:cNvSpPr>
            <p:nvPr/>
          </p:nvSpPr>
          <p:spPr bwMode="auto">
            <a:xfrm>
              <a:off x="7734" y="1142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61" name="Rectangle 214"/>
            <p:cNvSpPr>
              <a:spLocks noChangeArrowheads="1"/>
            </p:cNvSpPr>
            <p:nvPr/>
          </p:nvSpPr>
          <p:spPr bwMode="auto">
            <a:xfrm>
              <a:off x="7974" y="1142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62" name="Group 215"/>
            <p:cNvGrpSpPr>
              <a:grpSpLocks/>
            </p:cNvGrpSpPr>
            <p:nvPr/>
          </p:nvGrpSpPr>
          <p:grpSpPr bwMode="auto">
            <a:xfrm>
              <a:off x="5334" y="11663"/>
              <a:ext cx="2400" cy="240"/>
              <a:chOff x="3300" y="14560"/>
              <a:chExt cx="2400" cy="240"/>
            </a:xfrm>
          </p:grpSpPr>
          <p:grpSp>
            <p:nvGrpSpPr>
              <p:cNvPr id="39048" name="Group 216"/>
              <p:cNvGrpSpPr>
                <a:grpSpLocks/>
              </p:cNvGrpSpPr>
              <p:nvPr/>
            </p:nvGrpSpPr>
            <p:grpSpPr bwMode="auto">
              <a:xfrm>
                <a:off x="4500" y="14560"/>
                <a:ext cx="1200" cy="240"/>
                <a:chOff x="9240" y="12060"/>
                <a:chExt cx="1200" cy="240"/>
              </a:xfrm>
            </p:grpSpPr>
            <p:sp>
              <p:nvSpPr>
                <p:cNvPr id="39055" name="Rectangle 217"/>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56" name="Rectangle 218"/>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57" name="Rectangle 219"/>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58" name="Rectangle 220"/>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59" name="Rectangle 221"/>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049" name="Group 222"/>
              <p:cNvGrpSpPr>
                <a:grpSpLocks/>
              </p:cNvGrpSpPr>
              <p:nvPr/>
            </p:nvGrpSpPr>
            <p:grpSpPr bwMode="auto">
              <a:xfrm>
                <a:off x="3300" y="14560"/>
                <a:ext cx="1200" cy="240"/>
                <a:chOff x="9240" y="12060"/>
                <a:chExt cx="1200" cy="240"/>
              </a:xfrm>
            </p:grpSpPr>
            <p:sp>
              <p:nvSpPr>
                <p:cNvPr id="39050" name="Rectangle 22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51" name="Rectangle 22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52" name="Rectangle 22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53" name="Rectangle 22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54" name="Rectangle 22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63" name="Rectangle 228"/>
            <p:cNvSpPr>
              <a:spLocks noChangeArrowheads="1"/>
            </p:cNvSpPr>
            <p:nvPr/>
          </p:nvSpPr>
          <p:spPr bwMode="auto">
            <a:xfrm>
              <a:off x="7734" y="1166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64" name="Rectangle 229"/>
            <p:cNvSpPr>
              <a:spLocks noChangeArrowheads="1"/>
            </p:cNvSpPr>
            <p:nvPr/>
          </p:nvSpPr>
          <p:spPr bwMode="auto">
            <a:xfrm>
              <a:off x="7974" y="1166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65" name="Group 230"/>
            <p:cNvGrpSpPr>
              <a:grpSpLocks/>
            </p:cNvGrpSpPr>
            <p:nvPr/>
          </p:nvGrpSpPr>
          <p:grpSpPr bwMode="auto">
            <a:xfrm>
              <a:off x="5334" y="11903"/>
              <a:ext cx="2400" cy="240"/>
              <a:chOff x="3300" y="14560"/>
              <a:chExt cx="2400" cy="240"/>
            </a:xfrm>
          </p:grpSpPr>
          <p:grpSp>
            <p:nvGrpSpPr>
              <p:cNvPr id="39036" name="Group 231"/>
              <p:cNvGrpSpPr>
                <a:grpSpLocks/>
              </p:cNvGrpSpPr>
              <p:nvPr/>
            </p:nvGrpSpPr>
            <p:grpSpPr bwMode="auto">
              <a:xfrm>
                <a:off x="4500" y="14560"/>
                <a:ext cx="1200" cy="240"/>
                <a:chOff x="9240" y="12060"/>
                <a:chExt cx="1200" cy="240"/>
              </a:xfrm>
            </p:grpSpPr>
            <p:sp>
              <p:nvSpPr>
                <p:cNvPr id="39043" name="Rectangle 232"/>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44" name="Rectangle 233"/>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45" name="Rectangle 234"/>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46" name="Rectangle 235"/>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47" name="Rectangle 236"/>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037" name="Group 237"/>
              <p:cNvGrpSpPr>
                <a:grpSpLocks/>
              </p:cNvGrpSpPr>
              <p:nvPr/>
            </p:nvGrpSpPr>
            <p:grpSpPr bwMode="auto">
              <a:xfrm>
                <a:off x="3300" y="14560"/>
                <a:ext cx="1200" cy="240"/>
                <a:chOff x="9240" y="12060"/>
                <a:chExt cx="1200" cy="240"/>
              </a:xfrm>
            </p:grpSpPr>
            <p:sp>
              <p:nvSpPr>
                <p:cNvPr id="39038" name="Rectangle 23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39" name="Rectangle 23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40" name="Rectangle 24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41" name="Rectangle 24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42" name="Rectangle 24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66" name="Rectangle 243"/>
            <p:cNvSpPr>
              <a:spLocks noChangeArrowheads="1"/>
            </p:cNvSpPr>
            <p:nvPr/>
          </p:nvSpPr>
          <p:spPr bwMode="auto">
            <a:xfrm>
              <a:off x="7734" y="1190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67" name="Rectangle 244"/>
            <p:cNvSpPr>
              <a:spLocks noChangeArrowheads="1"/>
            </p:cNvSpPr>
            <p:nvPr/>
          </p:nvSpPr>
          <p:spPr bwMode="auto">
            <a:xfrm>
              <a:off x="7974" y="1190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68" name="Group 245"/>
            <p:cNvGrpSpPr>
              <a:grpSpLocks/>
            </p:cNvGrpSpPr>
            <p:nvPr/>
          </p:nvGrpSpPr>
          <p:grpSpPr bwMode="auto">
            <a:xfrm>
              <a:off x="5334" y="12143"/>
              <a:ext cx="2400" cy="240"/>
              <a:chOff x="3300" y="14560"/>
              <a:chExt cx="2400" cy="240"/>
            </a:xfrm>
          </p:grpSpPr>
          <p:grpSp>
            <p:nvGrpSpPr>
              <p:cNvPr id="39024" name="Group 246"/>
              <p:cNvGrpSpPr>
                <a:grpSpLocks/>
              </p:cNvGrpSpPr>
              <p:nvPr/>
            </p:nvGrpSpPr>
            <p:grpSpPr bwMode="auto">
              <a:xfrm>
                <a:off x="4500" y="14560"/>
                <a:ext cx="1200" cy="240"/>
                <a:chOff x="9240" y="12060"/>
                <a:chExt cx="1200" cy="240"/>
              </a:xfrm>
            </p:grpSpPr>
            <p:sp>
              <p:nvSpPr>
                <p:cNvPr id="39031" name="Rectangle 247"/>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32" name="Rectangle 248"/>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33" name="Rectangle 249"/>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34" name="Rectangle 250"/>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35" name="Rectangle 251"/>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025" name="Group 252"/>
              <p:cNvGrpSpPr>
                <a:grpSpLocks/>
              </p:cNvGrpSpPr>
              <p:nvPr/>
            </p:nvGrpSpPr>
            <p:grpSpPr bwMode="auto">
              <a:xfrm>
                <a:off x="3300" y="14560"/>
                <a:ext cx="1200" cy="240"/>
                <a:chOff x="9240" y="12060"/>
                <a:chExt cx="1200" cy="240"/>
              </a:xfrm>
            </p:grpSpPr>
            <p:sp>
              <p:nvSpPr>
                <p:cNvPr id="39026" name="Rectangle 25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27" name="Rectangle 25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28" name="Rectangle 25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29" name="Rectangle 25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30" name="Rectangle 25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69" name="Rectangle 258"/>
            <p:cNvSpPr>
              <a:spLocks noChangeArrowheads="1"/>
            </p:cNvSpPr>
            <p:nvPr/>
          </p:nvSpPr>
          <p:spPr bwMode="auto">
            <a:xfrm>
              <a:off x="7734" y="1214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70" name="Rectangle 259"/>
            <p:cNvSpPr>
              <a:spLocks noChangeArrowheads="1"/>
            </p:cNvSpPr>
            <p:nvPr/>
          </p:nvSpPr>
          <p:spPr bwMode="auto">
            <a:xfrm>
              <a:off x="7974" y="1214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71" name="Group 260"/>
            <p:cNvGrpSpPr>
              <a:grpSpLocks/>
            </p:cNvGrpSpPr>
            <p:nvPr/>
          </p:nvGrpSpPr>
          <p:grpSpPr bwMode="auto">
            <a:xfrm>
              <a:off x="5334" y="12383"/>
              <a:ext cx="2400" cy="240"/>
              <a:chOff x="3300" y="14560"/>
              <a:chExt cx="2400" cy="240"/>
            </a:xfrm>
          </p:grpSpPr>
          <p:grpSp>
            <p:nvGrpSpPr>
              <p:cNvPr id="39012" name="Group 261"/>
              <p:cNvGrpSpPr>
                <a:grpSpLocks/>
              </p:cNvGrpSpPr>
              <p:nvPr/>
            </p:nvGrpSpPr>
            <p:grpSpPr bwMode="auto">
              <a:xfrm>
                <a:off x="4500" y="14560"/>
                <a:ext cx="1200" cy="240"/>
                <a:chOff x="9240" y="12060"/>
                <a:chExt cx="1200" cy="240"/>
              </a:xfrm>
            </p:grpSpPr>
            <p:sp>
              <p:nvSpPr>
                <p:cNvPr id="39019" name="Rectangle 262"/>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20" name="Rectangle 263"/>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21" name="Rectangle 264"/>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22" name="Rectangle 265"/>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23" name="Rectangle 266"/>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013" name="Group 267"/>
              <p:cNvGrpSpPr>
                <a:grpSpLocks/>
              </p:cNvGrpSpPr>
              <p:nvPr/>
            </p:nvGrpSpPr>
            <p:grpSpPr bwMode="auto">
              <a:xfrm>
                <a:off x="3300" y="14560"/>
                <a:ext cx="1200" cy="240"/>
                <a:chOff x="9240" y="12060"/>
                <a:chExt cx="1200" cy="240"/>
              </a:xfrm>
            </p:grpSpPr>
            <p:sp>
              <p:nvSpPr>
                <p:cNvPr id="39014" name="Rectangle 26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15" name="Rectangle 26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16" name="Rectangle 27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17" name="Rectangle 27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18" name="Rectangle 27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72" name="Rectangle 273"/>
            <p:cNvSpPr>
              <a:spLocks noChangeArrowheads="1"/>
            </p:cNvSpPr>
            <p:nvPr/>
          </p:nvSpPr>
          <p:spPr bwMode="auto">
            <a:xfrm>
              <a:off x="7734" y="1238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73" name="Rectangle 274"/>
            <p:cNvSpPr>
              <a:spLocks noChangeArrowheads="1"/>
            </p:cNvSpPr>
            <p:nvPr/>
          </p:nvSpPr>
          <p:spPr bwMode="auto">
            <a:xfrm>
              <a:off x="7974" y="1238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nvGrpSpPr>
            <p:cNvPr id="38974" name="Group 275"/>
            <p:cNvGrpSpPr>
              <a:grpSpLocks/>
            </p:cNvGrpSpPr>
            <p:nvPr/>
          </p:nvGrpSpPr>
          <p:grpSpPr bwMode="auto">
            <a:xfrm>
              <a:off x="5334" y="11183"/>
              <a:ext cx="2400" cy="240"/>
              <a:chOff x="3300" y="14560"/>
              <a:chExt cx="2400" cy="240"/>
            </a:xfrm>
          </p:grpSpPr>
          <p:grpSp>
            <p:nvGrpSpPr>
              <p:cNvPr id="39000" name="Group 276"/>
              <p:cNvGrpSpPr>
                <a:grpSpLocks/>
              </p:cNvGrpSpPr>
              <p:nvPr/>
            </p:nvGrpSpPr>
            <p:grpSpPr bwMode="auto">
              <a:xfrm>
                <a:off x="4500" y="14560"/>
                <a:ext cx="1200" cy="240"/>
                <a:chOff x="9240" y="12060"/>
                <a:chExt cx="1200" cy="240"/>
              </a:xfrm>
            </p:grpSpPr>
            <p:sp>
              <p:nvSpPr>
                <p:cNvPr id="39007" name="Rectangle 277"/>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08" name="Rectangle 278"/>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09" name="Rectangle 279"/>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10" name="Rectangle 280"/>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11" name="Rectangle 281"/>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nvGrpSpPr>
              <p:cNvPr id="39001" name="Group 282"/>
              <p:cNvGrpSpPr>
                <a:grpSpLocks/>
              </p:cNvGrpSpPr>
              <p:nvPr/>
            </p:nvGrpSpPr>
            <p:grpSpPr bwMode="auto">
              <a:xfrm>
                <a:off x="3300" y="14560"/>
                <a:ext cx="1200" cy="240"/>
                <a:chOff x="9240" y="12060"/>
                <a:chExt cx="1200" cy="240"/>
              </a:xfrm>
            </p:grpSpPr>
            <p:sp>
              <p:nvSpPr>
                <p:cNvPr id="39002" name="Rectangle 28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03" name="Rectangle 28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04" name="Rectangle 28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05" name="Rectangle 28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9006" name="Rectangle 28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grpSp>
        </p:grpSp>
        <p:sp>
          <p:nvSpPr>
            <p:cNvPr id="38975" name="Rectangle 288"/>
            <p:cNvSpPr>
              <a:spLocks noChangeArrowheads="1"/>
            </p:cNvSpPr>
            <p:nvPr/>
          </p:nvSpPr>
          <p:spPr bwMode="auto">
            <a:xfrm>
              <a:off x="7734" y="1118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76" name="Rectangle 289"/>
            <p:cNvSpPr>
              <a:spLocks noChangeArrowheads="1"/>
            </p:cNvSpPr>
            <p:nvPr/>
          </p:nvSpPr>
          <p:spPr bwMode="auto">
            <a:xfrm>
              <a:off x="7974" y="11183"/>
              <a:ext cx="240" cy="240"/>
            </a:xfrm>
            <a:prstGeom prst="rect">
              <a:avLst/>
            </a:prstGeom>
            <a:solidFill>
              <a:srgbClr val="FFFFFF"/>
            </a:solidFill>
            <a:ln w="3175">
              <a:solidFill>
                <a:srgbClr val="C0C0C0"/>
              </a:solidFill>
              <a:miter lim="800000"/>
              <a:headEnd/>
              <a:tailEnd/>
            </a:ln>
          </p:spPr>
          <p:txBody>
            <a:bodyPr/>
            <a:lstStyle/>
            <a:p>
              <a:pPr eaLnBrk="0" hangingPunct="0"/>
              <a:endParaRPr lang="en-US">
                <a:solidFill>
                  <a:schemeClr val="bg1"/>
                </a:solidFill>
              </a:endParaRPr>
            </a:p>
          </p:txBody>
        </p:sp>
        <p:sp>
          <p:nvSpPr>
            <p:cNvPr id="38977" name="Line 290"/>
            <p:cNvSpPr>
              <a:spLocks noChangeShapeType="1"/>
            </p:cNvSpPr>
            <p:nvPr/>
          </p:nvSpPr>
          <p:spPr bwMode="auto">
            <a:xfrm>
              <a:off x="5319" y="8328"/>
              <a:ext cx="0" cy="4305"/>
            </a:xfrm>
            <a:prstGeom prst="line">
              <a:avLst/>
            </a:prstGeom>
            <a:noFill/>
            <a:ln w="28575">
              <a:solidFill>
                <a:srgbClr val="000000"/>
              </a:solidFill>
              <a:round/>
              <a:headEnd/>
              <a:tailEnd/>
            </a:ln>
          </p:spPr>
          <p:txBody>
            <a:bodyPr/>
            <a:lstStyle/>
            <a:p>
              <a:endParaRPr lang="en-US"/>
            </a:p>
          </p:txBody>
        </p:sp>
        <p:sp>
          <p:nvSpPr>
            <p:cNvPr id="38978" name="Line 291"/>
            <p:cNvSpPr>
              <a:spLocks noChangeShapeType="1"/>
            </p:cNvSpPr>
            <p:nvPr/>
          </p:nvSpPr>
          <p:spPr bwMode="auto">
            <a:xfrm>
              <a:off x="5319" y="12608"/>
              <a:ext cx="2900" cy="0"/>
            </a:xfrm>
            <a:prstGeom prst="line">
              <a:avLst/>
            </a:prstGeom>
            <a:noFill/>
            <a:ln w="28575">
              <a:solidFill>
                <a:srgbClr val="000000"/>
              </a:solidFill>
              <a:round/>
              <a:headEnd/>
              <a:tailEnd/>
            </a:ln>
          </p:spPr>
          <p:txBody>
            <a:bodyPr/>
            <a:lstStyle/>
            <a:p>
              <a:endParaRPr lang="en-US"/>
            </a:p>
          </p:txBody>
        </p:sp>
        <p:sp>
          <p:nvSpPr>
            <p:cNvPr id="38979" name="Freeform 292"/>
            <p:cNvSpPr>
              <a:spLocks/>
            </p:cNvSpPr>
            <p:nvPr/>
          </p:nvSpPr>
          <p:spPr bwMode="auto">
            <a:xfrm flipV="1">
              <a:off x="6044" y="9557"/>
              <a:ext cx="726" cy="920"/>
            </a:xfrm>
            <a:custGeom>
              <a:avLst/>
              <a:gdLst>
                <a:gd name="T0" fmla="*/ 598 w 800"/>
                <a:gd name="T1" fmla="*/ 0 h 460"/>
                <a:gd name="T2" fmla="*/ 433 w 800"/>
                <a:gd name="T3" fmla="*/ 1600 h 460"/>
                <a:gd name="T4" fmla="*/ 284 w 800"/>
                <a:gd name="T5" fmla="*/ 2720 h 460"/>
                <a:gd name="T6" fmla="*/ 134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38980" name="Freeform 293"/>
            <p:cNvSpPr>
              <a:spLocks/>
            </p:cNvSpPr>
            <p:nvPr/>
          </p:nvSpPr>
          <p:spPr bwMode="auto">
            <a:xfrm flipH="1" flipV="1">
              <a:off x="5352" y="9557"/>
              <a:ext cx="726" cy="920"/>
            </a:xfrm>
            <a:custGeom>
              <a:avLst/>
              <a:gdLst>
                <a:gd name="T0" fmla="*/ 598 w 800"/>
                <a:gd name="T1" fmla="*/ 0 h 460"/>
                <a:gd name="T2" fmla="*/ 433 w 800"/>
                <a:gd name="T3" fmla="*/ 1600 h 460"/>
                <a:gd name="T4" fmla="*/ 284 w 800"/>
                <a:gd name="T5" fmla="*/ 2720 h 460"/>
                <a:gd name="T6" fmla="*/ 134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38981" name="Freeform 294"/>
            <p:cNvSpPr>
              <a:spLocks/>
            </p:cNvSpPr>
            <p:nvPr/>
          </p:nvSpPr>
          <p:spPr bwMode="auto">
            <a:xfrm>
              <a:off x="7466" y="10517"/>
              <a:ext cx="727" cy="920"/>
            </a:xfrm>
            <a:custGeom>
              <a:avLst/>
              <a:gdLst>
                <a:gd name="T0" fmla="*/ 601 w 800"/>
                <a:gd name="T1" fmla="*/ 0 h 460"/>
                <a:gd name="T2" fmla="*/ 435 w 800"/>
                <a:gd name="T3" fmla="*/ 1600 h 460"/>
                <a:gd name="T4" fmla="*/ 285 w 800"/>
                <a:gd name="T5" fmla="*/ 2720 h 460"/>
                <a:gd name="T6" fmla="*/ 135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38982" name="Freeform 295"/>
            <p:cNvSpPr>
              <a:spLocks/>
            </p:cNvSpPr>
            <p:nvPr/>
          </p:nvSpPr>
          <p:spPr bwMode="auto">
            <a:xfrm flipH="1">
              <a:off x="6794" y="10517"/>
              <a:ext cx="727" cy="920"/>
            </a:xfrm>
            <a:custGeom>
              <a:avLst/>
              <a:gdLst>
                <a:gd name="T0" fmla="*/ 601 w 800"/>
                <a:gd name="T1" fmla="*/ 0 h 460"/>
                <a:gd name="T2" fmla="*/ 435 w 800"/>
                <a:gd name="T3" fmla="*/ 1600 h 460"/>
                <a:gd name="T4" fmla="*/ 285 w 800"/>
                <a:gd name="T5" fmla="*/ 2720 h 460"/>
                <a:gd name="T6" fmla="*/ 135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38983" name="Line 296"/>
            <p:cNvSpPr>
              <a:spLocks noChangeShapeType="1"/>
            </p:cNvSpPr>
            <p:nvPr/>
          </p:nvSpPr>
          <p:spPr bwMode="auto">
            <a:xfrm>
              <a:off x="5314" y="10503"/>
              <a:ext cx="2925" cy="0"/>
            </a:xfrm>
            <a:prstGeom prst="line">
              <a:avLst/>
            </a:prstGeom>
            <a:noFill/>
            <a:ln w="28575">
              <a:solidFill>
                <a:srgbClr val="000000"/>
              </a:solidFill>
              <a:round/>
              <a:headEnd/>
              <a:tailEnd/>
            </a:ln>
          </p:spPr>
          <p:txBody>
            <a:bodyPr/>
            <a:lstStyle/>
            <a:p>
              <a:endParaRPr lang="en-US"/>
            </a:p>
          </p:txBody>
        </p:sp>
        <p:sp>
          <p:nvSpPr>
            <p:cNvPr id="38984" name="Line 297"/>
            <p:cNvSpPr>
              <a:spLocks noChangeShapeType="1"/>
            </p:cNvSpPr>
            <p:nvPr/>
          </p:nvSpPr>
          <p:spPr bwMode="auto">
            <a:xfrm>
              <a:off x="5700" y="10403"/>
              <a:ext cx="0" cy="180"/>
            </a:xfrm>
            <a:prstGeom prst="line">
              <a:avLst/>
            </a:prstGeom>
            <a:noFill/>
            <a:ln w="9525">
              <a:solidFill>
                <a:srgbClr val="000000"/>
              </a:solidFill>
              <a:round/>
              <a:headEnd/>
              <a:tailEnd/>
            </a:ln>
          </p:spPr>
          <p:txBody>
            <a:bodyPr/>
            <a:lstStyle/>
            <a:p>
              <a:endParaRPr lang="en-US"/>
            </a:p>
          </p:txBody>
        </p:sp>
        <p:sp>
          <p:nvSpPr>
            <p:cNvPr id="38985" name="Line 298"/>
            <p:cNvSpPr>
              <a:spLocks noChangeShapeType="1"/>
            </p:cNvSpPr>
            <p:nvPr/>
          </p:nvSpPr>
          <p:spPr bwMode="auto">
            <a:xfrm>
              <a:off x="6060" y="10403"/>
              <a:ext cx="0" cy="180"/>
            </a:xfrm>
            <a:prstGeom prst="line">
              <a:avLst/>
            </a:prstGeom>
            <a:noFill/>
            <a:ln w="9525">
              <a:solidFill>
                <a:srgbClr val="000000"/>
              </a:solidFill>
              <a:round/>
              <a:headEnd/>
              <a:tailEnd/>
            </a:ln>
          </p:spPr>
          <p:txBody>
            <a:bodyPr/>
            <a:lstStyle/>
            <a:p>
              <a:endParaRPr lang="en-US"/>
            </a:p>
          </p:txBody>
        </p:sp>
        <p:sp>
          <p:nvSpPr>
            <p:cNvPr id="38986" name="Line 299"/>
            <p:cNvSpPr>
              <a:spLocks noChangeShapeType="1"/>
            </p:cNvSpPr>
            <p:nvPr/>
          </p:nvSpPr>
          <p:spPr bwMode="auto">
            <a:xfrm>
              <a:off x="6420" y="10403"/>
              <a:ext cx="0" cy="180"/>
            </a:xfrm>
            <a:prstGeom prst="line">
              <a:avLst/>
            </a:prstGeom>
            <a:noFill/>
            <a:ln w="9525">
              <a:solidFill>
                <a:srgbClr val="000000"/>
              </a:solidFill>
              <a:round/>
              <a:headEnd/>
              <a:tailEnd/>
            </a:ln>
          </p:spPr>
          <p:txBody>
            <a:bodyPr/>
            <a:lstStyle/>
            <a:p>
              <a:endParaRPr lang="en-US"/>
            </a:p>
          </p:txBody>
        </p:sp>
        <p:sp>
          <p:nvSpPr>
            <p:cNvPr id="38987" name="Line 300"/>
            <p:cNvSpPr>
              <a:spLocks noChangeShapeType="1"/>
            </p:cNvSpPr>
            <p:nvPr/>
          </p:nvSpPr>
          <p:spPr bwMode="auto">
            <a:xfrm>
              <a:off x="6780" y="10403"/>
              <a:ext cx="0" cy="180"/>
            </a:xfrm>
            <a:prstGeom prst="line">
              <a:avLst/>
            </a:prstGeom>
            <a:noFill/>
            <a:ln w="9525">
              <a:solidFill>
                <a:srgbClr val="000000"/>
              </a:solidFill>
              <a:round/>
              <a:headEnd/>
              <a:tailEnd/>
            </a:ln>
          </p:spPr>
          <p:txBody>
            <a:bodyPr/>
            <a:lstStyle/>
            <a:p>
              <a:endParaRPr lang="en-US"/>
            </a:p>
          </p:txBody>
        </p:sp>
        <p:sp>
          <p:nvSpPr>
            <p:cNvPr id="38988" name="Line 301"/>
            <p:cNvSpPr>
              <a:spLocks noChangeShapeType="1"/>
            </p:cNvSpPr>
            <p:nvPr/>
          </p:nvSpPr>
          <p:spPr bwMode="auto">
            <a:xfrm>
              <a:off x="7140" y="10403"/>
              <a:ext cx="0" cy="180"/>
            </a:xfrm>
            <a:prstGeom prst="line">
              <a:avLst/>
            </a:prstGeom>
            <a:noFill/>
            <a:ln w="9525">
              <a:solidFill>
                <a:srgbClr val="000000"/>
              </a:solidFill>
              <a:round/>
              <a:headEnd/>
              <a:tailEnd/>
            </a:ln>
          </p:spPr>
          <p:txBody>
            <a:bodyPr/>
            <a:lstStyle/>
            <a:p>
              <a:endParaRPr lang="en-US"/>
            </a:p>
          </p:txBody>
        </p:sp>
        <p:sp>
          <p:nvSpPr>
            <p:cNvPr id="38989" name="Line 302"/>
            <p:cNvSpPr>
              <a:spLocks noChangeShapeType="1"/>
            </p:cNvSpPr>
            <p:nvPr/>
          </p:nvSpPr>
          <p:spPr bwMode="auto">
            <a:xfrm>
              <a:off x="7500" y="10403"/>
              <a:ext cx="0" cy="180"/>
            </a:xfrm>
            <a:prstGeom prst="line">
              <a:avLst/>
            </a:prstGeom>
            <a:noFill/>
            <a:ln w="9525">
              <a:solidFill>
                <a:srgbClr val="000000"/>
              </a:solidFill>
              <a:round/>
              <a:headEnd/>
              <a:tailEnd/>
            </a:ln>
          </p:spPr>
          <p:txBody>
            <a:bodyPr/>
            <a:lstStyle/>
            <a:p>
              <a:endParaRPr lang="en-US"/>
            </a:p>
          </p:txBody>
        </p:sp>
        <p:sp>
          <p:nvSpPr>
            <p:cNvPr id="38990" name="Line 303"/>
            <p:cNvSpPr>
              <a:spLocks noChangeShapeType="1"/>
            </p:cNvSpPr>
            <p:nvPr/>
          </p:nvSpPr>
          <p:spPr bwMode="auto">
            <a:xfrm>
              <a:off x="7860" y="10403"/>
              <a:ext cx="0" cy="180"/>
            </a:xfrm>
            <a:prstGeom prst="line">
              <a:avLst/>
            </a:prstGeom>
            <a:noFill/>
            <a:ln w="9525">
              <a:solidFill>
                <a:srgbClr val="000000"/>
              </a:solidFill>
              <a:round/>
              <a:headEnd/>
              <a:tailEnd/>
            </a:ln>
          </p:spPr>
          <p:txBody>
            <a:bodyPr/>
            <a:lstStyle/>
            <a:p>
              <a:endParaRPr lang="en-US"/>
            </a:p>
          </p:txBody>
        </p:sp>
        <p:sp>
          <p:nvSpPr>
            <p:cNvPr id="38991" name="Line 304"/>
            <p:cNvSpPr>
              <a:spLocks noChangeShapeType="1"/>
            </p:cNvSpPr>
            <p:nvPr/>
          </p:nvSpPr>
          <p:spPr bwMode="auto">
            <a:xfrm>
              <a:off x="5334" y="8343"/>
              <a:ext cx="2880" cy="0"/>
            </a:xfrm>
            <a:prstGeom prst="line">
              <a:avLst/>
            </a:prstGeom>
            <a:noFill/>
            <a:ln w="28575">
              <a:solidFill>
                <a:srgbClr val="000000"/>
              </a:solidFill>
              <a:round/>
              <a:headEnd/>
              <a:tailEnd/>
            </a:ln>
          </p:spPr>
          <p:txBody>
            <a:bodyPr/>
            <a:lstStyle/>
            <a:p>
              <a:endParaRPr lang="en-US"/>
            </a:p>
          </p:txBody>
        </p:sp>
        <p:grpSp>
          <p:nvGrpSpPr>
            <p:cNvPr id="38992" name="Group 305"/>
            <p:cNvGrpSpPr>
              <a:grpSpLocks/>
            </p:cNvGrpSpPr>
            <p:nvPr/>
          </p:nvGrpSpPr>
          <p:grpSpPr bwMode="auto">
            <a:xfrm flipV="1">
              <a:off x="5354" y="10037"/>
              <a:ext cx="2914" cy="980"/>
              <a:chOff x="5354" y="10037"/>
              <a:chExt cx="2914" cy="980"/>
            </a:xfrm>
          </p:grpSpPr>
          <p:grpSp>
            <p:nvGrpSpPr>
              <p:cNvPr id="38995" name="Group 306"/>
              <p:cNvGrpSpPr>
                <a:grpSpLocks/>
              </p:cNvGrpSpPr>
              <p:nvPr/>
            </p:nvGrpSpPr>
            <p:grpSpPr bwMode="auto">
              <a:xfrm flipV="1">
                <a:off x="6092" y="10037"/>
                <a:ext cx="1403" cy="460"/>
                <a:chOff x="7800" y="6880"/>
                <a:chExt cx="1540" cy="460"/>
              </a:xfrm>
            </p:grpSpPr>
            <p:sp>
              <p:nvSpPr>
                <p:cNvPr id="38998" name="Freeform 307"/>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sp>
              <p:nvSpPr>
                <p:cNvPr id="38999" name="Freeform 308"/>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grpSp>
          <p:sp>
            <p:nvSpPr>
              <p:cNvPr id="38996" name="Freeform 309"/>
              <p:cNvSpPr>
                <a:spLocks/>
              </p:cNvSpPr>
              <p:nvPr/>
            </p:nvSpPr>
            <p:spPr bwMode="auto">
              <a:xfrm>
                <a:off x="5354" y="10517"/>
                <a:ext cx="729" cy="460"/>
              </a:xfrm>
              <a:custGeom>
                <a:avLst/>
                <a:gdLst>
                  <a:gd name="T0" fmla="*/ 605 w 800"/>
                  <a:gd name="T1" fmla="*/ 0 h 460"/>
                  <a:gd name="T2" fmla="*/ 439 w 800"/>
                  <a:gd name="T3" fmla="*/ 200 h 460"/>
                  <a:gd name="T4" fmla="*/ 287 w 800"/>
                  <a:gd name="T5" fmla="*/ 340 h 460"/>
                  <a:gd name="T6" fmla="*/ 136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sp>
            <p:nvSpPr>
              <p:cNvPr id="38997" name="Freeform 310"/>
              <p:cNvSpPr>
                <a:spLocks/>
              </p:cNvSpPr>
              <p:nvPr/>
            </p:nvSpPr>
            <p:spPr bwMode="auto">
              <a:xfrm flipH="1">
                <a:off x="7539" y="10557"/>
                <a:ext cx="729" cy="460"/>
              </a:xfrm>
              <a:custGeom>
                <a:avLst/>
                <a:gdLst>
                  <a:gd name="T0" fmla="*/ 605 w 800"/>
                  <a:gd name="T1" fmla="*/ 0 h 460"/>
                  <a:gd name="T2" fmla="*/ 439 w 800"/>
                  <a:gd name="T3" fmla="*/ 200 h 460"/>
                  <a:gd name="T4" fmla="*/ 287 w 800"/>
                  <a:gd name="T5" fmla="*/ 340 h 460"/>
                  <a:gd name="T6" fmla="*/ 136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grpSp>
        <p:sp>
          <p:nvSpPr>
            <p:cNvPr id="38993" name="Line 311"/>
            <p:cNvSpPr>
              <a:spLocks noChangeShapeType="1"/>
            </p:cNvSpPr>
            <p:nvPr/>
          </p:nvSpPr>
          <p:spPr bwMode="auto">
            <a:xfrm>
              <a:off x="8229" y="8328"/>
              <a:ext cx="0" cy="4305"/>
            </a:xfrm>
            <a:prstGeom prst="line">
              <a:avLst/>
            </a:prstGeom>
            <a:noFill/>
            <a:ln w="28575">
              <a:solidFill>
                <a:srgbClr val="000000"/>
              </a:solidFill>
              <a:round/>
              <a:headEnd/>
              <a:tailEnd/>
            </a:ln>
          </p:spPr>
          <p:txBody>
            <a:bodyPr/>
            <a:lstStyle/>
            <a:p>
              <a:endParaRPr lang="en-US"/>
            </a:p>
          </p:txBody>
        </p:sp>
        <p:sp>
          <p:nvSpPr>
            <p:cNvPr id="38994" name="Text Box 312"/>
            <p:cNvSpPr txBox="1">
              <a:spLocks noChangeArrowheads="1"/>
            </p:cNvSpPr>
            <p:nvPr/>
          </p:nvSpPr>
          <p:spPr bwMode="auto">
            <a:xfrm>
              <a:off x="4340" y="12710"/>
              <a:ext cx="4800" cy="992"/>
            </a:xfrm>
            <a:prstGeom prst="rect">
              <a:avLst/>
            </a:prstGeom>
            <a:noFill/>
            <a:ln w="9525">
              <a:noFill/>
              <a:miter lim="800000"/>
              <a:headEnd/>
              <a:tailEnd/>
            </a:ln>
          </p:spPr>
          <p:txBody>
            <a:bodyPr/>
            <a:lstStyle/>
            <a:p>
              <a:pPr algn="ctr" eaLnBrk="0" hangingPunct="0"/>
              <a:r>
                <a:rPr lang="en-US" sz="1400" b="1">
                  <a:solidFill>
                    <a:schemeClr val="bg1"/>
                  </a:solidFill>
                </a:rPr>
                <a:t>Voltage and Current in a purely Capacitive Circuit</a:t>
              </a:r>
            </a:p>
            <a:p>
              <a:pPr algn="ctr" eaLnBrk="0" hangingPunct="0"/>
              <a:endParaRPr lang="en-AU" sz="1400" b="1">
                <a:solidFill>
                  <a:schemeClr val="bg1"/>
                </a:solidFill>
              </a:endParaRPr>
            </a:p>
            <a:p>
              <a:pPr algn="ctr" eaLnBrk="0" hangingPunct="0"/>
              <a:endParaRPr lang="en-US" sz="2400">
                <a:solidFill>
                  <a:schemeClr val="bg1"/>
                </a:solidFill>
              </a:endParaRPr>
            </a:p>
          </p:txBody>
        </p:sp>
      </p:grpSp>
      <p:sp>
        <p:nvSpPr>
          <p:cNvPr id="38918" name="TextBox 314"/>
          <p:cNvSpPr txBox="1">
            <a:spLocks noChangeArrowheads="1"/>
          </p:cNvSpPr>
          <p:nvPr/>
        </p:nvSpPr>
        <p:spPr bwMode="auto">
          <a:xfrm>
            <a:off x="6357938" y="3857625"/>
            <a:ext cx="2500312" cy="1508125"/>
          </a:xfrm>
          <a:prstGeom prst="rect">
            <a:avLst/>
          </a:prstGeom>
          <a:noFill/>
          <a:ln w="9525">
            <a:noFill/>
            <a:miter lim="800000"/>
            <a:headEnd/>
            <a:tailEnd/>
          </a:ln>
        </p:spPr>
        <p:txBody>
          <a:bodyPr>
            <a:spAutoFit/>
          </a:bodyPr>
          <a:lstStyle/>
          <a:p>
            <a:pPr eaLnBrk="0" hangingPunct="0"/>
            <a:r>
              <a:rPr lang="en-US">
                <a:solidFill>
                  <a:srgbClr val="66FF33"/>
                </a:solidFill>
              </a:rPr>
              <a:t>                Voltage</a:t>
            </a:r>
          </a:p>
          <a:p>
            <a:pPr eaLnBrk="0" hangingPunct="0"/>
            <a:r>
              <a:rPr lang="en-US">
                <a:solidFill>
                  <a:srgbClr val="66FF33"/>
                </a:solidFill>
              </a:rPr>
              <a:t>	  </a:t>
            </a:r>
          </a:p>
          <a:p>
            <a:pPr eaLnBrk="0" hangingPunct="0"/>
            <a:r>
              <a:rPr lang="en-US">
                <a:solidFill>
                  <a:srgbClr val="66FF33"/>
                </a:solidFill>
              </a:rPr>
              <a:t>	  Current</a:t>
            </a:r>
          </a:p>
          <a:p>
            <a:pPr eaLnBrk="0" hangingPunct="0"/>
            <a:r>
              <a:rPr lang="en-AU" sz="1200" b="1">
                <a:solidFill>
                  <a:srgbClr val="66FF33"/>
                </a:solidFill>
              </a:rPr>
              <a:t>                          </a:t>
            </a:r>
          </a:p>
          <a:p>
            <a:pPr eaLnBrk="0" hangingPunct="0"/>
            <a:endParaRPr lang="en-AU" sz="1200" b="1">
              <a:solidFill>
                <a:srgbClr val="66FF33"/>
              </a:solidFill>
            </a:endParaRPr>
          </a:p>
          <a:p>
            <a:pPr algn="ctr" eaLnBrk="0" hangingPunct="0"/>
            <a:r>
              <a:rPr lang="en-AU" sz="1400" b="1">
                <a:solidFill>
                  <a:srgbClr val="66FF33"/>
                </a:solidFill>
              </a:rPr>
              <a:t>45° intervals</a:t>
            </a:r>
            <a:endParaRPr lang="en-US" sz="1400" b="1">
              <a:solidFill>
                <a:srgbClr val="66FF33"/>
              </a:solidFill>
            </a:endParaRPr>
          </a:p>
        </p:txBody>
      </p:sp>
      <p:sp>
        <p:nvSpPr>
          <p:cNvPr id="317" name="Rectangle 316"/>
          <p:cNvSpPr/>
          <p:nvPr/>
        </p:nvSpPr>
        <p:spPr>
          <a:xfrm>
            <a:off x="6929438" y="4000500"/>
            <a:ext cx="285750" cy="1428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318" name="Rectangle 317"/>
          <p:cNvSpPr/>
          <p:nvPr/>
        </p:nvSpPr>
        <p:spPr>
          <a:xfrm>
            <a:off x="6929438" y="4500563"/>
            <a:ext cx="285750" cy="142875"/>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38921" name="TextBox 318"/>
          <p:cNvSpPr txBox="1">
            <a:spLocks noChangeArrowheads="1"/>
          </p:cNvSpPr>
          <p:nvPr/>
        </p:nvSpPr>
        <p:spPr bwMode="auto">
          <a:xfrm>
            <a:off x="1428750" y="3429000"/>
            <a:ext cx="642938" cy="3140075"/>
          </a:xfrm>
          <a:prstGeom prst="rect">
            <a:avLst/>
          </a:prstGeom>
          <a:noFill/>
          <a:ln w="9525">
            <a:noFill/>
            <a:miter lim="800000"/>
            <a:headEnd/>
            <a:tailEnd/>
          </a:ln>
        </p:spPr>
        <p:txBody>
          <a:bodyPr>
            <a:spAutoFit/>
          </a:bodyPr>
          <a:lstStyle/>
          <a:p>
            <a:pPr eaLnBrk="0" hangingPunct="0"/>
            <a:r>
              <a:rPr lang="en-AU"/>
              <a:t>  8</a:t>
            </a:r>
          </a:p>
          <a:p>
            <a:pPr eaLnBrk="0" hangingPunct="0"/>
            <a:r>
              <a:rPr lang="en-AU"/>
              <a:t>  6</a:t>
            </a:r>
          </a:p>
          <a:p>
            <a:pPr eaLnBrk="0" hangingPunct="0"/>
            <a:r>
              <a:rPr lang="en-AU"/>
              <a:t>  4</a:t>
            </a:r>
          </a:p>
          <a:p>
            <a:pPr eaLnBrk="0" hangingPunct="0"/>
            <a:r>
              <a:rPr lang="en-AU"/>
              <a:t>  2</a:t>
            </a:r>
          </a:p>
          <a:p>
            <a:pPr eaLnBrk="0" hangingPunct="0"/>
            <a:r>
              <a:rPr lang="en-AU"/>
              <a:t>0.4</a:t>
            </a:r>
          </a:p>
          <a:p>
            <a:pPr eaLnBrk="0" hangingPunct="0"/>
            <a:r>
              <a:rPr lang="en-AU"/>
              <a:t>- 2</a:t>
            </a:r>
          </a:p>
          <a:p>
            <a:pPr eaLnBrk="0" hangingPunct="0"/>
            <a:r>
              <a:rPr lang="en-AU"/>
              <a:t>- 4</a:t>
            </a:r>
          </a:p>
          <a:p>
            <a:pPr eaLnBrk="0" hangingPunct="0"/>
            <a:r>
              <a:rPr lang="en-AU"/>
              <a:t>- 6</a:t>
            </a:r>
          </a:p>
          <a:p>
            <a:pPr eaLnBrk="0" hangingPunct="0">
              <a:buFontTx/>
              <a:buChar char="-"/>
            </a:pPr>
            <a:r>
              <a:rPr lang="en-AU"/>
              <a:t> 8</a:t>
            </a:r>
          </a:p>
          <a:p>
            <a:pPr eaLnBrk="0" hangingPunct="0"/>
            <a:endParaRPr lang="en-AU"/>
          </a:p>
          <a:p>
            <a:pPr eaLnBrk="0" hangingPunct="0"/>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a:xfrm>
            <a:off x="457200" y="267494"/>
            <a:ext cx="8229600" cy="732614"/>
          </a:xfrm>
        </p:spPr>
        <p:txBody>
          <a:bodyPr/>
          <a:lstStyle/>
          <a:p>
            <a:pPr indent="0" algn="ctr" eaLnBrk="1" fontAlgn="auto" hangingPunct="1">
              <a:spcAft>
                <a:spcPts val="0"/>
              </a:spcAft>
              <a:defRPr/>
            </a:pPr>
            <a:r>
              <a:rPr lang="en-US" b="1" dirty="0" smtClean="0">
                <a:solidFill>
                  <a:schemeClr val="accent1"/>
                </a:solidFill>
                <a:latin typeface="Arial" pitchFamily="34" charset="0"/>
                <a:cs typeface="Arial" pitchFamily="34" charset="0"/>
              </a:rPr>
              <a:t>Power over first Half Cycle</a:t>
            </a:r>
          </a:p>
        </p:txBody>
      </p:sp>
      <p:sp>
        <p:nvSpPr>
          <p:cNvPr id="39939" name="Rectangle 5"/>
          <p:cNvSpPr>
            <a:spLocks noGrp="1" noChangeArrowheads="1"/>
          </p:cNvSpPr>
          <p:nvPr>
            <p:ph sz="half" idx="1"/>
          </p:nvPr>
        </p:nvSpPr>
        <p:spPr>
          <a:xfrm>
            <a:off x="457200" y="1071563"/>
            <a:ext cx="8401050" cy="5176837"/>
          </a:xfrm>
        </p:spPr>
        <p:txBody>
          <a:bodyPr/>
          <a:lstStyle/>
          <a:p>
            <a:pPr marL="65087" indent="0" eaLnBrk="1" hangingPunct="1">
              <a:lnSpc>
                <a:spcPct val="90000"/>
              </a:lnSpc>
              <a:buNone/>
            </a:pPr>
            <a:r>
              <a:rPr lang="en-US" sz="2000" dirty="0" smtClean="0">
                <a:latin typeface="Arial" charset="0"/>
                <a:cs typeface="Arial" charset="0"/>
              </a:rPr>
              <a:t>One complete cycle of power was developed for this half cycle. Notice that the axis for the power curve is the zero reference and that the power curve extends equally above and below this axis.</a:t>
            </a:r>
          </a:p>
          <a:p>
            <a:pPr marL="65087" indent="0" eaLnBrk="1" hangingPunct="1">
              <a:lnSpc>
                <a:spcPct val="90000"/>
              </a:lnSpc>
              <a:buNone/>
            </a:pPr>
            <a:r>
              <a:rPr lang="en-US" sz="2000" dirty="0" smtClean="0">
                <a:latin typeface="Arial" charset="0"/>
                <a:cs typeface="Arial" charset="0"/>
              </a:rPr>
              <a:t>The negative power value (that below the zero axis) is equal in magnitude</a:t>
            </a:r>
            <a:r>
              <a:rPr lang="en-US" sz="2000" i="1" dirty="0" smtClean="0">
                <a:latin typeface="Arial" charset="0"/>
                <a:cs typeface="Arial" charset="0"/>
              </a:rPr>
              <a:t> </a:t>
            </a:r>
            <a:r>
              <a:rPr lang="en-US" sz="2000" dirty="0" smtClean="0">
                <a:latin typeface="Arial" charset="0"/>
                <a:cs typeface="Arial" charset="0"/>
              </a:rPr>
              <a:t>but opposite in polarity to the positive power value (that above the zero reference). These two power values cancel, resulting in </a:t>
            </a:r>
            <a:r>
              <a:rPr lang="en-US" sz="2400" dirty="0" smtClean="0">
                <a:solidFill>
                  <a:srgbClr val="66FF33"/>
                </a:solidFill>
                <a:latin typeface="Arial" charset="0"/>
                <a:cs typeface="Arial" charset="0"/>
              </a:rPr>
              <a:t>no power</a:t>
            </a:r>
            <a:r>
              <a:rPr lang="en-US" sz="2000" dirty="0" smtClean="0">
                <a:latin typeface="Arial" charset="0"/>
                <a:cs typeface="Arial" charset="0"/>
              </a:rPr>
              <a:t> dissipation for the first half cycle.</a:t>
            </a:r>
          </a:p>
        </p:txBody>
      </p:sp>
      <p:sp>
        <p:nvSpPr>
          <p:cNvPr id="39940" name="Rectangle 6"/>
          <p:cNvSpPr>
            <a:spLocks noGrp="1" noChangeArrowheads="1"/>
          </p:cNvSpPr>
          <p:nvPr>
            <p:ph sz="half" idx="2"/>
          </p:nvPr>
        </p:nvSpPr>
        <p:spPr>
          <a:xfrm>
            <a:off x="2500313" y="6429375"/>
            <a:ext cx="3857625" cy="285750"/>
          </a:xfrm>
        </p:spPr>
        <p:txBody>
          <a:bodyPr/>
          <a:lstStyle/>
          <a:p>
            <a:pPr algn="ctr" eaLnBrk="1" hangingPunct="1">
              <a:lnSpc>
                <a:spcPct val="90000"/>
              </a:lnSpc>
              <a:buFont typeface="Wingdings 2" pitchFamily="18" charset="2"/>
              <a:buNone/>
            </a:pPr>
            <a:r>
              <a:rPr lang="en-AU" sz="1400" b="1" smtClean="0">
                <a:solidFill>
                  <a:srgbClr val="32F452"/>
                </a:solidFill>
                <a:latin typeface="Arial" charset="0"/>
                <a:cs typeface="Arial" charset="0"/>
              </a:rPr>
              <a:t>Power Curve for a Capacitive Circuit</a:t>
            </a:r>
            <a:endParaRPr lang="en-US" sz="1400" b="1" smtClean="0">
              <a:solidFill>
                <a:srgbClr val="32F452"/>
              </a:solidFill>
              <a:latin typeface="Arial" charset="0"/>
              <a:cs typeface="Arial" charset="0"/>
            </a:endParaRPr>
          </a:p>
        </p:txBody>
      </p:sp>
      <p:sp>
        <p:nvSpPr>
          <p:cNvPr id="39941" name="Slide Number Placeholder 349"/>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303562A-7991-4E7C-9417-A90F618333D3}" type="slidenum">
              <a:rPr lang="en-US" smtClean="0"/>
              <a:pPr/>
              <a:t>33</a:t>
            </a:fld>
            <a:endParaRPr lang="en-US" smtClean="0"/>
          </a:p>
        </p:txBody>
      </p:sp>
      <p:grpSp>
        <p:nvGrpSpPr>
          <p:cNvPr id="39942" name="Group 5"/>
          <p:cNvGrpSpPr>
            <a:grpSpLocks/>
          </p:cNvGrpSpPr>
          <p:nvPr/>
        </p:nvGrpSpPr>
        <p:grpSpPr bwMode="auto">
          <a:xfrm>
            <a:off x="928688" y="3251200"/>
            <a:ext cx="6072187" cy="3606800"/>
            <a:chOff x="4265" y="10233"/>
            <a:chExt cx="4360" cy="4891"/>
          </a:xfrm>
        </p:grpSpPr>
        <p:sp>
          <p:nvSpPr>
            <p:cNvPr id="39948" name="Text Box 9"/>
            <p:cNvSpPr txBox="1">
              <a:spLocks noChangeArrowheads="1"/>
            </p:cNvSpPr>
            <p:nvPr/>
          </p:nvSpPr>
          <p:spPr bwMode="auto">
            <a:xfrm>
              <a:off x="4265" y="14724"/>
              <a:ext cx="4360" cy="400"/>
            </a:xfrm>
            <a:prstGeom prst="rect">
              <a:avLst/>
            </a:prstGeom>
            <a:noFill/>
            <a:ln w="9525">
              <a:noFill/>
              <a:miter lim="800000"/>
              <a:headEnd/>
              <a:tailEnd/>
            </a:ln>
          </p:spPr>
          <p:txBody>
            <a:bodyPr/>
            <a:lstStyle/>
            <a:p>
              <a:pPr algn="ctr" eaLnBrk="0" hangingPunct="0"/>
              <a:endParaRPr lang="en-AU"/>
            </a:p>
          </p:txBody>
        </p:sp>
        <p:grpSp>
          <p:nvGrpSpPr>
            <p:cNvPr id="39949" name="Group 17"/>
            <p:cNvGrpSpPr>
              <a:grpSpLocks/>
            </p:cNvGrpSpPr>
            <p:nvPr/>
          </p:nvGrpSpPr>
          <p:grpSpPr bwMode="auto">
            <a:xfrm>
              <a:off x="4984" y="10233"/>
              <a:ext cx="2925" cy="4305"/>
              <a:chOff x="4984" y="10233"/>
              <a:chExt cx="2925" cy="4305"/>
            </a:xfrm>
          </p:grpSpPr>
          <p:sp>
            <p:nvSpPr>
              <p:cNvPr id="39950" name="Text Box 27"/>
              <p:cNvSpPr txBox="1">
                <a:spLocks noChangeArrowheads="1"/>
              </p:cNvSpPr>
              <p:nvPr/>
            </p:nvSpPr>
            <p:spPr bwMode="auto">
              <a:xfrm>
                <a:off x="6550" y="12657"/>
                <a:ext cx="580" cy="480"/>
              </a:xfrm>
              <a:prstGeom prst="rect">
                <a:avLst/>
              </a:prstGeom>
              <a:solidFill>
                <a:srgbClr val="FFFFFF"/>
              </a:solidFill>
              <a:ln w="9525">
                <a:noFill/>
                <a:miter lim="800000"/>
                <a:headEnd/>
                <a:tailEnd/>
              </a:ln>
            </p:spPr>
            <p:txBody>
              <a:bodyPr/>
              <a:lstStyle/>
              <a:p>
                <a:pPr eaLnBrk="0" hangingPunct="0"/>
                <a:endParaRPr lang="en-AU"/>
              </a:p>
            </p:txBody>
          </p:sp>
          <p:grpSp>
            <p:nvGrpSpPr>
              <p:cNvPr id="39951" name="Group 28"/>
              <p:cNvGrpSpPr>
                <a:grpSpLocks/>
              </p:cNvGrpSpPr>
              <p:nvPr/>
            </p:nvGrpSpPr>
            <p:grpSpPr bwMode="auto">
              <a:xfrm>
                <a:off x="5004" y="10488"/>
                <a:ext cx="2400" cy="240"/>
                <a:chOff x="3300" y="14560"/>
                <a:chExt cx="2400" cy="240"/>
              </a:xfrm>
            </p:grpSpPr>
            <p:grpSp>
              <p:nvGrpSpPr>
                <p:cNvPr id="40260" name="Group 29"/>
                <p:cNvGrpSpPr>
                  <a:grpSpLocks/>
                </p:cNvGrpSpPr>
                <p:nvPr/>
              </p:nvGrpSpPr>
              <p:grpSpPr bwMode="auto">
                <a:xfrm>
                  <a:off x="4500" y="14560"/>
                  <a:ext cx="1200" cy="240"/>
                  <a:chOff x="9240" y="12060"/>
                  <a:chExt cx="1200" cy="240"/>
                </a:xfrm>
              </p:grpSpPr>
              <p:sp>
                <p:nvSpPr>
                  <p:cNvPr id="40267" name="Rectangle 3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68" name="Rectangle 3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69" name="Rectangle 3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70" name="Rectangle 3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71" name="Rectangle 3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261" name="Group 35"/>
                <p:cNvGrpSpPr>
                  <a:grpSpLocks/>
                </p:cNvGrpSpPr>
                <p:nvPr/>
              </p:nvGrpSpPr>
              <p:grpSpPr bwMode="auto">
                <a:xfrm>
                  <a:off x="3300" y="14560"/>
                  <a:ext cx="1200" cy="240"/>
                  <a:chOff x="9240" y="12060"/>
                  <a:chExt cx="1200" cy="240"/>
                </a:xfrm>
              </p:grpSpPr>
              <p:sp>
                <p:nvSpPr>
                  <p:cNvPr id="40262" name="Rectangle 3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63" name="Rectangle 3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64" name="Rectangle 3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65" name="Rectangle 3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66" name="Rectangle 4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52" name="Rectangle 41"/>
              <p:cNvSpPr>
                <a:spLocks noChangeArrowheads="1"/>
              </p:cNvSpPr>
              <p:nvPr/>
            </p:nvSpPr>
            <p:spPr bwMode="auto">
              <a:xfrm>
                <a:off x="7404" y="104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53" name="Rectangle 42"/>
              <p:cNvSpPr>
                <a:spLocks noChangeArrowheads="1"/>
              </p:cNvSpPr>
              <p:nvPr/>
            </p:nvSpPr>
            <p:spPr bwMode="auto">
              <a:xfrm>
                <a:off x="7644" y="104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54" name="Group 43"/>
              <p:cNvGrpSpPr>
                <a:grpSpLocks/>
              </p:cNvGrpSpPr>
              <p:nvPr/>
            </p:nvGrpSpPr>
            <p:grpSpPr bwMode="auto">
              <a:xfrm>
                <a:off x="5004" y="10728"/>
                <a:ext cx="2400" cy="240"/>
                <a:chOff x="3300" y="14560"/>
                <a:chExt cx="2400" cy="240"/>
              </a:xfrm>
            </p:grpSpPr>
            <p:grpSp>
              <p:nvGrpSpPr>
                <p:cNvPr id="40248" name="Group 44"/>
                <p:cNvGrpSpPr>
                  <a:grpSpLocks/>
                </p:cNvGrpSpPr>
                <p:nvPr/>
              </p:nvGrpSpPr>
              <p:grpSpPr bwMode="auto">
                <a:xfrm>
                  <a:off x="4500" y="14560"/>
                  <a:ext cx="1200" cy="240"/>
                  <a:chOff x="9240" y="12060"/>
                  <a:chExt cx="1200" cy="240"/>
                </a:xfrm>
              </p:grpSpPr>
              <p:sp>
                <p:nvSpPr>
                  <p:cNvPr id="40255" name="Rectangle 4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56" name="Rectangle 4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57" name="Rectangle 4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58" name="Rectangle 4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59" name="Rectangle 4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249" name="Group 50"/>
                <p:cNvGrpSpPr>
                  <a:grpSpLocks/>
                </p:cNvGrpSpPr>
                <p:nvPr/>
              </p:nvGrpSpPr>
              <p:grpSpPr bwMode="auto">
                <a:xfrm>
                  <a:off x="3300" y="14560"/>
                  <a:ext cx="1200" cy="240"/>
                  <a:chOff x="9240" y="12060"/>
                  <a:chExt cx="1200" cy="240"/>
                </a:xfrm>
              </p:grpSpPr>
              <p:sp>
                <p:nvSpPr>
                  <p:cNvPr id="40250" name="Rectangle 5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51" name="Rectangle 5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52" name="Rectangle 5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53" name="Rectangle 5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54" name="Rectangle 5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55" name="Rectangle 56"/>
              <p:cNvSpPr>
                <a:spLocks noChangeArrowheads="1"/>
              </p:cNvSpPr>
              <p:nvPr/>
            </p:nvSpPr>
            <p:spPr bwMode="auto">
              <a:xfrm>
                <a:off x="7404" y="107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56" name="Rectangle 57"/>
              <p:cNvSpPr>
                <a:spLocks noChangeArrowheads="1"/>
              </p:cNvSpPr>
              <p:nvPr/>
            </p:nvSpPr>
            <p:spPr bwMode="auto">
              <a:xfrm>
                <a:off x="7644" y="107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57" name="Group 58"/>
              <p:cNvGrpSpPr>
                <a:grpSpLocks/>
              </p:cNvGrpSpPr>
              <p:nvPr/>
            </p:nvGrpSpPr>
            <p:grpSpPr bwMode="auto">
              <a:xfrm>
                <a:off x="5004" y="10968"/>
                <a:ext cx="2400" cy="240"/>
                <a:chOff x="3300" y="14560"/>
                <a:chExt cx="2400" cy="240"/>
              </a:xfrm>
            </p:grpSpPr>
            <p:grpSp>
              <p:nvGrpSpPr>
                <p:cNvPr id="40236" name="Group 59"/>
                <p:cNvGrpSpPr>
                  <a:grpSpLocks/>
                </p:cNvGrpSpPr>
                <p:nvPr/>
              </p:nvGrpSpPr>
              <p:grpSpPr bwMode="auto">
                <a:xfrm>
                  <a:off x="4500" y="14560"/>
                  <a:ext cx="1200" cy="240"/>
                  <a:chOff x="9240" y="12060"/>
                  <a:chExt cx="1200" cy="240"/>
                </a:xfrm>
              </p:grpSpPr>
              <p:sp>
                <p:nvSpPr>
                  <p:cNvPr id="40243" name="Rectangle 6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44" name="Rectangle 6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45" name="Rectangle 6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46" name="Rectangle 6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47" name="Rectangle 6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237" name="Group 65"/>
                <p:cNvGrpSpPr>
                  <a:grpSpLocks/>
                </p:cNvGrpSpPr>
                <p:nvPr/>
              </p:nvGrpSpPr>
              <p:grpSpPr bwMode="auto">
                <a:xfrm>
                  <a:off x="3300" y="14560"/>
                  <a:ext cx="1200" cy="240"/>
                  <a:chOff x="9240" y="12060"/>
                  <a:chExt cx="1200" cy="240"/>
                </a:xfrm>
              </p:grpSpPr>
              <p:sp>
                <p:nvSpPr>
                  <p:cNvPr id="40238" name="Rectangle 6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39" name="Rectangle 6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40" name="Rectangle 6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41" name="Rectangle 6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42" name="Rectangle 7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58" name="Rectangle 71"/>
              <p:cNvSpPr>
                <a:spLocks noChangeArrowheads="1"/>
              </p:cNvSpPr>
              <p:nvPr/>
            </p:nvSpPr>
            <p:spPr bwMode="auto">
              <a:xfrm>
                <a:off x="7404" y="109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59" name="Rectangle 72"/>
              <p:cNvSpPr>
                <a:spLocks noChangeArrowheads="1"/>
              </p:cNvSpPr>
              <p:nvPr/>
            </p:nvSpPr>
            <p:spPr bwMode="auto">
              <a:xfrm>
                <a:off x="7644" y="109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60" name="Group 73"/>
              <p:cNvGrpSpPr>
                <a:grpSpLocks/>
              </p:cNvGrpSpPr>
              <p:nvPr/>
            </p:nvGrpSpPr>
            <p:grpSpPr bwMode="auto">
              <a:xfrm>
                <a:off x="5004" y="11208"/>
                <a:ext cx="2400" cy="240"/>
                <a:chOff x="3300" y="14560"/>
                <a:chExt cx="2400" cy="240"/>
              </a:xfrm>
            </p:grpSpPr>
            <p:grpSp>
              <p:nvGrpSpPr>
                <p:cNvPr id="40224" name="Group 74"/>
                <p:cNvGrpSpPr>
                  <a:grpSpLocks/>
                </p:cNvGrpSpPr>
                <p:nvPr/>
              </p:nvGrpSpPr>
              <p:grpSpPr bwMode="auto">
                <a:xfrm>
                  <a:off x="4500" y="14560"/>
                  <a:ext cx="1200" cy="240"/>
                  <a:chOff x="9240" y="12060"/>
                  <a:chExt cx="1200" cy="240"/>
                </a:xfrm>
              </p:grpSpPr>
              <p:sp>
                <p:nvSpPr>
                  <p:cNvPr id="40231" name="Rectangle 7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32" name="Rectangle 7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33" name="Rectangle 7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34" name="Rectangle 7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35" name="Rectangle 7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225" name="Group 80"/>
                <p:cNvGrpSpPr>
                  <a:grpSpLocks/>
                </p:cNvGrpSpPr>
                <p:nvPr/>
              </p:nvGrpSpPr>
              <p:grpSpPr bwMode="auto">
                <a:xfrm>
                  <a:off x="3300" y="14560"/>
                  <a:ext cx="1200" cy="240"/>
                  <a:chOff x="9240" y="12060"/>
                  <a:chExt cx="1200" cy="240"/>
                </a:xfrm>
              </p:grpSpPr>
              <p:sp>
                <p:nvSpPr>
                  <p:cNvPr id="40226" name="Rectangle 8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27" name="Rectangle 8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28" name="Rectangle 8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29" name="Rectangle 8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30" name="Rectangle 8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61" name="Rectangle 86"/>
              <p:cNvSpPr>
                <a:spLocks noChangeArrowheads="1"/>
              </p:cNvSpPr>
              <p:nvPr/>
            </p:nvSpPr>
            <p:spPr bwMode="auto">
              <a:xfrm>
                <a:off x="7404" y="112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62" name="Rectangle 87"/>
              <p:cNvSpPr>
                <a:spLocks noChangeArrowheads="1"/>
              </p:cNvSpPr>
              <p:nvPr/>
            </p:nvSpPr>
            <p:spPr bwMode="auto">
              <a:xfrm>
                <a:off x="7644" y="112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63" name="Group 88"/>
              <p:cNvGrpSpPr>
                <a:grpSpLocks/>
              </p:cNvGrpSpPr>
              <p:nvPr/>
            </p:nvGrpSpPr>
            <p:grpSpPr bwMode="auto">
              <a:xfrm>
                <a:off x="5004" y="11448"/>
                <a:ext cx="2400" cy="240"/>
                <a:chOff x="3300" y="14560"/>
                <a:chExt cx="2400" cy="240"/>
              </a:xfrm>
            </p:grpSpPr>
            <p:grpSp>
              <p:nvGrpSpPr>
                <p:cNvPr id="40212" name="Group 89"/>
                <p:cNvGrpSpPr>
                  <a:grpSpLocks/>
                </p:cNvGrpSpPr>
                <p:nvPr/>
              </p:nvGrpSpPr>
              <p:grpSpPr bwMode="auto">
                <a:xfrm>
                  <a:off x="4500" y="14560"/>
                  <a:ext cx="1200" cy="240"/>
                  <a:chOff x="9240" y="12060"/>
                  <a:chExt cx="1200" cy="240"/>
                </a:xfrm>
              </p:grpSpPr>
              <p:sp>
                <p:nvSpPr>
                  <p:cNvPr id="40219" name="Rectangle 9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20" name="Rectangle 9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21" name="Rectangle 9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22" name="Rectangle 9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23" name="Rectangle 9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213" name="Group 95"/>
                <p:cNvGrpSpPr>
                  <a:grpSpLocks/>
                </p:cNvGrpSpPr>
                <p:nvPr/>
              </p:nvGrpSpPr>
              <p:grpSpPr bwMode="auto">
                <a:xfrm>
                  <a:off x="3300" y="14560"/>
                  <a:ext cx="1200" cy="240"/>
                  <a:chOff x="9240" y="12060"/>
                  <a:chExt cx="1200" cy="240"/>
                </a:xfrm>
              </p:grpSpPr>
              <p:sp>
                <p:nvSpPr>
                  <p:cNvPr id="40214" name="Rectangle 9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15" name="Rectangle 9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16" name="Rectangle 9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17" name="Rectangle 9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18" name="Rectangle 10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64" name="Rectangle 101"/>
              <p:cNvSpPr>
                <a:spLocks noChangeArrowheads="1"/>
              </p:cNvSpPr>
              <p:nvPr/>
            </p:nvSpPr>
            <p:spPr bwMode="auto">
              <a:xfrm>
                <a:off x="7404" y="114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65" name="Rectangle 102"/>
              <p:cNvSpPr>
                <a:spLocks noChangeArrowheads="1"/>
              </p:cNvSpPr>
              <p:nvPr/>
            </p:nvSpPr>
            <p:spPr bwMode="auto">
              <a:xfrm>
                <a:off x="7644" y="114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66" name="Group 103"/>
              <p:cNvGrpSpPr>
                <a:grpSpLocks/>
              </p:cNvGrpSpPr>
              <p:nvPr/>
            </p:nvGrpSpPr>
            <p:grpSpPr bwMode="auto">
              <a:xfrm>
                <a:off x="5004" y="10248"/>
                <a:ext cx="2400" cy="240"/>
                <a:chOff x="3300" y="14560"/>
                <a:chExt cx="2400" cy="240"/>
              </a:xfrm>
            </p:grpSpPr>
            <p:grpSp>
              <p:nvGrpSpPr>
                <p:cNvPr id="40200" name="Group 104"/>
                <p:cNvGrpSpPr>
                  <a:grpSpLocks/>
                </p:cNvGrpSpPr>
                <p:nvPr/>
              </p:nvGrpSpPr>
              <p:grpSpPr bwMode="auto">
                <a:xfrm>
                  <a:off x="4500" y="14560"/>
                  <a:ext cx="1200" cy="240"/>
                  <a:chOff x="9240" y="12060"/>
                  <a:chExt cx="1200" cy="240"/>
                </a:xfrm>
              </p:grpSpPr>
              <p:sp>
                <p:nvSpPr>
                  <p:cNvPr id="40207" name="Rectangle 10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08" name="Rectangle 10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09" name="Rectangle 10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10" name="Rectangle 10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11" name="Rectangle 10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201" name="Group 110"/>
                <p:cNvGrpSpPr>
                  <a:grpSpLocks/>
                </p:cNvGrpSpPr>
                <p:nvPr/>
              </p:nvGrpSpPr>
              <p:grpSpPr bwMode="auto">
                <a:xfrm>
                  <a:off x="3300" y="14560"/>
                  <a:ext cx="1200" cy="240"/>
                  <a:chOff x="9240" y="12060"/>
                  <a:chExt cx="1200" cy="240"/>
                </a:xfrm>
              </p:grpSpPr>
              <p:sp>
                <p:nvSpPr>
                  <p:cNvPr id="40202" name="Rectangle 11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03" name="Rectangle 11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04" name="Rectangle 11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05" name="Rectangle 11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206" name="Rectangle 11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67" name="Rectangle 116"/>
              <p:cNvSpPr>
                <a:spLocks noChangeArrowheads="1"/>
              </p:cNvSpPr>
              <p:nvPr/>
            </p:nvSpPr>
            <p:spPr bwMode="auto">
              <a:xfrm>
                <a:off x="7404" y="102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68" name="Rectangle 117"/>
              <p:cNvSpPr>
                <a:spLocks noChangeArrowheads="1"/>
              </p:cNvSpPr>
              <p:nvPr/>
            </p:nvSpPr>
            <p:spPr bwMode="auto">
              <a:xfrm>
                <a:off x="7644" y="102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69" name="Group 118"/>
              <p:cNvGrpSpPr>
                <a:grpSpLocks/>
              </p:cNvGrpSpPr>
              <p:nvPr/>
            </p:nvGrpSpPr>
            <p:grpSpPr bwMode="auto">
              <a:xfrm>
                <a:off x="5004" y="11928"/>
                <a:ext cx="2400" cy="240"/>
                <a:chOff x="3300" y="14560"/>
                <a:chExt cx="2400" cy="240"/>
              </a:xfrm>
            </p:grpSpPr>
            <p:grpSp>
              <p:nvGrpSpPr>
                <p:cNvPr id="40188" name="Group 119"/>
                <p:cNvGrpSpPr>
                  <a:grpSpLocks/>
                </p:cNvGrpSpPr>
                <p:nvPr/>
              </p:nvGrpSpPr>
              <p:grpSpPr bwMode="auto">
                <a:xfrm>
                  <a:off x="4500" y="14560"/>
                  <a:ext cx="1200" cy="240"/>
                  <a:chOff x="9240" y="12060"/>
                  <a:chExt cx="1200" cy="240"/>
                </a:xfrm>
              </p:grpSpPr>
              <p:sp>
                <p:nvSpPr>
                  <p:cNvPr id="40195" name="Rectangle 12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96" name="Rectangle 12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97" name="Rectangle 12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98" name="Rectangle 12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99" name="Rectangle 12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189" name="Group 125"/>
                <p:cNvGrpSpPr>
                  <a:grpSpLocks/>
                </p:cNvGrpSpPr>
                <p:nvPr/>
              </p:nvGrpSpPr>
              <p:grpSpPr bwMode="auto">
                <a:xfrm>
                  <a:off x="3300" y="14560"/>
                  <a:ext cx="1200" cy="240"/>
                  <a:chOff x="9240" y="12060"/>
                  <a:chExt cx="1200" cy="240"/>
                </a:xfrm>
              </p:grpSpPr>
              <p:sp>
                <p:nvSpPr>
                  <p:cNvPr id="40190" name="Rectangle 12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91" name="Rectangle 12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92" name="Rectangle 12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93" name="Rectangle 12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94" name="Rectangle 13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70" name="Rectangle 131"/>
              <p:cNvSpPr>
                <a:spLocks noChangeArrowheads="1"/>
              </p:cNvSpPr>
              <p:nvPr/>
            </p:nvSpPr>
            <p:spPr bwMode="auto">
              <a:xfrm>
                <a:off x="7404" y="119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71" name="Rectangle 132"/>
              <p:cNvSpPr>
                <a:spLocks noChangeArrowheads="1"/>
              </p:cNvSpPr>
              <p:nvPr/>
            </p:nvSpPr>
            <p:spPr bwMode="auto">
              <a:xfrm>
                <a:off x="7644" y="119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72" name="Group 133"/>
              <p:cNvGrpSpPr>
                <a:grpSpLocks/>
              </p:cNvGrpSpPr>
              <p:nvPr/>
            </p:nvGrpSpPr>
            <p:grpSpPr bwMode="auto">
              <a:xfrm>
                <a:off x="5004" y="12168"/>
                <a:ext cx="2400" cy="240"/>
                <a:chOff x="3300" y="14560"/>
                <a:chExt cx="2400" cy="240"/>
              </a:xfrm>
            </p:grpSpPr>
            <p:grpSp>
              <p:nvGrpSpPr>
                <p:cNvPr id="40176" name="Group 134"/>
                <p:cNvGrpSpPr>
                  <a:grpSpLocks/>
                </p:cNvGrpSpPr>
                <p:nvPr/>
              </p:nvGrpSpPr>
              <p:grpSpPr bwMode="auto">
                <a:xfrm>
                  <a:off x="4500" y="14560"/>
                  <a:ext cx="1200" cy="240"/>
                  <a:chOff x="9240" y="12060"/>
                  <a:chExt cx="1200" cy="240"/>
                </a:xfrm>
              </p:grpSpPr>
              <p:sp>
                <p:nvSpPr>
                  <p:cNvPr id="40183" name="Rectangle 13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84" name="Rectangle 13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85" name="Rectangle 13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86" name="Rectangle 13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87" name="Rectangle 13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177" name="Group 140"/>
                <p:cNvGrpSpPr>
                  <a:grpSpLocks/>
                </p:cNvGrpSpPr>
                <p:nvPr/>
              </p:nvGrpSpPr>
              <p:grpSpPr bwMode="auto">
                <a:xfrm>
                  <a:off x="3300" y="14560"/>
                  <a:ext cx="1200" cy="240"/>
                  <a:chOff x="9240" y="12060"/>
                  <a:chExt cx="1200" cy="240"/>
                </a:xfrm>
              </p:grpSpPr>
              <p:sp>
                <p:nvSpPr>
                  <p:cNvPr id="40178" name="Rectangle 14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79" name="Rectangle 14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80" name="Rectangle 14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81" name="Rectangle 14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82" name="Rectangle 14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73" name="Rectangle 146"/>
              <p:cNvSpPr>
                <a:spLocks noChangeArrowheads="1"/>
              </p:cNvSpPr>
              <p:nvPr/>
            </p:nvSpPr>
            <p:spPr bwMode="auto">
              <a:xfrm>
                <a:off x="7404" y="121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74" name="Rectangle 147"/>
              <p:cNvSpPr>
                <a:spLocks noChangeArrowheads="1"/>
              </p:cNvSpPr>
              <p:nvPr/>
            </p:nvSpPr>
            <p:spPr bwMode="auto">
              <a:xfrm>
                <a:off x="7644" y="121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75" name="Group 148"/>
              <p:cNvGrpSpPr>
                <a:grpSpLocks/>
              </p:cNvGrpSpPr>
              <p:nvPr/>
            </p:nvGrpSpPr>
            <p:grpSpPr bwMode="auto">
              <a:xfrm>
                <a:off x="5004" y="12408"/>
                <a:ext cx="2400" cy="240"/>
                <a:chOff x="3300" y="14560"/>
                <a:chExt cx="2400" cy="240"/>
              </a:xfrm>
            </p:grpSpPr>
            <p:grpSp>
              <p:nvGrpSpPr>
                <p:cNvPr id="40164" name="Group 149"/>
                <p:cNvGrpSpPr>
                  <a:grpSpLocks/>
                </p:cNvGrpSpPr>
                <p:nvPr/>
              </p:nvGrpSpPr>
              <p:grpSpPr bwMode="auto">
                <a:xfrm>
                  <a:off x="4500" y="14560"/>
                  <a:ext cx="1200" cy="240"/>
                  <a:chOff x="9240" y="12060"/>
                  <a:chExt cx="1200" cy="240"/>
                </a:xfrm>
              </p:grpSpPr>
              <p:sp>
                <p:nvSpPr>
                  <p:cNvPr id="40171" name="Rectangle 15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72" name="Rectangle 15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73" name="Rectangle 15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74" name="Rectangle 15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75" name="Rectangle 15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165" name="Group 155"/>
                <p:cNvGrpSpPr>
                  <a:grpSpLocks/>
                </p:cNvGrpSpPr>
                <p:nvPr/>
              </p:nvGrpSpPr>
              <p:grpSpPr bwMode="auto">
                <a:xfrm>
                  <a:off x="3300" y="14560"/>
                  <a:ext cx="1200" cy="240"/>
                  <a:chOff x="9240" y="12060"/>
                  <a:chExt cx="1200" cy="240"/>
                </a:xfrm>
              </p:grpSpPr>
              <p:sp>
                <p:nvSpPr>
                  <p:cNvPr id="40166" name="Rectangle 15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67" name="Rectangle 15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68" name="Rectangle 15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69" name="Rectangle 15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70" name="Rectangle 16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76" name="Rectangle 161"/>
              <p:cNvSpPr>
                <a:spLocks noChangeArrowheads="1"/>
              </p:cNvSpPr>
              <p:nvPr/>
            </p:nvSpPr>
            <p:spPr bwMode="auto">
              <a:xfrm>
                <a:off x="7404" y="124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77" name="Rectangle 162"/>
              <p:cNvSpPr>
                <a:spLocks noChangeArrowheads="1"/>
              </p:cNvSpPr>
              <p:nvPr/>
            </p:nvSpPr>
            <p:spPr bwMode="auto">
              <a:xfrm>
                <a:off x="7644" y="124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78" name="Group 163"/>
              <p:cNvGrpSpPr>
                <a:grpSpLocks/>
              </p:cNvGrpSpPr>
              <p:nvPr/>
            </p:nvGrpSpPr>
            <p:grpSpPr bwMode="auto">
              <a:xfrm>
                <a:off x="5004" y="12648"/>
                <a:ext cx="2400" cy="240"/>
                <a:chOff x="3300" y="14560"/>
                <a:chExt cx="2400" cy="240"/>
              </a:xfrm>
            </p:grpSpPr>
            <p:grpSp>
              <p:nvGrpSpPr>
                <p:cNvPr id="40152" name="Group 164"/>
                <p:cNvGrpSpPr>
                  <a:grpSpLocks/>
                </p:cNvGrpSpPr>
                <p:nvPr/>
              </p:nvGrpSpPr>
              <p:grpSpPr bwMode="auto">
                <a:xfrm>
                  <a:off x="4500" y="14560"/>
                  <a:ext cx="1200" cy="240"/>
                  <a:chOff x="9240" y="12060"/>
                  <a:chExt cx="1200" cy="240"/>
                </a:xfrm>
              </p:grpSpPr>
              <p:sp>
                <p:nvSpPr>
                  <p:cNvPr id="40159" name="Rectangle 16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60" name="Rectangle 16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61" name="Rectangle 16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62" name="Rectangle 16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63" name="Rectangle 16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153" name="Group 170"/>
                <p:cNvGrpSpPr>
                  <a:grpSpLocks/>
                </p:cNvGrpSpPr>
                <p:nvPr/>
              </p:nvGrpSpPr>
              <p:grpSpPr bwMode="auto">
                <a:xfrm>
                  <a:off x="3300" y="14560"/>
                  <a:ext cx="1200" cy="240"/>
                  <a:chOff x="9240" y="12060"/>
                  <a:chExt cx="1200" cy="240"/>
                </a:xfrm>
              </p:grpSpPr>
              <p:sp>
                <p:nvSpPr>
                  <p:cNvPr id="40154" name="Rectangle 17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55" name="Rectangle 17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56" name="Rectangle 17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57" name="Rectangle 17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58" name="Rectangle 17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79" name="Rectangle 176"/>
              <p:cNvSpPr>
                <a:spLocks noChangeArrowheads="1"/>
              </p:cNvSpPr>
              <p:nvPr/>
            </p:nvSpPr>
            <p:spPr bwMode="auto">
              <a:xfrm>
                <a:off x="7404" y="126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80" name="Rectangle 177"/>
              <p:cNvSpPr>
                <a:spLocks noChangeArrowheads="1"/>
              </p:cNvSpPr>
              <p:nvPr/>
            </p:nvSpPr>
            <p:spPr bwMode="auto">
              <a:xfrm>
                <a:off x="7644" y="126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81" name="Group 178"/>
              <p:cNvGrpSpPr>
                <a:grpSpLocks/>
              </p:cNvGrpSpPr>
              <p:nvPr/>
            </p:nvGrpSpPr>
            <p:grpSpPr bwMode="auto">
              <a:xfrm>
                <a:off x="5004" y="12888"/>
                <a:ext cx="2400" cy="240"/>
                <a:chOff x="3300" y="14560"/>
                <a:chExt cx="2400" cy="240"/>
              </a:xfrm>
            </p:grpSpPr>
            <p:grpSp>
              <p:nvGrpSpPr>
                <p:cNvPr id="40140" name="Group 179"/>
                <p:cNvGrpSpPr>
                  <a:grpSpLocks/>
                </p:cNvGrpSpPr>
                <p:nvPr/>
              </p:nvGrpSpPr>
              <p:grpSpPr bwMode="auto">
                <a:xfrm>
                  <a:off x="4500" y="14560"/>
                  <a:ext cx="1200" cy="240"/>
                  <a:chOff x="9240" y="12060"/>
                  <a:chExt cx="1200" cy="240"/>
                </a:xfrm>
              </p:grpSpPr>
              <p:sp>
                <p:nvSpPr>
                  <p:cNvPr id="40147" name="Rectangle 18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48" name="Rectangle 18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49" name="Rectangle 18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50" name="Rectangle 18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51" name="Rectangle 18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141" name="Group 185"/>
                <p:cNvGrpSpPr>
                  <a:grpSpLocks/>
                </p:cNvGrpSpPr>
                <p:nvPr/>
              </p:nvGrpSpPr>
              <p:grpSpPr bwMode="auto">
                <a:xfrm>
                  <a:off x="3300" y="14560"/>
                  <a:ext cx="1200" cy="240"/>
                  <a:chOff x="9240" y="12060"/>
                  <a:chExt cx="1200" cy="240"/>
                </a:xfrm>
              </p:grpSpPr>
              <p:sp>
                <p:nvSpPr>
                  <p:cNvPr id="40142" name="Rectangle 18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43" name="Rectangle 18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44" name="Rectangle 18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45" name="Rectangle 18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46" name="Rectangle 19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82" name="Rectangle 191"/>
              <p:cNvSpPr>
                <a:spLocks noChangeArrowheads="1"/>
              </p:cNvSpPr>
              <p:nvPr/>
            </p:nvSpPr>
            <p:spPr bwMode="auto">
              <a:xfrm>
                <a:off x="7404" y="128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83" name="Rectangle 192"/>
              <p:cNvSpPr>
                <a:spLocks noChangeArrowheads="1"/>
              </p:cNvSpPr>
              <p:nvPr/>
            </p:nvSpPr>
            <p:spPr bwMode="auto">
              <a:xfrm>
                <a:off x="7644" y="128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84" name="Group 193"/>
              <p:cNvGrpSpPr>
                <a:grpSpLocks/>
              </p:cNvGrpSpPr>
              <p:nvPr/>
            </p:nvGrpSpPr>
            <p:grpSpPr bwMode="auto">
              <a:xfrm>
                <a:off x="5004" y="11688"/>
                <a:ext cx="2400" cy="240"/>
                <a:chOff x="3300" y="14560"/>
                <a:chExt cx="2400" cy="240"/>
              </a:xfrm>
            </p:grpSpPr>
            <p:grpSp>
              <p:nvGrpSpPr>
                <p:cNvPr id="40128" name="Group 194"/>
                <p:cNvGrpSpPr>
                  <a:grpSpLocks/>
                </p:cNvGrpSpPr>
                <p:nvPr/>
              </p:nvGrpSpPr>
              <p:grpSpPr bwMode="auto">
                <a:xfrm>
                  <a:off x="4500" y="14560"/>
                  <a:ext cx="1200" cy="240"/>
                  <a:chOff x="9240" y="12060"/>
                  <a:chExt cx="1200" cy="240"/>
                </a:xfrm>
              </p:grpSpPr>
              <p:sp>
                <p:nvSpPr>
                  <p:cNvPr id="40135" name="Rectangle 19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36" name="Rectangle 19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37" name="Rectangle 19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38" name="Rectangle 19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39" name="Rectangle 19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129" name="Group 200"/>
                <p:cNvGrpSpPr>
                  <a:grpSpLocks/>
                </p:cNvGrpSpPr>
                <p:nvPr/>
              </p:nvGrpSpPr>
              <p:grpSpPr bwMode="auto">
                <a:xfrm>
                  <a:off x="3300" y="14560"/>
                  <a:ext cx="1200" cy="240"/>
                  <a:chOff x="9240" y="12060"/>
                  <a:chExt cx="1200" cy="240"/>
                </a:xfrm>
              </p:grpSpPr>
              <p:sp>
                <p:nvSpPr>
                  <p:cNvPr id="40130" name="Rectangle 20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31" name="Rectangle 20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32" name="Rectangle 20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33" name="Rectangle 20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34" name="Rectangle 20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85" name="Rectangle 206"/>
              <p:cNvSpPr>
                <a:spLocks noChangeArrowheads="1"/>
              </p:cNvSpPr>
              <p:nvPr/>
            </p:nvSpPr>
            <p:spPr bwMode="auto">
              <a:xfrm>
                <a:off x="7404" y="116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86" name="Rectangle 207"/>
              <p:cNvSpPr>
                <a:spLocks noChangeArrowheads="1"/>
              </p:cNvSpPr>
              <p:nvPr/>
            </p:nvSpPr>
            <p:spPr bwMode="auto">
              <a:xfrm>
                <a:off x="7644" y="116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87" name="Group 208"/>
              <p:cNvGrpSpPr>
                <a:grpSpLocks/>
              </p:cNvGrpSpPr>
              <p:nvPr/>
            </p:nvGrpSpPr>
            <p:grpSpPr bwMode="auto">
              <a:xfrm>
                <a:off x="5004" y="13328"/>
                <a:ext cx="2400" cy="240"/>
                <a:chOff x="3300" y="14560"/>
                <a:chExt cx="2400" cy="240"/>
              </a:xfrm>
            </p:grpSpPr>
            <p:grpSp>
              <p:nvGrpSpPr>
                <p:cNvPr id="40116" name="Group 209"/>
                <p:cNvGrpSpPr>
                  <a:grpSpLocks/>
                </p:cNvGrpSpPr>
                <p:nvPr/>
              </p:nvGrpSpPr>
              <p:grpSpPr bwMode="auto">
                <a:xfrm>
                  <a:off x="4500" y="14560"/>
                  <a:ext cx="1200" cy="240"/>
                  <a:chOff x="9240" y="12060"/>
                  <a:chExt cx="1200" cy="240"/>
                </a:xfrm>
              </p:grpSpPr>
              <p:sp>
                <p:nvSpPr>
                  <p:cNvPr id="40123" name="Rectangle 21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24" name="Rectangle 21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25" name="Rectangle 21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26" name="Rectangle 21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27" name="Rectangle 21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117" name="Group 215"/>
                <p:cNvGrpSpPr>
                  <a:grpSpLocks/>
                </p:cNvGrpSpPr>
                <p:nvPr/>
              </p:nvGrpSpPr>
              <p:grpSpPr bwMode="auto">
                <a:xfrm>
                  <a:off x="3300" y="14560"/>
                  <a:ext cx="1200" cy="240"/>
                  <a:chOff x="9240" y="12060"/>
                  <a:chExt cx="1200" cy="240"/>
                </a:xfrm>
              </p:grpSpPr>
              <p:sp>
                <p:nvSpPr>
                  <p:cNvPr id="40118" name="Rectangle 21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19" name="Rectangle 21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20" name="Rectangle 21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21" name="Rectangle 21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22" name="Rectangle 22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88" name="Rectangle 221"/>
              <p:cNvSpPr>
                <a:spLocks noChangeArrowheads="1"/>
              </p:cNvSpPr>
              <p:nvPr/>
            </p:nvSpPr>
            <p:spPr bwMode="auto">
              <a:xfrm>
                <a:off x="7404" y="133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89" name="Rectangle 222"/>
              <p:cNvSpPr>
                <a:spLocks noChangeArrowheads="1"/>
              </p:cNvSpPr>
              <p:nvPr/>
            </p:nvSpPr>
            <p:spPr bwMode="auto">
              <a:xfrm>
                <a:off x="7644" y="133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90" name="Group 223"/>
              <p:cNvGrpSpPr>
                <a:grpSpLocks/>
              </p:cNvGrpSpPr>
              <p:nvPr/>
            </p:nvGrpSpPr>
            <p:grpSpPr bwMode="auto">
              <a:xfrm>
                <a:off x="5004" y="13568"/>
                <a:ext cx="2400" cy="240"/>
                <a:chOff x="3300" y="14560"/>
                <a:chExt cx="2400" cy="240"/>
              </a:xfrm>
            </p:grpSpPr>
            <p:grpSp>
              <p:nvGrpSpPr>
                <p:cNvPr id="40104" name="Group 224"/>
                <p:cNvGrpSpPr>
                  <a:grpSpLocks/>
                </p:cNvGrpSpPr>
                <p:nvPr/>
              </p:nvGrpSpPr>
              <p:grpSpPr bwMode="auto">
                <a:xfrm>
                  <a:off x="4500" y="14560"/>
                  <a:ext cx="1200" cy="240"/>
                  <a:chOff x="9240" y="12060"/>
                  <a:chExt cx="1200" cy="240"/>
                </a:xfrm>
              </p:grpSpPr>
              <p:sp>
                <p:nvSpPr>
                  <p:cNvPr id="40111" name="Rectangle 22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12" name="Rectangle 22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13" name="Rectangle 22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14" name="Rectangle 22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15" name="Rectangle 22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105" name="Group 230"/>
                <p:cNvGrpSpPr>
                  <a:grpSpLocks/>
                </p:cNvGrpSpPr>
                <p:nvPr/>
              </p:nvGrpSpPr>
              <p:grpSpPr bwMode="auto">
                <a:xfrm>
                  <a:off x="3300" y="14560"/>
                  <a:ext cx="1200" cy="240"/>
                  <a:chOff x="9240" y="12060"/>
                  <a:chExt cx="1200" cy="240"/>
                </a:xfrm>
              </p:grpSpPr>
              <p:sp>
                <p:nvSpPr>
                  <p:cNvPr id="40106" name="Rectangle 23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07" name="Rectangle 23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08" name="Rectangle 23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09" name="Rectangle 23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10" name="Rectangle 23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91" name="Rectangle 236"/>
              <p:cNvSpPr>
                <a:spLocks noChangeArrowheads="1"/>
              </p:cNvSpPr>
              <p:nvPr/>
            </p:nvSpPr>
            <p:spPr bwMode="auto">
              <a:xfrm>
                <a:off x="7404" y="135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92" name="Rectangle 237"/>
              <p:cNvSpPr>
                <a:spLocks noChangeArrowheads="1"/>
              </p:cNvSpPr>
              <p:nvPr/>
            </p:nvSpPr>
            <p:spPr bwMode="auto">
              <a:xfrm>
                <a:off x="7644" y="135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93" name="Group 238"/>
              <p:cNvGrpSpPr>
                <a:grpSpLocks/>
              </p:cNvGrpSpPr>
              <p:nvPr/>
            </p:nvGrpSpPr>
            <p:grpSpPr bwMode="auto">
              <a:xfrm>
                <a:off x="5004" y="13808"/>
                <a:ext cx="2400" cy="240"/>
                <a:chOff x="3300" y="14560"/>
                <a:chExt cx="2400" cy="240"/>
              </a:xfrm>
            </p:grpSpPr>
            <p:grpSp>
              <p:nvGrpSpPr>
                <p:cNvPr id="40092" name="Group 239"/>
                <p:cNvGrpSpPr>
                  <a:grpSpLocks/>
                </p:cNvGrpSpPr>
                <p:nvPr/>
              </p:nvGrpSpPr>
              <p:grpSpPr bwMode="auto">
                <a:xfrm>
                  <a:off x="4500" y="14560"/>
                  <a:ext cx="1200" cy="240"/>
                  <a:chOff x="9240" y="12060"/>
                  <a:chExt cx="1200" cy="240"/>
                </a:xfrm>
              </p:grpSpPr>
              <p:sp>
                <p:nvSpPr>
                  <p:cNvPr id="40099" name="Rectangle 24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00" name="Rectangle 24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01" name="Rectangle 24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02" name="Rectangle 24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103" name="Rectangle 24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093" name="Group 245"/>
                <p:cNvGrpSpPr>
                  <a:grpSpLocks/>
                </p:cNvGrpSpPr>
                <p:nvPr/>
              </p:nvGrpSpPr>
              <p:grpSpPr bwMode="auto">
                <a:xfrm>
                  <a:off x="3300" y="14560"/>
                  <a:ext cx="1200" cy="240"/>
                  <a:chOff x="9240" y="12060"/>
                  <a:chExt cx="1200" cy="240"/>
                </a:xfrm>
              </p:grpSpPr>
              <p:sp>
                <p:nvSpPr>
                  <p:cNvPr id="40094" name="Rectangle 24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95" name="Rectangle 24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96" name="Rectangle 24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97" name="Rectangle 24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98" name="Rectangle 25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94" name="Rectangle 251"/>
              <p:cNvSpPr>
                <a:spLocks noChangeArrowheads="1"/>
              </p:cNvSpPr>
              <p:nvPr/>
            </p:nvSpPr>
            <p:spPr bwMode="auto">
              <a:xfrm>
                <a:off x="7404" y="138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95" name="Rectangle 252"/>
              <p:cNvSpPr>
                <a:spLocks noChangeArrowheads="1"/>
              </p:cNvSpPr>
              <p:nvPr/>
            </p:nvSpPr>
            <p:spPr bwMode="auto">
              <a:xfrm>
                <a:off x="7644" y="138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96" name="Group 253"/>
              <p:cNvGrpSpPr>
                <a:grpSpLocks/>
              </p:cNvGrpSpPr>
              <p:nvPr/>
            </p:nvGrpSpPr>
            <p:grpSpPr bwMode="auto">
              <a:xfrm>
                <a:off x="5004" y="14048"/>
                <a:ext cx="2400" cy="240"/>
                <a:chOff x="3300" y="14560"/>
                <a:chExt cx="2400" cy="240"/>
              </a:xfrm>
            </p:grpSpPr>
            <p:grpSp>
              <p:nvGrpSpPr>
                <p:cNvPr id="40080" name="Group 254"/>
                <p:cNvGrpSpPr>
                  <a:grpSpLocks/>
                </p:cNvGrpSpPr>
                <p:nvPr/>
              </p:nvGrpSpPr>
              <p:grpSpPr bwMode="auto">
                <a:xfrm>
                  <a:off x="4500" y="14560"/>
                  <a:ext cx="1200" cy="240"/>
                  <a:chOff x="9240" y="12060"/>
                  <a:chExt cx="1200" cy="240"/>
                </a:xfrm>
              </p:grpSpPr>
              <p:sp>
                <p:nvSpPr>
                  <p:cNvPr id="40087" name="Rectangle 25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88" name="Rectangle 25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89" name="Rectangle 25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90" name="Rectangle 25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91" name="Rectangle 25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081" name="Group 260"/>
                <p:cNvGrpSpPr>
                  <a:grpSpLocks/>
                </p:cNvGrpSpPr>
                <p:nvPr/>
              </p:nvGrpSpPr>
              <p:grpSpPr bwMode="auto">
                <a:xfrm>
                  <a:off x="3300" y="14560"/>
                  <a:ext cx="1200" cy="240"/>
                  <a:chOff x="9240" y="12060"/>
                  <a:chExt cx="1200" cy="240"/>
                </a:xfrm>
              </p:grpSpPr>
              <p:sp>
                <p:nvSpPr>
                  <p:cNvPr id="40082" name="Rectangle 26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83" name="Rectangle 26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84" name="Rectangle 26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85" name="Rectangle 26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86" name="Rectangle 26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39997" name="Rectangle 266"/>
              <p:cNvSpPr>
                <a:spLocks noChangeArrowheads="1"/>
              </p:cNvSpPr>
              <p:nvPr/>
            </p:nvSpPr>
            <p:spPr bwMode="auto">
              <a:xfrm>
                <a:off x="7404" y="140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39998" name="Rectangle 267"/>
              <p:cNvSpPr>
                <a:spLocks noChangeArrowheads="1"/>
              </p:cNvSpPr>
              <p:nvPr/>
            </p:nvSpPr>
            <p:spPr bwMode="auto">
              <a:xfrm>
                <a:off x="7644" y="140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39999" name="Group 268"/>
              <p:cNvGrpSpPr>
                <a:grpSpLocks/>
              </p:cNvGrpSpPr>
              <p:nvPr/>
            </p:nvGrpSpPr>
            <p:grpSpPr bwMode="auto">
              <a:xfrm>
                <a:off x="5004" y="14288"/>
                <a:ext cx="2400" cy="240"/>
                <a:chOff x="3300" y="14560"/>
                <a:chExt cx="2400" cy="240"/>
              </a:xfrm>
            </p:grpSpPr>
            <p:grpSp>
              <p:nvGrpSpPr>
                <p:cNvPr id="40068" name="Group 269"/>
                <p:cNvGrpSpPr>
                  <a:grpSpLocks/>
                </p:cNvGrpSpPr>
                <p:nvPr/>
              </p:nvGrpSpPr>
              <p:grpSpPr bwMode="auto">
                <a:xfrm>
                  <a:off x="4500" y="14560"/>
                  <a:ext cx="1200" cy="240"/>
                  <a:chOff x="9240" y="12060"/>
                  <a:chExt cx="1200" cy="240"/>
                </a:xfrm>
              </p:grpSpPr>
              <p:sp>
                <p:nvSpPr>
                  <p:cNvPr id="40075" name="Rectangle 27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76" name="Rectangle 27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77" name="Rectangle 27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78" name="Rectangle 27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79" name="Rectangle 27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069" name="Group 275"/>
                <p:cNvGrpSpPr>
                  <a:grpSpLocks/>
                </p:cNvGrpSpPr>
                <p:nvPr/>
              </p:nvGrpSpPr>
              <p:grpSpPr bwMode="auto">
                <a:xfrm>
                  <a:off x="3300" y="14560"/>
                  <a:ext cx="1200" cy="240"/>
                  <a:chOff x="9240" y="12060"/>
                  <a:chExt cx="1200" cy="240"/>
                </a:xfrm>
              </p:grpSpPr>
              <p:sp>
                <p:nvSpPr>
                  <p:cNvPr id="40070" name="Rectangle 27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71" name="Rectangle 27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72" name="Rectangle 27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73" name="Rectangle 27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74" name="Rectangle 28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0000" name="Rectangle 281"/>
              <p:cNvSpPr>
                <a:spLocks noChangeArrowheads="1"/>
              </p:cNvSpPr>
              <p:nvPr/>
            </p:nvSpPr>
            <p:spPr bwMode="auto">
              <a:xfrm>
                <a:off x="7404" y="142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01" name="Rectangle 282"/>
              <p:cNvSpPr>
                <a:spLocks noChangeArrowheads="1"/>
              </p:cNvSpPr>
              <p:nvPr/>
            </p:nvSpPr>
            <p:spPr bwMode="auto">
              <a:xfrm>
                <a:off x="7644" y="142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0002" name="Group 283"/>
              <p:cNvGrpSpPr>
                <a:grpSpLocks/>
              </p:cNvGrpSpPr>
              <p:nvPr/>
            </p:nvGrpSpPr>
            <p:grpSpPr bwMode="auto">
              <a:xfrm>
                <a:off x="5004" y="13088"/>
                <a:ext cx="2400" cy="240"/>
                <a:chOff x="3300" y="14560"/>
                <a:chExt cx="2400" cy="240"/>
              </a:xfrm>
            </p:grpSpPr>
            <p:grpSp>
              <p:nvGrpSpPr>
                <p:cNvPr id="40056" name="Group 284"/>
                <p:cNvGrpSpPr>
                  <a:grpSpLocks/>
                </p:cNvGrpSpPr>
                <p:nvPr/>
              </p:nvGrpSpPr>
              <p:grpSpPr bwMode="auto">
                <a:xfrm>
                  <a:off x="4500" y="14560"/>
                  <a:ext cx="1200" cy="240"/>
                  <a:chOff x="9240" y="12060"/>
                  <a:chExt cx="1200" cy="240"/>
                </a:xfrm>
              </p:grpSpPr>
              <p:sp>
                <p:nvSpPr>
                  <p:cNvPr id="40063" name="Rectangle 28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64" name="Rectangle 28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65" name="Rectangle 28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66" name="Rectangle 28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67" name="Rectangle 28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0057" name="Group 290"/>
                <p:cNvGrpSpPr>
                  <a:grpSpLocks/>
                </p:cNvGrpSpPr>
                <p:nvPr/>
              </p:nvGrpSpPr>
              <p:grpSpPr bwMode="auto">
                <a:xfrm>
                  <a:off x="3300" y="14560"/>
                  <a:ext cx="1200" cy="240"/>
                  <a:chOff x="9240" y="12060"/>
                  <a:chExt cx="1200" cy="240"/>
                </a:xfrm>
              </p:grpSpPr>
              <p:sp>
                <p:nvSpPr>
                  <p:cNvPr id="40058" name="Rectangle 29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59" name="Rectangle 29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60" name="Rectangle 29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61" name="Rectangle 29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62" name="Rectangle 29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0003" name="Rectangle 296"/>
              <p:cNvSpPr>
                <a:spLocks noChangeArrowheads="1"/>
              </p:cNvSpPr>
              <p:nvPr/>
            </p:nvSpPr>
            <p:spPr bwMode="auto">
              <a:xfrm>
                <a:off x="7404" y="130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04" name="Rectangle 297"/>
              <p:cNvSpPr>
                <a:spLocks noChangeArrowheads="1"/>
              </p:cNvSpPr>
              <p:nvPr/>
            </p:nvSpPr>
            <p:spPr bwMode="auto">
              <a:xfrm>
                <a:off x="7644" y="130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005" name="Line 298"/>
              <p:cNvSpPr>
                <a:spLocks noChangeShapeType="1"/>
              </p:cNvSpPr>
              <p:nvPr/>
            </p:nvSpPr>
            <p:spPr bwMode="auto">
              <a:xfrm>
                <a:off x="4989" y="10233"/>
                <a:ext cx="0" cy="4305"/>
              </a:xfrm>
              <a:prstGeom prst="line">
                <a:avLst/>
              </a:prstGeom>
              <a:noFill/>
              <a:ln w="28575">
                <a:solidFill>
                  <a:srgbClr val="000000"/>
                </a:solidFill>
                <a:round/>
                <a:headEnd/>
                <a:tailEnd/>
              </a:ln>
            </p:spPr>
            <p:txBody>
              <a:bodyPr/>
              <a:lstStyle/>
              <a:p>
                <a:endParaRPr lang="en-US"/>
              </a:p>
            </p:txBody>
          </p:sp>
          <p:sp>
            <p:nvSpPr>
              <p:cNvPr id="40006" name="Line 299"/>
              <p:cNvSpPr>
                <a:spLocks noChangeShapeType="1"/>
              </p:cNvSpPr>
              <p:nvPr/>
            </p:nvSpPr>
            <p:spPr bwMode="auto">
              <a:xfrm>
                <a:off x="4989" y="14513"/>
                <a:ext cx="2900" cy="0"/>
              </a:xfrm>
              <a:prstGeom prst="line">
                <a:avLst/>
              </a:prstGeom>
              <a:noFill/>
              <a:ln w="28575">
                <a:solidFill>
                  <a:srgbClr val="000000"/>
                </a:solidFill>
                <a:round/>
                <a:headEnd/>
                <a:tailEnd/>
              </a:ln>
            </p:spPr>
            <p:txBody>
              <a:bodyPr/>
              <a:lstStyle/>
              <a:p>
                <a:endParaRPr lang="en-US"/>
              </a:p>
            </p:txBody>
          </p:sp>
          <p:sp>
            <p:nvSpPr>
              <p:cNvPr id="40007" name="Freeform 300"/>
              <p:cNvSpPr>
                <a:spLocks/>
              </p:cNvSpPr>
              <p:nvPr/>
            </p:nvSpPr>
            <p:spPr bwMode="auto">
              <a:xfrm flipV="1">
                <a:off x="5714" y="11462"/>
                <a:ext cx="726" cy="920"/>
              </a:xfrm>
              <a:custGeom>
                <a:avLst/>
                <a:gdLst>
                  <a:gd name="T0" fmla="*/ 598 w 800"/>
                  <a:gd name="T1" fmla="*/ 0 h 460"/>
                  <a:gd name="T2" fmla="*/ 433 w 800"/>
                  <a:gd name="T3" fmla="*/ 1600 h 460"/>
                  <a:gd name="T4" fmla="*/ 284 w 800"/>
                  <a:gd name="T5" fmla="*/ 2720 h 460"/>
                  <a:gd name="T6" fmla="*/ 134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40008" name="Freeform 301"/>
              <p:cNvSpPr>
                <a:spLocks/>
              </p:cNvSpPr>
              <p:nvPr/>
            </p:nvSpPr>
            <p:spPr bwMode="auto">
              <a:xfrm flipH="1" flipV="1">
                <a:off x="5022" y="11462"/>
                <a:ext cx="726" cy="920"/>
              </a:xfrm>
              <a:custGeom>
                <a:avLst/>
                <a:gdLst>
                  <a:gd name="T0" fmla="*/ 598 w 800"/>
                  <a:gd name="T1" fmla="*/ 0 h 460"/>
                  <a:gd name="T2" fmla="*/ 433 w 800"/>
                  <a:gd name="T3" fmla="*/ 1600 h 460"/>
                  <a:gd name="T4" fmla="*/ 284 w 800"/>
                  <a:gd name="T5" fmla="*/ 2720 h 460"/>
                  <a:gd name="T6" fmla="*/ 134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40009" name="Freeform 302"/>
              <p:cNvSpPr>
                <a:spLocks/>
              </p:cNvSpPr>
              <p:nvPr/>
            </p:nvSpPr>
            <p:spPr bwMode="auto">
              <a:xfrm>
                <a:off x="7136" y="12422"/>
                <a:ext cx="727" cy="920"/>
              </a:xfrm>
              <a:custGeom>
                <a:avLst/>
                <a:gdLst>
                  <a:gd name="T0" fmla="*/ 601 w 800"/>
                  <a:gd name="T1" fmla="*/ 0 h 460"/>
                  <a:gd name="T2" fmla="*/ 435 w 800"/>
                  <a:gd name="T3" fmla="*/ 1600 h 460"/>
                  <a:gd name="T4" fmla="*/ 285 w 800"/>
                  <a:gd name="T5" fmla="*/ 2720 h 460"/>
                  <a:gd name="T6" fmla="*/ 135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40010" name="Freeform 303"/>
              <p:cNvSpPr>
                <a:spLocks/>
              </p:cNvSpPr>
              <p:nvPr/>
            </p:nvSpPr>
            <p:spPr bwMode="auto">
              <a:xfrm flipH="1">
                <a:off x="6464" y="12422"/>
                <a:ext cx="727" cy="920"/>
              </a:xfrm>
              <a:custGeom>
                <a:avLst/>
                <a:gdLst>
                  <a:gd name="T0" fmla="*/ 601 w 800"/>
                  <a:gd name="T1" fmla="*/ 0 h 460"/>
                  <a:gd name="T2" fmla="*/ 435 w 800"/>
                  <a:gd name="T3" fmla="*/ 1600 h 460"/>
                  <a:gd name="T4" fmla="*/ 285 w 800"/>
                  <a:gd name="T5" fmla="*/ 2720 h 460"/>
                  <a:gd name="T6" fmla="*/ 135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40011" name="Line 304"/>
              <p:cNvSpPr>
                <a:spLocks noChangeShapeType="1"/>
              </p:cNvSpPr>
              <p:nvPr/>
            </p:nvSpPr>
            <p:spPr bwMode="auto">
              <a:xfrm>
                <a:off x="4984" y="12408"/>
                <a:ext cx="2925" cy="0"/>
              </a:xfrm>
              <a:prstGeom prst="line">
                <a:avLst/>
              </a:prstGeom>
              <a:noFill/>
              <a:ln w="28575">
                <a:solidFill>
                  <a:srgbClr val="000000"/>
                </a:solidFill>
                <a:round/>
                <a:headEnd/>
                <a:tailEnd/>
              </a:ln>
            </p:spPr>
            <p:txBody>
              <a:bodyPr/>
              <a:lstStyle/>
              <a:p>
                <a:endParaRPr lang="en-US"/>
              </a:p>
            </p:txBody>
          </p:sp>
          <p:sp>
            <p:nvSpPr>
              <p:cNvPr id="40012" name="Line 305"/>
              <p:cNvSpPr>
                <a:spLocks noChangeShapeType="1"/>
              </p:cNvSpPr>
              <p:nvPr/>
            </p:nvSpPr>
            <p:spPr bwMode="auto">
              <a:xfrm>
                <a:off x="5370" y="12308"/>
                <a:ext cx="0" cy="180"/>
              </a:xfrm>
              <a:prstGeom prst="line">
                <a:avLst/>
              </a:prstGeom>
              <a:noFill/>
              <a:ln w="9525">
                <a:solidFill>
                  <a:srgbClr val="000000"/>
                </a:solidFill>
                <a:round/>
                <a:headEnd/>
                <a:tailEnd/>
              </a:ln>
            </p:spPr>
            <p:txBody>
              <a:bodyPr/>
              <a:lstStyle/>
              <a:p>
                <a:endParaRPr lang="en-US"/>
              </a:p>
            </p:txBody>
          </p:sp>
          <p:sp>
            <p:nvSpPr>
              <p:cNvPr id="40013" name="Line 306"/>
              <p:cNvSpPr>
                <a:spLocks noChangeShapeType="1"/>
              </p:cNvSpPr>
              <p:nvPr/>
            </p:nvSpPr>
            <p:spPr bwMode="auto">
              <a:xfrm>
                <a:off x="5730" y="12308"/>
                <a:ext cx="0" cy="180"/>
              </a:xfrm>
              <a:prstGeom prst="line">
                <a:avLst/>
              </a:prstGeom>
              <a:noFill/>
              <a:ln w="9525">
                <a:solidFill>
                  <a:srgbClr val="000000"/>
                </a:solidFill>
                <a:round/>
                <a:headEnd/>
                <a:tailEnd/>
              </a:ln>
            </p:spPr>
            <p:txBody>
              <a:bodyPr/>
              <a:lstStyle/>
              <a:p>
                <a:endParaRPr lang="en-US"/>
              </a:p>
            </p:txBody>
          </p:sp>
          <p:sp>
            <p:nvSpPr>
              <p:cNvPr id="40014" name="Line 307"/>
              <p:cNvSpPr>
                <a:spLocks noChangeShapeType="1"/>
              </p:cNvSpPr>
              <p:nvPr/>
            </p:nvSpPr>
            <p:spPr bwMode="auto">
              <a:xfrm>
                <a:off x="6090" y="12308"/>
                <a:ext cx="0" cy="180"/>
              </a:xfrm>
              <a:prstGeom prst="line">
                <a:avLst/>
              </a:prstGeom>
              <a:noFill/>
              <a:ln w="9525">
                <a:solidFill>
                  <a:srgbClr val="000000"/>
                </a:solidFill>
                <a:round/>
                <a:headEnd/>
                <a:tailEnd/>
              </a:ln>
            </p:spPr>
            <p:txBody>
              <a:bodyPr/>
              <a:lstStyle/>
              <a:p>
                <a:endParaRPr lang="en-US"/>
              </a:p>
            </p:txBody>
          </p:sp>
          <p:sp>
            <p:nvSpPr>
              <p:cNvPr id="40015" name="Line 308"/>
              <p:cNvSpPr>
                <a:spLocks noChangeShapeType="1"/>
              </p:cNvSpPr>
              <p:nvPr/>
            </p:nvSpPr>
            <p:spPr bwMode="auto">
              <a:xfrm>
                <a:off x="6450" y="12308"/>
                <a:ext cx="0" cy="180"/>
              </a:xfrm>
              <a:prstGeom prst="line">
                <a:avLst/>
              </a:prstGeom>
              <a:noFill/>
              <a:ln w="9525">
                <a:solidFill>
                  <a:srgbClr val="000000"/>
                </a:solidFill>
                <a:round/>
                <a:headEnd/>
                <a:tailEnd/>
              </a:ln>
            </p:spPr>
            <p:txBody>
              <a:bodyPr/>
              <a:lstStyle/>
              <a:p>
                <a:endParaRPr lang="en-US"/>
              </a:p>
            </p:txBody>
          </p:sp>
          <p:sp>
            <p:nvSpPr>
              <p:cNvPr id="40016" name="Line 309"/>
              <p:cNvSpPr>
                <a:spLocks noChangeShapeType="1"/>
              </p:cNvSpPr>
              <p:nvPr/>
            </p:nvSpPr>
            <p:spPr bwMode="auto">
              <a:xfrm>
                <a:off x="6810" y="12308"/>
                <a:ext cx="0" cy="180"/>
              </a:xfrm>
              <a:prstGeom prst="line">
                <a:avLst/>
              </a:prstGeom>
              <a:noFill/>
              <a:ln w="9525">
                <a:solidFill>
                  <a:srgbClr val="000000"/>
                </a:solidFill>
                <a:round/>
                <a:headEnd/>
                <a:tailEnd/>
              </a:ln>
            </p:spPr>
            <p:txBody>
              <a:bodyPr/>
              <a:lstStyle/>
              <a:p>
                <a:endParaRPr lang="en-US"/>
              </a:p>
            </p:txBody>
          </p:sp>
          <p:sp>
            <p:nvSpPr>
              <p:cNvPr id="40017" name="Line 310"/>
              <p:cNvSpPr>
                <a:spLocks noChangeShapeType="1"/>
              </p:cNvSpPr>
              <p:nvPr/>
            </p:nvSpPr>
            <p:spPr bwMode="auto">
              <a:xfrm>
                <a:off x="7170" y="12308"/>
                <a:ext cx="0" cy="180"/>
              </a:xfrm>
              <a:prstGeom prst="line">
                <a:avLst/>
              </a:prstGeom>
              <a:noFill/>
              <a:ln w="9525">
                <a:solidFill>
                  <a:srgbClr val="000000"/>
                </a:solidFill>
                <a:round/>
                <a:headEnd/>
                <a:tailEnd/>
              </a:ln>
            </p:spPr>
            <p:txBody>
              <a:bodyPr/>
              <a:lstStyle/>
              <a:p>
                <a:endParaRPr lang="en-US"/>
              </a:p>
            </p:txBody>
          </p:sp>
          <p:sp>
            <p:nvSpPr>
              <p:cNvPr id="40018" name="Line 311"/>
              <p:cNvSpPr>
                <a:spLocks noChangeShapeType="1"/>
              </p:cNvSpPr>
              <p:nvPr/>
            </p:nvSpPr>
            <p:spPr bwMode="auto">
              <a:xfrm>
                <a:off x="7530" y="12308"/>
                <a:ext cx="0" cy="180"/>
              </a:xfrm>
              <a:prstGeom prst="line">
                <a:avLst/>
              </a:prstGeom>
              <a:noFill/>
              <a:ln w="9525">
                <a:solidFill>
                  <a:srgbClr val="000000"/>
                </a:solidFill>
                <a:round/>
                <a:headEnd/>
                <a:tailEnd/>
              </a:ln>
            </p:spPr>
            <p:txBody>
              <a:bodyPr/>
              <a:lstStyle/>
              <a:p>
                <a:endParaRPr lang="en-US"/>
              </a:p>
            </p:txBody>
          </p:sp>
          <p:sp>
            <p:nvSpPr>
              <p:cNvPr id="40019" name="Line 312"/>
              <p:cNvSpPr>
                <a:spLocks noChangeShapeType="1"/>
              </p:cNvSpPr>
              <p:nvPr/>
            </p:nvSpPr>
            <p:spPr bwMode="auto">
              <a:xfrm>
                <a:off x="5004" y="10248"/>
                <a:ext cx="2880" cy="0"/>
              </a:xfrm>
              <a:prstGeom prst="line">
                <a:avLst/>
              </a:prstGeom>
              <a:noFill/>
              <a:ln w="28575">
                <a:solidFill>
                  <a:srgbClr val="000000"/>
                </a:solidFill>
                <a:round/>
                <a:headEnd/>
                <a:tailEnd/>
              </a:ln>
            </p:spPr>
            <p:txBody>
              <a:bodyPr/>
              <a:lstStyle/>
              <a:p>
                <a:endParaRPr lang="en-US"/>
              </a:p>
            </p:txBody>
          </p:sp>
          <p:grpSp>
            <p:nvGrpSpPr>
              <p:cNvPr id="40020" name="Group 313"/>
              <p:cNvGrpSpPr>
                <a:grpSpLocks/>
              </p:cNvGrpSpPr>
              <p:nvPr/>
            </p:nvGrpSpPr>
            <p:grpSpPr bwMode="auto">
              <a:xfrm flipV="1">
                <a:off x="4999" y="11922"/>
                <a:ext cx="2904" cy="955"/>
                <a:chOff x="4999" y="11922"/>
                <a:chExt cx="2904" cy="955"/>
              </a:xfrm>
            </p:grpSpPr>
            <p:grpSp>
              <p:nvGrpSpPr>
                <p:cNvPr id="40051" name="Group 314"/>
                <p:cNvGrpSpPr>
                  <a:grpSpLocks/>
                </p:cNvGrpSpPr>
                <p:nvPr/>
              </p:nvGrpSpPr>
              <p:grpSpPr bwMode="auto">
                <a:xfrm flipV="1">
                  <a:off x="5742" y="11922"/>
                  <a:ext cx="1403" cy="460"/>
                  <a:chOff x="7800" y="6880"/>
                  <a:chExt cx="1540" cy="460"/>
                </a:xfrm>
              </p:grpSpPr>
              <p:sp>
                <p:nvSpPr>
                  <p:cNvPr id="40054" name="Freeform 315"/>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sp>
                <p:nvSpPr>
                  <p:cNvPr id="40055" name="Freeform 316"/>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grpSp>
            <p:sp>
              <p:nvSpPr>
                <p:cNvPr id="40052" name="Freeform 317"/>
                <p:cNvSpPr>
                  <a:spLocks/>
                </p:cNvSpPr>
                <p:nvPr/>
              </p:nvSpPr>
              <p:spPr bwMode="auto">
                <a:xfrm>
                  <a:off x="4999" y="12417"/>
                  <a:ext cx="729" cy="460"/>
                </a:xfrm>
                <a:custGeom>
                  <a:avLst/>
                  <a:gdLst>
                    <a:gd name="T0" fmla="*/ 605 w 800"/>
                    <a:gd name="T1" fmla="*/ 0 h 460"/>
                    <a:gd name="T2" fmla="*/ 439 w 800"/>
                    <a:gd name="T3" fmla="*/ 200 h 460"/>
                    <a:gd name="T4" fmla="*/ 287 w 800"/>
                    <a:gd name="T5" fmla="*/ 340 h 460"/>
                    <a:gd name="T6" fmla="*/ 136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sp>
              <p:nvSpPr>
                <p:cNvPr id="40053" name="Freeform 318"/>
                <p:cNvSpPr>
                  <a:spLocks/>
                </p:cNvSpPr>
                <p:nvPr/>
              </p:nvSpPr>
              <p:spPr bwMode="auto">
                <a:xfrm flipH="1">
                  <a:off x="7174" y="12417"/>
                  <a:ext cx="729" cy="460"/>
                </a:xfrm>
                <a:custGeom>
                  <a:avLst/>
                  <a:gdLst>
                    <a:gd name="T0" fmla="*/ 605 w 800"/>
                    <a:gd name="T1" fmla="*/ 0 h 460"/>
                    <a:gd name="T2" fmla="*/ 439 w 800"/>
                    <a:gd name="T3" fmla="*/ 200 h 460"/>
                    <a:gd name="T4" fmla="*/ 287 w 800"/>
                    <a:gd name="T5" fmla="*/ 340 h 460"/>
                    <a:gd name="T6" fmla="*/ 136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grpSp>
          <p:sp>
            <p:nvSpPr>
              <p:cNvPr id="40021" name="Line 319"/>
              <p:cNvSpPr>
                <a:spLocks noChangeShapeType="1"/>
              </p:cNvSpPr>
              <p:nvPr/>
            </p:nvSpPr>
            <p:spPr bwMode="auto">
              <a:xfrm>
                <a:off x="7899" y="10233"/>
                <a:ext cx="0" cy="4305"/>
              </a:xfrm>
              <a:prstGeom prst="line">
                <a:avLst/>
              </a:prstGeom>
              <a:noFill/>
              <a:ln w="28575">
                <a:solidFill>
                  <a:srgbClr val="000000"/>
                </a:solidFill>
                <a:round/>
                <a:headEnd/>
                <a:tailEnd/>
              </a:ln>
            </p:spPr>
            <p:txBody>
              <a:bodyPr/>
              <a:lstStyle/>
              <a:p>
                <a:endParaRPr lang="en-US"/>
              </a:p>
            </p:txBody>
          </p:sp>
          <p:sp>
            <p:nvSpPr>
              <p:cNvPr id="40022" name="Line 320"/>
              <p:cNvSpPr>
                <a:spLocks noChangeShapeType="1"/>
              </p:cNvSpPr>
              <p:nvPr/>
            </p:nvSpPr>
            <p:spPr bwMode="auto">
              <a:xfrm>
                <a:off x="5375" y="12306"/>
                <a:ext cx="0" cy="180"/>
              </a:xfrm>
              <a:prstGeom prst="line">
                <a:avLst/>
              </a:prstGeom>
              <a:noFill/>
              <a:ln w="9525">
                <a:solidFill>
                  <a:srgbClr val="000000"/>
                </a:solidFill>
                <a:round/>
                <a:headEnd/>
                <a:tailEnd/>
              </a:ln>
            </p:spPr>
            <p:txBody>
              <a:bodyPr/>
              <a:lstStyle/>
              <a:p>
                <a:endParaRPr lang="en-US"/>
              </a:p>
            </p:txBody>
          </p:sp>
          <p:sp>
            <p:nvSpPr>
              <p:cNvPr id="40023" name="Line 321"/>
              <p:cNvSpPr>
                <a:spLocks noChangeShapeType="1"/>
              </p:cNvSpPr>
              <p:nvPr/>
            </p:nvSpPr>
            <p:spPr bwMode="auto">
              <a:xfrm>
                <a:off x="5735" y="12306"/>
                <a:ext cx="0" cy="180"/>
              </a:xfrm>
              <a:prstGeom prst="line">
                <a:avLst/>
              </a:prstGeom>
              <a:noFill/>
              <a:ln w="9525">
                <a:solidFill>
                  <a:srgbClr val="000000"/>
                </a:solidFill>
                <a:round/>
                <a:headEnd/>
                <a:tailEnd/>
              </a:ln>
            </p:spPr>
            <p:txBody>
              <a:bodyPr/>
              <a:lstStyle/>
              <a:p>
                <a:endParaRPr lang="en-US"/>
              </a:p>
            </p:txBody>
          </p:sp>
          <p:sp>
            <p:nvSpPr>
              <p:cNvPr id="40024" name="Line 322"/>
              <p:cNvSpPr>
                <a:spLocks noChangeShapeType="1"/>
              </p:cNvSpPr>
              <p:nvPr/>
            </p:nvSpPr>
            <p:spPr bwMode="auto">
              <a:xfrm>
                <a:off x="6095" y="12306"/>
                <a:ext cx="0" cy="180"/>
              </a:xfrm>
              <a:prstGeom prst="line">
                <a:avLst/>
              </a:prstGeom>
              <a:noFill/>
              <a:ln w="9525">
                <a:solidFill>
                  <a:srgbClr val="000000"/>
                </a:solidFill>
                <a:round/>
                <a:headEnd/>
                <a:tailEnd/>
              </a:ln>
            </p:spPr>
            <p:txBody>
              <a:bodyPr/>
              <a:lstStyle/>
              <a:p>
                <a:endParaRPr lang="en-US"/>
              </a:p>
            </p:txBody>
          </p:sp>
          <p:sp>
            <p:nvSpPr>
              <p:cNvPr id="40025" name="Line 323"/>
              <p:cNvSpPr>
                <a:spLocks noChangeShapeType="1"/>
              </p:cNvSpPr>
              <p:nvPr/>
            </p:nvSpPr>
            <p:spPr bwMode="auto">
              <a:xfrm>
                <a:off x="6455" y="12306"/>
                <a:ext cx="0" cy="180"/>
              </a:xfrm>
              <a:prstGeom prst="line">
                <a:avLst/>
              </a:prstGeom>
              <a:noFill/>
              <a:ln w="9525">
                <a:solidFill>
                  <a:srgbClr val="000000"/>
                </a:solidFill>
                <a:round/>
                <a:headEnd/>
                <a:tailEnd/>
              </a:ln>
            </p:spPr>
            <p:txBody>
              <a:bodyPr/>
              <a:lstStyle/>
              <a:p>
                <a:endParaRPr lang="en-US"/>
              </a:p>
            </p:txBody>
          </p:sp>
          <p:sp>
            <p:nvSpPr>
              <p:cNvPr id="40026" name="Line 324"/>
              <p:cNvSpPr>
                <a:spLocks noChangeShapeType="1"/>
              </p:cNvSpPr>
              <p:nvPr/>
            </p:nvSpPr>
            <p:spPr bwMode="auto">
              <a:xfrm>
                <a:off x="6815" y="12306"/>
                <a:ext cx="0" cy="180"/>
              </a:xfrm>
              <a:prstGeom prst="line">
                <a:avLst/>
              </a:prstGeom>
              <a:noFill/>
              <a:ln w="9525">
                <a:solidFill>
                  <a:srgbClr val="000000"/>
                </a:solidFill>
                <a:round/>
                <a:headEnd/>
                <a:tailEnd/>
              </a:ln>
            </p:spPr>
            <p:txBody>
              <a:bodyPr/>
              <a:lstStyle/>
              <a:p>
                <a:endParaRPr lang="en-US"/>
              </a:p>
            </p:txBody>
          </p:sp>
          <p:sp>
            <p:nvSpPr>
              <p:cNvPr id="40027" name="Line 325"/>
              <p:cNvSpPr>
                <a:spLocks noChangeShapeType="1"/>
              </p:cNvSpPr>
              <p:nvPr/>
            </p:nvSpPr>
            <p:spPr bwMode="auto">
              <a:xfrm>
                <a:off x="7175" y="12306"/>
                <a:ext cx="0" cy="180"/>
              </a:xfrm>
              <a:prstGeom prst="line">
                <a:avLst/>
              </a:prstGeom>
              <a:noFill/>
              <a:ln w="9525">
                <a:solidFill>
                  <a:srgbClr val="000000"/>
                </a:solidFill>
                <a:round/>
                <a:headEnd/>
                <a:tailEnd/>
              </a:ln>
            </p:spPr>
            <p:txBody>
              <a:bodyPr/>
              <a:lstStyle/>
              <a:p>
                <a:endParaRPr lang="en-US"/>
              </a:p>
            </p:txBody>
          </p:sp>
          <p:sp>
            <p:nvSpPr>
              <p:cNvPr id="40028" name="Line 326"/>
              <p:cNvSpPr>
                <a:spLocks noChangeShapeType="1"/>
              </p:cNvSpPr>
              <p:nvPr/>
            </p:nvSpPr>
            <p:spPr bwMode="auto">
              <a:xfrm>
                <a:off x="7535" y="12306"/>
                <a:ext cx="0" cy="180"/>
              </a:xfrm>
              <a:prstGeom prst="line">
                <a:avLst/>
              </a:prstGeom>
              <a:noFill/>
              <a:ln w="9525">
                <a:solidFill>
                  <a:srgbClr val="000000"/>
                </a:solidFill>
                <a:round/>
                <a:headEnd/>
                <a:tailEnd/>
              </a:ln>
            </p:spPr>
            <p:txBody>
              <a:bodyPr/>
              <a:lstStyle/>
              <a:p>
                <a:endParaRPr lang="en-US"/>
              </a:p>
            </p:txBody>
          </p:sp>
          <p:sp>
            <p:nvSpPr>
              <p:cNvPr id="40029" name="Line 327"/>
              <p:cNvSpPr>
                <a:spLocks noChangeShapeType="1"/>
              </p:cNvSpPr>
              <p:nvPr/>
            </p:nvSpPr>
            <p:spPr bwMode="auto">
              <a:xfrm>
                <a:off x="7895" y="12306"/>
                <a:ext cx="0" cy="180"/>
              </a:xfrm>
              <a:prstGeom prst="line">
                <a:avLst/>
              </a:prstGeom>
              <a:noFill/>
              <a:ln w="9525">
                <a:solidFill>
                  <a:srgbClr val="000000"/>
                </a:solidFill>
                <a:round/>
                <a:headEnd/>
                <a:tailEnd/>
              </a:ln>
            </p:spPr>
            <p:txBody>
              <a:bodyPr/>
              <a:lstStyle/>
              <a:p>
                <a:endParaRPr lang="en-US"/>
              </a:p>
            </p:txBody>
          </p:sp>
          <p:grpSp>
            <p:nvGrpSpPr>
              <p:cNvPr id="40030" name="Group 328"/>
              <p:cNvGrpSpPr>
                <a:grpSpLocks/>
              </p:cNvGrpSpPr>
              <p:nvPr/>
            </p:nvGrpSpPr>
            <p:grpSpPr bwMode="auto">
              <a:xfrm>
                <a:off x="5019" y="11447"/>
                <a:ext cx="1427" cy="1887"/>
                <a:chOff x="1313" y="11417"/>
                <a:chExt cx="1381" cy="1873"/>
              </a:xfrm>
            </p:grpSpPr>
            <p:sp>
              <p:nvSpPr>
                <p:cNvPr id="40046" name="Freeform 329"/>
                <p:cNvSpPr>
                  <a:spLocks/>
                </p:cNvSpPr>
                <p:nvPr/>
              </p:nvSpPr>
              <p:spPr bwMode="auto">
                <a:xfrm>
                  <a:off x="2333" y="12360"/>
                  <a:ext cx="361" cy="930"/>
                </a:xfrm>
                <a:custGeom>
                  <a:avLst/>
                  <a:gdLst>
                    <a:gd name="T0" fmla="*/ 74 w 800"/>
                    <a:gd name="T1" fmla="*/ 0 h 460"/>
                    <a:gd name="T2" fmla="*/ 53 w 800"/>
                    <a:gd name="T3" fmla="*/ 1652 h 460"/>
                    <a:gd name="T4" fmla="*/ 35 w 800"/>
                    <a:gd name="T5" fmla="*/ 2808 h 460"/>
                    <a:gd name="T6" fmla="*/ 17 w 800"/>
                    <a:gd name="T7" fmla="*/ 3637 h 460"/>
                    <a:gd name="T8" fmla="*/ 0 w 800"/>
                    <a:gd name="T9" fmla="*/ 3801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nvGrpSpPr>
                <p:cNvPr id="40047" name="Group 330"/>
                <p:cNvGrpSpPr>
                  <a:grpSpLocks/>
                </p:cNvGrpSpPr>
                <p:nvPr/>
              </p:nvGrpSpPr>
              <p:grpSpPr bwMode="auto">
                <a:xfrm flipV="1">
                  <a:off x="1313" y="11417"/>
                  <a:ext cx="695" cy="930"/>
                  <a:chOff x="7800" y="6880"/>
                  <a:chExt cx="1540" cy="460"/>
                </a:xfrm>
              </p:grpSpPr>
              <p:sp>
                <p:nvSpPr>
                  <p:cNvPr id="40049" name="Freeform 331"/>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sp>
                <p:nvSpPr>
                  <p:cNvPr id="40050" name="Freeform 332"/>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sp>
              <p:nvSpPr>
                <p:cNvPr id="40048" name="Freeform 333"/>
                <p:cNvSpPr>
                  <a:spLocks/>
                </p:cNvSpPr>
                <p:nvPr/>
              </p:nvSpPr>
              <p:spPr bwMode="auto">
                <a:xfrm flipH="1">
                  <a:off x="2014" y="12357"/>
                  <a:ext cx="362" cy="930"/>
                </a:xfrm>
                <a:custGeom>
                  <a:avLst/>
                  <a:gdLst>
                    <a:gd name="T0" fmla="*/ 74 w 800"/>
                    <a:gd name="T1" fmla="*/ 0 h 460"/>
                    <a:gd name="T2" fmla="*/ 54 w 800"/>
                    <a:gd name="T3" fmla="*/ 1652 h 460"/>
                    <a:gd name="T4" fmla="*/ 35 w 800"/>
                    <a:gd name="T5" fmla="*/ 2808 h 460"/>
                    <a:gd name="T6" fmla="*/ 17 w 800"/>
                    <a:gd name="T7" fmla="*/ 3637 h 460"/>
                    <a:gd name="T8" fmla="*/ 0 w 800"/>
                    <a:gd name="T9" fmla="*/ 3801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grpSp>
            <p:nvGrpSpPr>
              <p:cNvPr id="40031" name="Group 334"/>
              <p:cNvGrpSpPr>
                <a:grpSpLocks/>
              </p:cNvGrpSpPr>
              <p:nvPr/>
            </p:nvGrpSpPr>
            <p:grpSpPr bwMode="auto">
              <a:xfrm>
                <a:off x="6459" y="11452"/>
                <a:ext cx="1427" cy="1887"/>
                <a:chOff x="1313" y="11417"/>
                <a:chExt cx="1381" cy="1873"/>
              </a:xfrm>
            </p:grpSpPr>
            <p:sp>
              <p:nvSpPr>
                <p:cNvPr id="40041" name="Freeform 335"/>
                <p:cNvSpPr>
                  <a:spLocks/>
                </p:cNvSpPr>
                <p:nvPr/>
              </p:nvSpPr>
              <p:spPr bwMode="auto">
                <a:xfrm>
                  <a:off x="2333" y="12360"/>
                  <a:ext cx="361" cy="930"/>
                </a:xfrm>
                <a:custGeom>
                  <a:avLst/>
                  <a:gdLst>
                    <a:gd name="T0" fmla="*/ 74 w 800"/>
                    <a:gd name="T1" fmla="*/ 0 h 460"/>
                    <a:gd name="T2" fmla="*/ 53 w 800"/>
                    <a:gd name="T3" fmla="*/ 1652 h 460"/>
                    <a:gd name="T4" fmla="*/ 35 w 800"/>
                    <a:gd name="T5" fmla="*/ 2808 h 460"/>
                    <a:gd name="T6" fmla="*/ 17 w 800"/>
                    <a:gd name="T7" fmla="*/ 3637 h 460"/>
                    <a:gd name="T8" fmla="*/ 0 w 800"/>
                    <a:gd name="T9" fmla="*/ 3801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nvGrpSpPr>
                <p:cNvPr id="40042" name="Group 336"/>
                <p:cNvGrpSpPr>
                  <a:grpSpLocks/>
                </p:cNvGrpSpPr>
                <p:nvPr/>
              </p:nvGrpSpPr>
              <p:grpSpPr bwMode="auto">
                <a:xfrm flipV="1">
                  <a:off x="1313" y="11417"/>
                  <a:ext cx="695" cy="930"/>
                  <a:chOff x="7800" y="6880"/>
                  <a:chExt cx="1540" cy="460"/>
                </a:xfrm>
              </p:grpSpPr>
              <p:sp>
                <p:nvSpPr>
                  <p:cNvPr id="40044" name="Freeform 337"/>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sp>
                <p:nvSpPr>
                  <p:cNvPr id="40045" name="Freeform 338"/>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sp>
              <p:nvSpPr>
                <p:cNvPr id="40043" name="Freeform 339"/>
                <p:cNvSpPr>
                  <a:spLocks/>
                </p:cNvSpPr>
                <p:nvPr/>
              </p:nvSpPr>
              <p:spPr bwMode="auto">
                <a:xfrm flipH="1">
                  <a:off x="2014" y="12357"/>
                  <a:ext cx="362" cy="930"/>
                </a:xfrm>
                <a:custGeom>
                  <a:avLst/>
                  <a:gdLst>
                    <a:gd name="T0" fmla="*/ 74 w 800"/>
                    <a:gd name="T1" fmla="*/ 0 h 460"/>
                    <a:gd name="T2" fmla="*/ 54 w 800"/>
                    <a:gd name="T3" fmla="*/ 1652 h 460"/>
                    <a:gd name="T4" fmla="*/ 35 w 800"/>
                    <a:gd name="T5" fmla="*/ 2808 h 460"/>
                    <a:gd name="T6" fmla="*/ 17 w 800"/>
                    <a:gd name="T7" fmla="*/ 3637 h 460"/>
                    <a:gd name="T8" fmla="*/ 0 w 800"/>
                    <a:gd name="T9" fmla="*/ 3801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sp>
            <p:nvSpPr>
              <p:cNvPr id="40032" name="Freeform 340"/>
              <p:cNvSpPr>
                <a:spLocks/>
              </p:cNvSpPr>
              <p:nvPr/>
            </p:nvSpPr>
            <p:spPr bwMode="auto">
              <a:xfrm flipV="1">
                <a:off x="5760" y="12420"/>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grpSp>
            <p:nvGrpSpPr>
              <p:cNvPr id="40033" name="Group 341"/>
              <p:cNvGrpSpPr>
                <a:grpSpLocks/>
              </p:cNvGrpSpPr>
              <p:nvPr/>
            </p:nvGrpSpPr>
            <p:grpSpPr bwMode="auto">
              <a:xfrm flipV="1">
                <a:off x="6489" y="11460"/>
                <a:ext cx="1402" cy="1868"/>
                <a:chOff x="6489" y="11475"/>
                <a:chExt cx="1402" cy="1868"/>
              </a:xfrm>
            </p:grpSpPr>
            <p:sp>
              <p:nvSpPr>
                <p:cNvPr id="40039" name="Freeform 342"/>
                <p:cNvSpPr>
                  <a:spLocks/>
                </p:cNvSpPr>
                <p:nvPr/>
              </p:nvSpPr>
              <p:spPr bwMode="auto">
                <a:xfrm>
                  <a:off x="7208" y="11475"/>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sp>
              <p:nvSpPr>
                <p:cNvPr id="40040" name="Freeform 343"/>
                <p:cNvSpPr>
                  <a:spLocks/>
                </p:cNvSpPr>
                <p:nvPr/>
              </p:nvSpPr>
              <p:spPr bwMode="auto">
                <a:xfrm flipV="1">
                  <a:off x="6489" y="12420"/>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grpSp>
          <p:sp>
            <p:nvSpPr>
              <p:cNvPr id="40034" name="Text Box 344"/>
              <p:cNvSpPr txBox="1">
                <a:spLocks noChangeArrowheads="1"/>
              </p:cNvSpPr>
              <p:nvPr/>
            </p:nvSpPr>
            <p:spPr bwMode="auto">
              <a:xfrm>
                <a:off x="6555" y="11382"/>
                <a:ext cx="700" cy="660"/>
              </a:xfrm>
              <a:prstGeom prst="rect">
                <a:avLst/>
              </a:prstGeom>
              <a:noFill/>
              <a:ln w="9525">
                <a:noFill/>
                <a:miter lim="800000"/>
                <a:headEnd/>
                <a:tailEnd/>
              </a:ln>
            </p:spPr>
            <p:txBody>
              <a:bodyPr/>
              <a:lstStyle/>
              <a:p>
                <a:pPr eaLnBrk="0" hangingPunct="0"/>
                <a:r>
                  <a:rPr lang="en-US" sz="2000"/>
                  <a:t>+</a:t>
                </a:r>
                <a:endParaRPr lang="en-US"/>
              </a:p>
            </p:txBody>
          </p:sp>
          <p:sp>
            <p:nvSpPr>
              <p:cNvPr id="40035" name="Freeform 345"/>
              <p:cNvSpPr>
                <a:spLocks/>
              </p:cNvSpPr>
              <p:nvPr/>
            </p:nvSpPr>
            <p:spPr bwMode="auto">
              <a:xfrm>
                <a:off x="5069" y="11453"/>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sp>
            <p:nvSpPr>
              <p:cNvPr id="40036" name="Text Box 346"/>
              <p:cNvSpPr txBox="1">
                <a:spLocks noChangeArrowheads="1"/>
              </p:cNvSpPr>
              <p:nvPr/>
            </p:nvSpPr>
            <p:spPr bwMode="auto">
              <a:xfrm>
                <a:off x="5900" y="12747"/>
                <a:ext cx="475" cy="660"/>
              </a:xfrm>
              <a:prstGeom prst="rect">
                <a:avLst/>
              </a:prstGeom>
              <a:noFill/>
              <a:ln w="9525">
                <a:noFill/>
                <a:miter lim="800000"/>
                <a:headEnd/>
                <a:tailEnd/>
              </a:ln>
            </p:spPr>
            <p:txBody>
              <a:bodyPr/>
              <a:lstStyle/>
              <a:p>
                <a:pPr eaLnBrk="0" hangingPunct="0"/>
                <a:r>
                  <a:rPr lang="en-US" sz="2000"/>
                  <a:t>-</a:t>
                </a:r>
                <a:endParaRPr lang="en-US"/>
              </a:p>
            </p:txBody>
          </p:sp>
          <p:sp>
            <p:nvSpPr>
              <p:cNvPr id="40037" name="Text Box 347"/>
              <p:cNvSpPr txBox="1">
                <a:spLocks noChangeArrowheads="1"/>
              </p:cNvSpPr>
              <p:nvPr/>
            </p:nvSpPr>
            <p:spPr bwMode="auto">
              <a:xfrm>
                <a:off x="7340" y="12762"/>
                <a:ext cx="475" cy="630"/>
              </a:xfrm>
              <a:prstGeom prst="rect">
                <a:avLst/>
              </a:prstGeom>
              <a:noFill/>
              <a:ln w="9525">
                <a:noFill/>
                <a:miter lim="800000"/>
                <a:headEnd/>
                <a:tailEnd/>
              </a:ln>
            </p:spPr>
            <p:txBody>
              <a:bodyPr/>
              <a:lstStyle/>
              <a:p>
                <a:pPr eaLnBrk="0" hangingPunct="0"/>
                <a:r>
                  <a:rPr lang="en-US" sz="2000"/>
                  <a:t>-</a:t>
                </a:r>
                <a:endParaRPr lang="en-US"/>
              </a:p>
            </p:txBody>
          </p:sp>
          <p:sp>
            <p:nvSpPr>
              <p:cNvPr id="40038" name="Text Box 348"/>
              <p:cNvSpPr txBox="1">
                <a:spLocks noChangeArrowheads="1"/>
              </p:cNvSpPr>
              <p:nvPr/>
            </p:nvSpPr>
            <p:spPr bwMode="auto">
              <a:xfrm>
                <a:off x="5115" y="11382"/>
                <a:ext cx="700" cy="660"/>
              </a:xfrm>
              <a:prstGeom prst="rect">
                <a:avLst/>
              </a:prstGeom>
              <a:noFill/>
              <a:ln w="9525">
                <a:noFill/>
                <a:miter lim="800000"/>
                <a:headEnd/>
                <a:tailEnd/>
              </a:ln>
            </p:spPr>
            <p:txBody>
              <a:bodyPr/>
              <a:lstStyle/>
              <a:p>
                <a:pPr eaLnBrk="0" hangingPunct="0"/>
                <a:r>
                  <a:rPr lang="en-US" sz="2000"/>
                  <a:t>+</a:t>
                </a:r>
                <a:endParaRPr lang="en-US"/>
              </a:p>
            </p:txBody>
          </p:sp>
        </p:grpSp>
      </p:grpSp>
      <p:sp>
        <p:nvSpPr>
          <p:cNvPr id="39943" name="TextBox 675"/>
          <p:cNvSpPr txBox="1">
            <a:spLocks noChangeArrowheads="1"/>
          </p:cNvSpPr>
          <p:nvPr/>
        </p:nvSpPr>
        <p:spPr bwMode="auto">
          <a:xfrm>
            <a:off x="6357938" y="3857625"/>
            <a:ext cx="2500312" cy="1784350"/>
          </a:xfrm>
          <a:prstGeom prst="rect">
            <a:avLst/>
          </a:prstGeom>
          <a:noFill/>
          <a:ln w="9525">
            <a:noFill/>
            <a:miter lim="800000"/>
            <a:headEnd/>
            <a:tailEnd/>
          </a:ln>
        </p:spPr>
        <p:txBody>
          <a:bodyPr>
            <a:spAutoFit/>
          </a:bodyPr>
          <a:lstStyle/>
          <a:p>
            <a:pPr eaLnBrk="0" hangingPunct="0"/>
            <a:r>
              <a:rPr lang="en-US">
                <a:solidFill>
                  <a:srgbClr val="66FF33"/>
                </a:solidFill>
              </a:rPr>
              <a:t>                </a:t>
            </a:r>
          </a:p>
          <a:p>
            <a:pPr eaLnBrk="0" hangingPunct="0"/>
            <a:r>
              <a:rPr lang="en-US">
                <a:solidFill>
                  <a:srgbClr val="66FF33"/>
                </a:solidFill>
              </a:rPr>
              <a:t>	Power</a:t>
            </a:r>
          </a:p>
          <a:p>
            <a:pPr eaLnBrk="0" hangingPunct="0"/>
            <a:r>
              <a:rPr lang="en-US">
                <a:solidFill>
                  <a:srgbClr val="66FF33"/>
                </a:solidFill>
              </a:rPr>
              <a:t>	Voltage	  </a:t>
            </a:r>
          </a:p>
          <a:p>
            <a:pPr eaLnBrk="0" hangingPunct="0"/>
            <a:r>
              <a:rPr lang="en-US">
                <a:solidFill>
                  <a:srgbClr val="66FF33"/>
                </a:solidFill>
              </a:rPr>
              <a:t>	Current</a:t>
            </a:r>
          </a:p>
          <a:p>
            <a:pPr eaLnBrk="0" hangingPunct="0"/>
            <a:r>
              <a:rPr lang="en-AU" sz="1200" b="1">
                <a:solidFill>
                  <a:srgbClr val="66FF33"/>
                </a:solidFill>
              </a:rPr>
              <a:t>                          </a:t>
            </a:r>
          </a:p>
          <a:p>
            <a:pPr eaLnBrk="0" hangingPunct="0"/>
            <a:endParaRPr lang="en-AU" sz="1200" b="1">
              <a:solidFill>
                <a:srgbClr val="66FF33"/>
              </a:solidFill>
            </a:endParaRPr>
          </a:p>
          <a:p>
            <a:pPr algn="ctr" eaLnBrk="0" hangingPunct="0"/>
            <a:r>
              <a:rPr lang="en-AU" sz="1400" b="1">
                <a:solidFill>
                  <a:srgbClr val="66FF33"/>
                </a:solidFill>
              </a:rPr>
              <a:t>45° intervals</a:t>
            </a:r>
            <a:endParaRPr lang="en-US" sz="1400" b="1">
              <a:solidFill>
                <a:srgbClr val="66FF33"/>
              </a:solidFill>
            </a:endParaRPr>
          </a:p>
        </p:txBody>
      </p:sp>
      <p:sp>
        <p:nvSpPr>
          <p:cNvPr id="39944" name="TextBox 676"/>
          <p:cNvSpPr txBox="1">
            <a:spLocks noChangeArrowheads="1"/>
          </p:cNvSpPr>
          <p:nvPr/>
        </p:nvSpPr>
        <p:spPr bwMode="auto">
          <a:xfrm>
            <a:off x="1214438" y="3429000"/>
            <a:ext cx="642937" cy="3140075"/>
          </a:xfrm>
          <a:prstGeom prst="rect">
            <a:avLst/>
          </a:prstGeom>
          <a:noFill/>
          <a:ln w="9525">
            <a:noFill/>
            <a:miter lim="800000"/>
            <a:headEnd/>
            <a:tailEnd/>
          </a:ln>
        </p:spPr>
        <p:txBody>
          <a:bodyPr>
            <a:spAutoFit/>
          </a:bodyPr>
          <a:lstStyle/>
          <a:p>
            <a:pPr eaLnBrk="0" hangingPunct="0"/>
            <a:r>
              <a:rPr lang="en-AU"/>
              <a:t>  </a:t>
            </a:r>
            <a:r>
              <a:rPr lang="en-AU">
                <a:solidFill>
                  <a:srgbClr val="32F452"/>
                </a:solidFill>
              </a:rPr>
              <a:t>8</a:t>
            </a:r>
          </a:p>
          <a:p>
            <a:pPr eaLnBrk="0" hangingPunct="0"/>
            <a:r>
              <a:rPr lang="en-AU">
                <a:solidFill>
                  <a:srgbClr val="32F452"/>
                </a:solidFill>
              </a:rPr>
              <a:t>  6</a:t>
            </a:r>
          </a:p>
          <a:p>
            <a:pPr eaLnBrk="0" hangingPunct="0"/>
            <a:r>
              <a:rPr lang="en-AU">
                <a:solidFill>
                  <a:srgbClr val="32F452"/>
                </a:solidFill>
              </a:rPr>
              <a:t>  4</a:t>
            </a:r>
          </a:p>
          <a:p>
            <a:pPr eaLnBrk="0" hangingPunct="0"/>
            <a:r>
              <a:rPr lang="en-AU">
                <a:solidFill>
                  <a:srgbClr val="32F452"/>
                </a:solidFill>
              </a:rPr>
              <a:t>  2</a:t>
            </a:r>
          </a:p>
          <a:p>
            <a:pPr eaLnBrk="0" hangingPunct="0"/>
            <a:r>
              <a:rPr lang="en-AU">
                <a:solidFill>
                  <a:srgbClr val="32F452"/>
                </a:solidFill>
              </a:rPr>
              <a:t>0.4</a:t>
            </a:r>
          </a:p>
          <a:p>
            <a:pPr eaLnBrk="0" hangingPunct="0"/>
            <a:r>
              <a:rPr lang="en-AU">
                <a:solidFill>
                  <a:srgbClr val="32F452"/>
                </a:solidFill>
              </a:rPr>
              <a:t>- 2</a:t>
            </a:r>
          </a:p>
          <a:p>
            <a:pPr eaLnBrk="0" hangingPunct="0"/>
            <a:r>
              <a:rPr lang="en-AU">
                <a:solidFill>
                  <a:srgbClr val="32F452"/>
                </a:solidFill>
              </a:rPr>
              <a:t>- 4</a:t>
            </a:r>
          </a:p>
          <a:p>
            <a:pPr eaLnBrk="0" hangingPunct="0"/>
            <a:r>
              <a:rPr lang="en-AU">
                <a:solidFill>
                  <a:srgbClr val="32F452"/>
                </a:solidFill>
              </a:rPr>
              <a:t>- 6</a:t>
            </a:r>
          </a:p>
          <a:p>
            <a:pPr eaLnBrk="0" hangingPunct="0">
              <a:buFontTx/>
              <a:buChar char="-"/>
            </a:pPr>
            <a:r>
              <a:rPr lang="en-AU">
                <a:solidFill>
                  <a:srgbClr val="32F452"/>
                </a:solidFill>
              </a:rPr>
              <a:t> 8</a:t>
            </a:r>
          </a:p>
          <a:p>
            <a:pPr eaLnBrk="0" hangingPunct="0"/>
            <a:endParaRPr lang="en-AU">
              <a:solidFill>
                <a:srgbClr val="32F452"/>
              </a:solidFill>
            </a:endParaRPr>
          </a:p>
          <a:p>
            <a:pPr eaLnBrk="0" hangingPunct="0"/>
            <a:endParaRPr lang="en-US">
              <a:solidFill>
                <a:srgbClr val="32F452"/>
              </a:solidFill>
            </a:endParaRPr>
          </a:p>
        </p:txBody>
      </p:sp>
      <p:sp>
        <p:nvSpPr>
          <p:cNvPr id="679" name="Rectangle 678"/>
          <p:cNvSpPr/>
          <p:nvPr/>
        </p:nvSpPr>
        <p:spPr>
          <a:xfrm>
            <a:off x="6929438" y="4214813"/>
            <a:ext cx="285750" cy="14287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680" name="Rectangle 679"/>
          <p:cNvSpPr/>
          <p:nvPr/>
        </p:nvSpPr>
        <p:spPr>
          <a:xfrm>
            <a:off x="6929438" y="4500563"/>
            <a:ext cx="285750" cy="1428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681" name="Rectangle 680"/>
          <p:cNvSpPr/>
          <p:nvPr/>
        </p:nvSpPr>
        <p:spPr>
          <a:xfrm>
            <a:off x="6929438" y="4786313"/>
            <a:ext cx="285750" cy="142875"/>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67494"/>
            <a:ext cx="8229600" cy="1399032"/>
          </a:xfrm>
        </p:spPr>
        <p:txBody>
          <a:bodyPr/>
          <a:lstStyle/>
          <a:p>
            <a:pPr indent="0" eaLnBrk="1" fontAlgn="auto" hangingPunct="1">
              <a:spcAft>
                <a:spcPts val="0"/>
              </a:spcAft>
              <a:defRPr/>
            </a:pPr>
            <a:r>
              <a:rPr lang="en-US" b="1" dirty="0" smtClean="0">
                <a:solidFill>
                  <a:schemeClr val="accent1"/>
                </a:solidFill>
                <a:latin typeface="Arial" pitchFamily="34" charset="0"/>
                <a:cs typeface="Arial" pitchFamily="34" charset="0"/>
              </a:rPr>
              <a:t>Power over Second</a:t>
            </a:r>
            <a:r>
              <a:rPr lang="en-US" dirty="0" smtClean="0">
                <a:solidFill>
                  <a:schemeClr val="accent1"/>
                </a:solidFill>
                <a:latin typeface="Arial" pitchFamily="34" charset="0"/>
                <a:cs typeface="Arial" pitchFamily="34" charset="0"/>
              </a:rPr>
              <a:t> </a:t>
            </a:r>
            <a:r>
              <a:rPr lang="en-US" b="1" dirty="0" smtClean="0">
                <a:solidFill>
                  <a:schemeClr val="accent1"/>
                </a:solidFill>
                <a:latin typeface="Arial" pitchFamily="34" charset="0"/>
                <a:cs typeface="Arial" pitchFamily="34" charset="0"/>
              </a:rPr>
              <a:t>half</a:t>
            </a:r>
            <a:r>
              <a:rPr lang="en-US" dirty="0" smtClean="0">
                <a:solidFill>
                  <a:schemeClr val="accent1"/>
                </a:solidFill>
                <a:latin typeface="Arial" pitchFamily="34" charset="0"/>
                <a:cs typeface="Arial" pitchFamily="34" charset="0"/>
              </a:rPr>
              <a:t> </a:t>
            </a:r>
            <a:r>
              <a:rPr lang="en-US" b="1" dirty="0" smtClean="0">
                <a:solidFill>
                  <a:schemeClr val="accent1"/>
                </a:solidFill>
                <a:latin typeface="Arial" pitchFamily="34" charset="0"/>
                <a:cs typeface="Arial" pitchFamily="34" charset="0"/>
              </a:rPr>
              <a:t>cycle</a:t>
            </a:r>
            <a:br>
              <a:rPr lang="en-US" b="1" dirty="0" smtClean="0">
                <a:solidFill>
                  <a:schemeClr val="accent1"/>
                </a:solidFill>
                <a:latin typeface="Arial" pitchFamily="34" charset="0"/>
                <a:cs typeface="Arial" pitchFamily="34" charset="0"/>
              </a:rPr>
            </a:br>
            <a:endParaRPr lang="en-US" b="1" dirty="0" smtClean="0">
              <a:solidFill>
                <a:schemeClr val="accent1"/>
              </a:solidFill>
              <a:latin typeface="Arial" pitchFamily="34" charset="0"/>
              <a:cs typeface="Arial" pitchFamily="34" charset="0"/>
            </a:endParaRPr>
          </a:p>
        </p:txBody>
      </p:sp>
      <p:sp>
        <p:nvSpPr>
          <p:cNvPr id="68611" name="Rectangle 3"/>
          <p:cNvSpPr>
            <a:spLocks noGrp="1" noChangeArrowheads="1"/>
          </p:cNvSpPr>
          <p:nvPr>
            <p:ph sz="half" idx="1"/>
          </p:nvPr>
        </p:nvSpPr>
        <p:spPr>
          <a:xfrm>
            <a:off x="457200" y="1071563"/>
            <a:ext cx="8329613" cy="1785937"/>
          </a:xfrm>
        </p:spPr>
        <p:txBody>
          <a:bodyPr>
            <a:normAutofit fontScale="92500" lnSpcReduction="20000"/>
          </a:bodyPr>
          <a:lstStyle/>
          <a:p>
            <a:pPr marL="64008" indent="0" eaLnBrk="1" fontAlgn="auto" hangingPunct="1">
              <a:lnSpc>
                <a:spcPct val="90000"/>
              </a:lnSpc>
              <a:spcAft>
                <a:spcPts val="0"/>
              </a:spcAft>
              <a:buNone/>
              <a:defRPr/>
            </a:pPr>
            <a:r>
              <a:rPr lang="en-US" sz="2400" dirty="0" smtClean="0">
                <a:latin typeface="Arial" pitchFamily="34" charset="0"/>
                <a:cs typeface="Arial" pitchFamily="34" charset="0"/>
              </a:rPr>
              <a:t>For the negative half cycle, voltage and current have negative sine values. </a:t>
            </a:r>
          </a:p>
          <a:p>
            <a:pPr marL="64008" indent="0" eaLnBrk="1" fontAlgn="auto" hangingPunct="1">
              <a:lnSpc>
                <a:spcPct val="90000"/>
              </a:lnSpc>
              <a:spcAft>
                <a:spcPts val="0"/>
              </a:spcAft>
              <a:buNone/>
              <a:defRPr/>
            </a:pPr>
            <a:r>
              <a:rPr lang="en-US" sz="2400" dirty="0" smtClean="0">
                <a:latin typeface="Arial" pitchFamily="34" charset="0"/>
                <a:cs typeface="Arial" pitchFamily="34" charset="0"/>
              </a:rPr>
              <a:t>If the instantaneous value at 45° points is calculated we have once again one complete cycle of power developed for the second half cycle. </a:t>
            </a:r>
          </a:p>
          <a:p>
            <a:pPr marL="64008" indent="0" eaLnBrk="1" fontAlgn="auto" hangingPunct="1">
              <a:lnSpc>
                <a:spcPct val="90000"/>
              </a:lnSpc>
              <a:spcAft>
                <a:spcPts val="0"/>
              </a:spcAft>
              <a:buNone/>
              <a:defRPr/>
            </a:pPr>
            <a:r>
              <a:rPr lang="en-US" sz="2400" dirty="0" smtClean="0">
                <a:latin typeface="Arial" pitchFamily="34" charset="0"/>
                <a:cs typeface="Arial" pitchFamily="34" charset="0"/>
              </a:rPr>
              <a:t>These too cancel and result in </a:t>
            </a:r>
            <a:r>
              <a:rPr lang="en-US" sz="3200" dirty="0" smtClean="0">
                <a:solidFill>
                  <a:srgbClr val="32F452"/>
                </a:solidFill>
                <a:latin typeface="Arial" pitchFamily="34" charset="0"/>
                <a:cs typeface="Arial" pitchFamily="34" charset="0"/>
              </a:rPr>
              <a:t>no net power</a:t>
            </a:r>
            <a:r>
              <a:rPr lang="en-US" sz="2400" dirty="0" smtClean="0">
                <a:solidFill>
                  <a:srgbClr val="32F452"/>
                </a:solidFill>
                <a:latin typeface="Arial" pitchFamily="34" charset="0"/>
                <a:cs typeface="Arial" pitchFamily="34" charset="0"/>
              </a:rPr>
              <a:t> </a:t>
            </a:r>
            <a:r>
              <a:rPr lang="en-US" sz="2400" dirty="0" smtClean="0">
                <a:latin typeface="Arial" pitchFamily="34" charset="0"/>
                <a:cs typeface="Arial" pitchFamily="34" charset="0"/>
              </a:rPr>
              <a:t>dissipation.</a:t>
            </a:r>
          </a:p>
        </p:txBody>
      </p:sp>
      <p:sp>
        <p:nvSpPr>
          <p:cNvPr id="37892" name="Rectangle 4"/>
          <p:cNvSpPr>
            <a:spLocks noGrp="1" noChangeArrowheads="1"/>
          </p:cNvSpPr>
          <p:nvPr>
            <p:ph sz="half" idx="2"/>
          </p:nvPr>
        </p:nvSpPr>
        <p:spPr>
          <a:xfrm>
            <a:off x="2643188" y="6286500"/>
            <a:ext cx="4357687" cy="428625"/>
          </a:xfrm>
        </p:spPr>
        <p:txBody>
          <a:bodyPr>
            <a:normAutofit fontScale="92500" lnSpcReduction="20000"/>
          </a:bodyPr>
          <a:lstStyle/>
          <a:p>
            <a:pPr marL="448056" indent="-384048" eaLnBrk="1" fontAlgn="auto" hangingPunct="1">
              <a:lnSpc>
                <a:spcPct val="90000"/>
              </a:lnSpc>
              <a:spcAft>
                <a:spcPts val="0"/>
              </a:spcAft>
              <a:buFont typeface="Wingdings 2"/>
              <a:buNone/>
              <a:defRPr/>
            </a:pPr>
            <a:r>
              <a:rPr lang="en-AU" sz="1800" b="1" dirty="0" smtClean="0">
                <a:latin typeface="Arial" pitchFamily="34" charset="0"/>
                <a:cs typeface="Arial" pitchFamily="34" charset="0"/>
              </a:rPr>
              <a:t>Power Curve for an Capacitive Circuit</a:t>
            </a:r>
            <a:endParaRPr lang="en-US" sz="1800" b="1" dirty="0" smtClean="0">
              <a:latin typeface="Arial" pitchFamily="34" charset="0"/>
              <a:cs typeface="Arial" pitchFamily="34" charset="0"/>
            </a:endParaRPr>
          </a:p>
        </p:txBody>
      </p:sp>
      <p:sp>
        <p:nvSpPr>
          <p:cNvPr id="40965" name="Slide Number Placeholder 349"/>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0ACB242-C3CD-4B6F-9E37-8C42BEBC3045}" type="slidenum">
              <a:rPr lang="en-US" smtClean="0"/>
              <a:pPr/>
              <a:t>34</a:t>
            </a:fld>
            <a:endParaRPr lang="en-US" smtClean="0"/>
          </a:p>
        </p:txBody>
      </p:sp>
      <p:grpSp>
        <p:nvGrpSpPr>
          <p:cNvPr id="40966" name="Group 5"/>
          <p:cNvGrpSpPr>
            <a:grpSpLocks/>
          </p:cNvGrpSpPr>
          <p:nvPr/>
        </p:nvGrpSpPr>
        <p:grpSpPr bwMode="auto">
          <a:xfrm>
            <a:off x="1071563" y="3071813"/>
            <a:ext cx="5903912" cy="3606800"/>
            <a:chOff x="4265" y="10233"/>
            <a:chExt cx="4360" cy="4891"/>
          </a:xfrm>
        </p:grpSpPr>
        <p:sp>
          <p:nvSpPr>
            <p:cNvPr id="40972" name="Text Box 9"/>
            <p:cNvSpPr txBox="1">
              <a:spLocks noChangeArrowheads="1"/>
            </p:cNvSpPr>
            <p:nvPr/>
          </p:nvSpPr>
          <p:spPr bwMode="auto">
            <a:xfrm>
              <a:off x="4265" y="14724"/>
              <a:ext cx="4360" cy="400"/>
            </a:xfrm>
            <a:prstGeom prst="rect">
              <a:avLst/>
            </a:prstGeom>
            <a:noFill/>
            <a:ln w="9525">
              <a:noFill/>
              <a:miter lim="800000"/>
              <a:headEnd/>
              <a:tailEnd/>
            </a:ln>
          </p:spPr>
          <p:txBody>
            <a:bodyPr/>
            <a:lstStyle/>
            <a:p>
              <a:pPr algn="ctr" eaLnBrk="0" hangingPunct="0"/>
              <a:endParaRPr lang="en-AU"/>
            </a:p>
          </p:txBody>
        </p:sp>
        <p:grpSp>
          <p:nvGrpSpPr>
            <p:cNvPr id="40973" name="Group 17"/>
            <p:cNvGrpSpPr>
              <a:grpSpLocks/>
            </p:cNvGrpSpPr>
            <p:nvPr/>
          </p:nvGrpSpPr>
          <p:grpSpPr bwMode="auto">
            <a:xfrm>
              <a:off x="4984" y="10233"/>
              <a:ext cx="2925" cy="4305"/>
              <a:chOff x="4984" y="10233"/>
              <a:chExt cx="2925" cy="4305"/>
            </a:xfrm>
          </p:grpSpPr>
          <p:sp>
            <p:nvSpPr>
              <p:cNvPr id="40974" name="Text Box 27"/>
              <p:cNvSpPr txBox="1">
                <a:spLocks noChangeArrowheads="1"/>
              </p:cNvSpPr>
              <p:nvPr/>
            </p:nvSpPr>
            <p:spPr bwMode="auto">
              <a:xfrm>
                <a:off x="6550" y="12657"/>
                <a:ext cx="580" cy="480"/>
              </a:xfrm>
              <a:prstGeom prst="rect">
                <a:avLst/>
              </a:prstGeom>
              <a:solidFill>
                <a:srgbClr val="FFFFFF"/>
              </a:solidFill>
              <a:ln w="9525">
                <a:noFill/>
                <a:miter lim="800000"/>
                <a:headEnd/>
                <a:tailEnd/>
              </a:ln>
            </p:spPr>
            <p:txBody>
              <a:bodyPr/>
              <a:lstStyle/>
              <a:p>
                <a:pPr eaLnBrk="0" hangingPunct="0"/>
                <a:endParaRPr lang="en-AU"/>
              </a:p>
            </p:txBody>
          </p:sp>
          <p:grpSp>
            <p:nvGrpSpPr>
              <p:cNvPr id="40975" name="Group 28"/>
              <p:cNvGrpSpPr>
                <a:grpSpLocks/>
              </p:cNvGrpSpPr>
              <p:nvPr/>
            </p:nvGrpSpPr>
            <p:grpSpPr bwMode="auto">
              <a:xfrm>
                <a:off x="5004" y="10488"/>
                <a:ext cx="2400" cy="240"/>
                <a:chOff x="3300" y="14560"/>
                <a:chExt cx="2400" cy="240"/>
              </a:xfrm>
            </p:grpSpPr>
            <p:grpSp>
              <p:nvGrpSpPr>
                <p:cNvPr id="41284" name="Group 29"/>
                <p:cNvGrpSpPr>
                  <a:grpSpLocks/>
                </p:cNvGrpSpPr>
                <p:nvPr/>
              </p:nvGrpSpPr>
              <p:grpSpPr bwMode="auto">
                <a:xfrm>
                  <a:off x="4500" y="14560"/>
                  <a:ext cx="1200" cy="240"/>
                  <a:chOff x="9240" y="12060"/>
                  <a:chExt cx="1200" cy="240"/>
                </a:xfrm>
              </p:grpSpPr>
              <p:sp>
                <p:nvSpPr>
                  <p:cNvPr id="41291" name="Rectangle 3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92" name="Rectangle 3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93" name="Rectangle 3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94" name="Rectangle 3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95" name="Rectangle 3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285" name="Group 35"/>
                <p:cNvGrpSpPr>
                  <a:grpSpLocks/>
                </p:cNvGrpSpPr>
                <p:nvPr/>
              </p:nvGrpSpPr>
              <p:grpSpPr bwMode="auto">
                <a:xfrm>
                  <a:off x="3300" y="14560"/>
                  <a:ext cx="1200" cy="240"/>
                  <a:chOff x="9240" y="12060"/>
                  <a:chExt cx="1200" cy="240"/>
                </a:xfrm>
              </p:grpSpPr>
              <p:sp>
                <p:nvSpPr>
                  <p:cNvPr id="41286" name="Rectangle 3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87" name="Rectangle 3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88" name="Rectangle 3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89" name="Rectangle 3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90" name="Rectangle 4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0976" name="Rectangle 41"/>
              <p:cNvSpPr>
                <a:spLocks noChangeArrowheads="1"/>
              </p:cNvSpPr>
              <p:nvPr/>
            </p:nvSpPr>
            <p:spPr bwMode="auto">
              <a:xfrm>
                <a:off x="7404" y="104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977" name="Rectangle 42"/>
              <p:cNvSpPr>
                <a:spLocks noChangeArrowheads="1"/>
              </p:cNvSpPr>
              <p:nvPr/>
            </p:nvSpPr>
            <p:spPr bwMode="auto">
              <a:xfrm>
                <a:off x="7644" y="104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0978" name="Group 43"/>
              <p:cNvGrpSpPr>
                <a:grpSpLocks/>
              </p:cNvGrpSpPr>
              <p:nvPr/>
            </p:nvGrpSpPr>
            <p:grpSpPr bwMode="auto">
              <a:xfrm>
                <a:off x="5004" y="10728"/>
                <a:ext cx="2400" cy="240"/>
                <a:chOff x="3300" y="14560"/>
                <a:chExt cx="2400" cy="240"/>
              </a:xfrm>
            </p:grpSpPr>
            <p:grpSp>
              <p:nvGrpSpPr>
                <p:cNvPr id="41272" name="Group 44"/>
                <p:cNvGrpSpPr>
                  <a:grpSpLocks/>
                </p:cNvGrpSpPr>
                <p:nvPr/>
              </p:nvGrpSpPr>
              <p:grpSpPr bwMode="auto">
                <a:xfrm>
                  <a:off x="4500" y="14560"/>
                  <a:ext cx="1200" cy="240"/>
                  <a:chOff x="9240" y="12060"/>
                  <a:chExt cx="1200" cy="240"/>
                </a:xfrm>
              </p:grpSpPr>
              <p:sp>
                <p:nvSpPr>
                  <p:cNvPr id="41279" name="Rectangle 4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80" name="Rectangle 4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81" name="Rectangle 4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82" name="Rectangle 4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83" name="Rectangle 4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273" name="Group 50"/>
                <p:cNvGrpSpPr>
                  <a:grpSpLocks/>
                </p:cNvGrpSpPr>
                <p:nvPr/>
              </p:nvGrpSpPr>
              <p:grpSpPr bwMode="auto">
                <a:xfrm>
                  <a:off x="3300" y="14560"/>
                  <a:ext cx="1200" cy="240"/>
                  <a:chOff x="9240" y="12060"/>
                  <a:chExt cx="1200" cy="240"/>
                </a:xfrm>
              </p:grpSpPr>
              <p:sp>
                <p:nvSpPr>
                  <p:cNvPr id="41274" name="Rectangle 5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75" name="Rectangle 5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76" name="Rectangle 5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77" name="Rectangle 5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78" name="Rectangle 5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0979" name="Rectangle 56"/>
              <p:cNvSpPr>
                <a:spLocks noChangeArrowheads="1"/>
              </p:cNvSpPr>
              <p:nvPr/>
            </p:nvSpPr>
            <p:spPr bwMode="auto">
              <a:xfrm>
                <a:off x="7404" y="107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980" name="Rectangle 57"/>
              <p:cNvSpPr>
                <a:spLocks noChangeArrowheads="1"/>
              </p:cNvSpPr>
              <p:nvPr/>
            </p:nvSpPr>
            <p:spPr bwMode="auto">
              <a:xfrm>
                <a:off x="7644" y="107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0981" name="Group 58"/>
              <p:cNvGrpSpPr>
                <a:grpSpLocks/>
              </p:cNvGrpSpPr>
              <p:nvPr/>
            </p:nvGrpSpPr>
            <p:grpSpPr bwMode="auto">
              <a:xfrm>
                <a:off x="5004" y="10968"/>
                <a:ext cx="2400" cy="240"/>
                <a:chOff x="3300" y="14560"/>
                <a:chExt cx="2400" cy="240"/>
              </a:xfrm>
            </p:grpSpPr>
            <p:grpSp>
              <p:nvGrpSpPr>
                <p:cNvPr id="41260" name="Group 59"/>
                <p:cNvGrpSpPr>
                  <a:grpSpLocks/>
                </p:cNvGrpSpPr>
                <p:nvPr/>
              </p:nvGrpSpPr>
              <p:grpSpPr bwMode="auto">
                <a:xfrm>
                  <a:off x="4500" y="14560"/>
                  <a:ext cx="1200" cy="240"/>
                  <a:chOff x="9240" y="12060"/>
                  <a:chExt cx="1200" cy="240"/>
                </a:xfrm>
              </p:grpSpPr>
              <p:sp>
                <p:nvSpPr>
                  <p:cNvPr id="41267" name="Rectangle 6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68" name="Rectangle 6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69" name="Rectangle 6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70" name="Rectangle 6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71" name="Rectangle 6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261" name="Group 65"/>
                <p:cNvGrpSpPr>
                  <a:grpSpLocks/>
                </p:cNvGrpSpPr>
                <p:nvPr/>
              </p:nvGrpSpPr>
              <p:grpSpPr bwMode="auto">
                <a:xfrm>
                  <a:off x="3300" y="14560"/>
                  <a:ext cx="1200" cy="240"/>
                  <a:chOff x="9240" y="12060"/>
                  <a:chExt cx="1200" cy="240"/>
                </a:xfrm>
              </p:grpSpPr>
              <p:sp>
                <p:nvSpPr>
                  <p:cNvPr id="41262" name="Rectangle 6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63" name="Rectangle 6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64" name="Rectangle 6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65" name="Rectangle 6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66" name="Rectangle 7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0982" name="Rectangle 71"/>
              <p:cNvSpPr>
                <a:spLocks noChangeArrowheads="1"/>
              </p:cNvSpPr>
              <p:nvPr/>
            </p:nvSpPr>
            <p:spPr bwMode="auto">
              <a:xfrm>
                <a:off x="7404" y="109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983" name="Rectangle 72"/>
              <p:cNvSpPr>
                <a:spLocks noChangeArrowheads="1"/>
              </p:cNvSpPr>
              <p:nvPr/>
            </p:nvSpPr>
            <p:spPr bwMode="auto">
              <a:xfrm>
                <a:off x="7644" y="109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0984" name="Group 73"/>
              <p:cNvGrpSpPr>
                <a:grpSpLocks/>
              </p:cNvGrpSpPr>
              <p:nvPr/>
            </p:nvGrpSpPr>
            <p:grpSpPr bwMode="auto">
              <a:xfrm>
                <a:off x="5004" y="11208"/>
                <a:ext cx="2400" cy="240"/>
                <a:chOff x="3300" y="14560"/>
                <a:chExt cx="2400" cy="240"/>
              </a:xfrm>
            </p:grpSpPr>
            <p:grpSp>
              <p:nvGrpSpPr>
                <p:cNvPr id="41248" name="Group 74"/>
                <p:cNvGrpSpPr>
                  <a:grpSpLocks/>
                </p:cNvGrpSpPr>
                <p:nvPr/>
              </p:nvGrpSpPr>
              <p:grpSpPr bwMode="auto">
                <a:xfrm>
                  <a:off x="4500" y="14560"/>
                  <a:ext cx="1200" cy="240"/>
                  <a:chOff x="9240" y="12060"/>
                  <a:chExt cx="1200" cy="240"/>
                </a:xfrm>
              </p:grpSpPr>
              <p:sp>
                <p:nvSpPr>
                  <p:cNvPr id="41255" name="Rectangle 7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56" name="Rectangle 7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57" name="Rectangle 7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58" name="Rectangle 7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59" name="Rectangle 7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249" name="Group 80"/>
                <p:cNvGrpSpPr>
                  <a:grpSpLocks/>
                </p:cNvGrpSpPr>
                <p:nvPr/>
              </p:nvGrpSpPr>
              <p:grpSpPr bwMode="auto">
                <a:xfrm>
                  <a:off x="3300" y="14560"/>
                  <a:ext cx="1200" cy="240"/>
                  <a:chOff x="9240" y="12060"/>
                  <a:chExt cx="1200" cy="240"/>
                </a:xfrm>
              </p:grpSpPr>
              <p:sp>
                <p:nvSpPr>
                  <p:cNvPr id="41250" name="Rectangle 8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51" name="Rectangle 8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52" name="Rectangle 8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53" name="Rectangle 8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54" name="Rectangle 8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0985" name="Rectangle 86"/>
              <p:cNvSpPr>
                <a:spLocks noChangeArrowheads="1"/>
              </p:cNvSpPr>
              <p:nvPr/>
            </p:nvSpPr>
            <p:spPr bwMode="auto">
              <a:xfrm>
                <a:off x="7404" y="112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986" name="Rectangle 87"/>
              <p:cNvSpPr>
                <a:spLocks noChangeArrowheads="1"/>
              </p:cNvSpPr>
              <p:nvPr/>
            </p:nvSpPr>
            <p:spPr bwMode="auto">
              <a:xfrm>
                <a:off x="7644" y="112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0987" name="Group 88"/>
              <p:cNvGrpSpPr>
                <a:grpSpLocks/>
              </p:cNvGrpSpPr>
              <p:nvPr/>
            </p:nvGrpSpPr>
            <p:grpSpPr bwMode="auto">
              <a:xfrm>
                <a:off x="5004" y="11448"/>
                <a:ext cx="2400" cy="240"/>
                <a:chOff x="3300" y="14560"/>
                <a:chExt cx="2400" cy="240"/>
              </a:xfrm>
            </p:grpSpPr>
            <p:grpSp>
              <p:nvGrpSpPr>
                <p:cNvPr id="41236" name="Group 89"/>
                <p:cNvGrpSpPr>
                  <a:grpSpLocks/>
                </p:cNvGrpSpPr>
                <p:nvPr/>
              </p:nvGrpSpPr>
              <p:grpSpPr bwMode="auto">
                <a:xfrm>
                  <a:off x="4500" y="14560"/>
                  <a:ext cx="1200" cy="240"/>
                  <a:chOff x="9240" y="12060"/>
                  <a:chExt cx="1200" cy="240"/>
                </a:xfrm>
              </p:grpSpPr>
              <p:sp>
                <p:nvSpPr>
                  <p:cNvPr id="41243" name="Rectangle 9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44" name="Rectangle 9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45" name="Rectangle 9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46" name="Rectangle 9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47" name="Rectangle 9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237" name="Group 95"/>
                <p:cNvGrpSpPr>
                  <a:grpSpLocks/>
                </p:cNvGrpSpPr>
                <p:nvPr/>
              </p:nvGrpSpPr>
              <p:grpSpPr bwMode="auto">
                <a:xfrm>
                  <a:off x="3300" y="14560"/>
                  <a:ext cx="1200" cy="240"/>
                  <a:chOff x="9240" y="12060"/>
                  <a:chExt cx="1200" cy="240"/>
                </a:xfrm>
              </p:grpSpPr>
              <p:sp>
                <p:nvSpPr>
                  <p:cNvPr id="41238" name="Rectangle 9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39" name="Rectangle 9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40" name="Rectangle 9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41" name="Rectangle 9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42" name="Rectangle 10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0988" name="Rectangle 101"/>
              <p:cNvSpPr>
                <a:spLocks noChangeArrowheads="1"/>
              </p:cNvSpPr>
              <p:nvPr/>
            </p:nvSpPr>
            <p:spPr bwMode="auto">
              <a:xfrm>
                <a:off x="7404" y="114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989" name="Rectangle 102"/>
              <p:cNvSpPr>
                <a:spLocks noChangeArrowheads="1"/>
              </p:cNvSpPr>
              <p:nvPr/>
            </p:nvSpPr>
            <p:spPr bwMode="auto">
              <a:xfrm>
                <a:off x="7644" y="114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0990" name="Group 103"/>
              <p:cNvGrpSpPr>
                <a:grpSpLocks/>
              </p:cNvGrpSpPr>
              <p:nvPr/>
            </p:nvGrpSpPr>
            <p:grpSpPr bwMode="auto">
              <a:xfrm>
                <a:off x="5004" y="10248"/>
                <a:ext cx="2400" cy="240"/>
                <a:chOff x="3300" y="14560"/>
                <a:chExt cx="2400" cy="240"/>
              </a:xfrm>
            </p:grpSpPr>
            <p:grpSp>
              <p:nvGrpSpPr>
                <p:cNvPr id="41224" name="Group 104"/>
                <p:cNvGrpSpPr>
                  <a:grpSpLocks/>
                </p:cNvGrpSpPr>
                <p:nvPr/>
              </p:nvGrpSpPr>
              <p:grpSpPr bwMode="auto">
                <a:xfrm>
                  <a:off x="4500" y="14560"/>
                  <a:ext cx="1200" cy="240"/>
                  <a:chOff x="9240" y="12060"/>
                  <a:chExt cx="1200" cy="240"/>
                </a:xfrm>
              </p:grpSpPr>
              <p:sp>
                <p:nvSpPr>
                  <p:cNvPr id="41231" name="Rectangle 10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32" name="Rectangle 10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33" name="Rectangle 10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34" name="Rectangle 10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35" name="Rectangle 10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225" name="Group 110"/>
                <p:cNvGrpSpPr>
                  <a:grpSpLocks/>
                </p:cNvGrpSpPr>
                <p:nvPr/>
              </p:nvGrpSpPr>
              <p:grpSpPr bwMode="auto">
                <a:xfrm>
                  <a:off x="3300" y="14560"/>
                  <a:ext cx="1200" cy="240"/>
                  <a:chOff x="9240" y="12060"/>
                  <a:chExt cx="1200" cy="240"/>
                </a:xfrm>
              </p:grpSpPr>
              <p:sp>
                <p:nvSpPr>
                  <p:cNvPr id="41226" name="Rectangle 11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27" name="Rectangle 11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28" name="Rectangle 11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29" name="Rectangle 11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30" name="Rectangle 11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0991" name="Rectangle 116"/>
              <p:cNvSpPr>
                <a:spLocks noChangeArrowheads="1"/>
              </p:cNvSpPr>
              <p:nvPr/>
            </p:nvSpPr>
            <p:spPr bwMode="auto">
              <a:xfrm>
                <a:off x="7404" y="102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992" name="Rectangle 117"/>
              <p:cNvSpPr>
                <a:spLocks noChangeArrowheads="1"/>
              </p:cNvSpPr>
              <p:nvPr/>
            </p:nvSpPr>
            <p:spPr bwMode="auto">
              <a:xfrm>
                <a:off x="7644" y="102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0993" name="Group 118"/>
              <p:cNvGrpSpPr>
                <a:grpSpLocks/>
              </p:cNvGrpSpPr>
              <p:nvPr/>
            </p:nvGrpSpPr>
            <p:grpSpPr bwMode="auto">
              <a:xfrm>
                <a:off x="5004" y="11928"/>
                <a:ext cx="2400" cy="240"/>
                <a:chOff x="3300" y="14560"/>
                <a:chExt cx="2400" cy="240"/>
              </a:xfrm>
            </p:grpSpPr>
            <p:grpSp>
              <p:nvGrpSpPr>
                <p:cNvPr id="41212" name="Group 119"/>
                <p:cNvGrpSpPr>
                  <a:grpSpLocks/>
                </p:cNvGrpSpPr>
                <p:nvPr/>
              </p:nvGrpSpPr>
              <p:grpSpPr bwMode="auto">
                <a:xfrm>
                  <a:off x="4500" y="14560"/>
                  <a:ext cx="1200" cy="240"/>
                  <a:chOff x="9240" y="12060"/>
                  <a:chExt cx="1200" cy="240"/>
                </a:xfrm>
              </p:grpSpPr>
              <p:sp>
                <p:nvSpPr>
                  <p:cNvPr id="41219" name="Rectangle 12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20" name="Rectangle 12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21" name="Rectangle 12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22" name="Rectangle 12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23" name="Rectangle 12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213" name="Group 125"/>
                <p:cNvGrpSpPr>
                  <a:grpSpLocks/>
                </p:cNvGrpSpPr>
                <p:nvPr/>
              </p:nvGrpSpPr>
              <p:grpSpPr bwMode="auto">
                <a:xfrm>
                  <a:off x="3300" y="14560"/>
                  <a:ext cx="1200" cy="240"/>
                  <a:chOff x="9240" y="12060"/>
                  <a:chExt cx="1200" cy="240"/>
                </a:xfrm>
              </p:grpSpPr>
              <p:sp>
                <p:nvSpPr>
                  <p:cNvPr id="41214" name="Rectangle 12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15" name="Rectangle 12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16" name="Rectangle 12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17" name="Rectangle 12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18" name="Rectangle 13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0994" name="Rectangle 131"/>
              <p:cNvSpPr>
                <a:spLocks noChangeArrowheads="1"/>
              </p:cNvSpPr>
              <p:nvPr/>
            </p:nvSpPr>
            <p:spPr bwMode="auto">
              <a:xfrm>
                <a:off x="7404" y="119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995" name="Rectangle 132"/>
              <p:cNvSpPr>
                <a:spLocks noChangeArrowheads="1"/>
              </p:cNvSpPr>
              <p:nvPr/>
            </p:nvSpPr>
            <p:spPr bwMode="auto">
              <a:xfrm>
                <a:off x="7644" y="119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0996" name="Group 133"/>
              <p:cNvGrpSpPr>
                <a:grpSpLocks/>
              </p:cNvGrpSpPr>
              <p:nvPr/>
            </p:nvGrpSpPr>
            <p:grpSpPr bwMode="auto">
              <a:xfrm>
                <a:off x="5004" y="12168"/>
                <a:ext cx="2400" cy="240"/>
                <a:chOff x="3300" y="14560"/>
                <a:chExt cx="2400" cy="240"/>
              </a:xfrm>
            </p:grpSpPr>
            <p:grpSp>
              <p:nvGrpSpPr>
                <p:cNvPr id="41200" name="Group 134"/>
                <p:cNvGrpSpPr>
                  <a:grpSpLocks/>
                </p:cNvGrpSpPr>
                <p:nvPr/>
              </p:nvGrpSpPr>
              <p:grpSpPr bwMode="auto">
                <a:xfrm>
                  <a:off x="4500" y="14560"/>
                  <a:ext cx="1200" cy="240"/>
                  <a:chOff x="9240" y="12060"/>
                  <a:chExt cx="1200" cy="240"/>
                </a:xfrm>
              </p:grpSpPr>
              <p:sp>
                <p:nvSpPr>
                  <p:cNvPr id="41207" name="Rectangle 13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08" name="Rectangle 13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09" name="Rectangle 13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10" name="Rectangle 13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11" name="Rectangle 13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201" name="Group 140"/>
                <p:cNvGrpSpPr>
                  <a:grpSpLocks/>
                </p:cNvGrpSpPr>
                <p:nvPr/>
              </p:nvGrpSpPr>
              <p:grpSpPr bwMode="auto">
                <a:xfrm>
                  <a:off x="3300" y="14560"/>
                  <a:ext cx="1200" cy="240"/>
                  <a:chOff x="9240" y="12060"/>
                  <a:chExt cx="1200" cy="240"/>
                </a:xfrm>
              </p:grpSpPr>
              <p:sp>
                <p:nvSpPr>
                  <p:cNvPr id="41202" name="Rectangle 14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03" name="Rectangle 14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04" name="Rectangle 14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05" name="Rectangle 14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206" name="Rectangle 14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0997" name="Rectangle 146"/>
              <p:cNvSpPr>
                <a:spLocks noChangeArrowheads="1"/>
              </p:cNvSpPr>
              <p:nvPr/>
            </p:nvSpPr>
            <p:spPr bwMode="auto">
              <a:xfrm>
                <a:off x="7404" y="121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0998" name="Rectangle 147"/>
              <p:cNvSpPr>
                <a:spLocks noChangeArrowheads="1"/>
              </p:cNvSpPr>
              <p:nvPr/>
            </p:nvSpPr>
            <p:spPr bwMode="auto">
              <a:xfrm>
                <a:off x="7644" y="121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0999" name="Group 148"/>
              <p:cNvGrpSpPr>
                <a:grpSpLocks/>
              </p:cNvGrpSpPr>
              <p:nvPr/>
            </p:nvGrpSpPr>
            <p:grpSpPr bwMode="auto">
              <a:xfrm>
                <a:off x="5004" y="12408"/>
                <a:ext cx="2400" cy="240"/>
                <a:chOff x="3300" y="14560"/>
                <a:chExt cx="2400" cy="240"/>
              </a:xfrm>
            </p:grpSpPr>
            <p:grpSp>
              <p:nvGrpSpPr>
                <p:cNvPr id="41188" name="Group 149"/>
                <p:cNvGrpSpPr>
                  <a:grpSpLocks/>
                </p:cNvGrpSpPr>
                <p:nvPr/>
              </p:nvGrpSpPr>
              <p:grpSpPr bwMode="auto">
                <a:xfrm>
                  <a:off x="4500" y="14560"/>
                  <a:ext cx="1200" cy="240"/>
                  <a:chOff x="9240" y="12060"/>
                  <a:chExt cx="1200" cy="240"/>
                </a:xfrm>
              </p:grpSpPr>
              <p:sp>
                <p:nvSpPr>
                  <p:cNvPr id="41195" name="Rectangle 15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96" name="Rectangle 15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97" name="Rectangle 15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98" name="Rectangle 15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99" name="Rectangle 15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189" name="Group 155"/>
                <p:cNvGrpSpPr>
                  <a:grpSpLocks/>
                </p:cNvGrpSpPr>
                <p:nvPr/>
              </p:nvGrpSpPr>
              <p:grpSpPr bwMode="auto">
                <a:xfrm>
                  <a:off x="3300" y="14560"/>
                  <a:ext cx="1200" cy="240"/>
                  <a:chOff x="9240" y="12060"/>
                  <a:chExt cx="1200" cy="240"/>
                </a:xfrm>
              </p:grpSpPr>
              <p:sp>
                <p:nvSpPr>
                  <p:cNvPr id="41190" name="Rectangle 15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91" name="Rectangle 15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92" name="Rectangle 15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93" name="Rectangle 15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94" name="Rectangle 16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1000" name="Rectangle 161"/>
              <p:cNvSpPr>
                <a:spLocks noChangeArrowheads="1"/>
              </p:cNvSpPr>
              <p:nvPr/>
            </p:nvSpPr>
            <p:spPr bwMode="auto">
              <a:xfrm>
                <a:off x="7404" y="124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01" name="Rectangle 162"/>
              <p:cNvSpPr>
                <a:spLocks noChangeArrowheads="1"/>
              </p:cNvSpPr>
              <p:nvPr/>
            </p:nvSpPr>
            <p:spPr bwMode="auto">
              <a:xfrm>
                <a:off x="7644" y="124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1002" name="Group 163"/>
              <p:cNvGrpSpPr>
                <a:grpSpLocks/>
              </p:cNvGrpSpPr>
              <p:nvPr/>
            </p:nvGrpSpPr>
            <p:grpSpPr bwMode="auto">
              <a:xfrm>
                <a:off x="5004" y="12648"/>
                <a:ext cx="2400" cy="240"/>
                <a:chOff x="3300" y="14560"/>
                <a:chExt cx="2400" cy="240"/>
              </a:xfrm>
            </p:grpSpPr>
            <p:grpSp>
              <p:nvGrpSpPr>
                <p:cNvPr id="41176" name="Group 164"/>
                <p:cNvGrpSpPr>
                  <a:grpSpLocks/>
                </p:cNvGrpSpPr>
                <p:nvPr/>
              </p:nvGrpSpPr>
              <p:grpSpPr bwMode="auto">
                <a:xfrm>
                  <a:off x="4500" y="14560"/>
                  <a:ext cx="1200" cy="240"/>
                  <a:chOff x="9240" y="12060"/>
                  <a:chExt cx="1200" cy="240"/>
                </a:xfrm>
              </p:grpSpPr>
              <p:sp>
                <p:nvSpPr>
                  <p:cNvPr id="41183" name="Rectangle 16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84" name="Rectangle 16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85" name="Rectangle 16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86" name="Rectangle 16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87" name="Rectangle 16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177" name="Group 170"/>
                <p:cNvGrpSpPr>
                  <a:grpSpLocks/>
                </p:cNvGrpSpPr>
                <p:nvPr/>
              </p:nvGrpSpPr>
              <p:grpSpPr bwMode="auto">
                <a:xfrm>
                  <a:off x="3300" y="14560"/>
                  <a:ext cx="1200" cy="240"/>
                  <a:chOff x="9240" y="12060"/>
                  <a:chExt cx="1200" cy="240"/>
                </a:xfrm>
              </p:grpSpPr>
              <p:sp>
                <p:nvSpPr>
                  <p:cNvPr id="41178" name="Rectangle 17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79" name="Rectangle 17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80" name="Rectangle 17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81" name="Rectangle 17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82" name="Rectangle 17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1003" name="Rectangle 176"/>
              <p:cNvSpPr>
                <a:spLocks noChangeArrowheads="1"/>
              </p:cNvSpPr>
              <p:nvPr/>
            </p:nvSpPr>
            <p:spPr bwMode="auto">
              <a:xfrm>
                <a:off x="7404" y="126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04" name="Rectangle 177"/>
              <p:cNvSpPr>
                <a:spLocks noChangeArrowheads="1"/>
              </p:cNvSpPr>
              <p:nvPr/>
            </p:nvSpPr>
            <p:spPr bwMode="auto">
              <a:xfrm>
                <a:off x="7644" y="126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1005" name="Group 178"/>
              <p:cNvGrpSpPr>
                <a:grpSpLocks/>
              </p:cNvGrpSpPr>
              <p:nvPr/>
            </p:nvGrpSpPr>
            <p:grpSpPr bwMode="auto">
              <a:xfrm>
                <a:off x="5004" y="12888"/>
                <a:ext cx="2400" cy="240"/>
                <a:chOff x="3300" y="14560"/>
                <a:chExt cx="2400" cy="240"/>
              </a:xfrm>
            </p:grpSpPr>
            <p:grpSp>
              <p:nvGrpSpPr>
                <p:cNvPr id="41164" name="Group 179"/>
                <p:cNvGrpSpPr>
                  <a:grpSpLocks/>
                </p:cNvGrpSpPr>
                <p:nvPr/>
              </p:nvGrpSpPr>
              <p:grpSpPr bwMode="auto">
                <a:xfrm>
                  <a:off x="4500" y="14560"/>
                  <a:ext cx="1200" cy="240"/>
                  <a:chOff x="9240" y="12060"/>
                  <a:chExt cx="1200" cy="240"/>
                </a:xfrm>
              </p:grpSpPr>
              <p:sp>
                <p:nvSpPr>
                  <p:cNvPr id="41171" name="Rectangle 18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72" name="Rectangle 18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73" name="Rectangle 18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74" name="Rectangle 18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75" name="Rectangle 18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165" name="Group 185"/>
                <p:cNvGrpSpPr>
                  <a:grpSpLocks/>
                </p:cNvGrpSpPr>
                <p:nvPr/>
              </p:nvGrpSpPr>
              <p:grpSpPr bwMode="auto">
                <a:xfrm>
                  <a:off x="3300" y="14560"/>
                  <a:ext cx="1200" cy="240"/>
                  <a:chOff x="9240" y="12060"/>
                  <a:chExt cx="1200" cy="240"/>
                </a:xfrm>
              </p:grpSpPr>
              <p:sp>
                <p:nvSpPr>
                  <p:cNvPr id="41166" name="Rectangle 18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67" name="Rectangle 18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68" name="Rectangle 18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69" name="Rectangle 18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70" name="Rectangle 19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1006" name="Rectangle 191"/>
              <p:cNvSpPr>
                <a:spLocks noChangeArrowheads="1"/>
              </p:cNvSpPr>
              <p:nvPr/>
            </p:nvSpPr>
            <p:spPr bwMode="auto">
              <a:xfrm>
                <a:off x="7404" y="128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07" name="Rectangle 192"/>
              <p:cNvSpPr>
                <a:spLocks noChangeArrowheads="1"/>
              </p:cNvSpPr>
              <p:nvPr/>
            </p:nvSpPr>
            <p:spPr bwMode="auto">
              <a:xfrm>
                <a:off x="7644" y="128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1008" name="Group 193"/>
              <p:cNvGrpSpPr>
                <a:grpSpLocks/>
              </p:cNvGrpSpPr>
              <p:nvPr/>
            </p:nvGrpSpPr>
            <p:grpSpPr bwMode="auto">
              <a:xfrm>
                <a:off x="5004" y="11688"/>
                <a:ext cx="2400" cy="240"/>
                <a:chOff x="3300" y="14560"/>
                <a:chExt cx="2400" cy="240"/>
              </a:xfrm>
            </p:grpSpPr>
            <p:grpSp>
              <p:nvGrpSpPr>
                <p:cNvPr id="41152" name="Group 194"/>
                <p:cNvGrpSpPr>
                  <a:grpSpLocks/>
                </p:cNvGrpSpPr>
                <p:nvPr/>
              </p:nvGrpSpPr>
              <p:grpSpPr bwMode="auto">
                <a:xfrm>
                  <a:off x="4500" y="14560"/>
                  <a:ext cx="1200" cy="240"/>
                  <a:chOff x="9240" y="12060"/>
                  <a:chExt cx="1200" cy="240"/>
                </a:xfrm>
              </p:grpSpPr>
              <p:sp>
                <p:nvSpPr>
                  <p:cNvPr id="41159" name="Rectangle 19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60" name="Rectangle 19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61" name="Rectangle 19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62" name="Rectangle 19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63" name="Rectangle 19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153" name="Group 200"/>
                <p:cNvGrpSpPr>
                  <a:grpSpLocks/>
                </p:cNvGrpSpPr>
                <p:nvPr/>
              </p:nvGrpSpPr>
              <p:grpSpPr bwMode="auto">
                <a:xfrm>
                  <a:off x="3300" y="14560"/>
                  <a:ext cx="1200" cy="240"/>
                  <a:chOff x="9240" y="12060"/>
                  <a:chExt cx="1200" cy="240"/>
                </a:xfrm>
              </p:grpSpPr>
              <p:sp>
                <p:nvSpPr>
                  <p:cNvPr id="41154" name="Rectangle 20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55" name="Rectangle 20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56" name="Rectangle 20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57" name="Rectangle 20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58" name="Rectangle 20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1009" name="Rectangle 206"/>
              <p:cNvSpPr>
                <a:spLocks noChangeArrowheads="1"/>
              </p:cNvSpPr>
              <p:nvPr/>
            </p:nvSpPr>
            <p:spPr bwMode="auto">
              <a:xfrm>
                <a:off x="7404" y="116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10" name="Rectangle 207"/>
              <p:cNvSpPr>
                <a:spLocks noChangeArrowheads="1"/>
              </p:cNvSpPr>
              <p:nvPr/>
            </p:nvSpPr>
            <p:spPr bwMode="auto">
              <a:xfrm>
                <a:off x="7644" y="116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1011" name="Group 208"/>
              <p:cNvGrpSpPr>
                <a:grpSpLocks/>
              </p:cNvGrpSpPr>
              <p:nvPr/>
            </p:nvGrpSpPr>
            <p:grpSpPr bwMode="auto">
              <a:xfrm>
                <a:off x="5004" y="13328"/>
                <a:ext cx="2400" cy="240"/>
                <a:chOff x="3300" y="14560"/>
                <a:chExt cx="2400" cy="240"/>
              </a:xfrm>
            </p:grpSpPr>
            <p:grpSp>
              <p:nvGrpSpPr>
                <p:cNvPr id="41140" name="Group 209"/>
                <p:cNvGrpSpPr>
                  <a:grpSpLocks/>
                </p:cNvGrpSpPr>
                <p:nvPr/>
              </p:nvGrpSpPr>
              <p:grpSpPr bwMode="auto">
                <a:xfrm>
                  <a:off x="4500" y="14560"/>
                  <a:ext cx="1200" cy="240"/>
                  <a:chOff x="9240" y="12060"/>
                  <a:chExt cx="1200" cy="240"/>
                </a:xfrm>
              </p:grpSpPr>
              <p:sp>
                <p:nvSpPr>
                  <p:cNvPr id="41147" name="Rectangle 21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48" name="Rectangle 21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49" name="Rectangle 21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50" name="Rectangle 21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51" name="Rectangle 21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141" name="Group 215"/>
                <p:cNvGrpSpPr>
                  <a:grpSpLocks/>
                </p:cNvGrpSpPr>
                <p:nvPr/>
              </p:nvGrpSpPr>
              <p:grpSpPr bwMode="auto">
                <a:xfrm>
                  <a:off x="3300" y="14560"/>
                  <a:ext cx="1200" cy="240"/>
                  <a:chOff x="9240" y="12060"/>
                  <a:chExt cx="1200" cy="240"/>
                </a:xfrm>
              </p:grpSpPr>
              <p:sp>
                <p:nvSpPr>
                  <p:cNvPr id="41142" name="Rectangle 21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43" name="Rectangle 21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44" name="Rectangle 21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45" name="Rectangle 21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46" name="Rectangle 22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1012" name="Rectangle 221"/>
              <p:cNvSpPr>
                <a:spLocks noChangeArrowheads="1"/>
              </p:cNvSpPr>
              <p:nvPr/>
            </p:nvSpPr>
            <p:spPr bwMode="auto">
              <a:xfrm>
                <a:off x="7404" y="133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13" name="Rectangle 222"/>
              <p:cNvSpPr>
                <a:spLocks noChangeArrowheads="1"/>
              </p:cNvSpPr>
              <p:nvPr/>
            </p:nvSpPr>
            <p:spPr bwMode="auto">
              <a:xfrm>
                <a:off x="7644" y="1332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1014" name="Group 223"/>
              <p:cNvGrpSpPr>
                <a:grpSpLocks/>
              </p:cNvGrpSpPr>
              <p:nvPr/>
            </p:nvGrpSpPr>
            <p:grpSpPr bwMode="auto">
              <a:xfrm>
                <a:off x="5004" y="13568"/>
                <a:ext cx="2400" cy="240"/>
                <a:chOff x="3300" y="14560"/>
                <a:chExt cx="2400" cy="240"/>
              </a:xfrm>
            </p:grpSpPr>
            <p:grpSp>
              <p:nvGrpSpPr>
                <p:cNvPr id="41128" name="Group 224"/>
                <p:cNvGrpSpPr>
                  <a:grpSpLocks/>
                </p:cNvGrpSpPr>
                <p:nvPr/>
              </p:nvGrpSpPr>
              <p:grpSpPr bwMode="auto">
                <a:xfrm>
                  <a:off x="4500" y="14560"/>
                  <a:ext cx="1200" cy="240"/>
                  <a:chOff x="9240" y="12060"/>
                  <a:chExt cx="1200" cy="240"/>
                </a:xfrm>
              </p:grpSpPr>
              <p:sp>
                <p:nvSpPr>
                  <p:cNvPr id="41135" name="Rectangle 22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36" name="Rectangle 22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37" name="Rectangle 22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38" name="Rectangle 22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39" name="Rectangle 22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129" name="Group 230"/>
                <p:cNvGrpSpPr>
                  <a:grpSpLocks/>
                </p:cNvGrpSpPr>
                <p:nvPr/>
              </p:nvGrpSpPr>
              <p:grpSpPr bwMode="auto">
                <a:xfrm>
                  <a:off x="3300" y="14560"/>
                  <a:ext cx="1200" cy="240"/>
                  <a:chOff x="9240" y="12060"/>
                  <a:chExt cx="1200" cy="240"/>
                </a:xfrm>
              </p:grpSpPr>
              <p:sp>
                <p:nvSpPr>
                  <p:cNvPr id="41130" name="Rectangle 23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31" name="Rectangle 23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32" name="Rectangle 23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33" name="Rectangle 23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34" name="Rectangle 23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1015" name="Rectangle 236"/>
              <p:cNvSpPr>
                <a:spLocks noChangeArrowheads="1"/>
              </p:cNvSpPr>
              <p:nvPr/>
            </p:nvSpPr>
            <p:spPr bwMode="auto">
              <a:xfrm>
                <a:off x="7404" y="135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16" name="Rectangle 237"/>
              <p:cNvSpPr>
                <a:spLocks noChangeArrowheads="1"/>
              </p:cNvSpPr>
              <p:nvPr/>
            </p:nvSpPr>
            <p:spPr bwMode="auto">
              <a:xfrm>
                <a:off x="7644" y="1356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1017" name="Group 238"/>
              <p:cNvGrpSpPr>
                <a:grpSpLocks/>
              </p:cNvGrpSpPr>
              <p:nvPr/>
            </p:nvGrpSpPr>
            <p:grpSpPr bwMode="auto">
              <a:xfrm>
                <a:off x="5004" y="13808"/>
                <a:ext cx="2400" cy="240"/>
                <a:chOff x="3300" y="14560"/>
                <a:chExt cx="2400" cy="240"/>
              </a:xfrm>
            </p:grpSpPr>
            <p:grpSp>
              <p:nvGrpSpPr>
                <p:cNvPr id="41116" name="Group 239"/>
                <p:cNvGrpSpPr>
                  <a:grpSpLocks/>
                </p:cNvGrpSpPr>
                <p:nvPr/>
              </p:nvGrpSpPr>
              <p:grpSpPr bwMode="auto">
                <a:xfrm>
                  <a:off x="4500" y="14560"/>
                  <a:ext cx="1200" cy="240"/>
                  <a:chOff x="9240" y="12060"/>
                  <a:chExt cx="1200" cy="240"/>
                </a:xfrm>
              </p:grpSpPr>
              <p:sp>
                <p:nvSpPr>
                  <p:cNvPr id="41123" name="Rectangle 24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24" name="Rectangle 24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25" name="Rectangle 24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26" name="Rectangle 24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27" name="Rectangle 24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117" name="Group 245"/>
                <p:cNvGrpSpPr>
                  <a:grpSpLocks/>
                </p:cNvGrpSpPr>
                <p:nvPr/>
              </p:nvGrpSpPr>
              <p:grpSpPr bwMode="auto">
                <a:xfrm>
                  <a:off x="3300" y="14560"/>
                  <a:ext cx="1200" cy="240"/>
                  <a:chOff x="9240" y="12060"/>
                  <a:chExt cx="1200" cy="240"/>
                </a:xfrm>
              </p:grpSpPr>
              <p:sp>
                <p:nvSpPr>
                  <p:cNvPr id="41118" name="Rectangle 24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19" name="Rectangle 24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20" name="Rectangle 24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21" name="Rectangle 24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22" name="Rectangle 25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1018" name="Rectangle 251"/>
              <p:cNvSpPr>
                <a:spLocks noChangeArrowheads="1"/>
              </p:cNvSpPr>
              <p:nvPr/>
            </p:nvSpPr>
            <p:spPr bwMode="auto">
              <a:xfrm>
                <a:off x="7404" y="138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19" name="Rectangle 252"/>
              <p:cNvSpPr>
                <a:spLocks noChangeArrowheads="1"/>
              </p:cNvSpPr>
              <p:nvPr/>
            </p:nvSpPr>
            <p:spPr bwMode="auto">
              <a:xfrm>
                <a:off x="7644" y="1380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1020" name="Group 253"/>
              <p:cNvGrpSpPr>
                <a:grpSpLocks/>
              </p:cNvGrpSpPr>
              <p:nvPr/>
            </p:nvGrpSpPr>
            <p:grpSpPr bwMode="auto">
              <a:xfrm>
                <a:off x="5004" y="14048"/>
                <a:ext cx="2400" cy="240"/>
                <a:chOff x="3300" y="14560"/>
                <a:chExt cx="2400" cy="240"/>
              </a:xfrm>
            </p:grpSpPr>
            <p:grpSp>
              <p:nvGrpSpPr>
                <p:cNvPr id="41104" name="Group 254"/>
                <p:cNvGrpSpPr>
                  <a:grpSpLocks/>
                </p:cNvGrpSpPr>
                <p:nvPr/>
              </p:nvGrpSpPr>
              <p:grpSpPr bwMode="auto">
                <a:xfrm>
                  <a:off x="4500" y="14560"/>
                  <a:ext cx="1200" cy="240"/>
                  <a:chOff x="9240" y="12060"/>
                  <a:chExt cx="1200" cy="240"/>
                </a:xfrm>
              </p:grpSpPr>
              <p:sp>
                <p:nvSpPr>
                  <p:cNvPr id="41111" name="Rectangle 25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12" name="Rectangle 25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13" name="Rectangle 25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14" name="Rectangle 25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15" name="Rectangle 25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105" name="Group 260"/>
                <p:cNvGrpSpPr>
                  <a:grpSpLocks/>
                </p:cNvGrpSpPr>
                <p:nvPr/>
              </p:nvGrpSpPr>
              <p:grpSpPr bwMode="auto">
                <a:xfrm>
                  <a:off x="3300" y="14560"/>
                  <a:ext cx="1200" cy="240"/>
                  <a:chOff x="9240" y="12060"/>
                  <a:chExt cx="1200" cy="240"/>
                </a:xfrm>
              </p:grpSpPr>
              <p:sp>
                <p:nvSpPr>
                  <p:cNvPr id="41106" name="Rectangle 26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07" name="Rectangle 26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08" name="Rectangle 26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09" name="Rectangle 26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10" name="Rectangle 26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1021" name="Rectangle 266"/>
              <p:cNvSpPr>
                <a:spLocks noChangeArrowheads="1"/>
              </p:cNvSpPr>
              <p:nvPr/>
            </p:nvSpPr>
            <p:spPr bwMode="auto">
              <a:xfrm>
                <a:off x="7404" y="140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22" name="Rectangle 267"/>
              <p:cNvSpPr>
                <a:spLocks noChangeArrowheads="1"/>
              </p:cNvSpPr>
              <p:nvPr/>
            </p:nvSpPr>
            <p:spPr bwMode="auto">
              <a:xfrm>
                <a:off x="7644" y="1404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1023" name="Group 268"/>
              <p:cNvGrpSpPr>
                <a:grpSpLocks/>
              </p:cNvGrpSpPr>
              <p:nvPr/>
            </p:nvGrpSpPr>
            <p:grpSpPr bwMode="auto">
              <a:xfrm>
                <a:off x="5004" y="14288"/>
                <a:ext cx="2400" cy="240"/>
                <a:chOff x="3300" y="14560"/>
                <a:chExt cx="2400" cy="240"/>
              </a:xfrm>
            </p:grpSpPr>
            <p:grpSp>
              <p:nvGrpSpPr>
                <p:cNvPr id="41092" name="Group 269"/>
                <p:cNvGrpSpPr>
                  <a:grpSpLocks/>
                </p:cNvGrpSpPr>
                <p:nvPr/>
              </p:nvGrpSpPr>
              <p:grpSpPr bwMode="auto">
                <a:xfrm>
                  <a:off x="4500" y="14560"/>
                  <a:ext cx="1200" cy="240"/>
                  <a:chOff x="9240" y="12060"/>
                  <a:chExt cx="1200" cy="240"/>
                </a:xfrm>
              </p:grpSpPr>
              <p:sp>
                <p:nvSpPr>
                  <p:cNvPr id="41099" name="Rectangle 270"/>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00" name="Rectangle 271"/>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01" name="Rectangle 272"/>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02" name="Rectangle 273"/>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103" name="Rectangle 274"/>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093" name="Group 275"/>
                <p:cNvGrpSpPr>
                  <a:grpSpLocks/>
                </p:cNvGrpSpPr>
                <p:nvPr/>
              </p:nvGrpSpPr>
              <p:grpSpPr bwMode="auto">
                <a:xfrm>
                  <a:off x="3300" y="14560"/>
                  <a:ext cx="1200" cy="240"/>
                  <a:chOff x="9240" y="12060"/>
                  <a:chExt cx="1200" cy="240"/>
                </a:xfrm>
              </p:grpSpPr>
              <p:sp>
                <p:nvSpPr>
                  <p:cNvPr id="41094" name="Rectangle 276"/>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95" name="Rectangle 277"/>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96" name="Rectangle 278"/>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97" name="Rectangle 279"/>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98" name="Rectangle 280"/>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1024" name="Rectangle 281"/>
              <p:cNvSpPr>
                <a:spLocks noChangeArrowheads="1"/>
              </p:cNvSpPr>
              <p:nvPr/>
            </p:nvSpPr>
            <p:spPr bwMode="auto">
              <a:xfrm>
                <a:off x="7404" y="142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25" name="Rectangle 282"/>
              <p:cNvSpPr>
                <a:spLocks noChangeArrowheads="1"/>
              </p:cNvSpPr>
              <p:nvPr/>
            </p:nvSpPr>
            <p:spPr bwMode="auto">
              <a:xfrm>
                <a:off x="7644" y="142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nvGrpSpPr>
              <p:cNvPr id="41026" name="Group 283"/>
              <p:cNvGrpSpPr>
                <a:grpSpLocks/>
              </p:cNvGrpSpPr>
              <p:nvPr/>
            </p:nvGrpSpPr>
            <p:grpSpPr bwMode="auto">
              <a:xfrm>
                <a:off x="5004" y="13088"/>
                <a:ext cx="2400" cy="240"/>
                <a:chOff x="3300" y="14560"/>
                <a:chExt cx="2400" cy="240"/>
              </a:xfrm>
            </p:grpSpPr>
            <p:grpSp>
              <p:nvGrpSpPr>
                <p:cNvPr id="41080" name="Group 284"/>
                <p:cNvGrpSpPr>
                  <a:grpSpLocks/>
                </p:cNvGrpSpPr>
                <p:nvPr/>
              </p:nvGrpSpPr>
              <p:grpSpPr bwMode="auto">
                <a:xfrm>
                  <a:off x="4500" y="14560"/>
                  <a:ext cx="1200" cy="240"/>
                  <a:chOff x="9240" y="12060"/>
                  <a:chExt cx="1200" cy="240"/>
                </a:xfrm>
              </p:grpSpPr>
              <p:sp>
                <p:nvSpPr>
                  <p:cNvPr id="41087" name="Rectangle 285"/>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88" name="Rectangle 286"/>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89" name="Rectangle 287"/>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90" name="Rectangle 288"/>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91" name="Rectangle 289"/>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nvGrpSpPr>
                <p:cNvPr id="41081" name="Group 290"/>
                <p:cNvGrpSpPr>
                  <a:grpSpLocks/>
                </p:cNvGrpSpPr>
                <p:nvPr/>
              </p:nvGrpSpPr>
              <p:grpSpPr bwMode="auto">
                <a:xfrm>
                  <a:off x="3300" y="14560"/>
                  <a:ext cx="1200" cy="240"/>
                  <a:chOff x="9240" y="12060"/>
                  <a:chExt cx="1200" cy="240"/>
                </a:xfrm>
              </p:grpSpPr>
              <p:sp>
                <p:nvSpPr>
                  <p:cNvPr id="41082" name="Rectangle 291"/>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83" name="Rectangle 292"/>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84" name="Rectangle 293"/>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85" name="Rectangle 294"/>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86" name="Rectangle 295"/>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grpSp>
          </p:grpSp>
          <p:sp>
            <p:nvSpPr>
              <p:cNvPr id="41027" name="Rectangle 296"/>
              <p:cNvSpPr>
                <a:spLocks noChangeArrowheads="1"/>
              </p:cNvSpPr>
              <p:nvPr/>
            </p:nvSpPr>
            <p:spPr bwMode="auto">
              <a:xfrm>
                <a:off x="7404" y="130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28" name="Rectangle 297"/>
              <p:cNvSpPr>
                <a:spLocks noChangeArrowheads="1"/>
              </p:cNvSpPr>
              <p:nvPr/>
            </p:nvSpPr>
            <p:spPr bwMode="auto">
              <a:xfrm>
                <a:off x="7644" y="13088"/>
                <a:ext cx="240" cy="240"/>
              </a:xfrm>
              <a:prstGeom prst="rect">
                <a:avLst/>
              </a:prstGeom>
              <a:solidFill>
                <a:srgbClr val="FFFFFF"/>
              </a:solidFill>
              <a:ln w="3175">
                <a:solidFill>
                  <a:srgbClr val="C0C0C0"/>
                </a:solidFill>
                <a:miter lim="800000"/>
                <a:headEnd/>
                <a:tailEnd/>
              </a:ln>
            </p:spPr>
            <p:txBody>
              <a:bodyPr/>
              <a:lstStyle/>
              <a:p>
                <a:pPr eaLnBrk="0" hangingPunct="0"/>
                <a:endParaRPr lang="en-US"/>
              </a:p>
            </p:txBody>
          </p:sp>
          <p:sp>
            <p:nvSpPr>
              <p:cNvPr id="41029" name="Line 298"/>
              <p:cNvSpPr>
                <a:spLocks noChangeShapeType="1"/>
              </p:cNvSpPr>
              <p:nvPr/>
            </p:nvSpPr>
            <p:spPr bwMode="auto">
              <a:xfrm>
                <a:off x="4989" y="10233"/>
                <a:ext cx="0" cy="4305"/>
              </a:xfrm>
              <a:prstGeom prst="line">
                <a:avLst/>
              </a:prstGeom>
              <a:noFill/>
              <a:ln w="28575">
                <a:solidFill>
                  <a:srgbClr val="000000"/>
                </a:solidFill>
                <a:round/>
                <a:headEnd/>
                <a:tailEnd/>
              </a:ln>
            </p:spPr>
            <p:txBody>
              <a:bodyPr/>
              <a:lstStyle/>
              <a:p>
                <a:endParaRPr lang="en-US"/>
              </a:p>
            </p:txBody>
          </p:sp>
          <p:sp>
            <p:nvSpPr>
              <p:cNvPr id="41030" name="Line 299"/>
              <p:cNvSpPr>
                <a:spLocks noChangeShapeType="1"/>
              </p:cNvSpPr>
              <p:nvPr/>
            </p:nvSpPr>
            <p:spPr bwMode="auto">
              <a:xfrm>
                <a:off x="4989" y="14513"/>
                <a:ext cx="2900" cy="0"/>
              </a:xfrm>
              <a:prstGeom prst="line">
                <a:avLst/>
              </a:prstGeom>
              <a:noFill/>
              <a:ln w="28575">
                <a:solidFill>
                  <a:srgbClr val="000000"/>
                </a:solidFill>
                <a:round/>
                <a:headEnd/>
                <a:tailEnd/>
              </a:ln>
            </p:spPr>
            <p:txBody>
              <a:bodyPr/>
              <a:lstStyle/>
              <a:p>
                <a:endParaRPr lang="en-US"/>
              </a:p>
            </p:txBody>
          </p:sp>
          <p:sp>
            <p:nvSpPr>
              <p:cNvPr id="41031" name="Freeform 300"/>
              <p:cNvSpPr>
                <a:spLocks/>
              </p:cNvSpPr>
              <p:nvPr/>
            </p:nvSpPr>
            <p:spPr bwMode="auto">
              <a:xfrm flipV="1">
                <a:off x="5714" y="11462"/>
                <a:ext cx="726" cy="920"/>
              </a:xfrm>
              <a:custGeom>
                <a:avLst/>
                <a:gdLst>
                  <a:gd name="T0" fmla="*/ 598 w 800"/>
                  <a:gd name="T1" fmla="*/ 0 h 460"/>
                  <a:gd name="T2" fmla="*/ 433 w 800"/>
                  <a:gd name="T3" fmla="*/ 1600 h 460"/>
                  <a:gd name="T4" fmla="*/ 284 w 800"/>
                  <a:gd name="T5" fmla="*/ 2720 h 460"/>
                  <a:gd name="T6" fmla="*/ 134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41032" name="Freeform 301"/>
              <p:cNvSpPr>
                <a:spLocks/>
              </p:cNvSpPr>
              <p:nvPr/>
            </p:nvSpPr>
            <p:spPr bwMode="auto">
              <a:xfrm flipH="1" flipV="1">
                <a:off x="5022" y="11462"/>
                <a:ext cx="726" cy="920"/>
              </a:xfrm>
              <a:custGeom>
                <a:avLst/>
                <a:gdLst>
                  <a:gd name="T0" fmla="*/ 598 w 800"/>
                  <a:gd name="T1" fmla="*/ 0 h 460"/>
                  <a:gd name="T2" fmla="*/ 433 w 800"/>
                  <a:gd name="T3" fmla="*/ 1600 h 460"/>
                  <a:gd name="T4" fmla="*/ 284 w 800"/>
                  <a:gd name="T5" fmla="*/ 2720 h 460"/>
                  <a:gd name="T6" fmla="*/ 134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41033" name="Freeform 302"/>
              <p:cNvSpPr>
                <a:spLocks/>
              </p:cNvSpPr>
              <p:nvPr/>
            </p:nvSpPr>
            <p:spPr bwMode="auto">
              <a:xfrm>
                <a:off x="7136" y="12422"/>
                <a:ext cx="727" cy="920"/>
              </a:xfrm>
              <a:custGeom>
                <a:avLst/>
                <a:gdLst>
                  <a:gd name="T0" fmla="*/ 601 w 800"/>
                  <a:gd name="T1" fmla="*/ 0 h 460"/>
                  <a:gd name="T2" fmla="*/ 435 w 800"/>
                  <a:gd name="T3" fmla="*/ 1600 h 460"/>
                  <a:gd name="T4" fmla="*/ 285 w 800"/>
                  <a:gd name="T5" fmla="*/ 2720 h 460"/>
                  <a:gd name="T6" fmla="*/ 135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41034" name="Freeform 303"/>
              <p:cNvSpPr>
                <a:spLocks/>
              </p:cNvSpPr>
              <p:nvPr/>
            </p:nvSpPr>
            <p:spPr bwMode="auto">
              <a:xfrm flipH="1">
                <a:off x="6464" y="12422"/>
                <a:ext cx="727" cy="920"/>
              </a:xfrm>
              <a:custGeom>
                <a:avLst/>
                <a:gdLst>
                  <a:gd name="T0" fmla="*/ 601 w 800"/>
                  <a:gd name="T1" fmla="*/ 0 h 460"/>
                  <a:gd name="T2" fmla="*/ 435 w 800"/>
                  <a:gd name="T3" fmla="*/ 1600 h 460"/>
                  <a:gd name="T4" fmla="*/ 285 w 800"/>
                  <a:gd name="T5" fmla="*/ 2720 h 460"/>
                  <a:gd name="T6" fmla="*/ 135 w 800"/>
                  <a:gd name="T7" fmla="*/ 3520 h 460"/>
                  <a:gd name="T8" fmla="*/ 0 w 800"/>
                  <a:gd name="T9" fmla="*/ 368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41035" name="Line 304"/>
              <p:cNvSpPr>
                <a:spLocks noChangeShapeType="1"/>
              </p:cNvSpPr>
              <p:nvPr/>
            </p:nvSpPr>
            <p:spPr bwMode="auto">
              <a:xfrm>
                <a:off x="4984" y="12408"/>
                <a:ext cx="2925" cy="0"/>
              </a:xfrm>
              <a:prstGeom prst="line">
                <a:avLst/>
              </a:prstGeom>
              <a:noFill/>
              <a:ln w="28575">
                <a:solidFill>
                  <a:srgbClr val="000000"/>
                </a:solidFill>
                <a:round/>
                <a:headEnd/>
                <a:tailEnd/>
              </a:ln>
            </p:spPr>
            <p:txBody>
              <a:bodyPr/>
              <a:lstStyle/>
              <a:p>
                <a:endParaRPr lang="en-US"/>
              </a:p>
            </p:txBody>
          </p:sp>
          <p:sp>
            <p:nvSpPr>
              <p:cNvPr id="41036" name="Line 305"/>
              <p:cNvSpPr>
                <a:spLocks noChangeShapeType="1"/>
              </p:cNvSpPr>
              <p:nvPr/>
            </p:nvSpPr>
            <p:spPr bwMode="auto">
              <a:xfrm>
                <a:off x="5370" y="12308"/>
                <a:ext cx="0" cy="180"/>
              </a:xfrm>
              <a:prstGeom prst="line">
                <a:avLst/>
              </a:prstGeom>
              <a:noFill/>
              <a:ln w="9525">
                <a:solidFill>
                  <a:srgbClr val="000000"/>
                </a:solidFill>
                <a:round/>
                <a:headEnd/>
                <a:tailEnd/>
              </a:ln>
            </p:spPr>
            <p:txBody>
              <a:bodyPr/>
              <a:lstStyle/>
              <a:p>
                <a:endParaRPr lang="en-US"/>
              </a:p>
            </p:txBody>
          </p:sp>
          <p:sp>
            <p:nvSpPr>
              <p:cNvPr id="41037" name="Line 306"/>
              <p:cNvSpPr>
                <a:spLocks noChangeShapeType="1"/>
              </p:cNvSpPr>
              <p:nvPr/>
            </p:nvSpPr>
            <p:spPr bwMode="auto">
              <a:xfrm>
                <a:off x="5730" y="12308"/>
                <a:ext cx="0" cy="180"/>
              </a:xfrm>
              <a:prstGeom prst="line">
                <a:avLst/>
              </a:prstGeom>
              <a:noFill/>
              <a:ln w="9525">
                <a:solidFill>
                  <a:srgbClr val="000000"/>
                </a:solidFill>
                <a:round/>
                <a:headEnd/>
                <a:tailEnd/>
              </a:ln>
            </p:spPr>
            <p:txBody>
              <a:bodyPr/>
              <a:lstStyle/>
              <a:p>
                <a:endParaRPr lang="en-US"/>
              </a:p>
            </p:txBody>
          </p:sp>
          <p:sp>
            <p:nvSpPr>
              <p:cNvPr id="41038" name="Line 307"/>
              <p:cNvSpPr>
                <a:spLocks noChangeShapeType="1"/>
              </p:cNvSpPr>
              <p:nvPr/>
            </p:nvSpPr>
            <p:spPr bwMode="auto">
              <a:xfrm>
                <a:off x="6090" y="12308"/>
                <a:ext cx="0" cy="180"/>
              </a:xfrm>
              <a:prstGeom prst="line">
                <a:avLst/>
              </a:prstGeom>
              <a:noFill/>
              <a:ln w="9525">
                <a:solidFill>
                  <a:srgbClr val="000000"/>
                </a:solidFill>
                <a:round/>
                <a:headEnd/>
                <a:tailEnd/>
              </a:ln>
            </p:spPr>
            <p:txBody>
              <a:bodyPr/>
              <a:lstStyle/>
              <a:p>
                <a:endParaRPr lang="en-US"/>
              </a:p>
            </p:txBody>
          </p:sp>
          <p:sp>
            <p:nvSpPr>
              <p:cNvPr id="41039" name="Line 308"/>
              <p:cNvSpPr>
                <a:spLocks noChangeShapeType="1"/>
              </p:cNvSpPr>
              <p:nvPr/>
            </p:nvSpPr>
            <p:spPr bwMode="auto">
              <a:xfrm>
                <a:off x="6450" y="12308"/>
                <a:ext cx="0" cy="180"/>
              </a:xfrm>
              <a:prstGeom prst="line">
                <a:avLst/>
              </a:prstGeom>
              <a:noFill/>
              <a:ln w="9525">
                <a:solidFill>
                  <a:srgbClr val="000000"/>
                </a:solidFill>
                <a:round/>
                <a:headEnd/>
                <a:tailEnd/>
              </a:ln>
            </p:spPr>
            <p:txBody>
              <a:bodyPr/>
              <a:lstStyle/>
              <a:p>
                <a:endParaRPr lang="en-US"/>
              </a:p>
            </p:txBody>
          </p:sp>
          <p:sp>
            <p:nvSpPr>
              <p:cNvPr id="41040" name="Line 309"/>
              <p:cNvSpPr>
                <a:spLocks noChangeShapeType="1"/>
              </p:cNvSpPr>
              <p:nvPr/>
            </p:nvSpPr>
            <p:spPr bwMode="auto">
              <a:xfrm>
                <a:off x="6810" y="12308"/>
                <a:ext cx="0" cy="180"/>
              </a:xfrm>
              <a:prstGeom prst="line">
                <a:avLst/>
              </a:prstGeom>
              <a:noFill/>
              <a:ln w="9525">
                <a:solidFill>
                  <a:srgbClr val="000000"/>
                </a:solidFill>
                <a:round/>
                <a:headEnd/>
                <a:tailEnd/>
              </a:ln>
            </p:spPr>
            <p:txBody>
              <a:bodyPr/>
              <a:lstStyle/>
              <a:p>
                <a:endParaRPr lang="en-US"/>
              </a:p>
            </p:txBody>
          </p:sp>
          <p:sp>
            <p:nvSpPr>
              <p:cNvPr id="41041" name="Line 310"/>
              <p:cNvSpPr>
                <a:spLocks noChangeShapeType="1"/>
              </p:cNvSpPr>
              <p:nvPr/>
            </p:nvSpPr>
            <p:spPr bwMode="auto">
              <a:xfrm>
                <a:off x="7170" y="12308"/>
                <a:ext cx="0" cy="180"/>
              </a:xfrm>
              <a:prstGeom prst="line">
                <a:avLst/>
              </a:prstGeom>
              <a:noFill/>
              <a:ln w="9525">
                <a:solidFill>
                  <a:srgbClr val="000000"/>
                </a:solidFill>
                <a:round/>
                <a:headEnd/>
                <a:tailEnd/>
              </a:ln>
            </p:spPr>
            <p:txBody>
              <a:bodyPr/>
              <a:lstStyle/>
              <a:p>
                <a:endParaRPr lang="en-US"/>
              </a:p>
            </p:txBody>
          </p:sp>
          <p:sp>
            <p:nvSpPr>
              <p:cNvPr id="41042" name="Line 311"/>
              <p:cNvSpPr>
                <a:spLocks noChangeShapeType="1"/>
              </p:cNvSpPr>
              <p:nvPr/>
            </p:nvSpPr>
            <p:spPr bwMode="auto">
              <a:xfrm>
                <a:off x="7530" y="12308"/>
                <a:ext cx="0" cy="180"/>
              </a:xfrm>
              <a:prstGeom prst="line">
                <a:avLst/>
              </a:prstGeom>
              <a:noFill/>
              <a:ln w="9525">
                <a:solidFill>
                  <a:srgbClr val="000000"/>
                </a:solidFill>
                <a:round/>
                <a:headEnd/>
                <a:tailEnd/>
              </a:ln>
            </p:spPr>
            <p:txBody>
              <a:bodyPr/>
              <a:lstStyle/>
              <a:p>
                <a:endParaRPr lang="en-US"/>
              </a:p>
            </p:txBody>
          </p:sp>
          <p:sp>
            <p:nvSpPr>
              <p:cNvPr id="41043" name="Line 312"/>
              <p:cNvSpPr>
                <a:spLocks noChangeShapeType="1"/>
              </p:cNvSpPr>
              <p:nvPr/>
            </p:nvSpPr>
            <p:spPr bwMode="auto">
              <a:xfrm>
                <a:off x="5004" y="10248"/>
                <a:ext cx="2880" cy="0"/>
              </a:xfrm>
              <a:prstGeom prst="line">
                <a:avLst/>
              </a:prstGeom>
              <a:noFill/>
              <a:ln w="28575">
                <a:solidFill>
                  <a:srgbClr val="000000"/>
                </a:solidFill>
                <a:round/>
                <a:headEnd/>
                <a:tailEnd/>
              </a:ln>
            </p:spPr>
            <p:txBody>
              <a:bodyPr/>
              <a:lstStyle/>
              <a:p>
                <a:endParaRPr lang="en-US"/>
              </a:p>
            </p:txBody>
          </p:sp>
          <p:grpSp>
            <p:nvGrpSpPr>
              <p:cNvPr id="41044" name="Group 313"/>
              <p:cNvGrpSpPr>
                <a:grpSpLocks/>
              </p:cNvGrpSpPr>
              <p:nvPr/>
            </p:nvGrpSpPr>
            <p:grpSpPr bwMode="auto">
              <a:xfrm flipV="1">
                <a:off x="4999" y="11922"/>
                <a:ext cx="2904" cy="955"/>
                <a:chOff x="4999" y="11922"/>
                <a:chExt cx="2904" cy="955"/>
              </a:xfrm>
            </p:grpSpPr>
            <p:grpSp>
              <p:nvGrpSpPr>
                <p:cNvPr id="41075" name="Group 314"/>
                <p:cNvGrpSpPr>
                  <a:grpSpLocks/>
                </p:cNvGrpSpPr>
                <p:nvPr/>
              </p:nvGrpSpPr>
              <p:grpSpPr bwMode="auto">
                <a:xfrm flipV="1">
                  <a:off x="5742" y="11922"/>
                  <a:ext cx="1403" cy="460"/>
                  <a:chOff x="7800" y="6880"/>
                  <a:chExt cx="1540" cy="460"/>
                </a:xfrm>
              </p:grpSpPr>
              <p:sp>
                <p:nvSpPr>
                  <p:cNvPr id="41078" name="Freeform 315"/>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sp>
                <p:nvSpPr>
                  <p:cNvPr id="41079" name="Freeform 316"/>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grpSp>
            <p:sp>
              <p:nvSpPr>
                <p:cNvPr id="41076" name="Freeform 317"/>
                <p:cNvSpPr>
                  <a:spLocks/>
                </p:cNvSpPr>
                <p:nvPr/>
              </p:nvSpPr>
              <p:spPr bwMode="auto">
                <a:xfrm>
                  <a:off x="4999" y="12417"/>
                  <a:ext cx="729" cy="460"/>
                </a:xfrm>
                <a:custGeom>
                  <a:avLst/>
                  <a:gdLst>
                    <a:gd name="T0" fmla="*/ 605 w 800"/>
                    <a:gd name="T1" fmla="*/ 0 h 460"/>
                    <a:gd name="T2" fmla="*/ 439 w 800"/>
                    <a:gd name="T3" fmla="*/ 200 h 460"/>
                    <a:gd name="T4" fmla="*/ 287 w 800"/>
                    <a:gd name="T5" fmla="*/ 340 h 460"/>
                    <a:gd name="T6" fmla="*/ 136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sp>
              <p:nvSpPr>
                <p:cNvPr id="41077" name="Freeform 318"/>
                <p:cNvSpPr>
                  <a:spLocks/>
                </p:cNvSpPr>
                <p:nvPr/>
              </p:nvSpPr>
              <p:spPr bwMode="auto">
                <a:xfrm flipH="1">
                  <a:off x="7174" y="12417"/>
                  <a:ext cx="729" cy="460"/>
                </a:xfrm>
                <a:custGeom>
                  <a:avLst/>
                  <a:gdLst>
                    <a:gd name="T0" fmla="*/ 605 w 800"/>
                    <a:gd name="T1" fmla="*/ 0 h 460"/>
                    <a:gd name="T2" fmla="*/ 439 w 800"/>
                    <a:gd name="T3" fmla="*/ 200 h 460"/>
                    <a:gd name="T4" fmla="*/ 287 w 800"/>
                    <a:gd name="T5" fmla="*/ 340 h 460"/>
                    <a:gd name="T6" fmla="*/ 136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grpSp>
          <p:sp>
            <p:nvSpPr>
              <p:cNvPr id="41045" name="Line 319"/>
              <p:cNvSpPr>
                <a:spLocks noChangeShapeType="1"/>
              </p:cNvSpPr>
              <p:nvPr/>
            </p:nvSpPr>
            <p:spPr bwMode="auto">
              <a:xfrm>
                <a:off x="7899" y="10233"/>
                <a:ext cx="0" cy="4305"/>
              </a:xfrm>
              <a:prstGeom prst="line">
                <a:avLst/>
              </a:prstGeom>
              <a:noFill/>
              <a:ln w="28575">
                <a:solidFill>
                  <a:srgbClr val="000000"/>
                </a:solidFill>
                <a:round/>
                <a:headEnd/>
                <a:tailEnd/>
              </a:ln>
            </p:spPr>
            <p:txBody>
              <a:bodyPr/>
              <a:lstStyle/>
              <a:p>
                <a:endParaRPr lang="en-US"/>
              </a:p>
            </p:txBody>
          </p:sp>
          <p:sp>
            <p:nvSpPr>
              <p:cNvPr id="41046" name="Line 320"/>
              <p:cNvSpPr>
                <a:spLocks noChangeShapeType="1"/>
              </p:cNvSpPr>
              <p:nvPr/>
            </p:nvSpPr>
            <p:spPr bwMode="auto">
              <a:xfrm>
                <a:off x="5375" y="12306"/>
                <a:ext cx="0" cy="180"/>
              </a:xfrm>
              <a:prstGeom prst="line">
                <a:avLst/>
              </a:prstGeom>
              <a:noFill/>
              <a:ln w="9525">
                <a:solidFill>
                  <a:srgbClr val="000000"/>
                </a:solidFill>
                <a:round/>
                <a:headEnd/>
                <a:tailEnd/>
              </a:ln>
            </p:spPr>
            <p:txBody>
              <a:bodyPr/>
              <a:lstStyle/>
              <a:p>
                <a:endParaRPr lang="en-US"/>
              </a:p>
            </p:txBody>
          </p:sp>
          <p:sp>
            <p:nvSpPr>
              <p:cNvPr id="41047" name="Line 321"/>
              <p:cNvSpPr>
                <a:spLocks noChangeShapeType="1"/>
              </p:cNvSpPr>
              <p:nvPr/>
            </p:nvSpPr>
            <p:spPr bwMode="auto">
              <a:xfrm>
                <a:off x="5735" y="12306"/>
                <a:ext cx="0" cy="180"/>
              </a:xfrm>
              <a:prstGeom prst="line">
                <a:avLst/>
              </a:prstGeom>
              <a:noFill/>
              <a:ln w="9525">
                <a:solidFill>
                  <a:srgbClr val="000000"/>
                </a:solidFill>
                <a:round/>
                <a:headEnd/>
                <a:tailEnd/>
              </a:ln>
            </p:spPr>
            <p:txBody>
              <a:bodyPr/>
              <a:lstStyle/>
              <a:p>
                <a:endParaRPr lang="en-US"/>
              </a:p>
            </p:txBody>
          </p:sp>
          <p:sp>
            <p:nvSpPr>
              <p:cNvPr id="41048" name="Line 322"/>
              <p:cNvSpPr>
                <a:spLocks noChangeShapeType="1"/>
              </p:cNvSpPr>
              <p:nvPr/>
            </p:nvSpPr>
            <p:spPr bwMode="auto">
              <a:xfrm>
                <a:off x="6095" y="12306"/>
                <a:ext cx="0" cy="180"/>
              </a:xfrm>
              <a:prstGeom prst="line">
                <a:avLst/>
              </a:prstGeom>
              <a:noFill/>
              <a:ln w="9525">
                <a:solidFill>
                  <a:srgbClr val="000000"/>
                </a:solidFill>
                <a:round/>
                <a:headEnd/>
                <a:tailEnd/>
              </a:ln>
            </p:spPr>
            <p:txBody>
              <a:bodyPr/>
              <a:lstStyle/>
              <a:p>
                <a:endParaRPr lang="en-US"/>
              </a:p>
            </p:txBody>
          </p:sp>
          <p:sp>
            <p:nvSpPr>
              <p:cNvPr id="41049" name="Line 323"/>
              <p:cNvSpPr>
                <a:spLocks noChangeShapeType="1"/>
              </p:cNvSpPr>
              <p:nvPr/>
            </p:nvSpPr>
            <p:spPr bwMode="auto">
              <a:xfrm>
                <a:off x="6455" y="12306"/>
                <a:ext cx="0" cy="180"/>
              </a:xfrm>
              <a:prstGeom prst="line">
                <a:avLst/>
              </a:prstGeom>
              <a:noFill/>
              <a:ln w="9525">
                <a:solidFill>
                  <a:srgbClr val="000000"/>
                </a:solidFill>
                <a:round/>
                <a:headEnd/>
                <a:tailEnd/>
              </a:ln>
            </p:spPr>
            <p:txBody>
              <a:bodyPr/>
              <a:lstStyle/>
              <a:p>
                <a:endParaRPr lang="en-US"/>
              </a:p>
            </p:txBody>
          </p:sp>
          <p:sp>
            <p:nvSpPr>
              <p:cNvPr id="41050" name="Line 324"/>
              <p:cNvSpPr>
                <a:spLocks noChangeShapeType="1"/>
              </p:cNvSpPr>
              <p:nvPr/>
            </p:nvSpPr>
            <p:spPr bwMode="auto">
              <a:xfrm>
                <a:off x="6815" y="12306"/>
                <a:ext cx="0" cy="180"/>
              </a:xfrm>
              <a:prstGeom prst="line">
                <a:avLst/>
              </a:prstGeom>
              <a:noFill/>
              <a:ln w="9525">
                <a:solidFill>
                  <a:srgbClr val="000000"/>
                </a:solidFill>
                <a:round/>
                <a:headEnd/>
                <a:tailEnd/>
              </a:ln>
            </p:spPr>
            <p:txBody>
              <a:bodyPr/>
              <a:lstStyle/>
              <a:p>
                <a:endParaRPr lang="en-US"/>
              </a:p>
            </p:txBody>
          </p:sp>
          <p:sp>
            <p:nvSpPr>
              <p:cNvPr id="41051" name="Line 325"/>
              <p:cNvSpPr>
                <a:spLocks noChangeShapeType="1"/>
              </p:cNvSpPr>
              <p:nvPr/>
            </p:nvSpPr>
            <p:spPr bwMode="auto">
              <a:xfrm>
                <a:off x="7175" y="12306"/>
                <a:ext cx="0" cy="180"/>
              </a:xfrm>
              <a:prstGeom prst="line">
                <a:avLst/>
              </a:prstGeom>
              <a:noFill/>
              <a:ln w="9525">
                <a:solidFill>
                  <a:srgbClr val="000000"/>
                </a:solidFill>
                <a:round/>
                <a:headEnd/>
                <a:tailEnd/>
              </a:ln>
            </p:spPr>
            <p:txBody>
              <a:bodyPr/>
              <a:lstStyle/>
              <a:p>
                <a:endParaRPr lang="en-US"/>
              </a:p>
            </p:txBody>
          </p:sp>
          <p:sp>
            <p:nvSpPr>
              <p:cNvPr id="41052" name="Line 326"/>
              <p:cNvSpPr>
                <a:spLocks noChangeShapeType="1"/>
              </p:cNvSpPr>
              <p:nvPr/>
            </p:nvSpPr>
            <p:spPr bwMode="auto">
              <a:xfrm>
                <a:off x="7535" y="12306"/>
                <a:ext cx="0" cy="180"/>
              </a:xfrm>
              <a:prstGeom prst="line">
                <a:avLst/>
              </a:prstGeom>
              <a:noFill/>
              <a:ln w="9525">
                <a:solidFill>
                  <a:srgbClr val="000000"/>
                </a:solidFill>
                <a:round/>
                <a:headEnd/>
                <a:tailEnd/>
              </a:ln>
            </p:spPr>
            <p:txBody>
              <a:bodyPr/>
              <a:lstStyle/>
              <a:p>
                <a:endParaRPr lang="en-US"/>
              </a:p>
            </p:txBody>
          </p:sp>
          <p:sp>
            <p:nvSpPr>
              <p:cNvPr id="41053" name="Line 327"/>
              <p:cNvSpPr>
                <a:spLocks noChangeShapeType="1"/>
              </p:cNvSpPr>
              <p:nvPr/>
            </p:nvSpPr>
            <p:spPr bwMode="auto">
              <a:xfrm>
                <a:off x="7895" y="12306"/>
                <a:ext cx="0" cy="180"/>
              </a:xfrm>
              <a:prstGeom prst="line">
                <a:avLst/>
              </a:prstGeom>
              <a:noFill/>
              <a:ln w="9525">
                <a:solidFill>
                  <a:srgbClr val="000000"/>
                </a:solidFill>
                <a:round/>
                <a:headEnd/>
                <a:tailEnd/>
              </a:ln>
            </p:spPr>
            <p:txBody>
              <a:bodyPr/>
              <a:lstStyle/>
              <a:p>
                <a:endParaRPr lang="en-US"/>
              </a:p>
            </p:txBody>
          </p:sp>
          <p:grpSp>
            <p:nvGrpSpPr>
              <p:cNvPr id="41054" name="Group 328"/>
              <p:cNvGrpSpPr>
                <a:grpSpLocks/>
              </p:cNvGrpSpPr>
              <p:nvPr/>
            </p:nvGrpSpPr>
            <p:grpSpPr bwMode="auto">
              <a:xfrm>
                <a:off x="5018" y="11447"/>
                <a:ext cx="1426" cy="1887"/>
                <a:chOff x="1313" y="11417"/>
                <a:chExt cx="1381" cy="1873"/>
              </a:xfrm>
            </p:grpSpPr>
            <p:sp>
              <p:nvSpPr>
                <p:cNvPr id="41070" name="Freeform 329"/>
                <p:cNvSpPr>
                  <a:spLocks/>
                </p:cNvSpPr>
                <p:nvPr/>
              </p:nvSpPr>
              <p:spPr bwMode="auto">
                <a:xfrm>
                  <a:off x="2333" y="12360"/>
                  <a:ext cx="361" cy="930"/>
                </a:xfrm>
                <a:custGeom>
                  <a:avLst/>
                  <a:gdLst>
                    <a:gd name="T0" fmla="*/ 74 w 800"/>
                    <a:gd name="T1" fmla="*/ 0 h 460"/>
                    <a:gd name="T2" fmla="*/ 53 w 800"/>
                    <a:gd name="T3" fmla="*/ 1652 h 460"/>
                    <a:gd name="T4" fmla="*/ 35 w 800"/>
                    <a:gd name="T5" fmla="*/ 2808 h 460"/>
                    <a:gd name="T6" fmla="*/ 17 w 800"/>
                    <a:gd name="T7" fmla="*/ 3637 h 460"/>
                    <a:gd name="T8" fmla="*/ 0 w 800"/>
                    <a:gd name="T9" fmla="*/ 3801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nvGrpSpPr>
                <p:cNvPr id="41071" name="Group 330"/>
                <p:cNvGrpSpPr>
                  <a:grpSpLocks/>
                </p:cNvGrpSpPr>
                <p:nvPr/>
              </p:nvGrpSpPr>
              <p:grpSpPr bwMode="auto">
                <a:xfrm flipV="1">
                  <a:off x="1313" y="11417"/>
                  <a:ext cx="695" cy="930"/>
                  <a:chOff x="7800" y="6880"/>
                  <a:chExt cx="1540" cy="460"/>
                </a:xfrm>
              </p:grpSpPr>
              <p:sp>
                <p:nvSpPr>
                  <p:cNvPr id="41073" name="Freeform 331"/>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sp>
                <p:nvSpPr>
                  <p:cNvPr id="41074" name="Freeform 332"/>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sp>
              <p:nvSpPr>
                <p:cNvPr id="41072" name="Freeform 333"/>
                <p:cNvSpPr>
                  <a:spLocks/>
                </p:cNvSpPr>
                <p:nvPr/>
              </p:nvSpPr>
              <p:spPr bwMode="auto">
                <a:xfrm flipH="1">
                  <a:off x="2014" y="12357"/>
                  <a:ext cx="362" cy="930"/>
                </a:xfrm>
                <a:custGeom>
                  <a:avLst/>
                  <a:gdLst>
                    <a:gd name="T0" fmla="*/ 74 w 800"/>
                    <a:gd name="T1" fmla="*/ 0 h 460"/>
                    <a:gd name="T2" fmla="*/ 54 w 800"/>
                    <a:gd name="T3" fmla="*/ 1652 h 460"/>
                    <a:gd name="T4" fmla="*/ 35 w 800"/>
                    <a:gd name="T5" fmla="*/ 2808 h 460"/>
                    <a:gd name="T6" fmla="*/ 17 w 800"/>
                    <a:gd name="T7" fmla="*/ 3637 h 460"/>
                    <a:gd name="T8" fmla="*/ 0 w 800"/>
                    <a:gd name="T9" fmla="*/ 3801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grpSp>
            <p:nvGrpSpPr>
              <p:cNvPr id="41055" name="Group 334"/>
              <p:cNvGrpSpPr>
                <a:grpSpLocks/>
              </p:cNvGrpSpPr>
              <p:nvPr/>
            </p:nvGrpSpPr>
            <p:grpSpPr bwMode="auto">
              <a:xfrm>
                <a:off x="6458" y="11452"/>
                <a:ext cx="1426" cy="1887"/>
                <a:chOff x="1313" y="11417"/>
                <a:chExt cx="1381" cy="1873"/>
              </a:xfrm>
            </p:grpSpPr>
            <p:sp>
              <p:nvSpPr>
                <p:cNvPr id="41065" name="Freeform 335"/>
                <p:cNvSpPr>
                  <a:spLocks/>
                </p:cNvSpPr>
                <p:nvPr/>
              </p:nvSpPr>
              <p:spPr bwMode="auto">
                <a:xfrm>
                  <a:off x="2333" y="12360"/>
                  <a:ext cx="361" cy="930"/>
                </a:xfrm>
                <a:custGeom>
                  <a:avLst/>
                  <a:gdLst>
                    <a:gd name="T0" fmla="*/ 74 w 800"/>
                    <a:gd name="T1" fmla="*/ 0 h 460"/>
                    <a:gd name="T2" fmla="*/ 53 w 800"/>
                    <a:gd name="T3" fmla="*/ 1652 h 460"/>
                    <a:gd name="T4" fmla="*/ 35 w 800"/>
                    <a:gd name="T5" fmla="*/ 2808 h 460"/>
                    <a:gd name="T6" fmla="*/ 17 w 800"/>
                    <a:gd name="T7" fmla="*/ 3637 h 460"/>
                    <a:gd name="T8" fmla="*/ 0 w 800"/>
                    <a:gd name="T9" fmla="*/ 3801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nvGrpSpPr>
                <p:cNvPr id="41066" name="Group 336"/>
                <p:cNvGrpSpPr>
                  <a:grpSpLocks/>
                </p:cNvGrpSpPr>
                <p:nvPr/>
              </p:nvGrpSpPr>
              <p:grpSpPr bwMode="auto">
                <a:xfrm flipV="1">
                  <a:off x="1313" y="11417"/>
                  <a:ext cx="695" cy="930"/>
                  <a:chOff x="7800" y="6880"/>
                  <a:chExt cx="1540" cy="460"/>
                </a:xfrm>
              </p:grpSpPr>
              <p:sp>
                <p:nvSpPr>
                  <p:cNvPr id="41068" name="Freeform 337"/>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sp>
                <p:nvSpPr>
                  <p:cNvPr id="41069" name="Freeform 338"/>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sp>
              <p:nvSpPr>
                <p:cNvPr id="41067" name="Freeform 339"/>
                <p:cNvSpPr>
                  <a:spLocks/>
                </p:cNvSpPr>
                <p:nvPr/>
              </p:nvSpPr>
              <p:spPr bwMode="auto">
                <a:xfrm flipH="1">
                  <a:off x="2014" y="12357"/>
                  <a:ext cx="362" cy="930"/>
                </a:xfrm>
                <a:custGeom>
                  <a:avLst/>
                  <a:gdLst>
                    <a:gd name="T0" fmla="*/ 74 w 800"/>
                    <a:gd name="T1" fmla="*/ 0 h 460"/>
                    <a:gd name="T2" fmla="*/ 54 w 800"/>
                    <a:gd name="T3" fmla="*/ 1652 h 460"/>
                    <a:gd name="T4" fmla="*/ 35 w 800"/>
                    <a:gd name="T5" fmla="*/ 2808 h 460"/>
                    <a:gd name="T6" fmla="*/ 17 w 800"/>
                    <a:gd name="T7" fmla="*/ 3637 h 460"/>
                    <a:gd name="T8" fmla="*/ 0 w 800"/>
                    <a:gd name="T9" fmla="*/ 3801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sp>
            <p:nvSpPr>
              <p:cNvPr id="41056" name="Freeform 340"/>
              <p:cNvSpPr>
                <a:spLocks/>
              </p:cNvSpPr>
              <p:nvPr/>
            </p:nvSpPr>
            <p:spPr bwMode="auto">
              <a:xfrm flipV="1">
                <a:off x="5760" y="12420"/>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grpSp>
            <p:nvGrpSpPr>
              <p:cNvPr id="41057" name="Group 341"/>
              <p:cNvGrpSpPr>
                <a:grpSpLocks/>
              </p:cNvGrpSpPr>
              <p:nvPr/>
            </p:nvGrpSpPr>
            <p:grpSpPr bwMode="auto">
              <a:xfrm flipV="1">
                <a:off x="6489" y="11460"/>
                <a:ext cx="1402" cy="1868"/>
                <a:chOff x="6489" y="11475"/>
                <a:chExt cx="1402" cy="1868"/>
              </a:xfrm>
            </p:grpSpPr>
            <p:sp>
              <p:nvSpPr>
                <p:cNvPr id="41063" name="Freeform 342"/>
                <p:cNvSpPr>
                  <a:spLocks/>
                </p:cNvSpPr>
                <p:nvPr/>
              </p:nvSpPr>
              <p:spPr bwMode="auto">
                <a:xfrm>
                  <a:off x="7208" y="11475"/>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sp>
              <p:nvSpPr>
                <p:cNvPr id="41064" name="Freeform 343"/>
                <p:cNvSpPr>
                  <a:spLocks/>
                </p:cNvSpPr>
                <p:nvPr/>
              </p:nvSpPr>
              <p:spPr bwMode="auto">
                <a:xfrm flipV="1">
                  <a:off x="6489" y="12420"/>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grpSp>
          <p:sp>
            <p:nvSpPr>
              <p:cNvPr id="41058" name="Text Box 344"/>
              <p:cNvSpPr txBox="1">
                <a:spLocks noChangeArrowheads="1"/>
              </p:cNvSpPr>
              <p:nvPr/>
            </p:nvSpPr>
            <p:spPr bwMode="auto">
              <a:xfrm>
                <a:off x="6555" y="11382"/>
                <a:ext cx="700" cy="660"/>
              </a:xfrm>
              <a:prstGeom prst="rect">
                <a:avLst/>
              </a:prstGeom>
              <a:noFill/>
              <a:ln w="9525">
                <a:noFill/>
                <a:miter lim="800000"/>
                <a:headEnd/>
                <a:tailEnd/>
              </a:ln>
            </p:spPr>
            <p:txBody>
              <a:bodyPr/>
              <a:lstStyle/>
              <a:p>
                <a:pPr eaLnBrk="0" hangingPunct="0"/>
                <a:r>
                  <a:rPr lang="en-US" sz="2000"/>
                  <a:t>+</a:t>
                </a:r>
                <a:endParaRPr lang="en-US"/>
              </a:p>
            </p:txBody>
          </p:sp>
          <p:sp>
            <p:nvSpPr>
              <p:cNvPr id="41059" name="Freeform 345"/>
              <p:cNvSpPr>
                <a:spLocks/>
              </p:cNvSpPr>
              <p:nvPr/>
            </p:nvSpPr>
            <p:spPr bwMode="auto">
              <a:xfrm>
                <a:off x="5069" y="11453"/>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sp>
            <p:nvSpPr>
              <p:cNvPr id="41060" name="Text Box 346"/>
              <p:cNvSpPr txBox="1">
                <a:spLocks noChangeArrowheads="1"/>
              </p:cNvSpPr>
              <p:nvPr/>
            </p:nvSpPr>
            <p:spPr bwMode="auto">
              <a:xfrm>
                <a:off x="5900" y="12747"/>
                <a:ext cx="475" cy="660"/>
              </a:xfrm>
              <a:prstGeom prst="rect">
                <a:avLst/>
              </a:prstGeom>
              <a:noFill/>
              <a:ln w="9525">
                <a:noFill/>
                <a:miter lim="800000"/>
                <a:headEnd/>
                <a:tailEnd/>
              </a:ln>
            </p:spPr>
            <p:txBody>
              <a:bodyPr/>
              <a:lstStyle/>
              <a:p>
                <a:pPr eaLnBrk="0" hangingPunct="0"/>
                <a:r>
                  <a:rPr lang="en-US" sz="2000"/>
                  <a:t>-</a:t>
                </a:r>
                <a:endParaRPr lang="en-US"/>
              </a:p>
            </p:txBody>
          </p:sp>
          <p:sp>
            <p:nvSpPr>
              <p:cNvPr id="41061" name="Text Box 347"/>
              <p:cNvSpPr txBox="1">
                <a:spLocks noChangeArrowheads="1"/>
              </p:cNvSpPr>
              <p:nvPr/>
            </p:nvSpPr>
            <p:spPr bwMode="auto">
              <a:xfrm>
                <a:off x="7340" y="12762"/>
                <a:ext cx="475" cy="630"/>
              </a:xfrm>
              <a:prstGeom prst="rect">
                <a:avLst/>
              </a:prstGeom>
              <a:noFill/>
              <a:ln w="9525">
                <a:noFill/>
                <a:miter lim="800000"/>
                <a:headEnd/>
                <a:tailEnd/>
              </a:ln>
            </p:spPr>
            <p:txBody>
              <a:bodyPr/>
              <a:lstStyle/>
              <a:p>
                <a:pPr eaLnBrk="0" hangingPunct="0"/>
                <a:r>
                  <a:rPr lang="en-US" sz="2000"/>
                  <a:t>-</a:t>
                </a:r>
                <a:endParaRPr lang="en-US"/>
              </a:p>
            </p:txBody>
          </p:sp>
          <p:sp>
            <p:nvSpPr>
              <p:cNvPr id="41062" name="Text Box 348"/>
              <p:cNvSpPr txBox="1">
                <a:spLocks noChangeArrowheads="1"/>
              </p:cNvSpPr>
              <p:nvPr/>
            </p:nvSpPr>
            <p:spPr bwMode="auto">
              <a:xfrm>
                <a:off x="5115" y="11382"/>
                <a:ext cx="700" cy="660"/>
              </a:xfrm>
              <a:prstGeom prst="rect">
                <a:avLst/>
              </a:prstGeom>
              <a:noFill/>
              <a:ln w="9525">
                <a:noFill/>
                <a:miter lim="800000"/>
                <a:headEnd/>
                <a:tailEnd/>
              </a:ln>
            </p:spPr>
            <p:txBody>
              <a:bodyPr/>
              <a:lstStyle/>
              <a:p>
                <a:pPr eaLnBrk="0" hangingPunct="0"/>
                <a:r>
                  <a:rPr lang="en-US" sz="2000"/>
                  <a:t>+</a:t>
                </a:r>
                <a:endParaRPr lang="en-US"/>
              </a:p>
            </p:txBody>
          </p:sp>
        </p:grpSp>
      </p:grpSp>
      <p:sp>
        <p:nvSpPr>
          <p:cNvPr id="40967" name="TextBox 350"/>
          <p:cNvSpPr txBox="1">
            <a:spLocks noChangeArrowheads="1"/>
          </p:cNvSpPr>
          <p:nvPr/>
        </p:nvSpPr>
        <p:spPr bwMode="auto">
          <a:xfrm>
            <a:off x="6357938" y="3857625"/>
            <a:ext cx="2500312" cy="1784350"/>
          </a:xfrm>
          <a:prstGeom prst="rect">
            <a:avLst/>
          </a:prstGeom>
          <a:noFill/>
          <a:ln w="9525">
            <a:noFill/>
            <a:miter lim="800000"/>
            <a:headEnd/>
            <a:tailEnd/>
          </a:ln>
        </p:spPr>
        <p:txBody>
          <a:bodyPr>
            <a:spAutoFit/>
          </a:bodyPr>
          <a:lstStyle/>
          <a:p>
            <a:pPr eaLnBrk="0" hangingPunct="0"/>
            <a:r>
              <a:rPr lang="en-US">
                <a:solidFill>
                  <a:srgbClr val="66FF33"/>
                </a:solidFill>
              </a:rPr>
              <a:t>                </a:t>
            </a:r>
          </a:p>
          <a:p>
            <a:pPr eaLnBrk="0" hangingPunct="0"/>
            <a:r>
              <a:rPr lang="en-US">
                <a:solidFill>
                  <a:srgbClr val="66FF33"/>
                </a:solidFill>
              </a:rPr>
              <a:t>	Power</a:t>
            </a:r>
          </a:p>
          <a:p>
            <a:pPr eaLnBrk="0" hangingPunct="0"/>
            <a:r>
              <a:rPr lang="en-US">
                <a:solidFill>
                  <a:srgbClr val="66FF33"/>
                </a:solidFill>
              </a:rPr>
              <a:t>	Voltage	  </a:t>
            </a:r>
          </a:p>
          <a:p>
            <a:pPr eaLnBrk="0" hangingPunct="0"/>
            <a:r>
              <a:rPr lang="en-US">
                <a:solidFill>
                  <a:srgbClr val="66FF33"/>
                </a:solidFill>
              </a:rPr>
              <a:t>	Current</a:t>
            </a:r>
          </a:p>
          <a:p>
            <a:pPr eaLnBrk="0" hangingPunct="0"/>
            <a:r>
              <a:rPr lang="en-AU" sz="1200" b="1">
                <a:solidFill>
                  <a:srgbClr val="66FF33"/>
                </a:solidFill>
              </a:rPr>
              <a:t>                          </a:t>
            </a:r>
          </a:p>
          <a:p>
            <a:pPr eaLnBrk="0" hangingPunct="0"/>
            <a:endParaRPr lang="en-AU" sz="1200" b="1">
              <a:solidFill>
                <a:srgbClr val="66FF33"/>
              </a:solidFill>
            </a:endParaRPr>
          </a:p>
          <a:p>
            <a:pPr algn="ctr" eaLnBrk="0" hangingPunct="0"/>
            <a:r>
              <a:rPr lang="en-AU" sz="1400" b="1">
                <a:solidFill>
                  <a:srgbClr val="66FF33"/>
                </a:solidFill>
              </a:rPr>
              <a:t>45° intervals</a:t>
            </a:r>
            <a:endParaRPr lang="en-US" sz="1400" b="1">
              <a:solidFill>
                <a:srgbClr val="66FF33"/>
              </a:solidFill>
            </a:endParaRPr>
          </a:p>
        </p:txBody>
      </p:sp>
      <p:sp>
        <p:nvSpPr>
          <p:cNvPr id="353" name="Rectangle 352"/>
          <p:cNvSpPr/>
          <p:nvPr/>
        </p:nvSpPr>
        <p:spPr>
          <a:xfrm>
            <a:off x="6929438" y="4214813"/>
            <a:ext cx="285750" cy="14287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355" name="Rectangle 354"/>
          <p:cNvSpPr/>
          <p:nvPr/>
        </p:nvSpPr>
        <p:spPr>
          <a:xfrm>
            <a:off x="6929438" y="4500563"/>
            <a:ext cx="285750" cy="1428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356" name="Rectangle 355"/>
          <p:cNvSpPr/>
          <p:nvPr/>
        </p:nvSpPr>
        <p:spPr>
          <a:xfrm>
            <a:off x="6929438" y="4786313"/>
            <a:ext cx="285750" cy="142875"/>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40971" name="TextBox 356"/>
          <p:cNvSpPr txBox="1">
            <a:spLocks noChangeArrowheads="1"/>
          </p:cNvSpPr>
          <p:nvPr/>
        </p:nvSpPr>
        <p:spPr bwMode="auto">
          <a:xfrm>
            <a:off x="1214438" y="3357563"/>
            <a:ext cx="642937" cy="3140075"/>
          </a:xfrm>
          <a:prstGeom prst="rect">
            <a:avLst/>
          </a:prstGeom>
          <a:noFill/>
          <a:ln w="9525">
            <a:noFill/>
            <a:miter lim="800000"/>
            <a:headEnd/>
            <a:tailEnd/>
          </a:ln>
        </p:spPr>
        <p:txBody>
          <a:bodyPr>
            <a:spAutoFit/>
          </a:bodyPr>
          <a:lstStyle/>
          <a:p>
            <a:pPr eaLnBrk="0" hangingPunct="0"/>
            <a:r>
              <a:rPr lang="en-AU"/>
              <a:t>  </a:t>
            </a:r>
            <a:r>
              <a:rPr lang="en-AU">
                <a:solidFill>
                  <a:srgbClr val="32F452"/>
                </a:solidFill>
              </a:rPr>
              <a:t>8</a:t>
            </a:r>
          </a:p>
          <a:p>
            <a:pPr eaLnBrk="0" hangingPunct="0"/>
            <a:r>
              <a:rPr lang="en-AU">
                <a:solidFill>
                  <a:srgbClr val="32F452"/>
                </a:solidFill>
              </a:rPr>
              <a:t>  6</a:t>
            </a:r>
          </a:p>
          <a:p>
            <a:pPr eaLnBrk="0" hangingPunct="0"/>
            <a:r>
              <a:rPr lang="en-AU">
                <a:solidFill>
                  <a:srgbClr val="32F452"/>
                </a:solidFill>
              </a:rPr>
              <a:t>  4</a:t>
            </a:r>
          </a:p>
          <a:p>
            <a:pPr eaLnBrk="0" hangingPunct="0"/>
            <a:r>
              <a:rPr lang="en-AU">
                <a:solidFill>
                  <a:srgbClr val="32F452"/>
                </a:solidFill>
              </a:rPr>
              <a:t>  2</a:t>
            </a:r>
          </a:p>
          <a:p>
            <a:pPr eaLnBrk="0" hangingPunct="0"/>
            <a:r>
              <a:rPr lang="en-AU">
                <a:solidFill>
                  <a:srgbClr val="32F452"/>
                </a:solidFill>
              </a:rPr>
              <a:t>0.4</a:t>
            </a:r>
          </a:p>
          <a:p>
            <a:pPr eaLnBrk="0" hangingPunct="0"/>
            <a:r>
              <a:rPr lang="en-AU">
                <a:solidFill>
                  <a:srgbClr val="32F452"/>
                </a:solidFill>
              </a:rPr>
              <a:t>- 2</a:t>
            </a:r>
          </a:p>
          <a:p>
            <a:pPr eaLnBrk="0" hangingPunct="0"/>
            <a:r>
              <a:rPr lang="en-AU">
                <a:solidFill>
                  <a:srgbClr val="32F452"/>
                </a:solidFill>
              </a:rPr>
              <a:t>- 4</a:t>
            </a:r>
          </a:p>
          <a:p>
            <a:pPr eaLnBrk="0" hangingPunct="0"/>
            <a:r>
              <a:rPr lang="en-AU">
                <a:solidFill>
                  <a:srgbClr val="32F452"/>
                </a:solidFill>
              </a:rPr>
              <a:t>- 6</a:t>
            </a:r>
          </a:p>
          <a:p>
            <a:pPr eaLnBrk="0" hangingPunct="0">
              <a:buFontTx/>
              <a:buChar char="-"/>
            </a:pPr>
            <a:r>
              <a:rPr lang="en-AU">
                <a:solidFill>
                  <a:srgbClr val="32F452"/>
                </a:solidFill>
              </a:rPr>
              <a:t> 8</a:t>
            </a:r>
          </a:p>
          <a:p>
            <a:pPr eaLnBrk="0" hangingPunct="0"/>
            <a:endParaRPr lang="en-AU"/>
          </a:p>
          <a:p>
            <a:pPr eaLnBrk="0" hangingPunct="0"/>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marL="484632" indent="0" eaLnBrk="1" fontAlgn="auto" hangingPunct="1">
              <a:spcAft>
                <a:spcPts val="0"/>
              </a:spcAft>
              <a:defRPr/>
            </a:pPr>
            <a:r>
              <a:rPr lang="en-US" sz="4000" b="1" dirty="0" smtClean="0">
                <a:solidFill>
                  <a:schemeClr val="accent1"/>
                </a:solidFill>
                <a:latin typeface="Arial" pitchFamily="34" charset="0"/>
                <a:cs typeface="Arial" pitchFamily="34" charset="0"/>
              </a:rPr>
              <a:t>Total Power in </a:t>
            </a:r>
            <a:r>
              <a:rPr lang="en-US" sz="4000" dirty="0" smtClean="0">
                <a:solidFill>
                  <a:schemeClr val="accent1"/>
                </a:solidFill>
                <a:latin typeface="Arial" pitchFamily="34" charset="0"/>
                <a:cs typeface="Arial" pitchFamily="34" charset="0"/>
              </a:rPr>
              <a:t>a</a:t>
            </a:r>
            <a:r>
              <a:rPr lang="en-US" sz="4000" b="1" dirty="0" smtClean="0">
                <a:solidFill>
                  <a:schemeClr val="accent1"/>
                </a:solidFill>
                <a:latin typeface="Arial" pitchFamily="34" charset="0"/>
                <a:cs typeface="Arial" pitchFamily="34" charset="0"/>
              </a:rPr>
              <a:t> capacitive circuit</a:t>
            </a:r>
            <a:r>
              <a:rPr lang="en-US" sz="4000" dirty="0" smtClean="0">
                <a:solidFill>
                  <a:schemeClr val="accent1"/>
                </a:solidFill>
                <a:latin typeface="Arial" pitchFamily="34" charset="0"/>
                <a:cs typeface="Arial" pitchFamily="34" charset="0"/>
              </a:rPr>
              <a:t>	</a:t>
            </a:r>
          </a:p>
        </p:txBody>
      </p:sp>
      <p:sp>
        <p:nvSpPr>
          <p:cNvPr id="41987" name="Rectangle 3"/>
          <p:cNvSpPr>
            <a:spLocks noGrp="1" noChangeArrowheads="1"/>
          </p:cNvSpPr>
          <p:nvPr>
            <p:ph idx="1"/>
          </p:nvPr>
        </p:nvSpPr>
        <p:spPr>
          <a:xfrm>
            <a:off x="457200" y="1882775"/>
            <a:ext cx="8229600" cy="4572000"/>
          </a:xfrm>
        </p:spPr>
        <p:txBody>
          <a:bodyPr/>
          <a:lstStyle/>
          <a:p>
            <a:pPr marL="65087" indent="0" eaLnBrk="1" hangingPunct="1">
              <a:buNone/>
            </a:pPr>
            <a:r>
              <a:rPr lang="en-US" dirty="0" smtClean="0">
                <a:latin typeface="Arial" charset="0"/>
                <a:cs typeface="Arial" charset="0"/>
              </a:rPr>
              <a:t>The average power in a purely capacitive circuit is zero. </a:t>
            </a:r>
          </a:p>
          <a:p>
            <a:pPr eaLnBrk="1" hangingPunct="1"/>
            <a:endParaRPr lang="en-US" dirty="0" smtClean="0">
              <a:latin typeface="Arial" charset="0"/>
              <a:cs typeface="Arial" charset="0"/>
            </a:endParaRPr>
          </a:p>
          <a:p>
            <a:pPr marL="65087" indent="0" eaLnBrk="1" hangingPunct="1">
              <a:buNone/>
            </a:pPr>
            <a:r>
              <a:rPr lang="en-US" dirty="0" smtClean="0">
                <a:latin typeface="Arial" charset="0"/>
                <a:cs typeface="Arial" charset="0"/>
              </a:rPr>
              <a:t>Since only positive power performs useful work, the power in an capacitive circuit performs no useful work and is referred to as </a:t>
            </a:r>
            <a:r>
              <a:rPr lang="en-US" sz="4400" dirty="0" smtClean="0">
                <a:solidFill>
                  <a:srgbClr val="32F452"/>
                </a:solidFill>
                <a:latin typeface="Arial" charset="0"/>
                <a:cs typeface="Arial" charset="0"/>
              </a:rPr>
              <a:t>Reactive Power.</a:t>
            </a:r>
            <a:r>
              <a:rPr lang="en-US" dirty="0" smtClean="0">
                <a:solidFill>
                  <a:srgbClr val="32F452"/>
                </a:solidFill>
                <a:latin typeface="Arial" charset="0"/>
                <a:cs typeface="Arial" charset="0"/>
              </a:rPr>
              <a:t> </a:t>
            </a:r>
          </a:p>
        </p:txBody>
      </p:sp>
      <p:sp>
        <p:nvSpPr>
          <p:cNvPr id="41988"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A83FFA-9CC1-48D5-8E57-44EE29CFA8B9}" type="slidenum">
              <a:rPr lang="en-US" smtClean="0"/>
              <a:pPr/>
              <a:t>35</a:t>
            </a:fld>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marL="484632" indent="0" eaLnBrk="1" fontAlgn="auto" hangingPunct="1">
              <a:spcAft>
                <a:spcPts val="0"/>
              </a:spcAft>
              <a:defRPr/>
            </a:pPr>
            <a:r>
              <a:rPr lang="en-US" sz="5400" b="1" dirty="0" smtClean="0">
                <a:solidFill>
                  <a:schemeClr val="accent1"/>
                </a:solidFill>
                <a:latin typeface="Arial" pitchFamily="34" charset="0"/>
                <a:cs typeface="Arial" pitchFamily="34" charset="0"/>
              </a:rPr>
              <a:t>Application Examples</a:t>
            </a:r>
          </a:p>
        </p:txBody>
      </p:sp>
      <p:sp>
        <p:nvSpPr>
          <p:cNvPr id="43011" name="Rectangle 3"/>
          <p:cNvSpPr>
            <a:spLocks noGrp="1" noChangeArrowheads="1"/>
          </p:cNvSpPr>
          <p:nvPr>
            <p:ph idx="1"/>
          </p:nvPr>
        </p:nvSpPr>
        <p:spPr>
          <a:xfrm>
            <a:off x="457200" y="1882775"/>
            <a:ext cx="8229600" cy="4572000"/>
          </a:xfrm>
        </p:spPr>
        <p:txBody>
          <a:bodyPr/>
          <a:lstStyle/>
          <a:p>
            <a:pPr marL="65087" indent="0" eaLnBrk="1" hangingPunct="1">
              <a:lnSpc>
                <a:spcPct val="90000"/>
              </a:lnSpc>
              <a:buNone/>
            </a:pPr>
            <a:r>
              <a:rPr lang="en-US" dirty="0" smtClean="0">
                <a:latin typeface="Arial" charset="0"/>
                <a:cs typeface="Arial" charset="0"/>
              </a:rPr>
              <a:t>Capacitive components are not used as widely as inductive components in AC power circuits. The two most common applications are:</a:t>
            </a:r>
          </a:p>
          <a:p>
            <a:pPr eaLnBrk="1" hangingPunct="1">
              <a:lnSpc>
                <a:spcPct val="90000"/>
              </a:lnSpc>
            </a:pPr>
            <a:r>
              <a:rPr lang="en-US" sz="4000" dirty="0" smtClean="0">
                <a:solidFill>
                  <a:srgbClr val="32F452"/>
                </a:solidFill>
                <a:latin typeface="Arial" charset="0"/>
                <a:cs typeface="Arial" charset="0"/>
              </a:rPr>
              <a:t>Improving torque in single-phase induction motors,</a:t>
            </a:r>
            <a:r>
              <a:rPr lang="en-US" sz="4000" dirty="0" smtClean="0">
                <a:latin typeface="Arial" charset="0"/>
                <a:cs typeface="Arial" charset="0"/>
              </a:rPr>
              <a:t> and</a:t>
            </a:r>
          </a:p>
          <a:p>
            <a:pPr eaLnBrk="1" hangingPunct="1">
              <a:lnSpc>
                <a:spcPct val="90000"/>
              </a:lnSpc>
              <a:buFont typeface="Wingdings" pitchFamily="2" charset="2"/>
              <a:buNone/>
            </a:pPr>
            <a:endParaRPr lang="en-US" sz="4000" dirty="0" smtClean="0">
              <a:latin typeface="Arial" charset="0"/>
              <a:cs typeface="Arial" charset="0"/>
            </a:endParaRPr>
          </a:p>
          <a:p>
            <a:pPr eaLnBrk="1" hangingPunct="1">
              <a:lnSpc>
                <a:spcPct val="90000"/>
              </a:lnSpc>
            </a:pPr>
            <a:r>
              <a:rPr lang="en-US" sz="4000" dirty="0" smtClean="0">
                <a:solidFill>
                  <a:srgbClr val="32F452"/>
                </a:solidFill>
                <a:latin typeface="Arial" charset="0"/>
                <a:cs typeface="Arial" charset="0"/>
              </a:rPr>
              <a:t>Power factor improvement.</a:t>
            </a:r>
          </a:p>
        </p:txBody>
      </p:sp>
      <p:sp>
        <p:nvSpPr>
          <p:cNvPr id="43012"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06CAA8-9C7C-4DFD-8895-C93E2065436E}" type="slidenum">
              <a:rPr lang="en-US" smtClean="0"/>
              <a:pPr/>
              <a:t>36</a:t>
            </a:fld>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67494"/>
            <a:ext cx="8229600" cy="1399032"/>
          </a:xfrm>
        </p:spPr>
        <p:txBody>
          <a:bodyPr/>
          <a:lstStyle/>
          <a:p>
            <a:pPr indent="0" algn="ctr" eaLnBrk="1" fontAlgn="auto" hangingPunct="1">
              <a:spcAft>
                <a:spcPts val="0"/>
              </a:spcAft>
              <a:defRPr/>
            </a:pPr>
            <a:r>
              <a:rPr lang="en-US" sz="5400" b="1" dirty="0" smtClean="0">
                <a:solidFill>
                  <a:schemeClr val="accent1"/>
                </a:solidFill>
                <a:latin typeface="Arial" pitchFamily="34" charset="0"/>
                <a:cs typeface="Arial" pitchFamily="34" charset="0"/>
              </a:rPr>
              <a:t>Torque Improvement</a:t>
            </a:r>
          </a:p>
        </p:txBody>
      </p:sp>
      <p:sp>
        <p:nvSpPr>
          <p:cNvPr id="74755" name="Rectangle 3"/>
          <p:cNvSpPr>
            <a:spLocks noGrp="1" noChangeArrowheads="1"/>
          </p:cNvSpPr>
          <p:nvPr>
            <p:ph sz="half" idx="1"/>
          </p:nvPr>
        </p:nvSpPr>
        <p:spPr>
          <a:xfrm>
            <a:off x="457200" y="1722438"/>
            <a:ext cx="4038600" cy="4525962"/>
          </a:xfrm>
        </p:spPr>
        <p:txBody>
          <a:bodyPr>
            <a:normAutofit lnSpcReduction="10000"/>
          </a:bodyPr>
          <a:lstStyle/>
          <a:p>
            <a:pPr marL="448056" indent="-384048" eaLnBrk="1" fontAlgn="auto" hangingPunct="1">
              <a:lnSpc>
                <a:spcPct val="90000"/>
              </a:lnSpc>
              <a:spcAft>
                <a:spcPts val="0"/>
              </a:spcAft>
              <a:buFont typeface="Wingdings 2"/>
              <a:buChar char=""/>
              <a:defRPr/>
            </a:pPr>
            <a:r>
              <a:rPr lang="en-US" sz="2400" dirty="0" smtClean="0">
                <a:latin typeface="Arial" pitchFamily="34" charset="0"/>
                <a:cs typeface="Arial" pitchFamily="34" charset="0"/>
              </a:rPr>
              <a:t>Three-phase induction motors have a natural 120</a:t>
            </a:r>
            <a:r>
              <a:rPr lang="en-US" sz="1400" dirty="0" smtClean="0">
                <a:latin typeface="Arial" pitchFamily="34" charset="0"/>
                <a:cs typeface="Arial" pitchFamily="34" charset="0"/>
              </a:rPr>
              <a:t>0</a:t>
            </a:r>
            <a:r>
              <a:rPr lang="en-US" sz="2400" dirty="0" smtClean="0">
                <a:latin typeface="Arial" pitchFamily="34" charset="0"/>
                <a:cs typeface="Arial" pitchFamily="34" charset="0"/>
              </a:rPr>
              <a:t> phase shift because of the way in which the power supply is generated. </a:t>
            </a:r>
          </a:p>
          <a:p>
            <a:pPr marL="448056" indent="-384048" eaLnBrk="1" fontAlgn="auto" hangingPunct="1">
              <a:lnSpc>
                <a:spcPct val="90000"/>
              </a:lnSpc>
              <a:spcAft>
                <a:spcPts val="0"/>
              </a:spcAft>
              <a:buFont typeface="Wingdings 2"/>
              <a:buChar char=""/>
              <a:defRPr/>
            </a:pPr>
            <a:endParaRPr lang="en-US" sz="2400" dirty="0" smtClean="0">
              <a:latin typeface="Arial" pitchFamily="34" charset="0"/>
              <a:cs typeface="Arial" pitchFamily="34" charset="0"/>
            </a:endParaRPr>
          </a:p>
          <a:p>
            <a:pPr marL="448056" indent="-384048" eaLnBrk="1" fontAlgn="auto" hangingPunct="1">
              <a:lnSpc>
                <a:spcPct val="90000"/>
              </a:lnSpc>
              <a:spcAft>
                <a:spcPts val="0"/>
              </a:spcAft>
              <a:buFont typeface="Wingdings 2"/>
              <a:buChar char=""/>
              <a:defRPr/>
            </a:pPr>
            <a:r>
              <a:rPr lang="en-US" sz="2400" dirty="0" smtClean="0">
                <a:latin typeface="Arial" pitchFamily="34" charset="0"/>
                <a:cs typeface="Arial" pitchFamily="34" charset="0"/>
              </a:rPr>
              <a:t>As a consequence, these motors have good starting and running torque characteristics.</a:t>
            </a:r>
          </a:p>
        </p:txBody>
      </p:sp>
      <p:sp>
        <p:nvSpPr>
          <p:cNvPr id="74756" name="Rectangle 4"/>
          <p:cNvSpPr>
            <a:spLocks noGrp="1" noChangeArrowheads="1"/>
          </p:cNvSpPr>
          <p:nvPr>
            <p:ph sz="half" idx="2"/>
          </p:nvPr>
        </p:nvSpPr>
        <p:spPr>
          <a:xfrm>
            <a:off x="4648200" y="1722438"/>
            <a:ext cx="4038600" cy="4525962"/>
          </a:xfrm>
        </p:spPr>
        <p:txBody>
          <a:bodyPr>
            <a:normAutofit lnSpcReduction="10000"/>
          </a:bodyPr>
          <a:lstStyle/>
          <a:p>
            <a:pPr marL="448056" indent="-384048" eaLnBrk="1" fontAlgn="auto" hangingPunct="1">
              <a:lnSpc>
                <a:spcPct val="90000"/>
              </a:lnSpc>
              <a:spcAft>
                <a:spcPts val="0"/>
              </a:spcAft>
              <a:buFont typeface="Wingdings 2"/>
              <a:buChar char=""/>
              <a:defRPr/>
            </a:pPr>
            <a:r>
              <a:rPr lang="en-US" sz="2400" dirty="0" smtClean="0">
                <a:latin typeface="Arial" pitchFamily="34" charset="0"/>
                <a:cs typeface="Arial" pitchFamily="34" charset="0"/>
              </a:rPr>
              <a:t>Single-phase induction motors have no natural phase shift and to initiate rotation an artificial phase shift must be produced.</a:t>
            </a:r>
          </a:p>
          <a:p>
            <a:pPr marL="448056" indent="-384048" eaLnBrk="1" fontAlgn="auto" hangingPunct="1">
              <a:lnSpc>
                <a:spcPct val="90000"/>
              </a:lnSpc>
              <a:spcAft>
                <a:spcPts val="0"/>
              </a:spcAft>
              <a:buFont typeface="Wingdings" pitchFamily="2" charset="2"/>
              <a:buNone/>
              <a:defRPr/>
            </a:pPr>
            <a:r>
              <a:rPr lang="en-US" sz="2400" dirty="0" smtClean="0">
                <a:latin typeface="Arial" pitchFamily="34" charset="0"/>
                <a:cs typeface="Arial" pitchFamily="34" charset="0"/>
              </a:rPr>
              <a:t> </a:t>
            </a:r>
          </a:p>
          <a:p>
            <a:pPr marL="448056" indent="-384048" eaLnBrk="1" fontAlgn="auto" hangingPunct="1">
              <a:lnSpc>
                <a:spcPct val="90000"/>
              </a:lnSpc>
              <a:spcAft>
                <a:spcPts val="0"/>
              </a:spcAft>
              <a:buFont typeface="Wingdings 2"/>
              <a:buChar char=""/>
              <a:defRPr/>
            </a:pPr>
            <a:r>
              <a:rPr lang="en-US" sz="2400" dirty="0" smtClean="0">
                <a:latin typeface="Arial" pitchFamily="34" charset="0"/>
                <a:cs typeface="Arial" pitchFamily="34" charset="0"/>
              </a:rPr>
              <a:t>Capacitance is added to the inductance of the motor winding to produce the necessary shift between applied voltage and motor current.</a:t>
            </a:r>
          </a:p>
          <a:p>
            <a:pPr marL="448056" indent="-384048" eaLnBrk="1" fontAlgn="auto" hangingPunct="1">
              <a:lnSpc>
                <a:spcPct val="90000"/>
              </a:lnSpc>
              <a:spcAft>
                <a:spcPts val="0"/>
              </a:spcAft>
              <a:buFont typeface="Wingdings 2"/>
              <a:buChar char=""/>
              <a:defRPr/>
            </a:pPr>
            <a:endParaRPr lang="en-US" sz="2400" dirty="0" smtClean="0">
              <a:latin typeface="Arial" pitchFamily="34" charset="0"/>
              <a:cs typeface="Arial" pitchFamily="34" charset="0"/>
            </a:endParaRPr>
          </a:p>
        </p:txBody>
      </p:sp>
      <p:sp>
        <p:nvSpPr>
          <p:cNvPr id="4403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3FDB27F-CD19-4706-A198-5EE306BEF9C7}" type="slidenum">
              <a:rPr lang="en-US" smtClean="0"/>
              <a:pPr/>
              <a:t>37</a:t>
            </a:fld>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85720" y="267494"/>
            <a:ext cx="8501122" cy="1399032"/>
          </a:xfrm>
        </p:spPr>
        <p:txBody>
          <a:bodyPr/>
          <a:lstStyle/>
          <a:p>
            <a:pPr marL="484632" indent="0" eaLnBrk="1" fontAlgn="auto" hangingPunct="1">
              <a:spcAft>
                <a:spcPts val="0"/>
              </a:spcAft>
              <a:defRPr/>
            </a:pPr>
            <a:r>
              <a:rPr lang="en-US" sz="5400" b="1" dirty="0" smtClean="0">
                <a:solidFill>
                  <a:schemeClr val="accent1"/>
                </a:solidFill>
                <a:latin typeface="Arial" pitchFamily="34" charset="0"/>
                <a:cs typeface="Arial" pitchFamily="34" charset="0"/>
              </a:rPr>
              <a:t>Power factor Correction</a:t>
            </a:r>
          </a:p>
        </p:txBody>
      </p:sp>
      <p:sp>
        <p:nvSpPr>
          <p:cNvPr id="45059" name="Rectangle 3"/>
          <p:cNvSpPr>
            <a:spLocks noGrp="1" noChangeArrowheads="1"/>
          </p:cNvSpPr>
          <p:nvPr>
            <p:ph idx="1"/>
          </p:nvPr>
        </p:nvSpPr>
        <p:spPr>
          <a:xfrm>
            <a:off x="457200" y="1882775"/>
            <a:ext cx="8229600" cy="4572000"/>
          </a:xfrm>
        </p:spPr>
        <p:txBody>
          <a:bodyPr/>
          <a:lstStyle/>
          <a:p>
            <a:pPr marL="65087" indent="0" eaLnBrk="1" hangingPunct="1">
              <a:buNone/>
            </a:pPr>
            <a:r>
              <a:rPr lang="en-US" sz="2800" dirty="0" smtClean="0">
                <a:latin typeface="Arial" charset="0"/>
                <a:cs typeface="Arial" charset="0"/>
              </a:rPr>
              <a:t>Reactive power in any circuit serves no useful purpose but consumes energy in its generation and transmission. </a:t>
            </a:r>
          </a:p>
          <a:p>
            <a:pPr eaLnBrk="1" hangingPunct="1"/>
            <a:endParaRPr lang="en-US" sz="2800" dirty="0" smtClean="0">
              <a:latin typeface="Arial" charset="0"/>
              <a:cs typeface="Arial" charset="0"/>
            </a:endParaRPr>
          </a:p>
          <a:p>
            <a:pPr marL="65087" indent="0" eaLnBrk="1" hangingPunct="1">
              <a:buNone/>
            </a:pPr>
            <a:r>
              <a:rPr lang="en-US" sz="2800" dirty="0" smtClean="0">
                <a:latin typeface="Arial" charset="0"/>
                <a:cs typeface="Arial" charset="0"/>
              </a:rPr>
              <a:t>This energy is not detected by monitoring equipment used to measure power consumption. This means that customers are not charged for any reactive power component and therefore supply authorities cannot recoup the cost of its production. </a:t>
            </a:r>
          </a:p>
        </p:txBody>
      </p:sp>
      <p:sp>
        <p:nvSpPr>
          <p:cNvPr id="45060"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AA79575-9D96-49B1-B56E-913E264BE5E2}" type="slidenum">
              <a:rPr lang="en-US" smtClean="0"/>
              <a:pPr/>
              <a:t>38</a:t>
            </a:fld>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67494"/>
            <a:ext cx="8229600" cy="1018366"/>
          </a:xfrm>
        </p:spPr>
        <p:txBody>
          <a:bodyPr/>
          <a:lstStyle/>
          <a:p>
            <a:pPr indent="0" algn="ctr" eaLnBrk="1" fontAlgn="auto" hangingPunct="1">
              <a:spcAft>
                <a:spcPts val="0"/>
              </a:spcAft>
              <a:defRPr/>
            </a:pPr>
            <a:r>
              <a:rPr lang="en-US" sz="5400" b="1" dirty="0" smtClean="0">
                <a:solidFill>
                  <a:schemeClr val="accent1"/>
                </a:solidFill>
                <a:latin typeface="Arial" pitchFamily="34" charset="0"/>
                <a:cs typeface="Arial" pitchFamily="34" charset="0"/>
              </a:rPr>
              <a:t>Power factor Correction</a:t>
            </a:r>
          </a:p>
        </p:txBody>
      </p:sp>
      <p:sp>
        <p:nvSpPr>
          <p:cNvPr id="46083" name="Rectangle 3"/>
          <p:cNvSpPr>
            <a:spLocks noGrp="1" noChangeArrowheads="1"/>
          </p:cNvSpPr>
          <p:nvPr>
            <p:ph sz="half" idx="1"/>
          </p:nvPr>
        </p:nvSpPr>
        <p:spPr>
          <a:xfrm>
            <a:off x="0" y="1428750"/>
            <a:ext cx="8929688" cy="5000625"/>
          </a:xfrm>
        </p:spPr>
        <p:txBody>
          <a:bodyPr/>
          <a:lstStyle/>
          <a:p>
            <a:pPr marL="65087" indent="0" eaLnBrk="1" hangingPunct="1">
              <a:lnSpc>
                <a:spcPct val="90000"/>
              </a:lnSpc>
              <a:buNone/>
            </a:pPr>
            <a:r>
              <a:rPr lang="en-US" sz="2400" dirty="0" smtClean="0">
                <a:latin typeface="Arial" charset="0"/>
                <a:cs typeface="Arial" charset="0"/>
              </a:rPr>
              <a:t>In an effort to reduce this wastage, supply authorities impose heavy financial penalties on consumers who, through use of reactive loads and in particular inductive loads, create this problem. </a:t>
            </a:r>
          </a:p>
          <a:p>
            <a:pPr eaLnBrk="1" hangingPunct="1">
              <a:lnSpc>
                <a:spcPct val="90000"/>
              </a:lnSpc>
            </a:pPr>
            <a:endParaRPr lang="en-US" sz="2400" dirty="0" smtClean="0">
              <a:latin typeface="Arial" charset="0"/>
              <a:cs typeface="Arial" charset="0"/>
            </a:endParaRPr>
          </a:p>
          <a:p>
            <a:pPr marL="65087" indent="0" eaLnBrk="1" hangingPunct="1">
              <a:lnSpc>
                <a:spcPct val="90000"/>
              </a:lnSpc>
              <a:buNone/>
            </a:pPr>
            <a:r>
              <a:rPr lang="en-US" sz="2400" dirty="0" smtClean="0">
                <a:latin typeface="Arial" charset="0"/>
                <a:cs typeface="Arial" charset="0"/>
              </a:rPr>
              <a:t>One way of correcting for reactive power produced by inductive loads is to fit capacitors to offending loads. </a:t>
            </a:r>
          </a:p>
          <a:p>
            <a:pPr eaLnBrk="1" hangingPunct="1">
              <a:lnSpc>
                <a:spcPct val="90000"/>
              </a:lnSpc>
            </a:pPr>
            <a:endParaRPr lang="en-US" sz="2400" dirty="0" smtClean="0">
              <a:latin typeface="Arial" charset="0"/>
              <a:cs typeface="Arial" charset="0"/>
            </a:endParaRPr>
          </a:p>
          <a:p>
            <a:pPr marL="65087" indent="0" eaLnBrk="1" hangingPunct="1">
              <a:lnSpc>
                <a:spcPct val="90000"/>
              </a:lnSpc>
              <a:buNone/>
            </a:pPr>
            <a:r>
              <a:rPr lang="en-US" sz="2400" dirty="0" smtClean="0">
                <a:latin typeface="Arial" charset="0"/>
                <a:cs typeface="Arial" charset="0"/>
              </a:rPr>
              <a:t>This form of correction is commonly found in Gas discharge lighting circuits that use inductive reactance to limit lamp current and Large inductive load installations</a:t>
            </a:r>
          </a:p>
          <a:p>
            <a:pPr eaLnBrk="1" hangingPunct="1">
              <a:lnSpc>
                <a:spcPct val="90000"/>
              </a:lnSpc>
            </a:pPr>
            <a:endParaRPr lang="en-US" sz="2400" dirty="0" smtClean="0">
              <a:latin typeface="Arial" charset="0"/>
              <a:cs typeface="Arial" charset="0"/>
            </a:endParaRPr>
          </a:p>
          <a:p>
            <a:pPr marL="65087" indent="0" eaLnBrk="1" hangingPunct="1">
              <a:lnSpc>
                <a:spcPct val="90000"/>
              </a:lnSpc>
              <a:buNone/>
            </a:pPr>
            <a:r>
              <a:rPr lang="en-US" sz="2400" b="1" dirty="0" smtClean="0">
                <a:solidFill>
                  <a:srgbClr val="32F452"/>
                </a:solidFill>
                <a:latin typeface="Arial" charset="0"/>
                <a:cs typeface="Arial" charset="0"/>
              </a:rPr>
              <a:t>This process is called Power factor correction. </a:t>
            </a:r>
          </a:p>
          <a:p>
            <a:pPr eaLnBrk="1" hangingPunct="1">
              <a:lnSpc>
                <a:spcPct val="90000"/>
              </a:lnSpc>
            </a:pPr>
            <a:endParaRPr lang="en-US" sz="2400" dirty="0" smtClean="0">
              <a:latin typeface="Arial" charset="0"/>
              <a:cs typeface="Arial" charset="0"/>
            </a:endParaRPr>
          </a:p>
          <a:p>
            <a:pPr eaLnBrk="1" hangingPunct="1">
              <a:lnSpc>
                <a:spcPct val="90000"/>
              </a:lnSpc>
            </a:pPr>
            <a:endParaRPr lang="en-US" sz="2400" dirty="0" smtClean="0">
              <a:latin typeface="Arial" charset="0"/>
              <a:cs typeface="Arial" charset="0"/>
            </a:endParaRPr>
          </a:p>
        </p:txBody>
      </p:sp>
      <p:sp>
        <p:nvSpPr>
          <p:cNvPr id="46084" name="Rectangle 4"/>
          <p:cNvSpPr>
            <a:spLocks noGrp="1" noChangeArrowheads="1"/>
          </p:cNvSpPr>
          <p:nvPr>
            <p:ph sz="half" idx="2"/>
          </p:nvPr>
        </p:nvSpPr>
        <p:spPr>
          <a:xfrm>
            <a:off x="642938" y="5214938"/>
            <a:ext cx="7786687" cy="4525962"/>
          </a:xfrm>
        </p:spPr>
        <p:txBody>
          <a:bodyPr/>
          <a:lstStyle/>
          <a:p>
            <a:pPr eaLnBrk="1" hangingPunct="1">
              <a:lnSpc>
                <a:spcPct val="90000"/>
              </a:lnSpc>
            </a:pPr>
            <a:endParaRPr lang="en-US" sz="2400" smtClean="0">
              <a:latin typeface="Arial" charset="0"/>
              <a:cs typeface="Arial" charset="0"/>
            </a:endParaRPr>
          </a:p>
          <a:p>
            <a:pPr eaLnBrk="1" hangingPunct="1">
              <a:lnSpc>
                <a:spcPct val="90000"/>
              </a:lnSpc>
            </a:pPr>
            <a:endParaRPr lang="en-US" sz="2400" smtClean="0"/>
          </a:p>
        </p:txBody>
      </p:sp>
      <p:sp>
        <p:nvSpPr>
          <p:cNvPr id="4608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F6C3085-68C2-4842-BDF5-1FAD3E1DF41F}" type="slidenum">
              <a:rPr lang="en-US" smtClean="0"/>
              <a:pPr/>
              <a:t>39</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500063" y="857250"/>
            <a:ext cx="8229600" cy="5726113"/>
          </a:xfrm>
        </p:spPr>
        <p:txBody>
          <a:bodyPr>
            <a:normAutofit lnSpcReduction="10000"/>
          </a:bodyPr>
          <a:lstStyle/>
          <a:p>
            <a:pPr marL="64008" indent="0" eaLnBrk="1" fontAlgn="auto" hangingPunct="1">
              <a:spcAft>
                <a:spcPts val="0"/>
              </a:spcAft>
              <a:buNone/>
              <a:defRPr/>
            </a:pPr>
            <a:r>
              <a:rPr lang="en-US" sz="3600" dirty="0" smtClean="0">
                <a:latin typeface="Arial" pitchFamily="34" charset="0"/>
                <a:cs typeface="Arial" pitchFamily="34" charset="0"/>
              </a:rPr>
              <a:t>Apply Ohm’s law to determine voltage, current or capacitive reactance in a purely capacitive AC circuit given any two of these quantities.</a:t>
            </a:r>
          </a:p>
          <a:p>
            <a:pPr marL="448056" indent="-384048" eaLnBrk="1" fontAlgn="auto" hangingPunct="1">
              <a:spcAft>
                <a:spcPts val="0"/>
              </a:spcAft>
              <a:buFont typeface="Wingdings 2"/>
              <a:buChar char=""/>
              <a:defRPr/>
            </a:pPr>
            <a:endParaRPr lang="en-US" sz="3600" dirty="0" smtClean="0">
              <a:latin typeface="Arial" pitchFamily="34" charset="0"/>
              <a:cs typeface="Arial" pitchFamily="34" charset="0"/>
            </a:endParaRPr>
          </a:p>
          <a:p>
            <a:pPr marL="64008" indent="0" eaLnBrk="1" fontAlgn="auto" hangingPunct="1">
              <a:spcAft>
                <a:spcPts val="0"/>
              </a:spcAft>
              <a:buNone/>
              <a:defRPr/>
            </a:pPr>
            <a:r>
              <a:rPr lang="en-US" sz="3600" dirty="0" smtClean="0">
                <a:latin typeface="Arial" pitchFamily="34" charset="0"/>
                <a:cs typeface="Arial" pitchFamily="34" charset="0"/>
              </a:rPr>
              <a:t>Give examples of capacitive components in power circuits and systems and describe their effect on the phase relationship between voltage and current.</a:t>
            </a:r>
          </a:p>
          <a:p>
            <a:pPr marL="448056" indent="-384048" eaLnBrk="1" fontAlgn="auto" hangingPunct="1">
              <a:spcAft>
                <a:spcPts val="0"/>
              </a:spcAft>
              <a:buFont typeface="Wingdings 2"/>
              <a:buChar char=""/>
              <a:defRPr/>
            </a:pPr>
            <a:endParaRPr lang="en-US" sz="3600" dirty="0" smtClean="0">
              <a:latin typeface="Arial" pitchFamily="34" charset="0"/>
              <a:cs typeface="Arial" pitchFamily="34" charset="0"/>
            </a:endParaRPr>
          </a:p>
        </p:txBody>
      </p:sp>
      <p:sp>
        <p:nvSpPr>
          <p:cNvPr id="22531"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45013EB-6BED-41EC-B3FC-A695FFE4FE5C}" type="slidenum">
              <a:rPr lang="en-US" smtClean="0"/>
              <a:pPr/>
              <a:t>4</a:t>
            </a:fld>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END</a:t>
            </a:r>
            <a:endParaRPr lang="en-AU" dirty="0"/>
          </a:p>
        </p:txBody>
      </p:sp>
      <p:sp>
        <p:nvSpPr>
          <p:cNvPr id="3" name="Content Placeholder 2"/>
          <p:cNvSpPr>
            <a:spLocks noGrp="1"/>
          </p:cNvSpPr>
          <p:nvPr>
            <p:ph sz="half" idx="1"/>
          </p:nvPr>
        </p:nvSpPr>
        <p:spPr/>
        <p:txBody>
          <a:bodyPr/>
          <a:lstStyle/>
          <a:p>
            <a:endParaRPr lang="en-AU"/>
          </a:p>
        </p:txBody>
      </p:sp>
      <p:sp>
        <p:nvSpPr>
          <p:cNvPr id="4" name="Content Placeholder 3"/>
          <p:cNvSpPr>
            <a:spLocks noGrp="1"/>
          </p:cNvSpPr>
          <p:nvPr>
            <p:ph sz="half" idx="2"/>
          </p:nvPr>
        </p:nvSpPr>
        <p:spPr/>
        <p:txBody>
          <a:bodyPr/>
          <a:lstStyle/>
          <a:p>
            <a:endParaRPr lang="en-AU"/>
          </a:p>
        </p:txBody>
      </p:sp>
      <p:sp>
        <p:nvSpPr>
          <p:cNvPr id="5" name="Slide Number Placeholder 4"/>
          <p:cNvSpPr>
            <a:spLocks noGrp="1"/>
          </p:cNvSpPr>
          <p:nvPr>
            <p:ph type="sldNum" sz="quarter" idx="12"/>
          </p:nvPr>
        </p:nvSpPr>
        <p:spPr/>
        <p:txBody>
          <a:bodyPr/>
          <a:lstStyle/>
          <a:p>
            <a:pPr>
              <a:defRPr/>
            </a:pPr>
            <a:fld id="{8C26046B-7EE6-4C9F-A575-87CEAAC1F054}" type="slidenum">
              <a:rPr lang="en-US" smtClean="0"/>
              <a:pPr>
                <a:defRPr/>
              </a:pPr>
              <a:t>40</a:t>
            </a:fld>
            <a:endParaRPr lang="en-US"/>
          </a:p>
        </p:txBody>
      </p:sp>
    </p:spTree>
    <p:extLst>
      <p:ext uri="{BB962C8B-B14F-4D97-AF65-F5344CB8AC3E}">
        <p14:creationId xmlns:p14="http://schemas.microsoft.com/office/powerpoint/2010/main" val="3198318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marL="484632" indent="0" eaLnBrk="1" fontAlgn="auto" hangingPunct="1">
              <a:spcAft>
                <a:spcPts val="0"/>
              </a:spcAft>
              <a:defRPr/>
            </a:pPr>
            <a:r>
              <a:rPr lang="en-US" sz="5400" b="1" smtClean="0">
                <a:solidFill>
                  <a:schemeClr val="accent1">
                    <a:tint val="83000"/>
                    <a:satMod val="150000"/>
                  </a:schemeClr>
                </a:solidFill>
                <a:latin typeface="Arial" pitchFamily="34" charset="0"/>
                <a:cs typeface="Arial" pitchFamily="34" charset="0"/>
              </a:rPr>
              <a:t>Capacitor on DC</a:t>
            </a:r>
          </a:p>
        </p:txBody>
      </p:sp>
      <p:sp>
        <p:nvSpPr>
          <p:cNvPr id="15363" name="Rectangle 3"/>
          <p:cNvSpPr>
            <a:spLocks noGrp="1" noChangeArrowheads="1"/>
          </p:cNvSpPr>
          <p:nvPr>
            <p:ph idx="1"/>
          </p:nvPr>
        </p:nvSpPr>
        <p:spPr>
          <a:xfrm>
            <a:off x="457200" y="1882775"/>
            <a:ext cx="8229600" cy="4572000"/>
          </a:xfrm>
        </p:spPr>
        <p:txBody>
          <a:bodyPr>
            <a:normAutofit/>
          </a:bodyPr>
          <a:lstStyle/>
          <a:p>
            <a:pPr marL="64008" indent="0" eaLnBrk="1" fontAlgn="auto" hangingPunct="1">
              <a:spcAft>
                <a:spcPts val="0"/>
              </a:spcAft>
              <a:buNone/>
              <a:defRPr/>
            </a:pPr>
            <a:r>
              <a:rPr lang="en-US" sz="2800" dirty="0" smtClean="0">
                <a:latin typeface="Arial" pitchFamily="34" charset="0"/>
                <a:cs typeface="Arial" pitchFamily="34" charset="0"/>
              </a:rPr>
              <a:t>When a direct current is applied across an ideal capacitor there is only a </a:t>
            </a:r>
            <a:r>
              <a:rPr lang="en-US" sz="2800" i="1" dirty="0" smtClean="0">
                <a:solidFill>
                  <a:srgbClr val="32F452"/>
                </a:solidFill>
                <a:latin typeface="Arial" pitchFamily="34" charset="0"/>
                <a:cs typeface="Arial" pitchFamily="34" charset="0"/>
              </a:rPr>
              <a:t>momentary</a:t>
            </a:r>
            <a:r>
              <a:rPr lang="en-US" sz="2800" dirty="0" smtClean="0">
                <a:latin typeface="Arial" pitchFamily="34" charset="0"/>
                <a:cs typeface="Arial" pitchFamily="34" charset="0"/>
              </a:rPr>
              <a:t> flow of current immediately the voltage is applied. </a:t>
            </a:r>
          </a:p>
          <a:p>
            <a:pPr marL="448056" indent="-384048" eaLnBrk="1" fontAlgn="auto" hangingPunct="1">
              <a:spcAft>
                <a:spcPts val="0"/>
              </a:spcAft>
              <a:buFont typeface="Wingdings 2"/>
              <a:buChar char=""/>
              <a:defRPr/>
            </a:pPr>
            <a:endParaRPr lang="en-US" sz="2800" dirty="0" smtClean="0">
              <a:latin typeface="Arial" pitchFamily="34" charset="0"/>
              <a:cs typeface="Arial" pitchFamily="34" charset="0"/>
            </a:endParaRPr>
          </a:p>
          <a:p>
            <a:pPr marL="64008" indent="0" eaLnBrk="1" fontAlgn="auto" hangingPunct="1">
              <a:spcAft>
                <a:spcPts val="0"/>
              </a:spcAft>
              <a:buNone/>
              <a:defRPr/>
            </a:pPr>
            <a:r>
              <a:rPr lang="en-US" sz="2800" dirty="0" smtClean="0">
                <a:latin typeface="Arial" pitchFamily="34" charset="0"/>
                <a:cs typeface="Arial" pitchFamily="34" charset="0"/>
              </a:rPr>
              <a:t>The difference between applied and charge voltage will determine the amount of current that flows from the source to the capacitor. </a:t>
            </a:r>
          </a:p>
          <a:p>
            <a:pPr marL="64008" indent="0" eaLnBrk="1" fontAlgn="auto" hangingPunct="1">
              <a:spcAft>
                <a:spcPts val="0"/>
              </a:spcAft>
              <a:buNone/>
              <a:defRPr/>
            </a:pPr>
            <a:r>
              <a:rPr lang="en-US" sz="3600" i="1" dirty="0" smtClean="0">
                <a:solidFill>
                  <a:srgbClr val="66FF33"/>
                </a:solidFill>
                <a:latin typeface="Arial" pitchFamily="34" charset="0"/>
                <a:cs typeface="Arial" pitchFamily="34" charset="0"/>
              </a:rPr>
              <a:t>Current only flows in the circuit external to the capacitor but never through it.</a:t>
            </a:r>
          </a:p>
        </p:txBody>
      </p:sp>
      <p:sp>
        <p:nvSpPr>
          <p:cNvPr id="23556"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181A1D-8E8D-43C5-BE68-0B04781181C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marL="484632" indent="0" eaLnBrk="1" fontAlgn="auto" hangingPunct="1">
              <a:spcAft>
                <a:spcPts val="0"/>
              </a:spcAft>
              <a:defRPr/>
            </a:pPr>
            <a:r>
              <a:rPr lang="en-US" sz="6000" b="1" dirty="0" smtClean="0">
                <a:solidFill>
                  <a:schemeClr val="accent1"/>
                </a:solidFill>
                <a:latin typeface="Arial" pitchFamily="34" charset="0"/>
                <a:cs typeface="Arial" pitchFamily="34" charset="0"/>
              </a:rPr>
              <a:t>Charging</a:t>
            </a:r>
          </a:p>
        </p:txBody>
      </p:sp>
      <p:sp>
        <p:nvSpPr>
          <p:cNvPr id="24579" name="Rectangle 3"/>
          <p:cNvSpPr>
            <a:spLocks noGrp="1" noChangeArrowheads="1"/>
          </p:cNvSpPr>
          <p:nvPr>
            <p:ph idx="1"/>
          </p:nvPr>
        </p:nvSpPr>
        <p:spPr>
          <a:xfrm>
            <a:off x="457200" y="1882775"/>
            <a:ext cx="8229600" cy="4572000"/>
          </a:xfrm>
        </p:spPr>
        <p:txBody>
          <a:bodyPr/>
          <a:lstStyle/>
          <a:p>
            <a:pPr marL="65087" indent="0" eaLnBrk="1" hangingPunct="1">
              <a:buNone/>
            </a:pPr>
            <a:r>
              <a:rPr lang="en-US" dirty="0" smtClean="0">
                <a:latin typeface="Arial" charset="0"/>
                <a:cs typeface="Arial" charset="0"/>
              </a:rPr>
              <a:t>As soon as the voltage across the capacitor reaches that of the source current, flow ceases as the voltage across the capacitor opposes the applied voltage. </a:t>
            </a:r>
          </a:p>
        </p:txBody>
      </p:sp>
      <p:sp>
        <p:nvSpPr>
          <p:cNvPr id="24580" name="Slide Number Placeholder 4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A9FC8C7-F3A1-4DF5-B54D-F60E3C30F149}" type="slidenum">
              <a:rPr lang="en-US" smtClean="0"/>
              <a:pPr/>
              <a:t>6</a:t>
            </a:fld>
            <a:endParaRPr lang="en-US" smtClean="0"/>
          </a:p>
        </p:txBody>
      </p:sp>
      <p:grpSp>
        <p:nvGrpSpPr>
          <p:cNvPr id="24581" name="Group 4"/>
          <p:cNvGrpSpPr>
            <a:grpSpLocks/>
          </p:cNvGrpSpPr>
          <p:nvPr/>
        </p:nvGrpSpPr>
        <p:grpSpPr bwMode="auto">
          <a:xfrm>
            <a:off x="3184525" y="3933825"/>
            <a:ext cx="4483100" cy="2303463"/>
            <a:chOff x="5960" y="4059"/>
            <a:chExt cx="3260" cy="2780"/>
          </a:xfrm>
        </p:grpSpPr>
        <p:sp>
          <p:nvSpPr>
            <p:cNvPr id="24584" name="Line 5"/>
            <p:cNvSpPr>
              <a:spLocks noChangeShapeType="1"/>
            </p:cNvSpPr>
            <p:nvPr/>
          </p:nvSpPr>
          <p:spPr bwMode="auto">
            <a:xfrm rot="-5400000">
              <a:off x="7833" y="5273"/>
              <a:ext cx="273" cy="1"/>
            </a:xfrm>
            <a:prstGeom prst="line">
              <a:avLst/>
            </a:prstGeom>
            <a:noFill/>
            <a:ln w="12700">
              <a:solidFill>
                <a:srgbClr val="000000"/>
              </a:solidFill>
              <a:round/>
              <a:headEnd/>
              <a:tailEnd/>
            </a:ln>
          </p:spPr>
          <p:txBody>
            <a:bodyPr/>
            <a:lstStyle/>
            <a:p>
              <a:endParaRPr lang="en-US"/>
            </a:p>
          </p:txBody>
        </p:sp>
        <p:sp>
          <p:nvSpPr>
            <p:cNvPr id="24585" name="Line 6"/>
            <p:cNvSpPr>
              <a:spLocks noChangeShapeType="1"/>
            </p:cNvSpPr>
            <p:nvPr/>
          </p:nvSpPr>
          <p:spPr bwMode="auto">
            <a:xfrm rot="-5400000">
              <a:off x="7740" y="4769"/>
              <a:ext cx="457" cy="1"/>
            </a:xfrm>
            <a:prstGeom prst="line">
              <a:avLst/>
            </a:prstGeom>
            <a:noFill/>
            <a:ln w="12700">
              <a:solidFill>
                <a:srgbClr val="000000"/>
              </a:solidFill>
              <a:round/>
              <a:headEnd/>
              <a:tailEnd/>
            </a:ln>
          </p:spPr>
          <p:txBody>
            <a:bodyPr/>
            <a:lstStyle/>
            <a:p>
              <a:endParaRPr lang="en-US"/>
            </a:p>
          </p:txBody>
        </p:sp>
        <p:sp>
          <p:nvSpPr>
            <p:cNvPr id="24586" name="Line 7"/>
            <p:cNvSpPr>
              <a:spLocks noChangeShapeType="1"/>
            </p:cNvSpPr>
            <p:nvPr/>
          </p:nvSpPr>
          <p:spPr bwMode="auto">
            <a:xfrm rot="-5400000">
              <a:off x="7970" y="4940"/>
              <a:ext cx="1" cy="393"/>
            </a:xfrm>
            <a:prstGeom prst="line">
              <a:avLst/>
            </a:prstGeom>
            <a:noFill/>
            <a:ln w="19050">
              <a:solidFill>
                <a:srgbClr val="000000"/>
              </a:solidFill>
              <a:round/>
              <a:headEnd/>
              <a:tailEnd/>
            </a:ln>
          </p:spPr>
          <p:txBody>
            <a:bodyPr/>
            <a:lstStyle/>
            <a:p>
              <a:endParaRPr lang="en-US"/>
            </a:p>
          </p:txBody>
        </p:sp>
        <p:sp>
          <p:nvSpPr>
            <p:cNvPr id="24587" name="Line 8"/>
            <p:cNvSpPr>
              <a:spLocks noChangeShapeType="1"/>
            </p:cNvSpPr>
            <p:nvPr/>
          </p:nvSpPr>
          <p:spPr bwMode="auto">
            <a:xfrm rot="-5400000">
              <a:off x="7971" y="4802"/>
              <a:ext cx="0" cy="393"/>
            </a:xfrm>
            <a:prstGeom prst="line">
              <a:avLst/>
            </a:prstGeom>
            <a:noFill/>
            <a:ln w="19050">
              <a:solidFill>
                <a:srgbClr val="000000"/>
              </a:solidFill>
              <a:round/>
              <a:headEnd/>
              <a:tailEnd/>
            </a:ln>
          </p:spPr>
          <p:txBody>
            <a:bodyPr/>
            <a:lstStyle/>
            <a:p>
              <a:endParaRPr lang="en-US"/>
            </a:p>
          </p:txBody>
        </p:sp>
        <p:sp>
          <p:nvSpPr>
            <p:cNvPr id="24588" name="Rectangle 9"/>
            <p:cNvSpPr>
              <a:spLocks noChangeArrowheads="1"/>
            </p:cNvSpPr>
            <p:nvPr/>
          </p:nvSpPr>
          <p:spPr bwMode="auto">
            <a:xfrm>
              <a:off x="7752" y="5419"/>
              <a:ext cx="411" cy="740"/>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4589" name="Line 10"/>
            <p:cNvSpPr>
              <a:spLocks noChangeShapeType="1"/>
            </p:cNvSpPr>
            <p:nvPr/>
          </p:nvSpPr>
          <p:spPr bwMode="auto">
            <a:xfrm>
              <a:off x="7957" y="6159"/>
              <a:ext cx="0" cy="680"/>
            </a:xfrm>
            <a:prstGeom prst="line">
              <a:avLst/>
            </a:prstGeom>
            <a:noFill/>
            <a:ln w="9525">
              <a:solidFill>
                <a:srgbClr val="000000"/>
              </a:solidFill>
              <a:round/>
              <a:headEnd/>
              <a:tailEnd/>
            </a:ln>
          </p:spPr>
          <p:txBody>
            <a:bodyPr/>
            <a:lstStyle/>
            <a:p>
              <a:endParaRPr lang="en-US"/>
            </a:p>
          </p:txBody>
        </p:sp>
        <p:sp>
          <p:nvSpPr>
            <p:cNvPr id="24590" name="Line 11"/>
            <p:cNvSpPr>
              <a:spLocks noChangeShapeType="1"/>
            </p:cNvSpPr>
            <p:nvPr/>
          </p:nvSpPr>
          <p:spPr bwMode="auto">
            <a:xfrm>
              <a:off x="6723" y="6839"/>
              <a:ext cx="2497" cy="0"/>
            </a:xfrm>
            <a:prstGeom prst="line">
              <a:avLst/>
            </a:prstGeom>
            <a:noFill/>
            <a:ln w="9525">
              <a:solidFill>
                <a:srgbClr val="000000"/>
              </a:solidFill>
              <a:round/>
              <a:headEnd/>
              <a:tailEnd/>
            </a:ln>
          </p:spPr>
          <p:txBody>
            <a:bodyPr/>
            <a:lstStyle/>
            <a:p>
              <a:endParaRPr lang="en-US"/>
            </a:p>
          </p:txBody>
        </p:sp>
        <p:sp>
          <p:nvSpPr>
            <p:cNvPr id="24591" name="Line 12"/>
            <p:cNvSpPr>
              <a:spLocks noChangeShapeType="1"/>
            </p:cNvSpPr>
            <p:nvPr/>
          </p:nvSpPr>
          <p:spPr bwMode="auto">
            <a:xfrm flipV="1">
              <a:off x="9220" y="4099"/>
              <a:ext cx="0" cy="2740"/>
            </a:xfrm>
            <a:prstGeom prst="line">
              <a:avLst/>
            </a:prstGeom>
            <a:noFill/>
            <a:ln w="9525">
              <a:solidFill>
                <a:srgbClr val="000000"/>
              </a:solidFill>
              <a:round/>
              <a:headEnd/>
              <a:tailEnd/>
            </a:ln>
          </p:spPr>
          <p:txBody>
            <a:bodyPr/>
            <a:lstStyle/>
            <a:p>
              <a:endParaRPr lang="en-US"/>
            </a:p>
          </p:txBody>
        </p:sp>
        <p:sp>
          <p:nvSpPr>
            <p:cNvPr id="24592" name="Oval 13"/>
            <p:cNvSpPr>
              <a:spLocks noChangeArrowheads="1"/>
            </p:cNvSpPr>
            <p:nvPr/>
          </p:nvSpPr>
          <p:spPr bwMode="auto">
            <a:xfrm>
              <a:off x="8163" y="4059"/>
              <a:ext cx="117"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4593" name="Oval 14"/>
            <p:cNvSpPr>
              <a:spLocks noChangeArrowheads="1"/>
            </p:cNvSpPr>
            <p:nvPr/>
          </p:nvSpPr>
          <p:spPr bwMode="auto">
            <a:xfrm>
              <a:off x="7664" y="4059"/>
              <a:ext cx="117"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4594" name="Line 15"/>
            <p:cNvSpPr>
              <a:spLocks noChangeShapeType="1"/>
            </p:cNvSpPr>
            <p:nvPr/>
          </p:nvSpPr>
          <p:spPr bwMode="auto">
            <a:xfrm flipH="1">
              <a:off x="8251" y="4099"/>
              <a:ext cx="969" cy="0"/>
            </a:xfrm>
            <a:prstGeom prst="line">
              <a:avLst/>
            </a:prstGeom>
            <a:noFill/>
            <a:ln w="9525">
              <a:solidFill>
                <a:srgbClr val="000000"/>
              </a:solidFill>
              <a:round/>
              <a:headEnd/>
              <a:tailEnd/>
            </a:ln>
          </p:spPr>
          <p:txBody>
            <a:bodyPr/>
            <a:lstStyle/>
            <a:p>
              <a:endParaRPr lang="en-US"/>
            </a:p>
          </p:txBody>
        </p:sp>
        <p:sp>
          <p:nvSpPr>
            <p:cNvPr id="24595" name="Line 16"/>
            <p:cNvSpPr>
              <a:spLocks noChangeShapeType="1"/>
            </p:cNvSpPr>
            <p:nvPr/>
          </p:nvSpPr>
          <p:spPr bwMode="auto">
            <a:xfrm>
              <a:off x="6723" y="4099"/>
              <a:ext cx="970" cy="0"/>
            </a:xfrm>
            <a:prstGeom prst="line">
              <a:avLst/>
            </a:prstGeom>
            <a:noFill/>
            <a:ln w="9525">
              <a:solidFill>
                <a:srgbClr val="000000"/>
              </a:solidFill>
              <a:round/>
              <a:headEnd/>
              <a:tailEnd/>
            </a:ln>
          </p:spPr>
          <p:txBody>
            <a:bodyPr/>
            <a:lstStyle/>
            <a:p>
              <a:endParaRPr lang="en-US"/>
            </a:p>
          </p:txBody>
        </p:sp>
        <p:sp>
          <p:nvSpPr>
            <p:cNvPr id="24596" name="Oval 17"/>
            <p:cNvSpPr>
              <a:spLocks noChangeArrowheads="1"/>
            </p:cNvSpPr>
            <p:nvPr/>
          </p:nvSpPr>
          <p:spPr bwMode="auto">
            <a:xfrm>
              <a:off x="7898" y="4499"/>
              <a:ext cx="118"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4597" name="Line 18"/>
            <p:cNvSpPr>
              <a:spLocks noChangeShapeType="1"/>
            </p:cNvSpPr>
            <p:nvPr/>
          </p:nvSpPr>
          <p:spPr bwMode="auto">
            <a:xfrm flipH="1" flipV="1">
              <a:off x="7781" y="4059"/>
              <a:ext cx="176" cy="440"/>
            </a:xfrm>
            <a:prstGeom prst="line">
              <a:avLst/>
            </a:prstGeom>
            <a:noFill/>
            <a:ln w="9525">
              <a:solidFill>
                <a:srgbClr val="000000"/>
              </a:solidFill>
              <a:round/>
              <a:headEnd/>
              <a:tailEnd/>
            </a:ln>
          </p:spPr>
          <p:txBody>
            <a:bodyPr/>
            <a:lstStyle/>
            <a:p>
              <a:endParaRPr lang="en-US"/>
            </a:p>
          </p:txBody>
        </p:sp>
        <p:grpSp>
          <p:nvGrpSpPr>
            <p:cNvPr id="24598" name="Group 19"/>
            <p:cNvGrpSpPr>
              <a:grpSpLocks/>
            </p:cNvGrpSpPr>
            <p:nvPr/>
          </p:nvGrpSpPr>
          <p:grpSpPr bwMode="auto">
            <a:xfrm>
              <a:off x="6855" y="4244"/>
              <a:ext cx="880" cy="2460"/>
              <a:chOff x="1880" y="10300"/>
              <a:chExt cx="640" cy="2460"/>
            </a:xfrm>
          </p:grpSpPr>
          <p:grpSp>
            <p:nvGrpSpPr>
              <p:cNvPr id="24614" name="Group 20"/>
              <p:cNvGrpSpPr>
                <a:grpSpLocks/>
              </p:cNvGrpSpPr>
              <p:nvPr/>
            </p:nvGrpSpPr>
            <p:grpSpPr bwMode="auto">
              <a:xfrm>
                <a:off x="1920" y="10300"/>
                <a:ext cx="600" cy="600"/>
                <a:chOff x="1920" y="10300"/>
                <a:chExt cx="600" cy="600"/>
              </a:xfrm>
            </p:grpSpPr>
            <p:sp>
              <p:nvSpPr>
                <p:cNvPr id="24618" name="Freeform 21"/>
                <p:cNvSpPr>
                  <a:spLocks/>
                </p:cNvSpPr>
                <p:nvPr/>
              </p:nvSpPr>
              <p:spPr bwMode="auto">
                <a:xfrm>
                  <a:off x="1920" y="10300"/>
                  <a:ext cx="600" cy="600"/>
                </a:xfrm>
                <a:custGeom>
                  <a:avLst/>
                  <a:gdLst>
                    <a:gd name="T0" fmla="*/ 0 w 600"/>
                    <a:gd name="T1" fmla="*/ 600 h 600"/>
                    <a:gd name="T2" fmla="*/ 0 w 600"/>
                    <a:gd name="T3" fmla="*/ 0 h 600"/>
                    <a:gd name="T4" fmla="*/ 520 w 600"/>
                    <a:gd name="T5" fmla="*/ 0 h 600"/>
                    <a:gd name="T6" fmla="*/ 600 w 600"/>
                    <a:gd name="T7" fmla="*/ 298 h 600"/>
                    <a:gd name="T8" fmla="*/ 600 w 600"/>
                    <a:gd name="T9" fmla="*/ 580 h 600"/>
                    <a:gd name="T10" fmla="*/ 0 60000 65536"/>
                    <a:gd name="T11" fmla="*/ 0 60000 65536"/>
                    <a:gd name="T12" fmla="*/ 0 60000 65536"/>
                    <a:gd name="T13" fmla="*/ 0 60000 65536"/>
                    <a:gd name="T14" fmla="*/ 0 60000 65536"/>
                    <a:gd name="T15" fmla="*/ 0 w 600"/>
                    <a:gd name="T16" fmla="*/ 0 h 600"/>
                    <a:gd name="T17" fmla="*/ 600 w 600"/>
                    <a:gd name="T18" fmla="*/ 600 h 600"/>
                  </a:gdLst>
                  <a:ahLst/>
                  <a:cxnLst>
                    <a:cxn ang="T10">
                      <a:pos x="T0" y="T1"/>
                    </a:cxn>
                    <a:cxn ang="T11">
                      <a:pos x="T2" y="T3"/>
                    </a:cxn>
                    <a:cxn ang="T12">
                      <a:pos x="T4" y="T5"/>
                    </a:cxn>
                    <a:cxn ang="T13">
                      <a:pos x="T6" y="T7"/>
                    </a:cxn>
                    <a:cxn ang="T14">
                      <a:pos x="T8" y="T9"/>
                    </a:cxn>
                  </a:cxnLst>
                  <a:rect l="T15" t="T16" r="T17" b="T18"/>
                  <a:pathLst>
                    <a:path w="600" h="600">
                      <a:moveTo>
                        <a:pt x="0" y="600"/>
                      </a:moveTo>
                      <a:lnTo>
                        <a:pt x="0" y="0"/>
                      </a:lnTo>
                      <a:lnTo>
                        <a:pt x="520" y="0"/>
                      </a:lnTo>
                      <a:lnTo>
                        <a:pt x="600" y="298"/>
                      </a:lnTo>
                      <a:lnTo>
                        <a:pt x="600" y="580"/>
                      </a:lnTo>
                    </a:path>
                  </a:pathLst>
                </a:custGeom>
                <a:noFill/>
                <a:ln w="9525">
                  <a:solidFill>
                    <a:srgbClr val="0000FF"/>
                  </a:solidFill>
                  <a:round/>
                  <a:headEnd/>
                  <a:tailEnd/>
                </a:ln>
              </p:spPr>
              <p:txBody>
                <a:bodyPr/>
                <a:lstStyle/>
                <a:p>
                  <a:endParaRPr lang="en-US"/>
                </a:p>
              </p:txBody>
            </p:sp>
            <p:sp>
              <p:nvSpPr>
                <p:cNvPr id="24619" name="Line 22"/>
                <p:cNvSpPr>
                  <a:spLocks noChangeShapeType="1"/>
                </p:cNvSpPr>
                <p:nvPr/>
              </p:nvSpPr>
              <p:spPr bwMode="auto">
                <a:xfrm>
                  <a:off x="2520" y="10820"/>
                  <a:ext cx="0" cy="80"/>
                </a:xfrm>
                <a:prstGeom prst="line">
                  <a:avLst/>
                </a:prstGeom>
                <a:noFill/>
                <a:ln w="9525">
                  <a:solidFill>
                    <a:srgbClr val="0000FF"/>
                  </a:solidFill>
                  <a:round/>
                  <a:headEnd/>
                  <a:tailEnd type="triangle" w="med" len="med"/>
                </a:ln>
              </p:spPr>
              <p:txBody>
                <a:bodyPr/>
                <a:lstStyle/>
                <a:p>
                  <a:endParaRPr lang="en-US"/>
                </a:p>
              </p:txBody>
            </p:sp>
          </p:grpSp>
          <p:grpSp>
            <p:nvGrpSpPr>
              <p:cNvPr id="24615" name="Group 23"/>
              <p:cNvGrpSpPr>
                <a:grpSpLocks/>
              </p:cNvGrpSpPr>
              <p:nvPr/>
            </p:nvGrpSpPr>
            <p:grpSpPr bwMode="auto">
              <a:xfrm>
                <a:off x="1880" y="11260"/>
                <a:ext cx="560" cy="1500"/>
                <a:chOff x="1880" y="11260"/>
                <a:chExt cx="560" cy="1500"/>
              </a:xfrm>
            </p:grpSpPr>
            <p:sp>
              <p:nvSpPr>
                <p:cNvPr id="24616" name="Freeform 24"/>
                <p:cNvSpPr>
                  <a:spLocks/>
                </p:cNvSpPr>
                <p:nvPr/>
              </p:nvSpPr>
              <p:spPr bwMode="auto">
                <a:xfrm>
                  <a:off x="1880" y="11260"/>
                  <a:ext cx="560" cy="1500"/>
                </a:xfrm>
                <a:custGeom>
                  <a:avLst/>
                  <a:gdLst>
                    <a:gd name="T0" fmla="*/ 560 w 560"/>
                    <a:gd name="T1" fmla="*/ 0 h 1500"/>
                    <a:gd name="T2" fmla="*/ 560 w 560"/>
                    <a:gd name="T3" fmla="*/ 1500 h 1500"/>
                    <a:gd name="T4" fmla="*/ 0 w 560"/>
                    <a:gd name="T5" fmla="*/ 1500 h 1500"/>
                    <a:gd name="T6" fmla="*/ 0 w 560"/>
                    <a:gd name="T7" fmla="*/ 780 h 1500"/>
                    <a:gd name="T8" fmla="*/ 0 60000 65536"/>
                    <a:gd name="T9" fmla="*/ 0 60000 65536"/>
                    <a:gd name="T10" fmla="*/ 0 60000 65536"/>
                    <a:gd name="T11" fmla="*/ 0 60000 65536"/>
                    <a:gd name="T12" fmla="*/ 0 w 560"/>
                    <a:gd name="T13" fmla="*/ 0 h 1500"/>
                    <a:gd name="T14" fmla="*/ 560 w 560"/>
                    <a:gd name="T15" fmla="*/ 1500 h 1500"/>
                  </a:gdLst>
                  <a:ahLst/>
                  <a:cxnLst>
                    <a:cxn ang="T8">
                      <a:pos x="T0" y="T1"/>
                    </a:cxn>
                    <a:cxn ang="T9">
                      <a:pos x="T2" y="T3"/>
                    </a:cxn>
                    <a:cxn ang="T10">
                      <a:pos x="T4" y="T5"/>
                    </a:cxn>
                    <a:cxn ang="T11">
                      <a:pos x="T6" y="T7"/>
                    </a:cxn>
                  </a:cxnLst>
                  <a:rect l="T12" t="T13" r="T14" b="T15"/>
                  <a:pathLst>
                    <a:path w="560" h="1500">
                      <a:moveTo>
                        <a:pt x="560" y="0"/>
                      </a:moveTo>
                      <a:lnTo>
                        <a:pt x="560" y="1500"/>
                      </a:lnTo>
                      <a:lnTo>
                        <a:pt x="0" y="1500"/>
                      </a:lnTo>
                      <a:lnTo>
                        <a:pt x="0" y="780"/>
                      </a:lnTo>
                    </a:path>
                  </a:pathLst>
                </a:custGeom>
                <a:noFill/>
                <a:ln w="9525">
                  <a:solidFill>
                    <a:srgbClr val="0000FF"/>
                  </a:solidFill>
                  <a:round/>
                  <a:headEnd/>
                  <a:tailEnd/>
                </a:ln>
              </p:spPr>
              <p:txBody>
                <a:bodyPr/>
                <a:lstStyle/>
                <a:p>
                  <a:endParaRPr lang="en-US"/>
                </a:p>
              </p:txBody>
            </p:sp>
            <p:sp>
              <p:nvSpPr>
                <p:cNvPr id="24617" name="Line 25"/>
                <p:cNvSpPr>
                  <a:spLocks noChangeShapeType="1"/>
                </p:cNvSpPr>
                <p:nvPr/>
              </p:nvSpPr>
              <p:spPr bwMode="auto">
                <a:xfrm flipV="1">
                  <a:off x="1880" y="12060"/>
                  <a:ext cx="0" cy="120"/>
                </a:xfrm>
                <a:prstGeom prst="line">
                  <a:avLst/>
                </a:prstGeom>
                <a:noFill/>
                <a:ln w="9525">
                  <a:solidFill>
                    <a:srgbClr val="0000FF"/>
                  </a:solidFill>
                  <a:round/>
                  <a:headEnd/>
                  <a:tailEnd type="triangle" w="med" len="med"/>
                </a:ln>
              </p:spPr>
              <p:txBody>
                <a:bodyPr/>
                <a:lstStyle/>
                <a:p>
                  <a:endParaRPr lang="en-US"/>
                </a:p>
              </p:txBody>
            </p:sp>
          </p:grpSp>
        </p:grpSp>
        <p:sp>
          <p:nvSpPr>
            <p:cNvPr id="24599" name="Text Box 26"/>
            <p:cNvSpPr txBox="1">
              <a:spLocks noChangeArrowheads="1"/>
            </p:cNvSpPr>
            <p:nvPr/>
          </p:nvSpPr>
          <p:spPr bwMode="auto">
            <a:xfrm>
              <a:off x="6205" y="4548"/>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4600" name="Text Box 27"/>
            <p:cNvSpPr txBox="1">
              <a:spLocks noChangeArrowheads="1"/>
            </p:cNvSpPr>
            <p:nvPr/>
          </p:nvSpPr>
          <p:spPr bwMode="auto">
            <a:xfrm>
              <a:off x="6230" y="5698"/>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4601" name="Text Box 28"/>
            <p:cNvSpPr txBox="1">
              <a:spLocks noChangeArrowheads="1"/>
            </p:cNvSpPr>
            <p:nvPr/>
          </p:nvSpPr>
          <p:spPr bwMode="auto">
            <a:xfrm>
              <a:off x="8015" y="4563"/>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4602" name="Text Box 29"/>
            <p:cNvSpPr txBox="1">
              <a:spLocks noChangeArrowheads="1"/>
            </p:cNvSpPr>
            <p:nvPr/>
          </p:nvSpPr>
          <p:spPr bwMode="auto">
            <a:xfrm>
              <a:off x="8000" y="4973"/>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4603" name="AutoShape 30"/>
            <p:cNvSpPr>
              <a:spLocks/>
            </p:cNvSpPr>
            <p:nvPr/>
          </p:nvSpPr>
          <p:spPr bwMode="auto">
            <a:xfrm>
              <a:off x="5960" y="4828"/>
              <a:ext cx="340" cy="1240"/>
            </a:xfrm>
            <a:prstGeom prst="leftBrace">
              <a:avLst>
                <a:gd name="adj1" fmla="val 30392"/>
                <a:gd name="adj2" fmla="val 50000"/>
              </a:avLst>
            </a:prstGeom>
            <a:noFill/>
            <a:ln w="9525">
              <a:solidFill>
                <a:srgbClr val="FF00FF"/>
              </a:solidFill>
              <a:round/>
              <a:headEnd/>
              <a:tailEnd/>
            </a:ln>
          </p:spPr>
          <p:txBody>
            <a:bodyPr/>
            <a:lstStyle/>
            <a:p>
              <a:pPr eaLnBrk="0" hangingPunct="0"/>
              <a:endParaRPr lang="en-US"/>
            </a:p>
          </p:txBody>
        </p:sp>
        <p:sp>
          <p:nvSpPr>
            <p:cNvPr id="24604" name="Rectangle 32"/>
            <p:cNvSpPr>
              <a:spLocks noChangeArrowheads="1"/>
            </p:cNvSpPr>
            <p:nvPr/>
          </p:nvSpPr>
          <p:spPr bwMode="auto">
            <a:xfrm rot="5400000">
              <a:off x="6709" y="483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4605" name="Rectangle 33"/>
            <p:cNvSpPr>
              <a:spLocks noChangeArrowheads="1"/>
            </p:cNvSpPr>
            <p:nvPr/>
          </p:nvSpPr>
          <p:spPr bwMode="auto">
            <a:xfrm rot="5400000">
              <a:off x="6709" y="507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4606" name="Rectangle 34"/>
            <p:cNvSpPr>
              <a:spLocks noChangeArrowheads="1"/>
            </p:cNvSpPr>
            <p:nvPr/>
          </p:nvSpPr>
          <p:spPr bwMode="auto">
            <a:xfrm rot="5400000">
              <a:off x="6709" y="531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4607" name="Rectangle 35"/>
            <p:cNvSpPr>
              <a:spLocks noChangeArrowheads="1"/>
            </p:cNvSpPr>
            <p:nvPr/>
          </p:nvSpPr>
          <p:spPr bwMode="auto">
            <a:xfrm rot="5400000">
              <a:off x="6709" y="555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4608" name="Rectangle 36"/>
            <p:cNvSpPr>
              <a:spLocks noChangeArrowheads="1"/>
            </p:cNvSpPr>
            <p:nvPr/>
          </p:nvSpPr>
          <p:spPr bwMode="auto">
            <a:xfrm rot="5400000">
              <a:off x="6679" y="504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4609" name="Rectangle 37"/>
            <p:cNvSpPr>
              <a:spLocks noChangeArrowheads="1"/>
            </p:cNvSpPr>
            <p:nvPr/>
          </p:nvSpPr>
          <p:spPr bwMode="auto">
            <a:xfrm rot="5400000">
              <a:off x="6679" y="528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4610" name="Rectangle 38"/>
            <p:cNvSpPr>
              <a:spLocks noChangeArrowheads="1"/>
            </p:cNvSpPr>
            <p:nvPr/>
          </p:nvSpPr>
          <p:spPr bwMode="auto">
            <a:xfrm rot="5400000">
              <a:off x="6679" y="552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4611" name="Rectangle 39"/>
            <p:cNvSpPr>
              <a:spLocks noChangeArrowheads="1"/>
            </p:cNvSpPr>
            <p:nvPr/>
          </p:nvSpPr>
          <p:spPr bwMode="auto">
            <a:xfrm rot="5400000">
              <a:off x="6679" y="576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4612" name="Line 40"/>
            <p:cNvSpPr>
              <a:spLocks noChangeShapeType="1"/>
            </p:cNvSpPr>
            <p:nvPr/>
          </p:nvSpPr>
          <p:spPr bwMode="auto">
            <a:xfrm rot="5400000" flipH="1">
              <a:off x="6254" y="4557"/>
              <a:ext cx="925" cy="0"/>
            </a:xfrm>
            <a:prstGeom prst="line">
              <a:avLst/>
            </a:prstGeom>
            <a:noFill/>
            <a:ln w="9525">
              <a:solidFill>
                <a:srgbClr val="000000"/>
              </a:solidFill>
              <a:round/>
              <a:headEnd/>
              <a:tailEnd/>
            </a:ln>
          </p:spPr>
          <p:txBody>
            <a:bodyPr/>
            <a:lstStyle/>
            <a:p>
              <a:endParaRPr lang="en-US"/>
            </a:p>
          </p:txBody>
        </p:sp>
        <p:sp>
          <p:nvSpPr>
            <p:cNvPr id="24613" name="Line 41"/>
            <p:cNvSpPr>
              <a:spLocks noChangeShapeType="1"/>
            </p:cNvSpPr>
            <p:nvPr/>
          </p:nvSpPr>
          <p:spPr bwMode="auto">
            <a:xfrm rot="5400000" flipH="1">
              <a:off x="6234" y="6342"/>
              <a:ext cx="965" cy="0"/>
            </a:xfrm>
            <a:prstGeom prst="line">
              <a:avLst/>
            </a:prstGeom>
            <a:noFill/>
            <a:ln w="9525">
              <a:solidFill>
                <a:srgbClr val="000000"/>
              </a:solidFill>
              <a:round/>
              <a:headEnd/>
              <a:tailEnd/>
            </a:ln>
          </p:spPr>
          <p:txBody>
            <a:bodyPr/>
            <a:lstStyle/>
            <a:p>
              <a:endParaRPr lang="en-US"/>
            </a:p>
          </p:txBody>
        </p:sp>
      </p:grpSp>
      <p:sp>
        <p:nvSpPr>
          <p:cNvPr id="24582" name="Rectangle 42"/>
          <p:cNvSpPr>
            <a:spLocks noChangeArrowheads="1"/>
          </p:cNvSpPr>
          <p:nvPr/>
        </p:nvSpPr>
        <p:spPr bwMode="auto">
          <a:xfrm>
            <a:off x="5435600" y="6262688"/>
            <a:ext cx="1187450" cy="595312"/>
          </a:xfrm>
          <a:prstGeom prst="rect">
            <a:avLst/>
          </a:prstGeom>
          <a:noFill/>
          <a:ln w="9525">
            <a:noFill/>
            <a:miter lim="800000"/>
            <a:headEnd/>
            <a:tailEnd/>
          </a:ln>
        </p:spPr>
        <p:txBody>
          <a:bodyPr wrap="none" bIns="0" anchor="ctr">
            <a:spAutoFit/>
          </a:bodyPr>
          <a:lstStyle/>
          <a:p>
            <a:r>
              <a:rPr lang="en-US" b="1" i="1">
                <a:solidFill>
                  <a:srgbClr val="66FF33"/>
                </a:solidFill>
              </a:rPr>
              <a:t>Charging</a:t>
            </a:r>
          </a:p>
          <a:p>
            <a:pPr eaLnBrk="0" hangingPunct="0"/>
            <a:endParaRPr lang="en-US" i="1">
              <a:solidFill>
                <a:srgbClr val="66FF33"/>
              </a:solidFill>
            </a:endParaRPr>
          </a:p>
        </p:txBody>
      </p:sp>
      <p:sp>
        <p:nvSpPr>
          <p:cNvPr id="24583" name="TextBox 44"/>
          <p:cNvSpPr txBox="1">
            <a:spLocks noChangeArrowheads="1"/>
          </p:cNvSpPr>
          <p:nvPr/>
        </p:nvSpPr>
        <p:spPr bwMode="auto">
          <a:xfrm>
            <a:off x="1214438" y="4357688"/>
            <a:ext cx="2000250" cy="1692275"/>
          </a:xfrm>
          <a:prstGeom prst="rect">
            <a:avLst/>
          </a:prstGeom>
          <a:noFill/>
          <a:ln w="9525">
            <a:noFill/>
            <a:miter lim="800000"/>
            <a:headEnd/>
            <a:tailEnd/>
          </a:ln>
        </p:spPr>
        <p:txBody>
          <a:bodyPr>
            <a:spAutoFit/>
          </a:bodyPr>
          <a:lstStyle/>
          <a:p>
            <a:pPr algn="ctr" eaLnBrk="0" hangingPunct="0"/>
            <a:r>
              <a:rPr lang="en-US" b="1">
                <a:solidFill>
                  <a:srgbClr val="66FF33"/>
                </a:solidFill>
              </a:rPr>
              <a:t>Applied voltage has the same polarity as the voltage across</a:t>
            </a:r>
          </a:p>
          <a:p>
            <a:pPr algn="ctr" eaLnBrk="0" hangingPunct="0"/>
            <a:r>
              <a:rPr lang="en-US" b="1">
                <a:solidFill>
                  <a:srgbClr val="66FF33"/>
                </a:solidFill>
              </a:rPr>
              <a:t>the capacitor</a:t>
            </a:r>
            <a:endParaRPr lang="en-US" sz="3200" b="1">
              <a:solidFill>
                <a:srgbClr val="66FF33"/>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67494"/>
            <a:ext cx="8229600" cy="1161242"/>
          </a:xfrm>
        </p:spPr>
        <p:txBody>
          <a:bodyPr/>
          <a:lstStyle/>
          <a:p>
            <a:pPr marL="484632" indent="0" eaLnBrk="1" fontAlgn="auto" hangingPunct="1">
              <a:spcAft>
                <a:spcPts val="0"/>
              </a:spcAft>
              <a:defRPr/>
            </a:pPr>
            <a:r>
              <a:rPr lang="en-US" sz="4800" b="1" dirty="0" smtClean="0">
                <a:solidFill>
                  <a:schemeClr val="accent1"/>
                </a:solidFill>
                <a:latin typeface="Arial" pitchFamily="34" charset="0"/>
                <a:cs typeface="Arial" pitchFamily="34" charset="0"/>
              </a:rPr>
              <a:t>Charged</a:t>
            </a:r>
            <a:endParaRPr lang="en-US" sz="4800" dirty="0" smtClean="0">
              <a:solidFill>
                <a:schemeClr val="accent1"/>
              </a:solidFill>
              <a:latin typeface="Arial" pitchFamily="34" charset="0"/>
              <a:cs typeface="Arial" pitchFamily="34" charset="0"/>
            </a:endParaRPr>
          </a:p>
        </p:txBody>
      </p:sp>
      <p:sp>
        <p:nvSpPr>
          <p:cNvPr id="25603" name="Rectangle 3"/>
          <p:cNvSpPr>
            <a:spLocks noGrp="1" noChangeArrowheads="1"/>
          </p:cNvSpPr>
          <p:nvPr>
            <p:ph idx="1"/>
          </p:nvPr>
        </p:nvSpPr>
        <p:spPr>
          <a:xfrm>
            <a:off x="457200" y="1428750"/>
            <a:ext cx="8229600" cy="5026025"/>
          </a:xfrm>
        </p:spPr>
        <p:txBody>
          <a:bodyPr/>
          <a:lstStyle/>
          <a:p>
            <a:pPr marL="65087" indent="0" eaLnBrk="1" hangingPunct="1">
              <a:buNone/>
            </a:pPr>
            <a:r>
              <a:rPr lang="en-US" dirty="0" smtClean="0">
                <a:latin typeface="Arial" charset="0"/>
                <a:cs typeface="Arial" charset="0"/>
              </a:rPr>
              <a:t>When the applied and charge voltages are the same charge current stops flowing. </a:t>
            </a:r>
          </a:p>
        </p:txBody>
      </p:sp>
      <p:sp>
        <p:nvSpPr>
          <p:cNvPr id="25604" name="Slide Number Placeholder 3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5CC728D-171C-4B2C-8802-1CBB1E793C12}" type="slidenum">
              <a:rPr lang="en-US" smtClean="0"/>
              <a:pPr/>
              <a:t>7</a:t>
            </a:fld>
            <a:endParaRPr lang="en-US" smtClean="0"/>
          </a:p>
        </p:txBody>
      </p:sp>
      <p:grpSp>
        <p:nvGrpSpPr>
          <p:cNvPr id="25605" name="Group 4"/>
          <p:cNvGrpSpPr>
            <a:grpSpLocks/>
          </p:cNvGrpSpPr>
          <p:nvPr/>
        </p:nvGrpSpPr>
        <p:grpSpPr bwMode="auto">
          <a:xfrm>
            <a:off x="3508375" y="2924175"/>
            <a:ext cx="3656013" cy="2881313"/>
            <a:chOff x="6020" y="8039"/>
            <a:chExt cx="3260" cy="2780"/>
          </a:xfrm>
        </p:grpSpPr>
        <p:sp>
          <p:nvSpPr>
            <p:cNvPr id="25608" name="Line 5"/>
            <p:cNvSpPr>
              <a:spLocks noChangeShapeType="1"/>
            </p:cNvSpPr>
            <p:nvPr/>
          </p:nvSpPr>
          <p:spPr bwMode="auto">
            <a:xfrm rot="-5400000">
              <a:off x="7893" y="9253"/>
              <a:ext cx="273" cy="1"/>
            </a:xfrm>
            <a:prstGeom prst="line">
              <a:avLst/>
            </a:prstGeom>
            <a:noFill/>
            <a:ln w="12700">
              <a:solidFill>
                <a:srgbClr val="000000"/>
              </a:solidFill>
              <a:round/>
              <a:headEnd/>
              <a:tailEnd/>
            </a:ln>
          </p:spPr>
          <p:txBody>
            <a:bodyPr/>
            <a:lstStyle/>
            <a:p>
              <a:endParaRPr lang="en-US"/>
            </a:p>
          </p:txBody>
        </p:sp>
        <p:sp>
          <p:nvSpPr>
            <p:cNvPr id="25609" name="Line 6"/>
            <p:cNvSpPr>
              <a:spLocks noChangeShapeType="1"/>
            </p:cNvSpPr>
            <p:nvPr/>
          </p:nvSpPr>
          <p:spPr bwMode="auto">
            <a:xfrm rot="-5400000">
              <a:off x="7800" y="8749"/>
              <a:ext cx="457" cy="1"/>
            </a:xfrm>
            <a:prstGeom prst="line">
              <a:avLst/>
            </a:prstGeom>
            <a:noFill/>
            <a:ln w="12700">
              <a:solidFill>
                <a:srgbClr val="000000"/>
              </a:solidFill>
              <a:round/>
              <a:headEnd/>
              <a:tailEnd/>
            </a:ln>
          </p:spPr>
          <p:txBody>
            <a:bodyPr/>
            <a:lstStyle/>
            <a:p>
              <a:endParaRPr lang="en-US"/>
            </a:p>
          </p:txBody>
        </p:sp>
        <p:sp>
          <p:nvSpPr>
            <p:cNvPr id="25610" name="Line 7"/>
            <p:cNvSpPr>
              <a:spLocks noChangeShapeType="1"/>
            </p:cNvSpPr>
            <p:nvPr/>
          </p:nvSpPr>
          <p:spPr bwMode="auto">
            <a:xfrm rot="-5400000">
              <a:off x="8030" y="8920"/>
              <a:ext cx="1" cy="393"/>
            </a:xfrm>
            <a:prstGeom prst="line">
              <a:avLst/>
            </a:prstGeom>
            <a:noFill/>
            <a:ln w="19050">
              <a:solidFill>
                <a:srgbClr val="000000"/>
              </a:solidFill>
              <a:round/>
              <a:headEnd/>
              <a:tailEnd/>
            </a:ln>
          </p:spPr>
          <p:txBody>
            <a:bodyPr/>
            <a:lstStyle/>
            <a:p>
              <a:endParaRPr lang="en-US"/>
            </a:p>
          </p:txBody>
        </p:sp>
        <p:sp>
          <p:nvSpPr>
            <p:cNvPr id="25611" name="Line 8"/>
            <p:cNvSpPr>
              <a:spLocks noChangeShapeType="1"/>
            </p:cNvSpPr>
            <p:nvPr/>
          </p:nvSpPr>
          <p:spPr bwMode="auto">
            <a:xfrm rot="-5400000">
              <a:off x="8031" y="8782"/>
              <a:ext cx="0" cy="393"/>
            </a:xfrm>
            <a:prstGeom prst="line">
              <a:avLst/>
            </a:prstGeom>
            <a:noFill/>
            <a:ln w="19050">
              <a:solidFill>
                <a:srgbClr val="000000"/>
              </a:solidFill>
              <a:round/>
              <a:headEnd/>
              <a:tailEnd/>
            </a:ln>
          </p:spPr>
          <p:txBody>
            <a:bodyPr/>
            <a:lstStyle/>
            <a:p>
              <a:endParaRPr lang="en-US"/>
            </a:p>
          </p:txBody>
        </p:sp>
        <p:sp>
          <p:nvSpPr>
            <p:cNvPr id="25612" name="Rectangle 9"/>
            <p:cNvSpPr>
              <a:spLocks noChangeArrowheads="1"/>
            </p:cNvSpPr>
            <p:nvPr/>
          </p:nvSpPr>
          <p:spPr bwMode="auto">
            <a:xfrm>
              <a:off x="7812" y="9399"/>
              <a:ext cx="411" cy="740"/>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5613" name="Line 10"/>
            <p:cNvSpPr>
              <a:spLocks noChangeShapeType="1"/>
            </p:cNvSpPr>
            <p:nvPr/>
          </p:nvSpPr>
          <p:spPr bwMode="auto">
            <a:xfrm>
              <a:off x="8017" y="10139"/>
              <a:ext cx="0" cy="680"/>
            </a:xfrm>
            <a:prstGeom prst="line">
              <a:avLst/>
            </a:prstGeom>
            <a:noFill/>
            <a:ln w="9525">
              <a:solidFill>
                <a:srgbClr val="000000"/>
              </a:solidFill>
              <a:round/>
              <a:headEnd/>
              <a:tailEnd/>
            </a:ln>
          </p:spPr>
          <p:txBody>
            <a:bodyPr/>
            <a:lstStyle/>
            <a:p>
              <a:endParaRPr lang="en-US"/>
            </a:p>
          </p:txBody>
        </p:sp>
        <p:sp>
          <p:nvSpPr>
            <p:cNvPr id="25614" name="Line 11"/>
            <p:cNvSpPr>
              <a:spLocks noChangeShapeType="1"/>
            </p:cNvSpPr>
            <p:nvPr/>
          </p:nvSpPr>
          <p:spPr bwMode="auto">
            <a:xfrm>
              <a:off x="6783" y="10819"/>
              <a:ext cx="2497" cy="0"/>
            </a:xfrm>
            <a:prstGeom prst="line">
              <a:avLst/>
            </a:prstGeom>
            <a:noFill/>
            <a:ln w="9525">
              <a:solidFill>
                <a:srgbClr val="000000"/>
              </a:solidFill>
              <a:round/>
              <a:headEnd/>
              <a:tailEnd/>
            </a:ln>
          </p:spPr>
          <p:txBody>
            <a:bodyPr/>
            <a:lstStyle/>
            <a:p>
              <a:endParaRPr lang="en-US"/>
            </a:p>
          </p:txBody>
        </p:sp>
        <p:sp>
          <p:nvSpPr>
            <p:cNvPr id="25615" name="Line 12"/>
            <p:cNvSpPr>
              <a:spLocks noChangeShapeType="1"/>
            </p:cNvSpPr>
            <p:nvPr/>
          </p:nvSpPr>
          <p:spPr bwMode="auto">
            <a:xfrm flipV="1">
              <a:off x="9280" y="8079"/>
              <a:ext cx="0" cy="2740"/>
            </a:xfrm>
            <a:prstGeom prst="line">
              <a:avLst/>
            </a:prstGeom>
            <a:noFill/>
            <a:ln w="9525">
              <a:solidFill>
                <a:srgbClr val="000000"/>
              </a:solidFill>
              <a:round/>
              <a:headEnd/>
              <a:tailEnd/>
            </a:ln>
          </p:spPr>
          <p:txBody>
            <a:bodyPr/>
            <a:lstStyle/>
            <a:p>
              <a:endParaRPr lang="en-US"/>
            </a:p>
          </p:txBody>
        </p:sp>
        <p:sp>
          <p:nvSpPr>
            <p:cNvPr id="25616" name="Oval 13"/>
            <p:cNvSpPr>
              <a:spLocks noChangeArrowheads="1"/>
            </p:cNvSpPr>
            <p:nvPr/>
          </p:nvSpPr>
          <p:spPr bwMode="auto">
            <a:xfrm>
              <a:off x="8223" y="8039"/>
              <a:ext cx="117"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5617" name="Oval 14"/>
            <p:cNvSpPr>
              <a:spLocks noChangeArrowheads="1"/>
            </p:cNvSpPr>
            <p:nvPr/>
          </p:nvSpPr>
          <p:spPr bwMode="auto">
            <a:xfrm>
              <a:off x="7724" y="8039"/>
              <a:ext cx="117"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5618" name="Line 15"/>
            <p:cNvSpPr>
              <a:spLocks noChangeShapeType="1"/>
            </p:cNvSpPr>
            <p:nvPr/>
          </p:nvSpPr>
          <p:spPr bwMode="auto">
            <a:xfrm flipH="1">
              <a:off x="8311" y="8079"/>
              <a:ext cx="969" cy="0"/>
            </a:xfrm>
            <a:prstGeom prst="line">
              <a:avLst/>
            </a:prstGeom>
            <a:noFill/>
            <a:ln w="9525">
              <a:solidFill>
                <a:srgbClr val="000000"/>
              </a:solidFill>
              <a:round/>
              <a:headEnd/>
              <a:tailEnd/>
            </a:ln>
          </p:spPr>
          <p:txBody>
            <a:bodyPr/>
            <a:lstStyle/>
            <a:p>
              <a:endParaRPr lang="en-US"/>
            </a:p>
          </p:txBody>
        </p:sp>
        <p:sp>
          <p:nvSpPr>
            <p:cNvPr id="25619" name="Line 16"/>
            <p:cNvSpPr>
              <a:spLocks noChangeShapeType="1"/>
            </p:cNvSpPr>
            <p:nvPr/>
          </p:nvSpPr>
          <p:spPr bwMode="auto">
            <a:xfrm>
              <a:off x="6783" y="8079"/>
              <a:ext cx="970" cy="0"/>
            </a:xfrm>
            <a:prstGeom prst="line">
              <a:avLst/>
            </a:prstGeom>
            <a:noFill/>
            <a:ln w="9525">
              <a:solidFill>
                <a:srgbClr val="000000"/>
              </a:solidFill>
              <a:round/>
              <a:headEnd/>
              <a:tailEnd/>
            </a:ln>
          </p:spPr>
          <p:txBody>
            <a:bodyPr/>
            <a:lstStyle/>
            <a:p>
              <a:endParaRPr lang="en-US"/>
            </a:p>
          </p:txBody>
        </p:sp>
        <p:sp>
          <p:nvSpPr>
            <p:cNvPr id="25620" name="Oval 17"/>
            <p:cNvSpPr>
              <a:spLocks noChangeArrowheads="1"/>
            </p:cNvSpPr>
            <p:nvPr/>
          </p:nvSpPr>
          <p:spPr bwMode="auto">
            <a:xfrm>
              <a:off x="7958" y="8479"/>
              <a:ext cx="118"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5621" name="Line 18"/>
            <p:cNvSpPr>
              <a:spLocks noChangeShapeType="1"/>
            </p:cNvSpPr>
            <p:nvPr/>
          </p:nvSpPr>
          <p:spPr bwMode="auto">
            <a:xfrm>
              <a:off x="7852" y="8059"/>
              <a:ext cx="169" cy="430"/>
            </a:xfrm>
            <a:prstGeom prst="line">
              <a:avLst/>
            </a:prstGeom>
            <a:noFill/>
            <a:ln w="9525">
              <a:solidFill>
                <a:srgbClr val="000000"/>
              </a:solidFill>
              <a:round/>
              <a:headEnd/>
              <a:tailEnd/>
            </a:ln>
          </p:spPr>
          <p:txBody>
            <a:bodyPr/>
            <a:lstStyle/>
            <a:p>
              <a:endParaRPr lang="en-US"/>
            </a:p>
          </p:txBody>
        </p:sp>
        <p:sp>
          <p:nvSpPr>
            <p:cNvPr id="25622" name="Text Box 19"/>
            <p:cNvSpPr txBox="1">
              <a:spLocks noChangeArrowheads="1"/>
            </p:cNvSpPr>
            <p:nvPr/>
          </p:nvSpPr>
          <p:spPr bwMode="auto">
            <a:xfrm>
              <a:off x="6265" y="8528"/>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5623" name="Text Box 20"/>
            <p:cNvSpPr txBox="1">
              <a:spLocks noChangeArrowheads="1"/>
            </p:cNvSpPr>
            <p:nvPr/>
          </p:nvSpPr>
          <p:spPr bwMode="auto">
            <a:xfrm>
              <a:off x="6290" y="9678"/>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5624" name="Text Box 21"/>
            <p:cNvSpPr txBox="1">
              <a:spLocks noChangeArrowheads="1"/>
            </p:cNvSpPr>
            <p:nvPr/>
          </p:nvSpPr>
          <p:spPr bwMode="auto">
            <a:xfrm>
              <a:off x="8075" y="8543"/>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5625" name="Text Box 22"/>
            <p:cNvSpPr txBox="1">
              <a:spLocks noChangeArrowheads="1"/>
            </p:cNvSpPr>
            <p:nvPr/>
          </p:nvSpPr>
          <p:spPr bwMode="auto">
            <a:xfrm>
              <a:off x="8060" y="8953"/>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5626" name="AutoShape 23"/>
            <p:cNvSpPr>
              <a:spLocks/>
            </p:cNvSpPr>
            <p:nvPr/>
          </p:nvSpPr>
          <p:spPr bwMode="auto">
            <a:xfrm>
              <a:off x="6020" y="8808"/>
              <a:ext cx="340" cy="1240"/>
            </a:xfrm>
            <a:prstGeom prst="leftBrace">
              <a:avLst>
                <a:gd name="adj1" fmla="val 30392"/>
                <a:gd name="adj2" fmla="val 50000"/>
              </a:avLst>
            </a:prstGeom>
            <a:noFill/>
            <a:ln w="9525">
              <a:solidFill>
                <a:srgbClr val="FF00FF"/>
              </a:solidFill>
              <a:round/>
              <a:headEnd/>
              <a:tailEnd/>
            </a:ln>
          </p:spPr>
          <p:txBody>
            <a:bodyPr/>
            <a:lstStyle/>
            <a:p>
              <a:pPr eaLnBrk="0" hangingPunct="0"/>
              <a:endParaRPr lang="en-US"/>
            </a:p>
          </p:txBody>
        </p:sp>
        <p:sp>
          <p:nvSpPr>
            <p:cNvPr id="25627" name="Rectangle 25"/>
            <p:cNvSpPr>
              <a:spLocks noChangeArrowheads="1"/>
            </p:cNvSpPr>
            <p:nvPr/>
          </p:nvSpPr>
          <p:spPr bwMode="auto">
            <a:xfrm rot="5400000">
              <a:off x="6769" y="881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5628" name="Rectangle 26"/>
            <p:cNvSpPr>
              <a:spLocks noChangeArrowheads="1"/>
            </p:cNvSpPr>
            <p:nvPr/>
          </p:nvSpPr>
          <p:spPr bwMode="auto">
            <a:xfrm rot="5400000">
              <a:off x="6769" y="905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5629" name="Rectangle 27"/>
            <p:cNvSpPr>
              <a:spLocks noChangeArrowheads="1"/>
            </p:cNvSpPr>
            <p:nvPr/>
          </p:nvSpPr>
          <p:spPr bwMode="auto">
            <a:xfrm rot="5400000">
              <a:off x="6769" y="929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5630" name="Rectangle 28"/>
            <p:cNvSpPr>
              <a:spLocks noChangeArrowheads="1"/>
            </p:cNvSpPr>
            <p:nvPr/>
          </p:nvSpPr>
          <p:spPr bwMode="auto">
            <a:xfrm rot="5400000">
              <a:off x="6769" y="953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5631" name="Rectangle 29"/>
            <p:cNvSpPr>
              <a:spLocks noChangeArrowheads="1"/>
            </p:cNvSpPr>
            <p:nvPr/>
          </p:nvSpPr>
          <p:spPr bwMode="auto">
            <a:xfrm rot="5400000">
              <a:off x="6739" y="902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5632" name="Rectangle 30"/>
            <p:cNvSpPr>
              <a:spLocks noChangeArrowheads="1"/>
            </p:cNvSpPr>
            <p:nvPr/>
          </p:nvSpPr>
          <p:spPr bwMode="auto">
            <a:xfrm rot="5400000">
              <a:off x="6739" y="926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5633" name="Rectangle 31"/>
            <p:cNvSpPr>
              <a:spLocks noChangeArrowheads="1"/>
            </p:cNvSpPr>
            <p:nvPr/>
          </p:nvSpPr>
          <p:spPr bwMode="auto">
            <a:xfrm rot="5400000">
              <a:off x="6739" y="950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5634" name="Rectangle 32"/>
            <p:cNvSpPr>
              <a:spLocks noChangeArrowheads="1"/>
            </p:cNvSpPr>
            <p:nvPr/>
          </p:nvSpPr>
          <p:spPr bwMode="auto">
            <a:xfrm rot="5400000">
              <a:off x="6739" y="974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5635" name="Line 33"/>
            <p:cNvSpPr>
              <a:spLocks noChangeShapeType="1"/>
            </p:cNvSpPr>
            <p:nvPr/>
          </p:nvSpPr>
          <p:spPr bwMode="auto">
            <a:xfrm rot="5400000" flipH="1">
              <a:off x="6314" y="8537"/>
              <a:ext cx="925" cy="0"/>
            </a:xfrm>
            <a:prstGeom prst="line">
              <a:avLst/>
            </a:prstGeom>
            <a:noFill/>
            <a:ln w="9525">
              <a:solidFill>
                <a:srgbClr val="000000"/>
              </a:solidFill>
              <a:round/>
              <a:headEnd/>
              <a:tailEnd/>
            </a:ln>
          </p:spPr>
          <p:txBody>
            <a:bodyPr/>
            <a:lstStyle/>
            <a:p>
              <a:endParaRPr lang="en-US"/>
            </a:p>
          </p:txBody>
        </p:sp>
        <p:sp>
          <p:nvSpPr>
            <p:cNvPr id="25636" name="Line 34"/>
            <p:cNvSpPr>
              <a:spLocks noChangeShapeType="1"/>
            </p:cNvSpPr>
            <p:nvPr/>
          </p:nvSpPr>
          <p:spPr bwMode="auto">
            <a:xfrm rot="5400000" flipH="1">
              <a:off x="6294" y="10322"/>
              <a:ext cx="965" cy="0"/>
            </a:xfrm>
            <a:prstGeom prst="line">
              <a:avLst/>
            </a:prstGeom>
            <a:noFill/>
            <a:ln w="9525">
              <a:solidFill>
                <a:srgbClr val="000000"/>
              </a:solidFill>
              <a:round/>
              <a:headEnd/>
              <a:tailEnd/>
            </a:ln>
          </p:spPr>
          <p:txBody>
            <a:bodyPr/>
            <a:lstStyle/>
            <a:p>
              <a:endParaRPr lang="en-US"/>
            </a:p>
          </p:txBody>
        </p:sp>
      </p:grpSp>
      <p:sp>
        <p:nvSpPr>
          <p:cNvPr id="25606" name="Rectangle 35"/>
          <p:cNvSpPr>
            <a:spLocks noChangeArrowheads="1"/>
          </p:cNvSpPr>
          <p:nvPr/>
        </p:nvSpPr>
        <p:spPr bwMode="auto">
          <a:xfrm>
            <a:off x="5219700" y="5805488"/>
            <a:ext cx="1111250" cy="595312"/>
          </a:xfrm>
          <a:prstGeom prst="rect">
            <a:avLst/>
          </a:prstGeom>
          <a:noFill/>
          <a:ln w="9525">
            <a:noFill/>
            <a:miter lim="800000"/>
            <a:headEnd/>
            <a:tailEnd/>
          </a:ln>
        </p:spPr>
        <p:txBody>
          <a:bodyPr wrap="none" bIns="0" anchor="ctr">
            <a:spAutoFit/>
          </a:bodyPr>
          <a:lstStyle/>
          <a:p>
            <a:r>
              <a:rPr lang="en-US" b="1" i="1">
                <a:solidFill>
                  <a:srgbClr val="66FF33"/>
                </a:solidFill>
              </a:rPr>
              <a:t>Charged</a:t>
            </a:r>
          </a:p>
          <a:p>
            <a:pPr eaLnBrk="0" hangingPunct="0"/>
            <a:endParaRPr lang="en-US" i="1">
              <a:solidFill>
                <a:srgbClr val="66FF33"/>
              </a:solidFill>
            </a:endParaRPr>
          </a:p>
        </p:txBody>
      </p:sp>
      <p:sp>
        <p:nvSpPr>
          <p:cNvPr id="25607" name="TextBox 37"/>
          <p:cNvSpPr txBox="1">
            <a:spLocks noChangeArrowheads="1"/>
          </p:cNvSpPr>
          <p:nvPr/>
        </p:nvSpPr>
        <p:spPr bwMode="auto">
          <a:xfrm>
            <a:off x="928688" y="3643313"/>
            <a:ext cx="2571750" cy="1200150"/>
          </a:xfrm>
          <a:prstGeom prst="rect">
            <a:avLst/>
          </a:prstGeom>
          <a:noFill/>
          <a:ln w="9525">
            <a:noFill/>
            <a:miter lim="800000"/>
            <a:headEnd/>
            <a:tailEnd/>
          </a:ln>
        </p:spPr>
        <p:txBody>
          <a:bodyPr>
            <a:spAutoFit/>
          </a:bodyPr>
          <a:lstStyle/>
          <a:p>
            <a:pPr algn="ctr" eaLnBrk="0" hangingPunct="0"/>
            <a:r>
              <a:rPr lang="en-US">
                <a:solidFill>
                  <a:srgbClr val="66FF33"/>
                </a:solidFill>
              </a:rPr>
              <a:t>When applied and charge voltages are equal, charge current stops flowing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marL="484632" indent="0" eaLnBrk="1" fontAlgn="auto" hangingPunct="1">
              <a:spcAft>
                <a:spcPts val="0"/>
              </a:spcAft>
              <a:defRPr/>
            </a:pPr>
            <a:r>
              <a:rPr lang="en-US" sz="4800" b="1" dirty="0" smtClean="0">
                <a:solidFill>
                  <a:schemeClr val="accent1"/>
                </a:solidFill>
                <a:latin typeface="Arial" pitchFamily="34" charset="0"/>
                <a:cs typeface="Arial" pitchFamily="34" charset="0"/>
              </a:rPr>
              <a:t>Charge stored</a:t>
            </a:r>
            <a:r>
              <a:rPr lang="en-US" sz="4800" dirty="0" smtClean="0">
                <a:solidFill>
                  <a:srgbClr val="66FF33"/>
                </a:solidFill>
                <a:latin typeface="Arial" pitchFamily="34" charset="0"/>
                <a:cs typeface="Arial" pitchFamily="34" charset="0"/>
              </a:rPr>
              <a:t>	</a:t>
            </a:r>
          </a:p>
        </p:txBody>
      </p:sp>
      <p:sp>
        <p:nvSpPr>
          <p:cNvPr id="26627" name="Rectangle 3"/>
          <p:cNvSpPr>
            <a:spLocks noGrp="1" noChangeArrowheads="1"/>
          </p:cNvSpPr>
          <p:nvPr>
            <p:ph idx="1"/>
          </p:nvPr>
        </p:nvSpPr>
        <p:spPr>
          <a:xfrm>
            <a:off x="457200" y="1882775"/>
            <a:ext cx="8229600" cy="4572000"/>
          </a:xfrm>
        </p:spPr>
        <p:txBody>
          <a:bodyPr/>
          <a:lstStyle/>
          <a:p>
            <a:pPr marL="65087" indent="0" eaLnBrk="1" hangingPunct="1">
              <a:buNone/>
            </a:pPr>
            <a:r>
              <a:rPr lang="en-US" dirty="0" smtClean="0">
                <a:latin typeface="Arial" charset="0"/>
                <a:cs typeface="Arial" charset="0"/>
              </a:rPr>
              <a:t>If the applied voltage is removed from the capacitor, the stored charge remains across the capacitor </a:t>
            </a:r>
          </a:p>
        </p:txBody>
      </p:sp>
      <p:sp>
        <p:nvSpPr>
          <p:cNvPr id="26628" name="Slide Number Placeholder 3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FFA0CFD-2B19-4991-A6FA-BE4013C35F59}" type="slidenum">
              <a:rPr lang="en-US" smtClean="0"/>
              <a:pPr/>
              <a:t>8</a:t>
            </a:fld>
            <a:endParaRPr lang="en-US" smtClean="0"/>
          </a:p>
        </p:txBody>
      </p:sp>
      <p:grpSp>
        <p:nvGrpSpPr>
          <p:cNvPr id="26629" name="Group 4"/>
          <p:cNvGrpSpPr>
            <a:grpSpLocks/>
          </p:cNvGrpSpPr>
          <p:nvPr/>
        </p:nvGrpSpPr>
        <p:grpSpPr bwMode="auto">
          <a:xfrm>
            <a:off x="3246438" y="3357563"/>
            <a:ext cx="3656012" cy="2881312"/>
            <a:chOff x="6020" y="12095"/>
            <a:chExt cx="3260" cy="3177"/>
          </a:xfrm>
        </p:grpSpPr>
        <p:grpSp>
          <p:nvGrpSpPr>
            <p:cNvPr id="26631" name="Group 5"/>
            <p:cNvGrpSpPr>
              <a:grpSpLocks/>
            </p:cNvGrpSpPr>
            <p:nvPr/>
          </p:nvGrpSpPr>
          <p:grpSpPr bwMode="auto">
            <a:xfrm>
              <a:off x="6020" y="12095"/>
              <a:ext cx="3260" cy="2780"/>
              <a:chOff x="6020" y="11819"/>
              <a:chExt cx="3260" cy="2780"/>
            </a:xfrm>
          </p:grpSpPr>
          <p:sp>
            <p:nvSpPr>
              <p:cNvPr id="26633" name="Line 6"/>
              <p:cNvSpPr>
                <a:spLocks noChangeShapeType="1"/>
              </p:cNvSpPr>
              <p:nvPr/>
            </p:nvSpPr>
            <p:spPr bwMode="auto">
              <a:xfrm rot="-5400000">
                <a:off x="7893" y="13033"/>
                <a:ext cx="273" cy="1"/>
              </a:xfrm>
              <a:prstGeom prst="line">
                <a:avLst/>
              </a:prstGeom>
              <a:noFill/>
              <a:ln w="12700">
                <a:solidFill>
                  <a:srgbClr val="000000"/>
                </a:solidFill>
                <a:round/>
                <a:headEnd/>
                <a:tailEnd/>
              </a:ln>
            </p:spPr>
            <p:txBody>
              <a:bodyPr/>
              <a:lstStyle/>
              <a:p>
                <a:endParaRPr lang="en-US"/>
              </a:p>
            </p:txBody>
          </p:sp>
          <p:sp>
            <p:nvSpPr>
              <p:cNvPr id="26634" name="Line 7"/>
              <p:cNvSpPr>
                <a:spLocks noChangeShapeType="1"/>
              </p:cNvSpPr>
              <p:nvPr/>
            </p:nvSpPr>
            <p:spPr bwMode="auto">
              <a:xfrm rot="-5400000">
                <a:off x="7800" y="12529"/>
                <a:ext cx="457" cy="1"/>
              </a:xfrm>
              <a:prstGeom prst="line">
                <a:avLst/>
              </a:prstGeom>
              <a:noFill/>
              <a:ln w="12700">
                <a:solidFill>
                  <a:srgbClr val="000000"/>
                </a:solidFill>
                <a:round/>
                <a:headEnd/>
                <a:tailEnd/>
              </a:ln>
            </p:spPr>
            <p:txBody>
              <a:bodyPr/>
              <a:lstStyle/>
              <a:p>
                <a:endParaRPr lang="en-US"/>
              </a:p>
            </p:txBody>
          </p:sp>
          <p:sp>
            <p:nvSpPr>
              <p:cNvPr id="26635" name="Line 8"/>
              <p:cNvSpPr>
                <a:spLocks noChangeShapeType="1"/>
              </p:cNvSpPr>
              <p:nvPr/>
            </p:nvSpPr>
            <p:spPr bwMode="auto">
              <a:xfrm rot="-5400000">
                <a:off x="8030" y="12700"/>
                <a:ext cx="1" cy="393"/>
              </a:xfrm>
              <a:prstGeom prst="line">
                <a:avLst/>
              </a:prstGeom>
              <a:noFill/>
              <a:ln w="19050">
                <a:solidFill>
                  <a:srgbClr val="000000"/>
                </a:solidFill>
                <a:round/>
                <a:headEnd/>
                <a:tailEnd/>
              </a:ln>
            </p:spPr>
            <p:txBody>
              <a:bodyPr/>
              <a:lstStyle/>
              <a:p>
                <a:endParaRPr lang="en-US"/>
              </a:p>
            </p:txBody>
          </p:sp>
          <p:sp>
            <p:nvSpPr>
              <p:cNvPr id="26636" name="Line 9"/>
              <p:cNvSpPr>
                <a:spLocks noChangeShapeType="1"/>
              </p:cNvSpPr>
              <p:nvPr/>
            </p:nvSpPr>
            <p:spPr bwMode="auto">
              <a:xfrm rot="-5400000">
                <a:off x="8031" y="12562"/>
                <a:ext cx="0" cy="393"/>
              </a:xfrm>
              <a:prstGeom prst="line">
                <a:avLst/>
              </a:prstGeom>
              <a:noFill/>
              <a:ln w="19050">
                <a:solidFill>
                  <a:srgbClr val="000000"/>
                </a:solidFill>
                <a:round/>
                <a:headEnd/>
                <a:tailEnd/>
              </a:ln>
            </p:spPr>
            <p:txBody>
              <a:bodyPr/>
              <a:lstStyle/>
              <a:p>
                <a:endParaRPr lang="en-US"/>
              </a:p>
            </p:txBody>
          </p:sp>
          <p:sp>
            <p:nvSpPr>
              <p:cNvPr id="26637" name="Rectangle 10"/>
              <p:cNvSpPr>
                <a:spLocks noChangeArrowheads="1"/>
              </p:cNvSpPr>
              <p:nvPr/>
            </p:nvSpPr>
            <p:spPr bwMode="auto">
              <a:xfrm>
                <a:off x="7812" y="13179"/>
                <a:ext cx="411" cy="740"/>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6638" name="Line 11"/>
              <p:cNvSpPr>
                <a:spLocks noChangeShapeType="1"/>
              </p:cNvSpPr>
              <p:nvPr/>
            </p:nvSpPr>
            <p:spPr bwMode="auto">
              <a:xfrm>
                <a:off x="8017" y="13919"/>
                <a:ext cx="0" cy="680"/>
              </a:xfrm>
              <a:prstGeom prst="line">
                <a:avLst/>
              </a:prstGeom>
              <a:noFill/>
              <a:ln w="9525">
                <a:solidFill>
                  <a:srgbClr val="000000"/>
                </a:solidFill>
                <a:round/>
                <a:headEnd/>
                <a:tailEnd/>
              </a:ln>
            </p:spPr>
            <p:txBody>
              <a:bodyPr/>
              <a:lstStyle/>
              <a:p>
                <a:endParaRPr lang="en-US"/>
              </a:p>
            </p:txBody>
          </p:sp>
          <p:sp>
            <p:nvSpPr>
              <p:cNvPr id="26639" name="Line 12"/>
              <p:cNvSpPr>
                <a:spLocks noChangeShapeType="1"/>
              </p:cNvSpPr>
              <p:nvPr/>
            </p:nvSpPr>
            <p:spPr bwMode="auto">
              <a:xfrm>
                <a:off x="6783" y="14599"/>
                <a:ext cx="2497" cy="0"/>
              </a:xfrm>
              <a:prstGeom prst="line">
                <a:avLst/>
              </a:prstGeom>
              <a:noFill/>
              <a:ln w="9525">
                <a:solidFill>
                  <a:srgbClr val="000000"/>
                </a:solidFill>
                <a:round/>
                <a:headEnd/>
                <a:tailEnd/>
              </a:ln>
            </p:spPr>
            <p:txBody>
              <a:bodyPr/>
              <a:lstStyle/>
              <a:p>
                <a:endParaRPr lang="en-US"/>
              </a:p>
            </p:txBody>
          </p:sp>
          <p:sp>
            <p:nvSpPr>
              <p:cNvPr id="26640" name="Line 13"/>
              <p:cNvSpPr>
                <a:spLocks noChangeShapeType="1"/>
              </p:cNvSpPr>
              <p:nvPr/>
            </p:nvSpPr>
            <p:spPr bwMode="auto">
              <a:xfrm flipV="1">
                <a:off x="9280" y="11859"/>
                <a:ext cx="0" cy="2740"/>
              </a:xfrm>
              <a:prstGeom prst="line">
                <a:avLst/>
              </a:prstGeom>
              <a:noFill/>
              <a:ln w="9525">
                <a:solidFill>
                  <a:srgbClr val="000000"/>
                </a:solidFill>
                <a:round/>
                <a:headEnd/>
                <a:tailEnd/>
              </a:ln>
            </p:spPr>
            <p:txBody>
              <a:bodyPr/>
              <a:lstStyle/>
              <a:p>
                <a:endParaRPr lang="en-US"/>
              </a:p>
            </p:txBody>
          </p:sp>
          <p:sp>
            <p:nvSpPr>
              <p:cNvPr id="26641" name="Oval 14"/>
              <p:cNvSpPr>
                <a:spLocks noChangeArrowheads="1"/>
              </p:cNvSpPr>
              <p:nvPr/>
            </p:nvSpPr>
            <p:spPr bwMode="auto">
              <a:xfrm>
                <a:off x="8223" y="11819"/>
                <a:ext cx="117"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6642" name="Oval 15"/>
              <p:cNvSpPr>
                <a:spLocks noChangeArrowheads="1"/>
              </p:cNvSpPr>
              <p:nvPr/>
            </p:nvSpPr>
            <p:spPr bwMode="auto">
              <a:xfrm>
                <a:off x="7724" y="11819"/>
                <a:ext cx="117"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6643" name="Line 16"/>
              <p:cNvSpPr>
                <a:spLocks noChangeShapeType="1"/>
              </p:cNvSpPr>
              <p:nvPr/>
            </p:nvSpPr>
            <p:spPr bwMode="auto">
              <a:xfrm flipH="1">
                <a:off x="8311" y="11859"/>
                <a:ext cx="969" cy="0"/>
              </a:xfrm>
              <a:prstGeom prst="line">
                <a:avLst/>
              </a:prstGeom>
              <a:noFill/>
              <a:ln w="9525">
                <a:solidFill>
                  <a:srgbClr val="000000"/>
                </a:solidFill>
                <a:round/>
                <a:headEnd/>
                <a:tailEnd/>
              </a:ln>
            </p:spPr>
            <p:txBody>
              <a:bodyPr/>
              <a:lstStyle/>
              <a:p>
                <a:endParaRPr lang="en-US"/>
              </a:p>
            </p:txBody>
          </p:sp>
          <p:sp>
            <p:nvSpPr>
              <p:cNvPr id="26644" name="Line 17"/>
              <p:cNvSpPr>
                <a:spLocks noChangeShapeType="1"/>
              </p:cNvSpPr>
              <p:nvPr/>
            </p:nvSpPr>
            <p:spPr bwMode="auto">
              <a:xfrm>
                <a:off x="6783" y="11859"/>
                <a:ext cx="970" cy="0"/>
              </a:xfrm>
              <a:prstGeom prst="line">
                <a:avLst/>
              </a:prstGeom>
              <a:noFill/>
              <a:ln w="9525">
                <a:solidFill>
                  <a:srgbClr val="000000"/>
                </a:solidFill>
                <a:round/>
                <a:headEnd/>
                <a:tailEnd/>
              </a:ln>
            </p:spPr>
            <p:txBody>
              <a:bodyPr/>
              <a:lstStyle/>
              <a:p>
                <a:endParaRPr lang="en-US"/>
              </a:p>
            </p:txBody>
          </p:sp>
          <p:sp>
            <p:nvSpPr>
              <p:cNvPr id="26645" name="Oval 18"/>
              <p:cNvSpPr>
                <a:spLocks noChangeArrowheads="1"/>
              </p:cNvSpPr>
              <p:nvPr/>
            </p:nvSpPr>
            <p:spPr bwMode="auto">
              <a:xfrm>
                <a:off x="7958" y="12259"/>
                <a:ext cx="118"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6646" name="Line 19"/>
              <p:cNvSpPr>
                <a:spLocks noChangeShapeType="1"/>
              </p:cNvSpPr>
              <p:nvPr/>
            </p:nvSpPr>
            <p:spPr bwMode="auto">
              <a:xfrm>
                <a:off x="8012" y="11819"/>
                <a:ext cx="9" cy="450"/>
              </a:xfrm>
              <a:prstGeom prst="line">
                <a:avLst/>
              </a:prstGeom>
              <a:noFill/>
              <a:ln w="9525">
                <a:solidFill>
                  <a:srgbClr val="000000"/>
                </a:solidFill>
                <a:round/>
                <a:headEnd/>
                <a:tailEnd/>
              </a:ln>
            </p:spPr>
            <p:txBody>
              <a:bodyPr/>
              <a:lstStyle/>
              <a:p>
                <a:endParaRPr lang="en-US"/>
              </a:p>
            </p:txBody>
          </p:sp>
          <p:sp>
            <p:nvSpPr>
              <p:cNvPr id="26647" name="Text Box 20"/>
              <p:cNvSpPr txBox="1">
                <a:spLocks noChangeArrowheads="1"/>
              </p:cNvSpPr>
              <p:nvPr/>
            </p:nvSpPr>
            <p:spPr bwMode="auto">
              <a:xfrm>
                <a:off x="6265" y="12308"/>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6648" name="Text Box 21"/>
              <p:cNvSpPr txBox="1">
                <a:spLocks noChangeArrowheads="1"/>
              </p:cNvSpPr>
              <p:nvPr/>
            </p:nvSpPr>
            <p:spPr bwMode="auto">
              <a:xfrm>
                <a:off x="6290" y="13458"/>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6649" name="Text Box 22"/>
              <p:cNvSpPr txBox="1">
                <a:spLocks noChangeArrowheads="1"/>
              </p:cNvSpPr>
              <p:nvPr/>
            </p:nvSpPr>
            <p:spPr bwMode="auto">
              <a:xfrm>
                <a:off x="8075" y="12323"/>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6650" name="Text Box 23"/>
              <p:cNvSpPr txBox="1">
                <a:spLocks noChangeArrowheads="1"/>
              </p:cNvSpPr>
              <p:nvPr/>
            </p:nvSpPr>
            <p:spPr bwMode="auto">
              <a:xfrm>
                <a:off x="8060" y="12733"/>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6651" name="AutoShape 24"/>
              <p:cNvSpPr>
                <a:spLocks/>
              </p:cNvSpPr>
              <p:nvPr/>
            </p:nvSpPr>
            <p:spPr bwMode="auto">
              <a:xfrm>
                <a:off x="6020" y="12588"/>
                <a:ext cx="340" cy="1240"/>
              </a:xfrm>
              <a:prstGeom prst="leftBrace">
                <a:avLst>
                  <a:gd name="adj1" fmla="val 30392"/>
                  <a:gd name="adj2" fmla="val 50000"/>
                </a:avLst>
              </a:prstGeom>
              <a:noFill/>
              <a:ln w="9525">
                <a:solidFill>
                  <a:srgbClr val="FF00FF"/>
                </a:solidFill>
                <a:round/>
                <a:headEnd/>
                <a:tailEnd/>
              </a:ln>
            </p:spPr>
            <p:txBody>
              <a:bodyPr/>
              <a:lstStyle/>
              <a:p>
                <a:pPr eaLnBrk="0" hangingPunct="0"/>
                <a:endParaRPr lang="en-US"/>
              </a:p>
            </p:txBody>
          </p:sp>
          <p:sp>
            <p:nvSpPr>
              <p:cNvPr id="26652" name="Rectangle 26"/>
              <p:cNvSpPr>
                <a:spLocks noChangeArrowheads="1"/>
              </p:cNvSpPr>
              <p:nvPr/>
            </p:nvSpPr>
            <p:spPr bwMode="auto">
              <a:xfrm rot="5400000">
                <a:off x="6769" y="1259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6653" name="Rectangle 27"/>
              <p:cNvSpPr>
                <a:spLocks noChangeArrowheads="1"/>
              </p:cNvSpPr>
              <p:nvPr/>
            </p:nvSpPr>
            <p:spPr bwMode="auto">
              <a:xfrm rot="5400000">
                <a:off x="6769" y="1283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6654" name="Rectangle 28"/>
              <p:cNvSpPr>
                <a:spLocks noChangeArrowheads="1"/>
              </p:cNvSpPr>
              <p:nvPr/>
            </p:nvSpPr>
            <p:spPr bwMode="auto">
              <a:xfrm rot="5400000">
                <a:off x="6769" y="1307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6655" name="Rectangle 29"/>
              <p:cNvSpPr>
                <a:spLocks noChangeArrowheads="1"/>
              </p:cNvSpPr>
              <p:nvPr/>
            </p:nvSpPr>
            <p:spPr bwMode="auto">
              <a:xfrm rot="5400000">
                <a:off x="6769" y="1331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6656" name="Rectangle 30"/>
              <p:cNvSpPr>
                <a:spLocks noChangeArrowheads="1"/>
              </p:cNvSpPr>
              <p:nvPr/>
            </p:nvSpPr>
            <p:spPr bwMode="auto">
              <a:xfrm rot="5400000">
                <a:off x="6739" y="1280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6657" name="Rectangle 31"/>
              <p:cNvSpPr>
                <a:spLocks noChangeArrowheads="1"/>
              </p:cNvSpPr>
              <p:nvPr/>
            </p:nvSpPr>
            <p:spPr bwMode="auto">
              <a:xfrm rot="5400000">
                <a:off x="6739" y="1304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6658" name="Rectangle 32"/>
              <p:cNvSpPr>
                <a:spLocks noChangeArrowheads="1"/>
              </p:cNvSpPr>
              <p:nvPr/>
            </p:nvSpPr>
            <p:spPr bwMode="auto">
              <a:xfrm rot="5400000">
                <a:off x="6739" y="1328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6659" name="Rectangle 33"/>
              <p:cNvSpPr>
                <a:spLocks noChangeArrowheads="1"/>
              </p:cNvSpPr>
              <p:nvPr/>
            </p:nvSpPr>
            <p:spPr bwMode="auto">
              <a:xfrm rot="5400000">
                <a:off x="6739" y="1352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6660" name="Line 34"/>
              <p:cNvSpPr>
                <a:spLocks noChangeShapeType="1"/>
              </p:cNvSpPr>
              <p:nvPr/>
            </p:nvSpPr>
            <p:spPr bwMode="auto">
              <a:xfrm rot="5400000" flipH="1">
                <a:off x="6314" y="12317"/>
                <a:ext cx="925" cy="0"/>
              </a:xfrm>
              <a:prstGeom prst="line">
                <a:avLst/>
              </a:prstGeom>
              <a:noFill/>
              <a:ln w="9525">
                <a:solidFill>
                  <a:srgbClr val="000000"/>
                </a:solidFill>
                <a:round/>
                <a:headEnd/>
                <a:tailEnd/>
              </a:ln>
            </p:spPr>
            <p:txBody>
              <a:bodyPr/>
              <a:lstStyle/>
              <a:p>
                <a:endParaRPr lang="en-US"/>
              </a:p>
            </p:txBody>
          </p:sp>
          <p:sp>
            <p:nvSpPr>
              <p:cNvPr id="26661" name="Line 35"/>
              <p:cNvSpPr>
                <a:spLocks noChangeShapeType="1"/>
              </p:cNvSpPr>
              <p:nvPr/>
            </p:nvSpPr>
            <p:spPr bwMode="auto">
              <a:xfrm rot="5400000" flipH="1">
                <a:off x="6294" y="14102"/>
                <a:ext cx="965" cy="0"/>
              </a:xfrm>
              <a:prstGeom prst="line">
                <a:avLst/>
              </a:prstGeom>
              <a:noFill/>
              <a:ln w="9525">
                <a:solidFill>
                  <a:srgbClr val="000000"/>
                </a:solidFill>
                <a:round/>
                <a:headEnd/>
                <a:tailEnd/>
              </a:ln>
            </p:spPr>
            <p:txBody>
              <a:bodyPr/>
              <a:lstStyle/>
              <a:p>
                <a:endParaRPr lang="en-US"/>
              </a:p>
            </p:txBody>
          </p:sp>
        </p:grpSp>
        <p:sp>
          <p:nvSpPr>
            <p:cNvPr id="26632" name="Text Box 36"/>
            <p:cNvSpPr txBox="1">
              <a:spLocks noChangeArrowheads="1"/>
            </p:cNvSpPr>
            <p:nvPr/>
          </p:nvSpPr>
          <p:spPr bwMode="auto">
            <a:xfrm>
              <a:off x="7025" y="14852"/>
              <a:ext cx="2160" cy="420"/>
            </a:xfrm>
            <a:prstGeom prst="rect">
              <a:avLst/>
            </a:prstGeom>
            <a:noFill/>
            <a:ln w="9525">
              <a:noFill/>
              <a:miter lim="800000"/>
              <a:headEnd/>
              <a:tailEnd/>
            </a:ln>
          </p:spPr>
          <p:txBody>
            <a:bodyPr/>
            <a:lstStyle/>
            <a:p>
              <a:pPr algn="ctr" eaLnBrk="0" hangingPunct="0"/>
              <a:r>
                <a:rPr lang="en-AU" b="1" i="1">
                  <a:solidFill>
                    <a:srgbClr val="66FF33"/>
                  </a:solidFill>
                </a:rPr>
                <a:t>Charged stored</a:t>
              </a:r>
              <a:endParaRPr lang="en-US" sz="3200" i="1">
                <a:solidFill>
                  <a:srgbClr val="66FF33"/>
                </a:solidFill>
              </a:endParaRPr>
            </a:p>
          </p:txBody>
        </p:sp>
      </p:grpSp>
      <p:sp>
        <p:nvSpPr>
          <p:cNvPr id="26630" name="TextBox 39"/>
          <p:cNvSpPr txBox="1">
            <a:spLocks noChangeArrowheads="1"/>
          </p:cNvSpPr>
          <p:nvPr/>
        </p:nvSpPr>
        <p:spPr bwMode="auto">
          <a:xfrm>
            <a:off x="571500" y="3857625"/>
            <a:ext cx="2500313" cy="1692275"/>
          </a:xfrm>
          <a:prstGeom prst="rect">
            <a:avLst/>
          </a:prstGeom>
          <a:noFill/>
          <a:ln w="9525">
            <a:noFill/>
            <a:miter lim="800000"/>
            <a:headEnd/>
            <a:tailEnd/>
          </a:ln>
        </p:spPr>
        <p:txBody>
          <a:bodyPr>
            <a:spAutoFit/>
          </a:bodyPr>
          <a:lstStyle/>
          <a:p>
            <a:pPr algn="ctr" eaLnBrk="0" hangingPunct="0"/>
            <a:r>
              <a:rPr lang="en-US">
                <a:solidFill>
                  <a:srgbClr val="66FF33"/>
                </a:solidFill>
              </a:rPr>
              <a:t>When the applied voltage is turned off, the charge is stored in the capacitor</a:t>
            </a:r>
          </a:p>
          <a:p>
            <a:pPr algn="ctr" eaLnBrk="0" hangingPunct="0"/>
            <a:endParaRPr lang="en-US" sz="3200" b="1">
              <a:solidFill>
                <a:srgbClr val="66FF33"/>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marL="484632" indent="0" eaLnBrk="1" fontAlgn="auto" hangingPunct="1">
              <a:spcAft>
                <a:spcPts val="0"/>
              </a:spcAft>
              <a:defRPr/>
            </a:pPr>
            <a:r>
              <a:rPr lang="en-US" sz="4800" b="1" dirty="0" smtClean="0">
                <a:solidFill>
                  <a:schemeClr val="accent1"/>
                </a:solidFill>
                <a:latin typeface="Arial" pitchFamily="34" charset="0"/>
                <a:cs typeface="Arial" pitchFamily="34" charset="0"/>
              </a:rPr>
              <a:t>Discharging</a:t>
            </a:r>
          </a:p>
        </p:txBody>
      </p:sp>
      <p:sp>
        <p:nvSpPr>
          <p:cNvPr id="27651" name="Rectangle 3"/>
          <p:cNvSpPr>
            <a:spLocks noGrp="1" noChangeArrowheads="1"/>
          </p:cNvSpPr>
          <p:nvPr>
            <p:ph idx="1"/>
          </p:nvPr>
        </p:nvSpPr>
        <p:spPr>
          <a:xfrm>
            <a:off x="457200" y="1500188"/>
            <a:ext cx="8229600" cy="4954587"/>
          </a:xfrm>
        </p:spPr>
        <p:txBody>
          <a:bodyPr/>
          <a:lstStyle/>
          <a:p>
            <a:pPr marL="65087" indent="0" eaLnBrk="1" hangingPunct="1">
              <a:buNone/>
            </a:pPr>
            <a:r>
              <a:rPr lang="en-US" dirty="0" smtClean="0">
                <a:latin typeface="Arial" charset="0"/>
                <a:cs typeface="Arial" charset="0"/>
              </a:rPr>
              <a:t>If a load is applied across the capacitor, the capacitor as like a source and will discharge via the load. Load current will flow through the load but not through the capacitor. </a:t>
            </a:r>
          </a:p>
        </p:txBody>
      </p:sp>
      <p:sp>
        <p:nvSpPr>
          <p:cNvPr id="27652" name="Slide Number Placeholder 4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96C4ED6-E912-4818-A8D1-9AE5DF325B0D}" type="slidenum">
              <a:rPr lang="en-US" smtClean="0"/>
              <a:pPr/>
              <a:t>9</a:t>
            </a:fld>
            <a:endParaRPr lang="en-US" smtClean="0"/>
          </a:p>
        </p:txBody>
      </p:sp>
      <p:grpSp>
        <p:nvGrpSpPr>
          <p:cNvPr id="27653" name="Group 4"/>
          <p:cNvGrpSpPr>
            <a:grpSpLocks/>
          </p:cNvGrpSpPr>
          <p:nvPr/>
        </p:nvGrpSpPr>
        <p:grpSpPr bwMode="auto">
          <a:xfrm>
            <a:off x="3640143" y="3716338"/>
            <a:ext cx="3379783" cy="2533650"/>
            <a:chOff x="6245" y="2919"/>
            <a:chExt cx="3015" cy="3197"/>
          </a:xfrm>
        </p:grpSpPr>
        <p:sp>
          <p:nvSpPr>
            <p:cNvPr id="27655" name="Line 5"/>
            <p:cNvSpPr>
              <a:spLocks noChangeShapeType="1"/>
            </p:cNvSpPr>
            <p:nvPr/>
          </p:nvSpPr>
          <p:spPr bwMode="auto">
            <a:xfrm rot="-5400000">
              <a:off x="7873" y="4153"/>
              <a:ext cx="273" cy="1"/>
            </a:xfrm>
            <a:prstGeom prst="line">
              <a:avLst/>
            </a:prstGeom>
            <a:noFill/>
            <a:ln w="12700">
              <a:solidFill>
                <a:srgbClr val="000000"/>
              </a:solidFill>
              <a:round/>
              <a:headEnd/>
              <a:tailEnd/>
            </a:ln>
          </p:spPr>
          <p:txBody>
            <a:bodyPr/>
            <a:lstStyle/>
            <a:p>
              <a:endParaRPr lang="en-US"/>
            </a:p>
          </p:txBody>
        </p:sp>
        <p:sp>
          <p:nvSpPr>
            <p:cNvPr id="27656" name="Line 6"/>
            <p:cNvSpPr>
              <a:spLocks noChangeShapeType="1"/>
            </p:cNvSpPr>
            <p:nvPr/>
          </p:nvSpPr>
          <p:spPr bwMode="auto">
            <a:xfrm rot="-5400000">
              <a:off x="7780" y="3649"/>
              <a:ext cx="457" cy="1"/>
            </a:xfrm>
            <a:prstGeom prst="line">
              <a:avLst/>
            </a:prstGeom>
            <a:noFill/>
            <a:ln w="12700">
              <a:solidFill>
                <a:srgbClr val="000000"/>
              </a:solidFill>
              <a:round/>
              <a:headEnd/>
              <a:tailEnd/>
            </a:ln>
          </p:spPr>
          <p:txBody>
            <a:bodyPr/>
            <a:lstStyle/>
            <a:p>
              <a:endParaRPr lang="en-US"/>
            </a:p>
          </p:txBody>
        </p:sp>
        <p:sp>
          <p:nvSpPr>
            <p:cNvPr id="27657" name="Line 7"/>
            <p:cNvSpPr>
              <a:spLocks noChangeShapeType="1"/>
            </p:cNvSpPr>
            <p:nvPr/>
          </p:nvSpPr>
          <p:spPr bwMode="auto">
            <a:xfrm rot="-5400000">
              <a:off x="8010" y="3820"/>
              <a:ext cx="1" cy="393"/>
            </a:xfrm>
            <a:prstGeom prst="line">
              <a:avLst/>
            </a:prstGeom>
            <a:noFill/>
            <a:ln w="19050">
              <a:solidFill>
                <a:srgbClr val="000000"/>
              </a:solidFill>
              <a:round/>
              <a:headEnd/>
              <a:tailEnd/>
            </a:ln>
          </p:spPr>
          <p:txBody>
            <a:bodyPr/>
            <a:lstStyle/>
            <a:p>
              <a:endParaRPr lang="en-US"/>
            </a:p>
          </p:txBody>
        </p:sp>
        <p:sp>
          <p:nvSpPr>
            <p:cNvPr id="27658" name="Line 8"/>
            <p:cNvSpPr>
              <a:spLocks noChangeShapeType="1"/>
            </p:cNvSpPr>
            <p:nvPr/>
          </p:nvSpPr>
          <p:spPr bwMode="auto">
            <a:xfrm rot="-5400000">
              <a:off x="8011" y="3682"/>
              <a:ext cx="0" cy="393"/>
            </a:xfrm>
            <a:prstGeom prst="line">
              <a:avLst/>
            </a:prstGeom>
            <a:noFill/>
            <a:ln w="19050">
              <a:solidFill>
                <a:srgbClr val="000000"/>
              </a:solidFill>
              <a:round/>
              <a:headEnd/>
              <a:tailEnd/>
            </a:ln>
          </p:spPr>
          <p:txBody>
            <a:bodyPr/>
            <a:lstStyle/>
            <a:p>
              <a:endParaRPr lang="en-US"/>
            </a:p>
          </p:txBody>
        </p:sp>
        <p:sp>
          <p:nvSpPr>
            <p:cNvPr id="27659" name="Rectangle 9"/>
            <p:cNvSpPr>
              <a:spLocks noChangeArrowheads="1"/>
            </p:cNvSpPr>
            <p:nvPr/>
          </p:nvSpPr>
          <p:spPr bwMode="auto">
            <a:xfrm>
              <a:off x="7792" y="4299"/>
              <a:ext cx="411" cy="740"/>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7660" name="Line 10"/>
            <p:cNvSpPr>
              <a:spLocks noChangeShapeType="1"/>
            </p:cNvSpPr>
            <p:nvPr/>
          </p:nvSpPr>
          <p:spPr bwMode="auto">
            <a:xfrm>
              <a:off x="7997" y="5039"/>
              <a:ext cx="0" cy="680"/>
            </a:xfrm>
            <a:prstGeom prst="line">
              <a:avLst/>
            </a:prstGeom>
            <a:noFill/>
            <a:ln w="9525">
              <a:solidFill>
                <a:srgbClr val="000000"/>
              </a:solidFill>
              <a:round/>
              <a:headEnd/>
              <a:tailEnd/>
            </a:ln>
          </p:spPr>
          <p:txBody>
            <a:bodyPr/>
            <a:lstStyle/>
            <a:p>
              <a:endParaRPr lang="en-US"/>
            </a:p>
          </p:txBody>
        </p:sp>
        <p:sp>
          <p:nvSpPr>
            <p:cNvPr id="27661" name="Line 11"/>
            <p:cNvSpPr>
              <a:spLocks noChangeShapeType="1"/>
            </p:cNvSpPr>
            <p:nvPr/>
          </p:nvSpPr>
          <p:spPr bwMode="auto">
            <a:xfrm>
              <a:off x="6763" y="5719"/>
              <a:ext cx="2497" cy="0"/>
            </a:xfrm>
            <a:prstGeom prst="line">
              <a:avLst/>
            </a:prstGeom>
            <a:noFill/>
            <a:ln w="9525">
              <a:solidFill>
                <a:srgbClr val="000000"/>
              </a:solidFill>
              <a:round/>
              <a:headEnd/>
              <a:tailEnd/>
            </a:ln>
          </p:spPr>
          <p:txBody>
            <a:bodyPr/>
            <a:lstStyle/>
            <a:p>
              <a:endParaRPr lang="en-US"/>
            </a:p>
          </p:txBody>
        </p:sp>
        <p:sp>
          <p:nvSpPr>
            <p:cNvPr id="27662" name="Line 12"/>
            <p:cNvSpPr>
              <a:spLocks noChangeShapeType="1"/>
            </p:cNvSpPr>
            <p:nvPr/>
          </p:nvSpPr>
          <p:spPr bwMode="auto">
            <a:xfrm flipV="1">
              <a:off x="9260" y="2979"/>
              <a:ext cx="0" cy="2740"/>
            </a:xfrm>
            <a:prstGeom prst="line">
              <a:avLst/>
            </a:prstGeom>
            <a:noFill/>
            <a:ln w="9525">
              <a:solidFill>
                <a:srgbClr val="000000"/>
              </a:solidFill>
              <a:round/>
              <a:headEnd/>
              <a:tailEnd/>
            </a:ln>
          </p:spPr>
          <p:txBody>
            <a:bodyPr/>
            <a:lstStyle/>
            <a:p>
              <a:endParaRPr lang="en-US"/>
            </a:p>
          </p:txBody>
        </p:sp>
        <p:sp>
          <p:nvSpPr>
            <p:cNvPr id="27663" name="Oval 13"/>
            <p:cNvSpPr>
              <a:spLocks noChangeArrowheads="1"/>
            </p:cNvSpPr>
            <p:nvPr/>
          </p:nvSpPr>
          <p:spPr bwMode="auto">
            <a:xfrm>
              <a:off x="8203" y="2939"/>
              <a:ext cx="117"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7664" name="Oval 14"/>
            <p:cNvSpPr>
              <a:spLocks noChangeArrowheads="1"/>
            </p:cNvSpPr>
            <p:nvPr/>
          </p:nvSpPr>
          <p:spPr bwMode="auto">
            <a:xfrm>
              <a:off x="7704" y="2939"/>
              <a:ext cx="117"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7665" name="Line 15"/>
            <p:cNvSpPr>
              <a:spLocks noChangeShapeType="1"/>
            </p:cNvSpPr>
            <p:nvPr/>
          </p:nvSpPr>
          <p:spPr bwMode="auto">
            <a:xfrm flipH="1">
              <a:off x="8291" y="2979"/>
              <a:ext cx="969" cy="0"/>
            </a:xfrm>
            <a:prstGeom prst="line">
              <a:avLst/>
            </a:prstGeom>
            <a:noFill/>
            <a:ln w="9525">
              <a:solidFill>
                <a:srgbClr val="000000"/>
              </a:solidFill>
              <a:round/>
              <a:headEnd/>
              <a:tailEnd/>
            </a:ln>
          </p:spPr>
          <p:txBody>
            <a:bodyPr/>
            <a:lstStyle/>
            <a:p>
              <a:endParaRPr lang="en-US"/>
            </a:p>
          </p:txBody>
        </p:sp>
        <p:sp>
          <p:nvSpPr>
            <p:cNvPr id="27666" name="Line 16"/>
            <p:cNvSpPr>
              <a:spLocks noChangeShapeType="1"/>
            </p:cNvSpPr>
            <p:nvPr/>
          </p:nvSpPr>
          <p:spPr bwMode="auto">
            <a:xfrm>
              <a:off x="6763" y="2979"/>
              <a:ext cx="970" cy="0"/>
            </a:xfrm>
            <a:prstGeom prst="line">
              <a:avLst/>
            </a:prstGeom>
            <a:noFill/>
            <a:ln w="9525">
              <a:solidFill>
                <a:srgbClr val="000000"/>
              </a:solidFill>
              <a:round/>
              <a:headEnd/>
              <a:tailEnd/>
            </a:ln>
          </p:spPr>
          <p:txBody>
            <a:bodyPr/>
            <a:lstStyle/>
            <a:p>
              <a:endParaRPr lang="en-US"/>
            </a:p>
          </p:txBody>
        </p:sp>
        <p:sp>
          <p:nvSpPr>
            <p:cNvPr id="27667" name="Oval 17"/>
            <p:cNvSpPr>
              <a:spLocks noChangeArrowheads="1"/>
            </p:cNvSpPr>
            <p:nvPr/>
          </p:nvSpPr>
          <p:spPr bwMode="auto">
            <a:xfrm>
              <a:off x="7938" y="3379"/>
              <a:ext cx="118" cy="80"/>
            </a:xfrm>
            <a:prstGeom prst="ellipse">
              <a:avLst/>
            </a:prstGeom>
            <a:solidFill>
              <a:srgbClr val="FFFFFF"/>
            </a:solidFill>
            <a:ln w="9525">
              <a:solidFill>
                <a:srgbClr val="000000"/>
              </a:solidFill>
              <a:round/>
              <a:headEnd/>
              <a:tailEnd/>
            </a:ln>
          </p:spPr>
          <p:txBody>
            <a:bodyPr/>
            <a:lstStyle/>
            <a:p>
              <a:pPr eaLnBrk="0" hangingPunct="0"/>
              <a:endParaRPr lang="en-US"/>
            </a:p>
          </p:txBody>
        </p:sp>
        <p:sp>
          <p:nvSpPr>
            <p:cNvPr id="27668" name="Line 18"/>
            <p:cNvSpPr>
              <a:spLocks noChangeShapeType="1"/>
            </p:cNvSpPr>
            <p:nvPr/>
          </p:nvSpPr>
          <p:spPr bwMode="auto">
            <a:xfrm flipH="1">
              <a:off x="8001" y="2919"/>
              <a:ext cx="211" cy="470"/>
            </a:xfrm>
            <a:prstGeom prst="line">
              <a:avLst/>
            </a:prstGeom>
            <a:noFill/>
            <a:ln w="9525">
              <a:solidFill>
                <a:srgbClr val="000000"/>
              </a:solidFill>
              <a:round/>
              <a:headEnd/>
              <a:tailEnd/>
            </a:ln>
          </p:spPr>
          <p:txBody>
            <a:bodyPr/>
            <a:lstStyle/>
            <a:p>
              <a:endParaRPr lang="en-US"/>
            </a:p>
          </p:txBody>
        </p:sp>
        <p:sp>
          <p:nvSpPr>
            <p:cNvPr id="27669" name="Text Box 19"/>
            <p:cNvSpPr txBox="1">
              <a:spLocks noChangeArrowheads="1"/>
            </p:cNvSpPr>
            <p:nvPr/>
          </p:nvSpPr>
          <p:spPr bwMode="auto">
            <a:xfrm>
              <a:off x="6245" y="3428"/>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7670" name="Text Box 20"/>
            <p:cNvSpPr txBox="1">
              <a:spLocks noChangeArrowheads="1"/>
            </p:cNvSpPr>
            <p:nvPr/>
          </p:nvSpPr>
          <p:spPr bwMode="auto">
            <a:xfrm>
              <a:off x="6270" y="4578"/>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7671" name="Text Box 21"/>
            <p:cNvSpPr txBox="1">
              <a:spLocks noChangeArrowheads="1"/>
            </p:cNvSpPr>
            <p:nvPr/>
          </p:nvSpPr>
          <p:spPr bwMode="auto">
            <a:xfrm>
              <a:off x="7515" y="3443"/>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7672" name="Text Box 22"/>
            <p:cNvSpPr txBox="1">
              <a:spLocks noChangeArrowheads="1"/>
            </p:cNvSpPr>
            <p:nvPr/>
          </p:nvSpPr>
          <p:spPr bwMode="auto">
            <a:xfrm>
              <a:off x="7500" y="3853"/>
              <a:ext cx="510" cy="510"/>
            </a:xfrm>
            <a:prstGeom prst="rect">
              <a:avLst/>
            </a:prstGeom>
            <a:noFill/>
            <a:ln w="9525">
              <a:noFill/>
              <a:miter lim="800000"/>
              <a:headEnd/>
              <a:tailEnd/>
            </a:ln>
          </p:spPr>
          <p:txBody>
            <a:bodyPr/>
            <a:lstStyle/>
            <a:p>
              <a:pPr algn="ctr" eaLnBrk="0" hangingPunct="0"/>
              <a:r>
                <a:rPr lang="en-US" sz="1600"/>
                <a:t>-</a:t>
              </a:r>
              <a:endParaRPr lang="en-US"/>
            </a:p>
          </p:txBody>
        </p:sp>
        <p:sp>
          <p:nvSpPr>
            <p:cNvPr id="27674" name="Rectangle 25"/>
            <p:cNvSpPr>
              <a:spLocks noChangeArrowheads="1"/>
            </p:cNvSpPr>
            <p:nvPr/>
          </p:nvSpPr>
          <p:spPr bwMode="auto">
            <a:xfrm rot="5400000">
              <a:off x="6749" y="371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7675" name="Rectangle 26"/>
            <p:cNvSpPr>
              <a:spLocks noChangeArrowheads="1"/>
            </p:cNvSpPr>
            <p:nvPr/>
          </p:nvSpPr>
          <p:spPr bwMode="auto">
            <a:xfrm rot="5400000">
              <a:off x="6749" y="395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7676" name="Rectangle 27"/>
            <p:cNvSpPr>
              <a:spLocks noChangeArrowheads="1"/>
            </p:cNvSpPr>
            <p:nvPr/>
          </p:nvSpPr>
          <p:spPr bwMode="auto">
            <a:xfrm rot="5400000">
              <a:off x="6749" y="419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7677" name="Rectangle 28"/>
            <p:cNvSpPr>
              <a:spLocks noChangeArrowheads="1"/>
            </p:cNvSpPr>
            <p:nvPr/>
          </p:nvSpPr>
          <p:spPr bwMode="auto">
            <a:xfrm rot="5400000">
              <a:off x="6749" y="4431"/>
              <a:ext cx="30" cy="405"/>
            </a:xfrm>
            <a:prstGeom prst="rect">
              <a:avLst/>
            </a:prstGeom>
            <a:solidFill>
              <a:srgbClr val="FFFFFF"/>
            </a:solidFill>
            <a:ln w="9525">
              <a:solidFill>
                <a:srgbClr val="000000"/>
              </a:solidFill>
              <a:miter lim="800000"/>
              <a:headEnd/>
              <a:tailEnd/>
            </a:ln>
          </p:spPr>
          <p:txBody>
            <a:bodyPr/>
            <a:lstStyle/>
            <a:p>
              <a:pPr eaLnBrk="0" hangingPunct="0"/>
              <a:endParaRPr lang="en-US"/>
            </a:p>
          </p:txBody>
        </p:sp>
        <p:sp>
          <p:nvSpPr>
            <p:cNvPr id="27678" name="Rectangle 29"/>
            <p:cNvSpPr>
              <a:spLocks noChangeArrowheads="1"/>
            </p:cNvSpPr>
            <p:nvPr/>
          </p:nvSpPr>
          <p:spPr bwMode="auto">
            <a:xfrm rot="5400000">
              <a:off x="6719" y="392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7679" name="Rectangle 30"/>
            <p:cNvSpPr>
              <a:spLocks noChangeArrowheads="1"/>
            </p:cNvSpPr>
            <p:nvPr/>
          </p:nvSpPr>
          <p:spPr bwMode="auto">
            <a:xfrm rot="5400000">
              <a:off x="6719" y="416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7680" name="Rectangle 31"/>
            <p:cNvSpPr>
              <a:spLocks noChangeArrowheads="1"/>
            </p:cNvSpPr>
            <p:nvPr/>
          </p:nvSpPr>
          <p:spPr bwMode="auto">
            <a:xfrm rot="5400000">
              <a:off x="6719" y="440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7681" name="Rectangle 32"/>
            <p:cNvSpPr>
              <a:spLocks noChangeArrowheads="1"/>
            </p:cNvSpPr>
            <p:nvPr/>
          </p:nvSpPr>
          <p:spPr bwMode="auto">
            <a:xfrm rot="5400000">
              <a:off x="6719" y="4642"/>
              <a:ext cx="75" cy="210"/>
            </a:xfrm>
            <a:prstGeom prst="rect">
              <a:avLst/>
            </a:prstGeom>
            <a:solidFill>
              <a:srgbClr val="000000"/>
            </a:solidFill>
            <a:ln w="9525">
              <a:solidFill>
                <a:srgbClr val="000000"/>
              </a:solidFill>
              <a:miter lim="800000"/>
              <a:headEnd/>
              <a:tailEnd/>
            </a:ln>
          </p:spPr>
          <p:txBody>
            <a:bodyPr/>
            <a:lstStyle/>
            <a:p>
              <a:pPr eaLnBrk="0" hangingPunct="0"/>
              <a:endParaRPr lang="en-US"/>
            </a:p>
          </p:txBody>
        </p:sp>
        <p:sp>
          <p:nvSpPr>
            <p:cNvPr id="27682" name="Line 33"/>
            <p:cNvSpPr>
              <a:spLocks noChangeShapeType="1"/>
            </p:cNvSpPr>
            <p:nvPr/>
          </p:nvSpPr>
          <p:spPr bwMode="auto">
            <a:xfrm rot="5400000" flipH="1">
              <a:off x="6294" y="3437"/>
              <a:ext cx="925" cy="0"/>
            </a:xfrm>
            <a:prstGeom prst="line">
              <a:avLst/>
            </a:prstGeom>
            <a:noFill/>
            <a:ln w="9525">
              <a:solidFill>
                <a:srgbClr val="000000"/>
              </a:solidFill>
              <a:round/>
              <a:headEnd/>
              <a:tailEnd/>
            </a:ln>
          </p:spPr>
          <p:txBody>
            <a:bodyPr/>
            <a:lstStyle/>
            <a:p>
              <a:endParaRPr lang="en-US"/>
            </a:p>
          </p:txBody>
        </p:sp>
        <p:sp>
          <p:nvSpPr>
            <p:cNvPr id="27683" name="Line 34"/>
            <p:cNvSpPr>
              <a:spLocks noChangeShapeType="1"/>
            </p:cNvSpPr>
            <p:nvPr/>
          </p:nvSpPr>
          <p:spPr bwMode="auto">
            <a:xfrm rot="5400000" flipH="1">
              <a:off x="6274" y="5222"/>
              <a:ext cx="965" cy="0"/>
            </a:xfrm>
            <a:prstGeom prst="line">
              <a:avLst/>
            </a:prstGeom>
            <a:noFill/>
            <a:ln w="9525">
              <a:solidFill>
                <a:srgbClr val="000000"/>
              </a:solidFill>
              <a:round/>
              <a:headEnd/>
              <a:tailEnd/>
            </a:ln>
          </p:spPr>
          <p:txBody>
            <a:bodyPr/>
            <a:lstStyle/>
            <a:p>
              <a:endParaRPr lang="en-US"/>
            </a:p>
          </p:txBody>
        </p:sp>
        <p:sp>
          <p:nvSpPr>
            <p:cNvPr id="27684" name="Text Box 35"/>
            <p:cNvSpPr txBox="1">
              <a:spLocks noChangeArrowheads="1"/>
            </p:cNvSpPr>
            <p:nvPr/>
          </p:nvSpPr>
          <p:spPr bwMode="auto">
            <a:xfrm>
              <a:off x="7005" y="5696"/>
              <a:ext cx="2160" cy="420"/>
            </a:xfrm>
            <a:prstGeom prst="rect">
              <a:avLst/>
            </a:prstGeom>
            <a:noFill/>
            <a:ln w="9525">
              <a:noFill/>
              <a:miter lim="800000"/>
              <a:headEnd/>
              <a:tailEnd/>
            </a:ln>
          </p:spPr>
          <p:txBody>
            <a:bodyPr/>
            <a:lstStyle/>
            <a:p>
              <a:pPr algn="ctr" eaLnBrk="0" hangingPunct="0"/>
              <a:r>
                <a:rPr lang="en-AU" b="1">
                  <a:solidFill>
                    <a:srgbClr val="66FF33"/>
                  </a:solidFill>
                </a:rPr>
                <a:t>Discharging</a:t>
              </a:r>
              <a:endParaRPr lang="en-US" sz="3200">
                <a:solidFill>
                  <a:srgbClr val="66FF33"/>
                </a:solidFill>
              </a:endParaRPr>
            </a:p>
          </p:txBody>
        </p:sp>
        <p:grpSp>
          <p:nvGrpSpPr>
            <p:cNvPr id="27685" name="Group 36"/>
            <p:cNvGrpSpPr>
              <a:grpSpLocks/>
            </p:cNvGrpSpPr>
            <p:nvPr/>
          </p:nvGrpSpPr>
          <p:grpSpPr bwMode="auto">
            <a:xfrm>
              <a:off x="8315" y="3104"/>
              <a:ext cx="880" cy="2460"/>
              <a:chOff x="8315" y="3104"/>
              <a:chExt cx="880" cy="2460"/>
            </a:xfrm>
          </p:grpSpPr>
          <p:grpSp>
            <p:nvGrpSpPr>
              <p:cNvPr id="27686" name="Group 37"/>
              <p:cNvGrpSpPr>
                <a:grpSpLocks/>
              </p:cNvGrpSpPr>
              <p:nvPr/>
            </p:nvGrpSpPr>
            <p:grpSpPr bwMode="auto">
              <a:xfrm>
                <a:off x="8315" y="3104"/>
                <a:ext cx="840" cy="620"/>
                <a:chOff x="8315" y="3104"/>
                <a:chExt cx="840" cy="620"/>
              </a:xfrm>
            </p:grpSpPr>
            <p:sp>
              <p:nvSpPr>
                <p:cNvPr id="27690" name="Freeform 38"/>
                <p:cNvSpPr>
                  <a:spLocks/>
                </p:cNvSpPr>
                <p:nvPr/>
              </p:nvSpPr>
              <p:spPr bwMode="auto">
                <a:xfrm flipH="1">
                  <a:off x="8315" y="3104"/>
                  <a:ext cx="825" cy="600"/>
                </a:xfrm>
                <a:custGeom>
                  <a:avLst/>
                  <a:gdLst>
                    <a:gd name="T0" fmla="*/ 0 w 600"/>
                    <a:gd name="T1" fmla="*/ 600 h 600"/>
                    <a:gd name="T2" fmla="*/ 0 w 600"/>
                    <a:gd name="T3" fmla="*/ 0 h 600"/>
                    <a:gd name="T4" fmla="*/ 1352 w 600"/>
                    <a:gd name="T5" fmla="*/ 0 h 600"/>
                    <a:gd name="T6" fmla="*/ 1559 w 600"/>
                    <a:gd name="T7" fmla="*/ 298 h 600"/>
                    <a:gd name="T8" fmla="*/ 1559 w 600"/>
                    <a:gd name="T9" fmla="*/ 580 h 600"/>
                    <a:gd name="T10" fmla="*/ 0 60000 65536"/>
                    <a:gd name="T11" fmla="*/ 0 60000 65536"/>
                    <a:gd name="T12" fmla="*/ 0 60000 65536"/>
                    <a:gd name="T13" fmla="*/ 0 60000 65536"/>
                    <a:gd name="T14" fmla="*/ 0 60000 65536"/>
                    <a:gd name="T15" fmla="*/ 0 w 600"/>
                    <a:gd name="T16" fmla="*/ 0 h 600"/>
                    <a:gd name="T17" fmla="*/ 600 w 600"/>
                    <a:gd name="T18" fmla="*/ 600 h 600"/>
                  </a:gdLst>
                  <a:ahLst/>
                  <a:cxnLst>
                    <a:cxn ang="T10">
                      <a:pos x="T0" y="T1"/>
                    </a:cxn>
                    <a:cxn ang="T11">
                      <a:pos x="T2" y="T3"/>
                    </a:cxn>
                    <a:cxn ang="T12">
                      <a:pos x="T4" y="T5"/>
                    </a:cxn>
                    <a:cxn ang="T13">
                      <a:pos x="T6" y="T7"/>
                    </a:cxn>
                    <a:cxn ang="T14">
                      <a:pos x="T8" y="T9"/>
                    </a:cxn>
                  </a:cxnLst>
                  <a:rect l="T15" t="T16" r="T17" b="T18"/>
                  <a:pathLst>
                    <a:path w="600" h="600">
                      <a:moveTo>
                        <a:pt x="0" y="600"/>
                      </a:moveTo>
                      <a:lnTo>
                        <a:pt x="0" y="0"/>
                      </a:lnTo>
                      <a:lnTo>
                        <a:pt x="520" y="0"/>
                      </a:lnTo>
                      <a:lnTo>
                        <a:pt x="600" y="298"/>
                      </a:lnTo>
                      <a:lnTo>
                        <a:pt x="600" y="580"/>
                      </a:lnTo>
                    </a:path>
                  </a:pathLst>
                </a:custGeom>
                <a:noFill/>
                <a:ln w="9525">
                  <a:solidFill>
                    <a:srgbClr val="0000FF"/>
                  </a:solidFill>
                  <a:round/>
                  <a:headEnd/>
                  <a:tailEnd/>
                </a:ln>
              </p:spPr>
              <p:txBody>
                <a:bodyPr/>
                <a:lstStyle/>
                <a:p>
                  <a:endParaRPr lang="en-US"/>
                </a:p>
              </p:txBody>
            </p:sp>
            <p:sp>
              <p:nvSpPr>
                <p:cNvPr id="27691" name="Line 39"/>
                <p:cNvSpPr>
                  <a:spLocks noChangeShapeType="1"/>
                </p:cNvSpPr>
                <p:nvPr/>
              </p:nvSpPr>
              <p:spPr bwMode="auto">
                <a:xfrm flipH="1">
                  <a:off x="9155" y="3644"/>
                  <a:ext cx="0" cy="80"/>
                </a:xfrm>
                <a:prstGeom prst="line">
                  <a:avLst/>
                </a:prstGeom>
                <a:noFill/>
                <a:ln w="9525">
                  <a:solidFill>
                    <a:srgbClr val="0000FF"/>
                  </a:solidFill>
                  <a:round/>
                  <a:headEnd/>
                  <a:tailEnd type="triangle" w="med" len="med"/>
                </a:ln>
              </p:spPr>
              <p:txBody>
                <a:bodyPr/>
                <a:lstStyle/>
                <a:p>
                  <a:endParaRPr lang="en-US"/>
                </a:p>
              </p:txBody>
            </p:sp>
          </p:grpSp>
          <p:grpSp>
            <p:nvGrpSpPr>
              <p:cNvPr id="27687" name="Group 40"/>
              <p:cNvGrpSpPr>
                <a:grpSpLocks/>
              </p:cNvGrpSpPr>
              <p:nvPr/>
            </p:nvGrpSpPr>
            <p:grpSpPr bwMode="auto">
              <a:xfrm>
                <a:off x="8415" y="4064"/>
                <a:ext cx="780" cy="1500"/>
                <a:chOff x="8415" y="4064"/>
                <a:chExt cx="780" cy="1500"/>
              </a:xfrm>
            </p:grpSpPr>
            <p:sp>
              <p:nvSpPr>
                <p:cNvPr id="27688" name="Freeform 41"/>
                <p:cNvSpPr>
                  <a:spLocks/>
                </p:cNvSpPr>
                <p:nvPr/>
              </p:nvSpPr>
              <p:spPr bwMode="auto">
                <a:xfrm flipH="1">
                  <a:off x="8425" y="4064"/>
                  <a:ext cx="770" cy="1500"/>
                </a:xfrm>
                <a:custGeom>
                  <a:avLst/>
                  <a:gdLst>
                    <a:gd name="T0" fmla="*/ 1456 w 560"/>
                    <a:gd name="T1" fmla="*/ 0 h 1500"/>
                    <a:gd name="T2" fmla="*/ 1456 w 560"/>
                    <a:gd name="T3" fmla="*/ 1500 h 1500"/>
                    <a:gd name="T4" fmla="*/ 0 w 560"/>
                    <a:gd name="T5" fmla="*/ 1500 h 1500"/>
                    <a:gd name="T6" fmla="*/ 0 w 560"/>
                    <a:gd name="T7" fmla="*/ 780 h 1500"/>
                    <a:gd name="T8" fmla="*/ 0 60000 65536"/>
                    <a:gd name="T9" fmla="*/ 0 60000 65536"/>
                    <a:gd name="T10" fmla="*/ 0 60000 65536"/>
                    <a:gd name="T11" fmla="*/ 0 60000 65536"/>
                    <a:gd name="T12" fmla="*/ 0 w 560"/>
                    <a:gd name="T13" fmla="*/ 0 h 1500"/>
                    <a:gd name="T14" fmla="*/ 560 w 560"/>
                    <a:gd name="T15" fmla="*/ 1500 h 1500"/>
                  </a:gdLst>
                  <a:ahLst/>
                  <a:cxnLst>
                    <a:cxn ang="T8">
                      <a:pos x="T0" y="T1"/>
                    </a:cxn>
                    <a:cxn ang="T9">
                      <a:pos x="T2" y="T3"/>
                    </a:cxn>
                    <a:cxn ang="T10">
                      <a:pos x="T4" y="T5"/>
                    </a:cxn>
                    <a:cxn ang="T11">
                      <a:pos x="T6" y="T7"/>
                    </a:cxn>
                  </a:cxnLst>
                  <a:rect l="T12" t="T13" r="T14" b="T15"/>
                  <a:pathLst>
                    <a:path w="560" h="1500">
                      <a:moveTo>
                        <a:pt x="560" y="0"/>
                      </a:moveTo>
                      <a:lnTo>
                        <a:pt x="560" y="1500"/>
                      </a:lnTo>
                      <a:lnTo>
                        <a:pt x="0" y="1500"/>
                      </a:lnTo>
                      <a:lnTo>
                        <a:pt x="0" y="780"/>
                      </a:lnTo>
                    </a:path>
                  </a:pathLst>
                </a:custGeom>
                <a:noFill/>
                <a:ln w="9525">
                  <a:solidFill>
                    <a:srgbClr val="0000FF"/>
                  </a:solidFill>
                  <a:round/>
                  <a:headEnd/>
                  <a:tailEnd/>
                </a:ln>
              </p:spPr>
              <p:txBody>
                <a:bodyPr/>
                <a:lstStyle/>
                <a:p>
                  <a:endParaRPr lang="en-US"/>
                </a:p>
              </p:txBody>
            </p:sp>
            <p:sp>
              <p:nvSpPr>
                <p:cNvPr id="27689" name="Line 42"/>
                <p:cNvSpPr>
                  <a:spLocks noChangeShapeType="1"/>
                </p:cNvSpPr>
                <p:nvPr/>
              </p:nvSpPr>
              <p:spPr bwMode="auto">
                <a:xfrm flipH="1" flipV="1">
                  <a:off x="8415" y="4064"/>
                  <a:ext cx="0" cy="120"/>
                </a:xfrm>
                <a:prstGeom prst="line">
                  <a:avLst/>
                </a:prstGeom>
                <a:noFill/>
                <a:ln w="9525">
                  <a:solidFill>
                    <a:srgbClr val="0000FF"/>
                  </a:solidFill>
                  <a:round/>
                  <a:headEnd/>
                  <a:tailEnd type="triangle" w="med" len="med"/>
                </a:ln>
              </p:spPr>
              <p:txBody>
                <a:bodyPr/>
                <a:lstStyle/>
                <a:p>
                  <a:endParaRPr lang="en-US"/>
                </a:p>
              </p:txBody>
            </p:sp>
          </p:grpSp>
        </p:grpSp>
      </p:grpSp>
      <p:sp>
        <p:nvSpPr>
          <p:cNvPr id="27654" name="TextBox 44"/>
          <p:cNvSpPr txBox="1">
            <a:spLocks noChangeArrowheads="1"/>
          </p:cNvSpPr>
          <p:nvPr/>
        </p:nvSpPr>
        <p:spPr bwMode="auto">
          <a:xfrm>
            <a:off x="1428728" y="5000636"/>
            <a:ext cx="2500313" cy="1692275"/>
          </a:xfrm>
          <a:prstGeom prst="rect">
            <a:avLst/>
          </a:prstGeom>
          <a:noFill/>
          <a:ln w="9525">
            <a:noFill/>
            <a:miter lim="800000"/>
            <a:headEnd/>
            <a:tailEnd/>
          </a:ln>
        </p:spPr>
        <p:txBody>
          <a:bodyPr>
            <a:spAutoFit/>
          </a:bodyPr>
          <a:lstStyle/>
          <a:p>
            <a:pPr algn="ctr" eaLnBrk="0" hangingPunct="0"/>
            <a:r>
              <a:rPr lang="en-US" dirty="0">
                <a:solidFill>
                  <a:srgbClr val="66FF33"/>
                </a:solidFill>
              </a:rPr>
              <a:t>A load connected across the capacitor will cause it to discharge</a:t>
            </a:r>
          </a:p>
          <a:p>
            <a:pPr algn="ctr" eaLnBrk="0" hangingPunct="0"/>
            <a:endParaRPr lang="en-US" sz="3200" b="1" dirty="0">
              <a:solidFill>
                <a:srgbClr val="66FF33"/>
              </a:solidFill>
            </a:endParaRPr>
          </a:p>
        </p:txBody>
      </p:sp>
      <p:cxnSp>
        <p:nvCxnSpPr>
          <p:cNvPr id="45" name="Straight Arrow Connector 44"/>
          <p:cNvCxnSpPr/>
          <p:nvPr/>
        </p:nvCxnSpPr>
        <p:spPr>
          <a:xfrm flipV="1">
            <a:off x="3786182" y="5287976"/>
            <a:ext cx="1500198" cy="498478"/>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Beam">
  <a:themeElements>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fontScheme name="Beam">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erv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1. RLC Series">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1209</TotalTime>
  <Words>2208</Words>
  <Application>Microsoft Office PowerPoint</Application>
  <PresentationFormat>On-screen Show (4:3)</PresentationFormat>
  <Paragraphs>392</Paragraphs>
  <Slides>40</Slides>
  <Notes>23</Notes>
  <HiddenSlides>0</HiddenSlides>
  <MMClips>0</MMClips>
  <ScaleCrop>false</ScaleCrop>
  <HeadingPairs>
    <vt:vector size="6" baseType="variant">
      <vt:variant>
        <vt:lpstr>Theme</vt:lpstr>
      </vt:variant>
      <vt:variant>
        <vt:i4>3</vt:i4>
      </vt:variant>
      <vt:variant>
        <vt:lpstr>Embedded OLE Servers</vt:lpstr>
      </vt:variant>
      <vt:variant>
        <vt:i4>2</vt:i4>
      </vt:variant>
      <vt:variant>
        <vt:lpstr>Slide Titles</vt:lpstr>
      </vt:variant>
      <vt:variant>
        <vt:i4>40</vt:i4>
      </vt:variant>
    </vt:vector>
  </HeadingPairs>
  <TitlesOfParts>
    <vt:vector size="45" baseType="lpstr">
      <vt:lpstr>Beam</vt:lpstr>
      <vt:lpstr>Verve</vt:lpstr>
      <vt:lpstr>1. RLC Series</vt:lpstr>
      <vt:lpstr>Equation</vt:lpstr>
      <vt:lpstr>Chart</vt:lpstr>
      <vt:lpstr>PowerPoint Presentation</vt:lpstr>
      <vt:lpstr>Suggested Resources:</vt:lpstr>
      <vt:lpstr>At the conclusion to this section, the student will be able to</vt:lpstr>
      <vt:lpstr>PowerPoint Presentation</vt:lpstr>
      <vt:lpstr>Capacitor on DC</vt:lpstr>
      <vt:lpstr>Charging</vt:lpstr>
      <vt:lpstr>Charged</vt:lpstr>
      <vt:lpstr>Charge stored </vt:lpstr>
      <vt:lpstr>Discharging</vt:lpstr>
      <vt:lpstr>Discharged </vt:lpstr>
      <vt:lpstr>Capacitor in an AC circuit</vt:lpstr>
      <vt:lpstr>Positive half cycle</vt:lpstr>
      <vt:lpstr>Negative half Cycle</vt:lpstr>
      <vt:lpstr>Charge current</vt:lpstr>
      <vt:lpstr>Charge current</vt:lpstr>
      <vt:lpstr>Current / Voltage Relationship</vt:lpstr>
      <vt:lpstr>Capacitors on AC</vt:lpstr>
      <vt:lpstr>Phasor diagram</vt:lpstr>
      <vt:lpstr>Capacitive reactance -Xc</vt:lpstr>
      <vt:lpstr>Capacitive reactance -Xc</vt:lpstr>
      <vt:lpstr>Capacitive reactance -Xc</vt:lpstr>
      <vt:lpstr>The Farad</vt:lpstr>
      <vt:lpstr>Example 1</vt:lpstr>
      <vt:lpstr>Example 2</vt:lpstr>
      <vt:lpstr>Example 3</vt:lpstr>
      <vt:lpstr>Capacitive Reactance Vs Frequency</vt:lpstr>
      <vt:lpstr>Capacitive Reactance Vs Capacitance </vt:lpstr>
      <vt:lpstr>PowerPoint Presentation</vt:lpstr>
      <vt:lpstr>Series connected Capacitors</vt:lpstr>
      <vt:lpstr>Parallel Connected Capacitors </vt:lpstr>
      <vt:lpstr>Power in a Purely Capacitive AC Circuit </vt:lpstr>
      <vt:lpstr>Phase Relationship</vt:lpstr>
      <vt:lpstr>Power over first Half Cycle</vt:lpstr>
      <vt:lpstr>Power over Second half cycle </vt:lpstr>
      <vt:lpstr>Total Power in a capacitive circuit </vt:lpstr>
      <vt:lpstr>Application Examples</vt:lpstr>
      <vt:lpstr>Torque Improvement</vt:lpstr>
      <vt:lpstr>Power factor Correction</vt:lpstr>
      <vt:lpstr>Power factor Correction</vt:lpstr>
      <vt:lpstr>THE END</vt:lpstr>
    </vt:vector>
  </TitlesOfParts>
  <Company>CET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Capacitance in AC Circuits</dc:title>
  <dc:creator>The Staff</dc:creator>
  <cp:lastModifiedBy>Fielding, Geoff</cp:lastModifiedBy>
  <cp:revision>69</cp:revision>
  <dcterms:created xsi:type="dcterms:W3CDTF">2005-07-29T00:43:42Z</dcterms:created>
  <dcterms:modified xsi:type="dcterms:W3CDTF">2016-03-30T05:29:45Z</dcterms:modified>
</cp:coreProperties>
</file>