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68" r:id="rId2"/>
    <p:sldId id="322" r:id="rId3"/>
    <p:sldId id="321" r:id="rId4"/>
    <p:sldId id="330" r:id="rId5"/>
    <p:sldId id="326" r:id="rId6"/>
    <p:sldId id="325" r:id="rId7"/>
    <p:sldId id="299" r:id="rId8"/>
    <p:sldId id="323" r:id="rId9"/>
    <p:sldId id="272" r:id="rId10"/>
    <p:sldId id="285" r:id="rId11"/>
    <p:sldId id="286" r:id="rId12"/>
    <p:sldId id="288" r:id="rId13"/>
    <p:sldId id="292" r:id="rId14"/>
    <p:sldId id="290" r:id="rId15"/>
    <p:sldId id="320" r:id="rId16"/>
    <p:sldId id="291" r:id="rId17"/>
    <p:sldId id="289" r:id="rId18"/>
    <p:sldId id="294" r:id="rId19"/>
    <p:sldId id="329" r:id="rId20"/>
    <p:sldId id="300" r:id="rId21"/>
    <p:sldId id="296" r:id="rId22"/>
    <p:sldId id="297" r:id="rId23"/>
    <p:sldId id="298" r:id="rId24"/>
    <p:sldId id="301" r:id="rId25"/>
    <p:sldId id="302" r:id="rId26"/>
    <p:sldId id="303" r:id="rId27"/>
    <p:sldId id="328" r:id="rId28"/>
    <p:sldId id="327"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271" r:id="rId45"/>
  </p:sldIdLst>
  <p:sldSz cx="9144000" cy="6858000" type="screen4x3"/>
  <p:notesSz cx="6858000" cy="9144000"/>
  <p:defaultTextStyle>
    <a:defPPr>
      <a:defRPr lang="en-AU"/>
    </a:defPPr>
    <a:lvl1pPr algn="ctr" rtl="0" fontAlgn="base">
      <a:spcBef>
        <a:spcPct val="0"/>
      </a:spcBef>
      <a:spcAft>
        <a:spcPct val="0"/>
      </a:spcAft>
      <a:defRPr sz="2000" kern="1200">
        <a:solidFill>
          <a:schemeClr val="tx2"/>
        </a:solidFill>
        <a:latin typeface="Arial" charset="0"/>
        <a:ea typeface="+mn-ea"/>
        <a:cs typeface="+mn-cs"/>
      </a:defRPr>
    </a:lvl1pPr>
    <a:lvl2pPr marL="457200" algn="ctr" rtl="0" fontAlgn="base">
      <a:spcBef>
        <a:spcPct val="0"/>
      </a:spcBef>
      <a:spcAft>
        <a:spcPct val="0"/>
      </a:spcAft>
      <a:defRPr sz="2000" kern="1200">
        <a:solidFill>
          <a:schemeClr val="tx2"/>
        </a:solidFill>
        <a:latin typeface="Arial" charset="0"/>
        <a:ea typeface="+mn-ea"/>
        <a:cs typeface="+mn-cs"/>
      </a:defRPr>
    </a:lvl2pPr>
    <a:lvl3pPr marL="914400" algn="ctr" rtl="0" fontAlgn="base">
      <a:spcBef>
        <a:spcPct val="0"/>
      </a:spcBef>
      <a:spcAft>
        <a:spcPct val="0"/>
      </a:spcAft>
      <a:defRPr sz="2000" kern="1200">
        <a:solidFill>
          <a:schemeClr val="tx2"/>
        </a:solidFill>
        <a:latin typeface="Arial" charset="0"/>
        <a:ea typeface="+mn-ea"/>
        <a:cs typeface="+mn-cs"/>
      </a:defRPr>
    </a:lvl3pPr>
    <a:lvl4pPr marL="1371600" algn="ctr" rtl="0" fontAlgn="base">
      <a:spcBef>
        <a:spcPct val="0"/>
      </a:spcBef>
      <a:spcAft>
        <a:spcPct val="0"/>
      </a:spcAft>
      <a:defRPr sz="2000" kern="1200">
        <a:solidFill>
          <a:schemeClr val="tx2"/>
        </a:solidFill>
        <a:latin typeface="Arial" charset="0"/>
        <a:ea typeface="+mn-ea"/>
        <a:cs typeface="+mn-cs"/>
      </a:defRPr>
    </a:lvl4pPr>
    <a:lvl5pPr marL="1828800" algn="ctr"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352">
          <p15:clr>
            <a:srgbClr val="A4A3A4"/>
          </p15:clr>
        </p15:guide>
        <p15:guide id="2" orient="horz" pos="3792">
          <p15:clr>
            <a:srgbClr val="A4A3A4"/>
          </p15:clr>
        </p15:guide>
        <p15:guide id="3" orient="horz" pos="3024">
          <p15:clr>
            <a:srgbClr val="A4A3A4"/>
          </p15:clr>
        </p15:guide>
        <p15:guide id="4" orient="horz" pos="3552">
          <p15:clr>
            <a:srgbClr val="A4A3A4"/>
          </p15:clr>
        </p15:guide>
        <p15:guide id="5" orient="horz" pos="204">
          <p15:clr>
            <a:srgbClr val="A4A3A4"/>
          </p15:clr>
        </p15:guide>
        <p15:guide id="6" orient="horz" pos="528">
          <p15:clr>
            <a:srgbClr val="A4A3A4"/>
          </p15:clr>
        </p15:guide>
        <p15:guide id="7" pos="2880">
          <p15:clr>
            <a:srgbClr val="A4A3A4"/>
          </p15:clr>
        </p15:guide>
        <p15:guide id="8"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9900"/>
    <a:srgbClr val="FF9933"/>
    <a:srgbClr val="FFCC66"/>
    <a:srgbClr val="990033"/>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64" autoAdjust="0"/>
    <p:restoredTop sz="95541" autoAdjust="0"/>
  </p:normalViewPr>
  <p:slideViewPr>
    <p:cSldViewPr>
      <p:cViewPr varScale="1">
        <p:scale>
          <a:sx n="107" d="100"/>
          <a:sy n="107" d="100"/>
        </p:scale>
        <p:origin x="636" y="114"/>
      </p:cViewPr>
      <p:guideLst>
        <p:guide orient="horz" pos="2352"/>
        <p:guide orient="horz" pos="3792"/>
        <p:guide orient="horz" pos="3024"/>
        <p:guide orient="horz" pos="3552"/>
        <p:guide orient="horz" pos="204"/>
        <p:guide orient="horz" pos="528"/>
        <p:guide pos="2880"/>
        <p:guide pos="576"/>
      </p:guideLst>
    </p:cSldViewPr>
  </p:slideViewPr>
  <p:outlineViewPr>
    <p:cViewPr>
      <p:scale>
        <a:sx n="25" d="100"/>
        <a:sy n="2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AU"/>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AU"/>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AU"/>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B64183-C2FA-4D78-A777-D15BA5206E17}" type="slidenum">
              <a:rPr lang="en-AU"/>
              <a:pPr>
                <a:defRPr/>
              </a:pPr>
              <a:t>‹#›</a:t>
            </a:fld>
            <a:endParaRPr lang="en-AU"/>
          </a:p>
        </p:txBody>
      </p:sp>
    </p:spTree>
    <p:extLst>
      <p:ext uri="{BB962C8B-B14F-4D97-AF65-F5344CB8AC3E}">
        <p14:creationId xmlns:p14="http://schemas.microsoft.com/office/powerpoint/2010/main" val="389302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charset="0"/>
              </a:defRPr>
            </a:lvl1pPr>
          </a:lstStyle>
          <a:p>
            <a:pPr>
              <a:defRPr/>
            </a:pPr>
            <a:endParaRPr lang="en-AU"/>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charset="0"/>
              </a:defRPr>
            </a:lvl1pPr>
          </a:lstStyle>
          <a:p>
            <a:pPr>
              <a:defRPr/>
            </a:pPr>
            <a:endParaRPr lang="en-AU"/>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charset="0"/>
              </a:defRPr>
            </a:lvl1pPr>
          </a:lstStyle>
          <a:p>
            <a:pPr>
              <a:defRPr/>
            </a:pPr>
            <a:endParaRPr lang="en-AU"/>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charset="0"/>
              </a:defRPr>
            </a:lvl1pPr>
          </a:lstStyle>
          <a:p>
            <a:pPr>
              <a:defRPr/>
            </a:pPr>
            <a:fld id="{65271CB4-46B8-4BA5-8BD2-E71070802969}" type="slidenum">
              <a:rPr lang="en-AU"/>
              <a:pPr>
                <a:defRPr/>
              </a:pPr>
              <a:t>‹#›</a:t>
            </a:fld>
            <a:endParaRPr lang="en-AU"/>
          </a:p>
        </p:txBody>
      </p:sp>
    </p:spTree>
    <p:extLst>
      <p:ext uri="{BB962C8B-B14F-4D97-AF65-F5344CB8AC3E}">
        <p14:creationId xmlns:p14="http://schemas.microsoft.com/office/powerpoint/2010/main" val="1671084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11,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11,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11,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11,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11,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11,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11,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11,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11,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11, 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March 11,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March 11, 2019</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4oRT7PoXSS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052" name="Text Box 24"/>
          <p:cNvSpPr txBox="1">
            <a:spLocks noChangeArrowheads="1"/>
          </p:cNvSpPr>
          <p:nvPr/>
        </p:nvSpPr>
        <p:spPr bwMode="auto">
          <a:xfrm>
            <a:off x="7219950" y="403225"/>
            <a:ext cx="1695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400">
                <a:solidFill>
                  <a:schemeClr val="accent2"/>
                </a:solidFill>
              </a:rPr>
              <a:t>Electrical Trades</a:t>
            </a:r>
            <a:endParaRPr lang="en-AU" sz="1400">
              <a:solidFill>
                <a:schemeClr val="accent2"/>
              </a:solidFill>
            </a:endParaRPr>
          </a:p>
        </p:txBody>
      </p:sp>
      <p:sp>
        <p:nvSpPr>
          <p:cNvPr id="17433" name="AutoShape 2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054" name="Text Box 28"/>
          <p:cNvSpPr txBox="1">
            <a:spLocks noChangeArrowheads="1"/>
          </p:cNvSpPr>
          <p:nvPr/>
        </p:nvSpPr>
        <p:spPr bwMode="auto">
          <a:xfrm>
            <a:off x="2152650" y="6459538"/>
            <a:ext cx="42814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sz="1200">
                <a:solidFill>
                  <a:srgbClr val="CC6600"/>
                </a:solidFill>
              </a:rPr>
              <a:t>NUE57ws21.pps    S. G. Brooks   Version 3    05/2007</a:t>
            </a:r>
            <a:endParaRPr lang="en-AU" sz="1200">
              <a:solidFill>
                <a:srgbClr val="CC6600"/>
              </a:solidFill>
            </a:endParaRPr>
          </a:p>
        </p:txBody>
      </p:sp>
      <p:sp>
        <p:nvSpPr>
          <p:cNvPr id="2055" name="Text Box 36"/>
          <p:cNvSpPr txBox="1">
            <a:spLocks noChangeArrowheads="1"/>
          </p:cNvSpPr>
          <p:nvPr/>
        </p:nvSpPr>
        <p:spPr bwMode="auto">
          <a:xfrm>
            <a:off x="1562100" y="5562600"/>
            <a:ext cx="6019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600"/>
              <a:t>(Or press the SPACEBAR or ENTER  key)</a:t>
            </a:r>
            <a:endParaRPr lang="en-AU" sz="1600"/>
          </a:p>
        </p:txBody>
      </p:sp>
      <p:sp>
        <p:nvSpPr>
          <p:cNvPr id="2056" name="Text Box 42"/>
          <p:cNvSpPr txBox="1">
            <a:spLocks noChangeArrowheads="1"/>
          </p:cNvSpPr>
          <p:nvPr/>
        </p:nvSpPr>
        <p:spPr bwMode="auto">
          <a:xfrm>
            <a:off x="1695450" y="2819400"/>
            <a:ext cx="57531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20000"/>
              </a:spcBef>
              <a:buClr>
                <a:schemeClr val="tx2"/>
              </a:buClr>
              <a:buSzPct val="75000"/>
              <a:buFont typeface="Wingdings" pitchFamily="2" charset="2"/>
              <a:buNone/>
            </a:pPr>
            <a:r>
              <a:rPr lang="en-AU" sz="4000" b="1" dirty="0" smtClean="0">
                <a:solidFill>
                  <a:srgbClr val="990033"/>
                </a:solidFill>
                <a:cs typeface="Times New Roman" charset="0"/>
              </a:rPr>
              <a:t>Three </a:t>
            </a:r>
            <a:r>
              <a:rPr lang="en-AU" sz="4000" b="1" dirty="0">
                <a:solidFill>
                  <a:srgbClr val="990033"/>
                </a:solidFill>
                <a:cs typeface="Times New Roman" charset="0"/>
              </a:rPr>
              <a:t>Phase </a:t>
            </a:r>
            <a:r>
              <a:rPr lang="en-AU" sz="4000" b="1" dirty="0" smtClean="0">
                <a:solidFill>
                  <a:srgbClr val="990033"/>
                </a:solidFill>
                <a:cs typeface="Times New Roman" charset="0"/>
              </a:rPr>
              <a:t>Systems</a:t>
            </a:r>
            <a:r>
              <a:rPr lang="en-AU" sz="4000" b="1" dirty="0" smtClean="0">
                <a:solidFill>
                  <a:srgbClr val="990033"/>
                </a:solidFill>
              </a:rPr>
              <a:t> </a:t>
            </a:r>
            <a:endParaRPr lang="en-US" sz="4000" b="1" dirty="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33"/>
                                        </p:tgtEl>
                                        <p:attrNameLst>
                                          <p:attrName>style.visibility</p:attrName>
                                        </p:attrNameLst>
                                      </p:cBhvr>
                                      <p:to>
                                        <p:strVal val="visible"/>
                                      </p:to>
                                    </p:set>
                                    <p:anim calcmode="lin" valueType="num">
                                      <p:cBhvr>
                                        <p:cTn id="7" dur="500" fill="hold"/>
                                        <p:tgtEl>
                                          <p:spTgt spid="17433"/>
                                        </p:tgtEl>
                                        <p:attrNameLst>
                                          <p:attrName>ppt_w</p:attrName>
                                        </p:attrNameLst>
                                      </p:cBhvr>
                                      <p:tavLst>
                                        <p:tav tm="0">
                                          <p:val>
                                            <p:fltVal val="0"/>
                                          </p:val>
                                        </p:tav>
                                        <p:tav tm="100000">
                                          <p:val>
                                            <p:strVal val="#ppt_w"/>
                                          </p:val>
                                        </p:tav>
                                      </p:tavLst>
                                    </p:anim>
                                    <p:anim calcmode="lin" valueType="num">
                                      <p:cBhvr>
                                        <p:cTn id="8" dur="500" fill="hold"/>
                                        <p:tgtEl>
                                          <p:spTgt spid="1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70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2711" name="Text Box 7"/>
          <p:cNvSpPr txBox="1">
            <a:spLocks noChangeArrowheads="1"/>
          </p:cNvSpPr>
          <p:nvPr/>
        </p:nvSpPr>
        <p:spPr bwMode="auto">
          <a:xfrm>
            <a:off x="933450" y="541020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The sum of the instantaneous currents or voltages in a balanced three phase circuit is zero.</a:t>
            </a:r>
            <a:r>
              <a:rPr lang="en-AU" b="1">
                <a:solidFill>
                  <a:srgbClr val="990033"/>
                </a:solidFill>
              </a:rPr>
              <a:t> </a:t>
            </a:r>
          </a:p>
        </p:txBody>
      </p:sp>
      <p:graphicFrame>
        <p:nvGraphicFramePr>
          <p:cNvPr id="72715" name="Object 11"/>
          <p:cNvGraphicFramePr>
            <a:graphicFrameLocks noChangeAspect="1"/>
          </p:cNvGraphicFramePr>
          <p:nvPr/>
        </p:nvGraphicFramePr>
        <p:xfrm>
          <a:off x="3109913" y="1771650"/>
          <a:ext cx="2924175" cy="3314700"/>
        </p:xfrm>
        <a:graphic>
          <a:graphicData uri="http://schemas.openxmlformats.org/presentationml/2006/ole">
            <mc:AlternateContent xmlns:mc="http://schemas.openxmlformats.org/markup-compatibility/2006">
              <mc:Choice xmlns:v="urn:schemas-microsoft-com:vml" Requires="v">
                <p:oleObj spid="_x0000_s8217" name="Bitmap Image" r:id="rId3" imgW="2924583" imgH="3315163" progId="Paint.Picture">
                  <p:embed/>
                </p:oleObj>
              </mc:Choice>
              <mc:Fallback>
                <p:oleObj name="Bitmap Image" r:id="rId3" imgW="2924583" imgH="3315163"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913" y="1771650"/>
                        <a:ext cx="2924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checkerboard(across)">
                                      <p:cBhvr>
                                        <p:cTn id="7" dur="500"/>
                                        <p:tgtEl>
                                          <p:spTgt spid="72711"/>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2715"/>
                                        </p:tgtEl>
                                        <p:attrNameLst>
                                          <p:attrName>style.visibility</p:attrName>
                                        </p:attrNameLst>
                                      </p:cBhvr>
                                      <p:to>
                                        <p:strVal val="visible"/>
                                      </p:to>
                                    </p:set>
                                    <p:animEffect transition="in" filter="checkerboard(across)">
                                      <p:cBhvr>
                                        <p:cTn id="11" dur="500"/>
                                        <p:tgtEl>
                                          <p:spTgt spid="7271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2708"/>
                                        </p:tgtEl>
                                        <p:attrNameLst>
                                          <p:attrName>style.visibility</p:attrName>
                                        </p:attrNameLst>
                                      </p:cBhvr>
                                      <p:to>
                                        <p:strVal val="visible"/>
                                      </p:to>
                                    </p:set>
                                    <p:anim calcmode="lin" valueType="num">
                                      <p:cBhvr>
                                        <p:cTn id="15" dur="500" fill="hold"/>
                                        <p:tgtEl>
                                          <p:spTgt spid="72708"/>
                                        </p:tgtEl>
                                        <p:attrNameLst>
                                          <p:attrName>ppt_w</p:attrName>
                                        </p:attrNameLst>
                                      </p:cBhvr>
                                      <p:tavLst>
                                        <p:tav tm="0">
                                          <p:val>
                                            <p:fltVal val="0"/>
                                          </p:val>
                                        </p:tav>
                                        <p:tav tm="100000">
                                          <p:val>
                                            <p:strVal val="#ppt_w"/>
                                          </p:val>
                                        </p:tav>
                                      </p:tavLst>
                                    </p:anim>
                                    <p:anim calcmode="lin" valueType="num">
                                      <p:cBhvr>
                                        <p:cTn id="16" dur="500" fill="hold"/>
                                        <p:tgtEl>
                                          <p:spTgt spid="72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animBg="1" autoUpdateAnimBg="0"/>
      <p:bldP spid="727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373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3735" name="Text Box 7"/>
          <p:cNvSpPr txBox="1">
            <a:spLocks noChangeArrowheads="1"/>
          </p:cNvSpPr>
          <p:nvPr/>
        </p:nvSpPr>
        <p:spPr bwMode="auto">
          <a:xfrm>
            <a:off x="5724128" y="5821362"/>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dirty="0">
                <a:solidFill>
                  <a:srgbClr val="990033"/>
                </a:solidFill>
                <a:cs typeface="Times New Roman" charset="0"/>
              </a:rPr>
              <a:t>D</a:t>
            </a:r>
            <a:r>
              <a:rPr lang="en-AU" b="1" dirty="0" err="1">
                <a:solidFill>
                  <a:srgbClr val="990033"/>
                </a:solidFill>
                <a:cs typeface="Times New Roman" charset="0"/>
              </a:rPr>
              <a:t>elta</a:t>
            </a:r>
            <a:r>
              <a:rPr lang="en-AU" b="1" dirty="0">
                <a:solidFill>
                  <a:srgbClr val="990033"/>
                </a:solidFill>
                <a:cs typeface="Times New Roman" charset="0"/>
              </a:rPr>
              <a:t>. </a:t>
            </a:r>
            <a:r>
              <a:rPr lang="en-AU" b="1" dirty="0">
                <a:solidFill>
                  <a:srgbClr val="990033"/>
                </a:solidFill>
              </a:rPr>
              <a:t> </a:t>
            </a:r>
          </a:p>
        </p:txBody>
      </p:sp>
      <p:graphicFrame>
        <p:nvGraphicFramePr>
          <p:cNvPr id="73737" name="Object 9"/>
          <p:cNvGraphicFramePr>
            <a:graphicFrameLocks noChangeAspect="1"/>
          </p:cNvGraphicFramePr>
          <p:nvPr>
            <p:extLst>
              <p:ext uri="{D42A27DB-BD31-4B8C-83A1-F6EECF244321}">
                <p14:modId xmlns:p14="http://schemas.microsoft.com/office/powerpoint/2010/main" val="2728398330"/>
              </p:ext>
            </p:extLst>
          </p:nvPr>
        </p:nvGraphicFramePr>
        <p:xfrm>
          <a:off x="1047750" y="2492896"/>
          <a:ext cx="7296150" cy="3240360"/>
        </p:xfrm>
        <a:graphic>
          <a:graphicData uri="http://schemas.openxmlformats.org/presentationml/2006/ole">
            <mc:AlternateContent xmlns:mc="http://schemas.openxmlformats.org/markup-compatibility/2006">
              <mc:Choice xmlns:v="urn:schemas-microsoft-com:vml" Requires="v">
                <p:oleObj spid="_x0000_s9243" name="Bitmap Image" r:id="rId3" imgW="5428571" imgH="1924319" progId="Paint.Picture">
                  <p:embed/>
                </p:oleObj>
              </mc:Choice>
              <mc:Fallback>
                <p:oleObj name="Bitmap Image" r:id="rId3" imgW="5428571" imgH="1924319"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2492896"/>
                        <a:ext cx="7296150" cy="3240360"/>
                      </a:xfrm>
                      <a:prstGeom prst="rect">
                        <a:avLst/>
                      </a:prstGeom>
                      <a:noFill/>
                      <a:ln>
                        <a:noFill/>
                      </a:ln>
                      <a:effectLst/>
                      <a:extLst/>
                    </p:spPr>
                  </p:pic>
                </p:oleObj>
              </mc:Fallback>
            </mc:AlternateContent>
          </a:graphicData>
        </a:graphic>
      </p:graphicFrame>
      <p:sp>
        <p:nvSpPr>
          <p:cNvPr id="73738" name="Text Box 10"/>
          <p:cNvSpPr txBox="1">
            <a:spLocks noChangeArrowheads="1"/>
          </p:cNvSpPr>
          <p:nvPr/>
        </p:nvSpPr>
        <p:spPr bwMode="auto">
          <a:xfrm>
            <a:off x="2555776" y="5851525"/>
            <a:ext cx="876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Star</a:t>
            </a:r>
            <a:endParaRPr lang="en-AU" b="1" dirty="0">
              <a:solidFill>
                <a:srgbClr val="990033"/>
              </a:solidFill>
            </a:endParaRPr>
          </a:p>
        </p:txBody>
      </p:sp>
      <p:sp>
        <p:nvSpPr>
          <p:cNvPr id="6" name="Title 6"/>
          <p:cNvSpPr txBox="1">
            <a:spLocks/>
          </p:cNvSpPr>
          <p:nvPr/>
        </p:nvSpPr>
        <p:spPr>
          <a:xfrm>
            <a:off x="822960" y="365760"/>
            <a:ext cx="7520940" cy="548640"/>
          </a:xfrm>
          <a:prstGeom prst="rect">
            <a:avLst/>
          </a:prstGeom>
        </p:spPr>
        <p:txBody>
          <a:bodyPr vert="horz" lIns="91440" tIns="45720" rIns="91440" bIns="9144" rtlCol="0" anchor="b">
            <a:noAutofit/>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fontAlgn="auto">
              <a:spcAft>
                <a:spcPts val="0"/>
              </a:spcAft>
            </a:pPr>
            <a:r>
              <a:rPr lang="en-AU" dirty="0" smtClean="0"/>
              <a:t>Star &amp; Delta Connections</a:t>
            </a:r>
            <a:endParaRPr lang="en-US" dirty="0"/>
          </a:p>
        </p:txBody>
      </p:sp>
      <p:sp>
        <p:nvSpPr>
          <p:cNvPr id="2" name="Rectangle 1"/>
          <p:cNvSpPr/>
          <p:nvPr/>
        </p:nvSpPr>
        <p:spPr>
          <a:xfrm>
            <a:off x="490404" y="1141603"/>
            <a:ext cx="7853496" cy="1124090"/>
          </a:xfrm>
          <a:prstGeom prst="rect">
            <a:avLst/>
          </a:prstGeom>
        </p:spPr>
        <p:txBody>
          <a:bodyPr wrap="square">
            <a:spAutoFit/>
          </a:bodyPr>
          <a:lstStyle/>
          <a:p>
            <a:pPr marL="88900" marR="0" algn="l">
              <a:lnSpc>
                <a:spcPct val="115000"/>
              </a:lnSpc>
              <a:spcBef>
                <a:spcPts val="0"/>
              </a:spcBef>
              <a:spcAft>
                <a:spcPts val="0"/>
              </a:spcAft>
              <a:tabLst>
                <a:tab pos="533400" algn="l"/>
              </a:tabLst>
            </a:pPr>
            <a:r>
              <a:rPr lang="en-US" dirty="0"/>
              <a:t>The voltage across each ‘leg’ of a star or delta connection is known as the ‘</a:t>
            </a:r>
            <a:r>
              <a:rPr lang="en-US" dirty="0" smtClean="0"/>
              <a:t>phase voltage </a:t>
            </a:r>
            <a:r>
              <a:rPr lang="en-US" dirty="0"/>
              <a:t>(</a:t>
            </a:r>
            <a:r>
              <a:rPr lang="en-US" dirty="0" err="1"/>
              <a:t>Vp</a:t>
            </a:r>
            <a:r>
              <a:rPr lang="en-US" dirty="0"/>
              <a:t>)’ (or ‘coil voltage;) and the incoming three phase voltage is known </a:t>
            </a:r>
            <a:r>
              <a:rPr lang="en-US" dirty="0" smtClean="0"/>
              <a:t>as the </a:t>
            </a:r>
            <a:r>
              <a:rPr lang="en-US" dirty="0"/>
              <a:t>‘line voltage (VL)’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checkerboard(across)">
                                      <p:cBhvr>
                                        <p:cTn id="7" dur="500"/>
                                        <p:tgtEl>
                                          <p:spTgt spid="7373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3738"/>
                                        </p:tgtEl>
                                        <p:attrNameLst>
                                          <p:attrName>style.visibility</p:attrName>
                                        </p:attrNameLst>
                                      </p:cBhvr>
                                      <p:to>
                                        <p:strVal val="visible"/>
                                      </p:to>
                                    </p:set>
                                    <p:animEffect transition="in" filter="checkerboard(across)">
                                      <p:cBhvr>
                                        <p:cTn id="11" dur="500"/>
                                        <p:tgtEl>
                                          <p:spTgt spid="73738"/>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73737"/>
                                        </p:tgtEl>
                                        <p:attrNameLst>
                                          <p:attrName>style.visibility</p:attrName>
                                        </p:attrNameLst>
                                      </p:cBhvr>
                                      <p:to>
                                        <p:strVal val="visible"/>
                                      </p:to>
                                    </p:set>
                                    <p:animEffect transition="in" filter="checkerboard(across)">
                                      <p:cBhvr>
                                        <p:cTn id="15" dur="500"/>
                                        <p:tgtEl>
                                          <p:spTgt spid="73737"/>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p:cTn id="19" dur="500" fill="hold"/>
                                        <p:tgtEl>
                                          <p:spTgt spid="73732"/>
                                        </p:tgtEl>
                                        <p:attrNameLst>
                                          <p:attrName>ppt_w</p:attrName>
                                        </p:attrNameLst>
                                      </p:cBhvr>
                                      <p:tavLst>
                                        <p:tav tm="0">
                                          <p:val>
                                            <p:fltVal val="0"/>
                                          </p:val>
                                        </p:tav>
                                        <p:tav tm="100000">
                                          <p:val>
                                            <p:strVal val="#ppt_w"/>
                                          </p:val>
                                        </p:tav>
                                      </p:tavLst>
                                    </p:anim>
                                    <p:anim calcmode="lin" valueType="num">
                                      <p:cBhvr>
                                        <p:cTn id="20" dur="500" fill="hold"/>
                                        <p:tgtEl>
                                          <p:spTgt spid="737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5" grpId="0" autoUpdateAnimBg="0"/>
      <p:bldP spid="737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578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1269" name="Text Box 5"/>
          <p:cNvSpPr txBox="1">
            <a:spLocks noChangeArrowheads="1"/>
          </p:cNvSpPr>
          <p:nvPr/>
        </p:nvSpPr>
        <p:spPr bwMode="auto">
          <a:xfrm>
            <a:off x="1104900" y="1001713"/>
            <a:ext cx="7277100"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an alternative name for a star connection? </a:t>
            </a:r>
          </a:p>
        </p:txBody>
      </p:sp>
      <p:sp>
        <p:nvSpPr>
          <p:cNvPr id="75783" name="Text Box 7"/>
          <p:cNvSpPr txBox="1">
            <a:spLocks noChangeArrowheads="1"/>
          </p:cNvSpPr>
          <p:nvPr/>
        </p:nvSpPr>
        <p:spPr bwMode="auto">
          <a:xfrm>
            <a:off x="949325" y="5410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 A Wye connection.</a:t>
            </a:r>
            <a:r>
              <a:rPr lang="en-AU" b="1">
                <a:solidFill>
                  <a:srgbClr val="990033"/>
                </a:solidFill>
              </a:rPr>
              <a:t> </a:t>
            </a:r>
          </a:p>
        </p:txBody>
      </p:sp>
      <p:graphicFrame>
        <p:nvGraphicFramePr>
          <p:cNvPr id="75785" name="Object 9"/>
          <p:cNvGraphicFramePr>
            <a:graphicFrameLocks noChangeAspect="1"/>
          </p:cNvGraphicFramePr>
          <p:nvPr>
            <p:extLst>
              <p:ext uri="{D42A27DB-BD31-4B8C-83A1-F6EECF244321}">
                <p14:modId xmlns:p14="http://schemas.microsoft.com/office/powerpoint/2010/main" val="197212475"/>
              </p:ext>
            </p:extLst>
          </p:nvPr>
        </p:nvGraphicFramePr>
        <p:xfrm>
          <a:off x="2483768" y="1772816"/>
          <a:ext cx="3739480" cy="3234571"/>
        </p:xfrm>
        <a:graphic>
          <a:graphicData uri="http://schemas.openxmlformats.org/presentationml/2006/ole">
            <mc:AlternateContent xmlns:mc="http://schemas.openxmlformats.org/markup-compatibility/2006">
              <mc:Choice xmlns:v="urn:schemas-microsoft-com:vml" Requires="v">
                <p:oleObj spid="_x0000_s11288" name="Bitmap Image" r:id="rId3" imgW="2257740" imgH="1952898" progId="Paint.Picture">
                  <p:embed/>
                </p:oleObj>
              </mc:Choice>
              <mc:Fallback>
                <p:oleObj name="Bitmap Image" r:id="rId3" imgW="2257740" imgH="1952898"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772816"/>
                        <a:ext cx="3739480" cy="323457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checkerboard(across)">
                                      <p:cBhvr>
                                        <p:cTn id="7" dur="500"/>
                                        <p:tgtEl>
                                          <p:spTgt spid="7578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5785"/>
                                        </p:tgtEl>
                                        <p:attrNameLst>
                                          <p:attrName>style.visibility</p:attrName>
                                        </p:attrNameLst>
                                      </p:cBhvr>
                                      <p:to>
                                        <p:strVal val="visible"/>
                                      </p:to>
                                    </p:set>
                                    <p:animEffect transition="in" filter="checkerboard(across)">
                                      <p:cBhvr>
                                        <p:cTn id="11" dur="500"/>
                                        <p:tgtEl>
                                          <p:spTgt spid="7578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5780"/>
                                        </p:tgtEl>
                                        <p:attrNameLst>
                                          <p:attrName>style.visibility</p:attrName>
                                        </p:attrNameLst>
                                      </p:cBhvr>
                                      <p:to>
                                        <p:strVal val="visible"/>
                                      </p:to>
                                    </p:set>
                                    <p:anim calcmode="lin" valueType="num">
                                      <p:cBhvr>
                                        <p:cTn id="15" dur="500" fill="hold"/>
                                        <p:tgtEl>
                                          <p:spTgt spid="75780"/>
                                        </p:tgtEl>
                                        <p:attrNameLst>
                                          <p:attrName>ppt_w</p:attrName>
                                        </p:attrNameLst>
                                      </p:cBhvr>
                                      <p:tavLst>
                                        <p:tav tm="0">
                                          <p:val>
                                            <p:fltVal val="0"/>
                                          </p:val>
                                        </p:tav>
                                        <p:tav tm="100000">
                                          <p:val>
                                            <p:strVal val="#ppt_w"/>
                                          </p:val>
                                        </p:tav>
                                      </p:tavLst>
                                    </p:anim>
                                    <p:anim calcmode="lin" valueType="num">
                                      <p:cBhvr>
                                        <p:cTn id="16" dur="500" fill="hold"/>
                                        <p:tgtEl>
                                          <p:spTgt spid="757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autoUpdateAnimBg="0"/>
      <p:bldP spid="7578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987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2293" name="Text Box 5"/>
          <p:cNvSpPr txBox="1">
            <a:spLocks noChangeArrowheads="1"/>
          </p:cNvSpPr>
          <p:nvPr/>
        </p:nvSpPr>
        <p:spPr bwMode="auto">
          <a:xfrm>
            <a:off x="1104900" y="1001713"/>
            <a:ext cx="7277100"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an alternative name for a delta connection?  </a:t>
            </a:r>
          </a:p>
        </p:txBody>
      </p:sp>
      <p:sp>
        <p:nvSpPr>
          <p:cNvPr id="79879" name="Text Box 7"/>
          <p:cNvSpPr txBox="1">
            <a:spLocks noChangeArrowheads="1"/>
          </p:cNvSpPr>
          <p:nvPr/>
        </p:nvSpPr>
        <p:spPr bwMode="auto">
          <a:xfrm>
            <a:off x="933450" y="5475288"/>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A Mesh connection.</a:t>
            </a:r>
            <a:r>
              <a:rPr lang="en-AU" b="1">
                <a:solidFill>
                  <a:srgbClr val="990033"/>
                </a:solidFill>
              </a:rPr>
              <a:t> </a:t>
            </a:r>
          </a:p>
        </p:txBody>
      </p:sp>
      <p:graphicFrame>
        <p:nvGraphicFramePr>
          <p:cNvPr id="79885" name="Object 13"/>
          <p:cNvGraphicFramePr>
            <a:graphicFrameLocks noChangeAspect="1"/>
          </p:cNvGraphicFramePr>
          <p:nvPr>
            <p:extLst>
              <p:ext uri="{D42A27DB-BD31-4B8C-83A1-F6EECF244321}">
                <p14:modId xmlns:p14="http://schemas.microsoft.com/office/powerpoint/2010/main" val="2339815845"/>
              </p:ext>
            </p:extLst>
          </p:nvPr>
        </p:nvGraphicFramePr>
        <p:xfrm>
          <a:off x="2411760" y="1605619"/>
          <a:ext cx="4076700" cy="3461681"/>
        </p:xfrm>
        <a:graphic>
          <a:graphicData uri="http://schemas.openxmlformats.org/presentationml/2006/ole">
            <mc:AlternateContent xmlns:mc="http://schemas.openxmlformats.org/markup-compatibility/2006">
              <mc:Choice xmlns:v="urn:schemas-microsoft-com:vml" Requires="v">
                <p:oleObj spid="_x0000_s12312" name="Bitmap Image" r:id="rId3" imgW="2209524" imgH="1876190" progId="Paint.Picture">
                  <p:embed/>
                </p:oleObj>
              </mc:Choice>
              <mc:Fallback>
                <p:oleObj name="Bitmap Image" r:id="rId3" imgW="2209524" imgH="1876190"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605619"/>
                        <a:ext cx="4076700" cy="346168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checkerboard(across)">
                                      <p:cBhvr>
                                        <p:cTn id="7" dur="500"/>
                                        <p:tgtEl>
                                          <p:spTgt spid="79879"/>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9885"/>
                                        </p:tgtEl>
                                        <p:attrNameLst>
                                          <p:attrName>style.visibility</p:attrName>
                                        </p:attrNameLst>
                                      </p:cBhvr>
                                      <p:to>
                                        <p:strVal val="visible"/>
                                      </p:to>
                                    </p:set>
                                    <p:animEffect transition="in" filter="checkerboard(across)">
                                      <p:cBhvr>
                                        <p:cTn id="11" dur="500"/>
                                        <p:tgtEl>
                                          <p:spTgt spid="7988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9876"/>
                                        </p:tgtEl>
                                        <p:attrNameLst>
                                          <p:attrName>style.visibility</p:attrName>
                                        </p:attrNameLst>
                                      </p:cBhvr>
                                      <p:to>
                                        <p:strVal val="visible"/>
                                      </p:to>
                                    </p:set>
                                    <p:anim calcmode="lin" valueType="num">
                                      <p:cBhvr>
                                        <p:cTn id="15" dur="500" fill="hold"/>
                                        <p:tgtEl>
                                          <p:spTgt spid="79876"/>
                                        </p:tgtEl>
                                        <p:attrNameLst>
                                          <p:attrName>ppt_w</p:attrName>
                                        </p:attrNameLst>
                                      </p:cBhvr>
                                      <p:tavLst>
                                        <p:tav tm="0">
                                          <p:val>
                                            <p:fltVal val="0"/>
                                          </p:val>
                                        </p:tav>
                                        <p:tav tm="100000">
                                          <p:val>
                                            <p:strVal val="#ppt_w"/>
                                          </p:val>
                                        </p:tav>
                                      </p:tavLst>
                                    </p:anim>
                                    <p:anim calcmode="lin" valueType="num">
                                      <p:cBhvr>
                                        <p:cTn id="16" dur="500" fill="hold"/>
                                        <p:tgtEl>
                                          <p:spTgt spid="79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autoUpdateAnimBg="0"/>
      <p:bldP spid="798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3317"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The </a:t>
            </a:r>
            <a:r>
              <a:rPr lang="en-AU" b="1" dirty="0">
                <a:solidFill>
                  <a:srgbClr val="990033"/>
                </a:solidFill>
                <a:cs typeface="Times New Roman" charset="0"/>
              </a:rPr>
              <a:t>name given to a three phase circuit in which the load on each of the three phases is </a:t>
            </a:r>
            <a:r>
              <a:rPr lang="en-AU" b="1" dirty="0" smtClean="0">
                <a:solidFill>
                  <a:srgbClr val="990033"/>
                </a:solidFill>
                <a:cs typeface="Times New Roman" charset="0"/>
              </a:rPr>
              <a:t>identical is a BALANCED THREE PHASE CIRCUIT? </a:t>
            </a:r>
            <a:endParaRPr lang="en-AU" b="1" dirty="0">
              <a:solidFill>
                <a:srgbClr val="990033"/>
              </a:solidFill>
              <a:cs typeface="Times New Roman" charset="0"/>
            </a:endParaRPr>
          </a:p>
        </p:txBody>
      </p:sp>
      <p:graphicFrame>
        <p:nvGraphicFramePr>
          <p:cNvPr id="77832" name="Object 8"/>
          <p:cNvGraphicFramePr>
            <a:graphicFrameLocks noChangeAspect="1"/>
          </p:cNvGraphicFramePr>
          <p:nvPr>
            <p:extLst>
              <p:ext uri="{D42A27DB-BD31-4B8C-83A1-F6EECF244321}">
                <p14:modId xmlns:p14="http://schemas.microsoft.com/office/powerpoint/2010/main" val="2646193914"/>
              </p:ext>
            </p:extLst>
          </p:nvPr>
        </p:nvGraphicFramePr>
        <p:xfrm>
          <a:off x="3131840" y="2564904"/>
          <a:ext cx="2924175" cy="3314700"/>
        </p:xfrm>
        <a:graphic>
          <a:graphicData uri="http://schemas.openxmlformats.org/presentationml/2006/ole">
            <mc:AlternateContent xmlns:mc="http://schemas.openxmlformats.org/markup-compatibility/2006">
              <mc:Choice xmlns:v="urn:schemas-microsoft-com:vml" Requires="v">
                <p:oleObj spid="_x0000_s13336" name="Bitmap Image" r:id="rId3" imgW="2924583" imgH="3315163" progId="Paint.Picture">
                  <p:embed/>
                </p:oleObj>
              </mc:Choice>
              <mc:Fallback>
                <p:oleObj name="Bitmap Image" r:id="rId3" imgW="2924583" imgH="331516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564904"/>
                        <a:ext cx="29241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77832"/>
                                        </p:tgtEl>
                                        <p:attrNameLst>
                                          <p:attrName>style.visibility</p:attrName>
                                        </p:attrNameLst>
                                      </p:cBhvr>
                                      <p:to>
                                        <p:strVal val="visible"/>
                                      </p:to>
                                    </p:set>
                                    <p:animEffect transition="in" filter="checkerboard(across)">
                                      <p:cBhvr>
                                        <p:cTn id="1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3317"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The </a:t>
            </a:r>
            <a:r>
              <a:rPr lang="en-AU" b="1" dirty="0">
                <a:solidFill>
                  <a:srgbClr val="990033"/>
                </a:solidFill>
                <a:cs typeface="Times New Roman" charset="0"/>
              </a:rPr>
              <a:t>name given to a three phase circuit in which the load on each of the three phases </a:t>
            </a:r>
            <a:r>
              <a:rPr lang="en-AU" b="1" dirty="0" smtClean="0">
                <a:solidFill>
                  <a:srgbClr val="990033"/>
                </a:solidFill>
                <a:cs typeface="Times New Roman" charset="0"/>
              </a:rPr>
              <a:t>are not identical is called an OUT OF BALANCE THREE PHASE CIRCUIT.? </a:t>
            </a:r>
            <a:endParaRPr lang="en-AU" b="1" dirty="0">
              <a:solidFill>
                <a:srgbClr val="990033"/>
              </a:solidFill>
              <a:cs typeface="Times New Roman" charset="0"/>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48880"/>
            <a:ext cx="3792537"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2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500" fill="hold"/>
                                        <p:tgtEl>
                                          <p:spTgt spid="77828"/>
                                        </p:tgtEl>
                                        <p:attrNameLst>
                                          <p:attrName>ppt_w</p:attrName>
                                        </p:attrNameLst>
                                      </p:cBhvr>
                                      <p:tavLst>
                                        <p:tav tm="0">
                                          <p:val>
                                            <p:fltVal val="0"/>
                                          </p:val>
                                        </p:tav>
                                        <p:tav tm="100000">
                                          <p:val>
                                            <p:strVal val="#ppt_w"/>
                                          </p:val>
                                        </p:tav>
                                      </p:tavLst>
                                    </p:anim>
                                    <p:anim calcmode="lin" valueType="num">
                                      <p:cBhvr>
                                        <p:cTn id="8" dur="500" fill="hold"/>
                                        <p:tgtEl>
                                          <p:spTgt spid="778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885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4341"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The </a:t>
            </a:r>
            <a:r>
              <a:rPr lang="en-AU" b="1" dirty="0">
                <a:solidFill>
                  <a:srgbClr val="990033"/>
                </a:solidFill>
                <a:cs typeface="Times New Roman" charset="0"/>
              </a:rPr>
              <a:t>voltage between the star point and earth if three identical electrical devices are connected in star? </a:t>
            </a:r>
          </a:p>
        </p:txBody>
      </p:sp>
      <p:graphicFrame>
        <p:nvGraphicFramePr>
          <p:cNvPr id="78857" name="Object 9"/>
          <p:cNvGraphicFramePr>
            <a:graphicFrameLocks noChangeAspect="1"/>
          </p:cNvGraphicFramePr>
          <p:nvPr>
            <p:extLst>
              <p:ext uri="{D42A27DB-BD31-4B8C-83A1-F6EECF244321}">
                <p14:modId xmlns:p14="http://schemas.microsoft.com/office/powerpoint/2010/main" val="2596196079"/>
              </p:ext>
            </p:extLst>
          </p:nvPr>
        </p:nvGraphicFramePr>
        <p:xfrm>
          <a:off x="1134433" y="1981200"/>
          <a:ext cx="5152067" cy="3680048"/>
        </p:xfrm>
        <a:graphic>
          <a:graphicData uri="http://schemas.openxmlformats.org/presentationml/2006/ole">
            <mc:AlternateContent xmlns:mc="http://schemas.openxmlformats.org/markup-compatibility/2006">
              <mc:Choice xmlns:v="urn:schemas-microsoft-com:vml" Requires="v">
                <p:oleObj spid="_x0000_s14361" name="Bitmap Image" r:id="rId3" imgW="3467584" imgH="2476190" progId="Paint.Picture">
                  <p:embed/>
                </p:oleObj>
              </mc:Choice>
              <mc:Fallback>
                <p:oleObj name="Bitmap Image" r:id="rId3" imgW="3467584" imgH="247619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433" y="1981200"/>
                        <a:ext cx="5152067" cy="3680048"/>
                      </a:xfrm>
                      <a:prstGeom prst="rect">
                        <a:avLst/>
                      </a:prstGeom>
                      <a:noFill/>
                      <a:ln>
                        <a:noFill/>
                      </a:ln>
                      <a:effectLst/>
                      <a:extLst/>
                    </p:spPr>
                  </p:pic>
                </p:oleObj>
              </mc:Fallback>
            </mc:AlternateContent>
          </a:graphicData>
        </a:graphic>
      </p:graphicFrame>
      <p:sp>
        <p:nvSpPr>
          <p:cNvPr id="78858" name="AutoShape 10"/>
          <p:cNvSpPr>
            <a:spLocks noChangeArrowheads="1"/>
          </p:cNvSpPr>
          <p:nvPr/>
        </p:nvSpPr>
        <p:spPr bwMode="auto">
          <a:xfrm>
            <a:off x="6858000" y="2057400"/>
            <a:ext cx="1447800" cy="457200"/>
          </a:xfrm>
          <a:prstGeom prst="wedgeRectCallout">
            <a:avLst>
              <a:gd name="adj1" fmla="val -136655"/>
              <a:gd name="adj2" fmla="val 328572"/>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t>Zero volts</a:t>
            </a: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checkerboard(across)">
                                      <p:cBhvr>
                                        <p:cTn id="7" dur="500"/>
                                        <p:tgtEl>
                                          <p:spTgt spid="7885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8858"/>
                                        </p:tgtEl>
                                        <p:attrNameLst>
                                          <p:attrName>style.visibility</p:attrName>
                                        </p:attrNameLst>
                                      </p:cBhvr>
                                      <p:to>
                                        <p:strVal val="visible"/>
                                      </p:to>
                                    </p:set>
                                    <p:animEffect transition="in" filter="checkerboard(across)">
                                      <p:cBhvr>
                                        <p:cTn id="11" dur="500"/>
                                        <p:tgtEl>
                                          <p:spTgt spid="78858"/>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8852"/>
                                        </p:tgtEl>
                                        <p:attrNameLst>
                                          <p:attrName>style.visibility</p:attrName>
                                        </p:attrNameLst>
                                      </p:cBhvr>
                                      <p:to>
                                        <p:strVal val="visible"/>
                                      </p:to>
                                    </p:set>
                                    <p:anim calcmode="lin" valueType="num">
                                      <p:cBhvr>
                                        <p:cTn id="15" dur="500" fill="hold"/>
                                        <p:tgtEl>
                                          <p:spTgt spid="78852"/>
                                        </p:tgtEl>
                                        <p:attrNameLst>
                                          <p:attrName>ppt_w</p:attrName>
                                        </p:attrNameLst>
                                      </p:cBhvr>
                                      <p:tavLst>
                                        <p:tav tm="0">
                                          <p:val>
                                            <p:fltVal val="0"/>
                                          </p:val>
                                        </p:tav>
                                        <p:tav tm="100000">
                                          <p:val>
                                            <p:strVal val="#ppt_w"/>
                                          </p:val>
                                        </p:tav>
                                      </p:tavLst>
                                    </p:anim>
                                    <p:anim calcmode="lin" valueType="num">
                                      <p:cBhvr>
                                        <p:cTn id="16" dur="500" fill="hold"/>
                                        <p:tgtEl>
                                          <p:spTgt spid="788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nimBg="1" autoUpdateAnimBg="0"/>
      <p:bldP spid="7885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680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76807" name="Text Box 7"/>
          <p:cNvSpPr txBox="1">
            <a:spLocks noChangeArrowheads="1"/>
          </p:cNvSpPr>
          <p:nvPr/>
        </p:nvSpPr>
        <p:spPr bwMode="auto">
          <a:xfrm>
            <a:off x="1043608" y="725934"/>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The names of the coils and line in a STAR  circuit is Phase </a:t>
            </a:r>
            <a:r>
              <a:rPr lang="en-AU" b="1" dirty="0">
                <a:solidFill>
                  <a:srgbClr val="990033"/>
                </a:solidFill>
                <a:cs typeface="Times New Roman" charset="0"/>
              </a:rPr>
              <a:t>current or voltage; or coil current or voltage if the components are coils - as in motors or transformers.</a:t>
            </a:r>
            <a:r>
              <a:rPr lang="en-AU" b="1" dirty="0">
                <a:solidFill>
                  <a:srgbClr val="990033"/>
                </a:solidFill>
              </a:rPr>
              <a:t> </a:t>
            </a:r>
          </a:p>
        </p:txBody>
      </p:sp>
      <p:graphicFrame>
        <p:nvGraphicFramePr>
          <p:cNvPr id="76809" name="Object 9"/>
          <p:cNvGraphicFramePr>
            <a:graphicFrameLocks noChangeAspect="1"/>
          </p:cNvGraphicFramePr>
          <p:nvPr>
            <p:extLst>
              <p:ext uri="{D42A27DB-BD31-4B8C-83A1-F6EECF244321}">
                <p14:modId xmlns:p14="http://schemas.microsoft.com/office/powerpoint/2010/main" val="3874837412"/>
              </p:ext>
            </p:extLst>
          </p:nvPr>
        </p:nvGraphicFramePr>
        <p:xfrm>
          <a:off x="1187624" y="1969064"/>
          <a:ext cx="6192688" cy="4310675"/>
        </p:xfrm>
        <a:graphic>
          <a:graphicData uri="http://schemas.openxmlformats.org/presentationml/2006/ole">
            <mc:AlternateContent xmlns:mc="http://schemas.openxmlformats.org/markup-compatibility/2006">
              <mc:Choice xmlns:v="urn:schemas-microsoft-com:vml" Requires="v">
                <p:oleObj spid="_x0000_s15384" name="Bitmap Image" r:id="rId3" imgW="6001588" imgH="3533333" progId="Paint.Picture">
                  <p:embed/>
                </p:oleObj>
              </mc:Choice>
              <mc:Fallback>
                <p:oleObj name="Bitmap Image" r:id="rId3" imgW="6001588" imgH="3533333"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969064"/>
                        <a:ext cx="6192688" cy="4310675"/>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6807"/>
                                        </p:tgtEl>
                                        <p:attrNameLst>
                                          <p:attrName>style.visibility</p:attrName>
                                        </p:attrNameLst>
                                      </p:cBhvr>
                                      <p:to>
                                        <p:strVal val="visible"/>
                                      </p:to>
                                    </p:set>
                                    <p:animEffect transition="in" filter="checkerboard(across)">
                                      <p:cBhvr>
                                        <p:cTn id="7" dur="500"/>
                                        <p:tgtEl>
                                          <p:spTgt spid="76807"/>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6809"/>
                                        </p:tgtEl>
                                        <p:attrNameLst>
                                          <p:attrName>style.visibility</p:attrName>
                                        </p:attrNameLst>
                                      </p:cBhvr>
                                      <p:to>
                                        <p:strVal val="visible"/>
                                      </p:to>
                                    </p:set>
                                    <p:animEffect transition="in" filter="checkerboard(across)">
                                      <p:cBhvr>
                                        <p:cTn id="11" dur="500"/>
                                        <p:tgtEl>
                                          <p:spTgt spid="7680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76804"/>
                                        </p:tgtEl>
                                        <p:attrNameLst>
                                          <p:attrName>style.visibility</p:attrName>
                                        </p:attrNameLst>
                                      </p:cBhvr>
                                      <p:to>
                                        <p:strVal val="visible"/>
                                      </p:to>
                                    </p:set>
                                    <p:anim calcmode="lin" valueType="num">
                                      <p:cBhvr>
                                        <p:cTn id="15" dur="500" fill="hold"/>
                                        <p:tgtEl>
                                          <p:spTgt spid="76804"/>
                                        </p:tgtEl>
                                        <p:attrNameLst>
                                          <p:attrName>ppt_w</p:attrName>
                                        </p:attrNameLst>
                                      </p:cBhvr>
                                      <p:tavLst>
                                        <p:tav tm="0">
                                          <p:val>
                                            <p:fltVal val="0"/>
                                          </p:val>
                                        </p:tav>
                                        <p:tav tm="100000">
                                          <p:val>
                                            <p:strVal val="#ppt_w"/>
                                          </p:val>
                                        </p:tav>
                                      </p:tavLst>
                                    </p:anim>
                                    <p:anim calcmode="lin" valueType="num">
                                      <p:cBhvr>
                                        <p:cTn id="16" dur="500" fill="hold"/>
                                        <p:tgtEl>
                                          <p:spTgt spid="768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autoUpdateAnimBg="0"/>
      <p:bldP spid="7680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1924" name="AutoShape 102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graphicFrame>
        <p:nvGraphicFramePr>
          <p:cNvPr id="81930" name="Object 1034"/>
          <p:cNvGraphicFramePr>
            <a:graphicFrameLocks noChangeAspect="1"/>
          </p:cNvGraphicFramePr>
          <p:nvPr>
            <p:extLst>
              <p:ext uri="{D42A27DB-BD31-4B8C-83A1-F6EECF244321}">
                <p14:modId xmlns:p14="http://schemas.microsoft.com/office/powerpoint/2010/main" val="1003676546"/>
              </p:ext>
            </p:extLst>
          </p:nvPr>
        </p:nvGraphicFramePr>
        <p:xfrm>
          <a:off x="1104900" y="1916832"/>
          <a:ext cx="6718325" cy="3517627"/>
        </p:xfrm>
        <a:graphic>
          <a:graphicData uri="http://schemas.openxmlformats.org/presentationml/2006/ole">
            <mc:AlternateContent xmlns:mc="http://schemas.openxmlformats.org/markup-compatibility/2006">
              <mc:Choice xmlns:v="urn:schemas-microsoft-com:vml" Requires="v">
                <p:oleObj spid="_x0000_s17432" name="Bitmap Image" r:id="rId3" imgW="5838095" imgH="3258005" progId="Paint.Picture">
                  <p:embed/>
                </p:oleObj>
              </mc:Choice>
              <mc:Fallback>
                <p:oleObj name="Bitmap Image" r:id="rId3" imgW="5838095" imgH="3258005" progId="Paint.Picture">
                  <p:embed/>
                  <p:pic>
                    <p:nvPicPr>
                      <p:cNvPr id="0" name="Object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916832"/>
                        <a:ext cx="6718325" cy="3517627"/>
                      </a:xfrm>
                      <a:prstGeom prst="rect">
                        <a:avLst/>
                      </a:prstGeom>
                      <a:noFill/>
                      <a:ln>
                        <a:noFill/>
                      </a:ln>
                      <a:effectLst/>
                      <a:extLst/>
                    </p:spPr>
                  </p:pic>
                </p:oleObj>
              </mc:Fallback>
            </mc:AlternateContent>
          </a:graphicData>
        </a:graphic>
      </p:graphicFrame>
      <p:sp>
        <p:nvSpPr>
          <p:cNvPr id="9" name="Text Box 7"/>
          <p:cNvSpPr txBox="1">
            <a:spLocks noChangeArrowheads="1"/>
          </p:cNvSpPr>
          <p:nvPr/>
        </p:nvSpPr>
        <p:spPr bwMode="auto">
          <a:xfrm>
            <a:off x="1104900" y="692696"/>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The names of the coils and line in a DELTA  circuit is Phase </a:t>
            </a:r>
            <a:r>
              <a:rPr lang="en-AU" b="1" dirty="0">
                <a:solidFill>
                  <a:srgbClr val="990033"/>
                </a:solidFill>
                <a:cs typeface="Times New Roman" charset="0"/>
              </a:rPr>
              <a:t>current or voltage; or coil current or voltage if the components are coils - as in motors or transformers.</a:t>
            </a:r>
            <a:r>
              <a:rPr lang="en-AU" b="1" dirty="0">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1930"/>
                                        </p:tgtEl>
                                        <p:attrNameLst>
                                          <p:attrName>style.visibility</p:attrName>
                                        </p:attrNameLst>
                                      </p:cBhvr>
                                      <p:to>
                                        <p:strVal val="visible"/>
                                      </p:to>
                                    </p:set>
                                    <p:animEffect transition="in" filter="checkerboard(across)">
                                      <p:cBhvr>
                                        <p:cTn id="7" dur="500"/>
                                        <p:tgtEl>
                                          <p:spTgt spid="8193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1924"/>
                                        </p:tgtEl>
                                        <p:attrNameLst>
                                          <p:attrName>style.visibility</p:attrName>
                                        </p:attrNameLst>
                                      </p:cBhvr>
                                      <p:to>
                                        <p:strVal val="visible"/>
                                      </p:to>
                                    </p:set>
                                    <p:anim calcmode="lin" valueType="num">
                                      <p:cBhvr>
                                        <p:cTn id="11" dur="500" fill="hold"/>
                                        <p:tgtEl>
                                          <p:spTgt spid="81924"/>
                                        </p:tgtEl>
                                        <p:attrNameLst>
                                          <p:attrName>ppt_w</p:attrName>
                                        </p:attrNameLst>
                                      </p:cBhvr>
                                      <p:tavLst>
                                        <p:tav tm="0">
                                          <p:val>
                                            <p:fltVal val="0"/>
                                          </p:val>
                                        </p:tav>
                                        <p:tav tm="100000">
                                          <p:val>
                                            <p:strVal val="#ppt_w"/>
                                          </p:val>
                                        </p:tav>
                                      </p:tavLst>
                                    </p:anim>
                                    <p:anim calcmode="lin" valueType="num">
                                      <p:cBhvr>
                                        <p:cTn id="12" dur="500" fill="hold"/>
                                        <p:tgtEl>
                                          <p:spTgt spid="819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autoUpdateAnimBg="0"/>
      <p:bldP spid="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369036" y="2008678"/>
            <a:ext cx="7520940" cy="3579849"/>
          </a:xfrm>
        </p:spPr>
        <p:txBody>
          <a:bodyPr/>
          <a:lstStyle/>
          <a:p>
            <a:endParaRPr lang="en-US" dirty="0"/>
          </a:p>
        </p:txBody>
      </p:sp>
      <p:pic>
        <p:nvPicPr>
          <p:cNvPr id="40962" name="Picture 1" descr="http://mymoodle.polytechnic.wa.edu.au/file.php/566/General/Three_20phase_20formula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649" y="260648"/>
            <a:ext cx="6405562"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423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2960" y="1100628"/>
            <a:ext cx="7520940" cy="4920660"/>
          </a:xfrm>
        </p:spPr>
        <p:txBody>
          <a:bodyPr>
            <a:normAutofit fontScale="92500" lnSpcReduction="10000"/>
          </a:bodyPr>
          <a:lstStyle/>
          <a:p>
            <a:r>
              <a:rPr lang="en-US" dirty="0"/>
              <a:t> </a:t>
            </a:r>
          </a:p>
          <a:p>
            <a:r>
              <a:rPr lang="en-US" sz="2000" dirty="0"/>
              <a:t>A simple three phase alternator operates on the same basic principle as a single phase alternator, but there are three coils on the rotor instead of one, and the three coils are physically arranged so that they are at 120 mechanical degrees to each other</a:t>
            </a:r>
            <a:r>
              <a:rPr lang="en-US" sz="2000" dirty="0" smtClean="0"/>
              <a:t>.</a:t>
            </a:r>
            <a:r>
              <a:rPr lang="en-US" sz="2000" dirty="0"/>
              <a:t> </a:t>
            </a:r>
            <a:endParaRPr lang="en-US" sz="2000" dirty="0" smtClean="0"/>
          </a:p>
          <a:p>
            <a:endParaRPr lang="en-US" sz="2000" dirty="0"/>
          </a:p>
          <a:p>
            <a:r>
              <a:rPr lang="en-US" sz="2000" dirty="0" smtClean="0"/>
              <a:t>In </a:t>
            </a:r>
            <a:r>
              <a:rPr lang="en-US" sz="2000" dirty="0"/>
              <a:t>some alternators the </a:t>
            </a:r>
            <a:r>
              <a:rPr lang="en-US" sz="2000" dirty="0" err="1"/>
              <a:t>a.c</a:t>
            </a:r>
            <a:r>
              <a:rPr lang="en-US" sz="2000" dirty="0"/>
              <a:t>. coils are wound in the stationary stator and the permanent magnet or </a:t>
            </a:r>
            <a:r>
              <a:rPr lang="en-US" sz="2000" dirty="0" err="1"/>
              <a:t>d.c.</a:t>
            </a:r>
            <a:r>
              <a:rPr lang="en-US" sz="2000" dirty="0"/>
              <a:t> coils which produce the initial magnetic field are on the rotor; in either case the output is the same</a:t>
            </a:r>
            <a:r>
              <a:rPr lang="en-US" sz="2000" dirty="0" smtClean="0"/>
              <a:t>.</a:t>
            </a:r>
            <a:r>
              <a:rPr lang="en-US" sz="2000" dirty="0"/>
              <a:t> </a:t>
            </a:r>
            <a:endParaRPr lang="en-US" sz="2000" dirty="0" smtClean="0"/>
          </a:p>
          <a:p>
            <a:endParaRPr lang="en-US" sz="2000" dirty="0"/>
          </a:p>
          <a:p>
            <a:r>
              <a:rPr lang="en-US" sz="2000" dirty="0" smtClean="0"/>
              <a:t>Alternators </a:t>
            </a:r>
            <a:r>
              <a:rPr lang="en-US" sz="2000" dirty="0"/>
              <a:t>must be run at a constant speed to produce a constant output frequency</a:t>
            </a:r>
            <a:r>
              <a:rPr lang="en-US" sz="2000" dirty="0" smtClean="0"/>
              <a:t>. The </a:t>
            </a:r>
            <a:r>
              <a:rPr lang="en-US" sz="2000" dirty="0"/>
              <a:t>customary frequency in Australia is 50 Hz, but in some American installations 60Hz is used</a:t>
            </a:r>
            <a:r>
              <a:rPr lang="en-US" sz="2000" dirty="0" smtClean="0"/>
              <a:t>.</a:t>
            </a:r>
            <a:r>
              <a:rPr lang="en-US" sz="2000" dirty="0"/>
              <a:t>  </a:t>
            </a:r>
            <a:r>
              <a:rPr lang="en-US" sz="2000" dirty="0" smtClean="0"/>
              <a:t>The </a:t>
            </a:r>
            <a:r>
              <a:rPr lang="en-US" sz="2000" dirty="0"/>
              <a:t>peak output voltage from one revolution of a three phase alternator which has three coils rotating in </a:t>
            </a:r>
            <a:r>
              <a:rPr lang="en-US" sz="2000" dirty="0" smtClean="0"/>
              <a:t>a</a:t>
            </a:r>
            <a:endParaRPr lang="en-US" sz="2000" dirty="0"/>
          </a:p>
        </p:txBody>
      </p:sp>
      <p:sp>
        <p:nvSpPr>
          <p:cNvPr id="7" name="Title 6"/>
          <p:cNvSpPr>
            <a:spLocks noGrp="1"/>
          </p:cNvSpPr>
          <p:nvPr>
            <p:ph type="title"/>
          </p:nvPr>
        </p:nvSpPr>
        <p:spPr/>
        <p:txBody>
          <a:bodyPr/>
          <a:lstStyle/>
          <a:p>
            <a:r>
              <a:rPr lang="en-AU" dirty="0" smtClean="0"/>
              <a:t>Three Phase Generation</a:t>
            </a:r>
            <a:endParaRPr lang="en-US" dirty="0"/>
          </a:p>
        </p:txBody>
      </p:sp>
    </p:spTree>
    <p:extLst>
      <p:ext uri="{BB962C8B-B14F-4D97-AF65-F5344CB8AC3E}">
        <p14:creationId xmlns:p14="http://schemas.microsoft.com/office/powerpoint/2010/main" val="1015318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806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19461" name="Text Box 5"/>
          <p:cNvSpPr txBox="1">
            <a:spLocks noChangeArrowheads="1"/>
          </p:cNvSpPr>
          <p:nvPr/>
        </p:nvSpPr>
        <p:spPr bwMode="auto">
          <a:xfrm>
            <a:off x="1104900" y="1001713"/>
            <a:ext cx="75819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If </a:t>
            </a:r>
            <a:r>
              <a:rPr lang="en-AU" b="1" dirty="0">
                <a:solidFill>
                  <a:srgbClr val="990033"/>
                </a:solidFill>
                <a:cs typeface="Times New Roman" charset="0"/>
              </a:rPr>
              <a:t>a balanced three phase delta connected circuit has a line current of 60 amps, what is the value of the phase current? </a:t>
            </a:r>
          </a:p>
        </p:txBody>
      </p:sp>
      <p:graphicFrame>
        <p:nvGraphicFramePr>
          <p:cNvPr id="88074" name="Object 10"/>
          <p:cNvGraphicFramePr>
            <a:graphicFrameLocks noChangeAspect="1"/>
          </p:cNvGraphicFramePr>
          <p:nvPr>
            <p:extLst>
              <p:ext uri="{D42A27DB-BD31-4B8C-83A1-F6EECF244321}">
                <p14:modId xmlns:p14="http://schemas.microsoft.com/office/powerpoint/2010/main" val="3228032045"/>
              </p:ext>
            </p:extLst>
          </p:nvPr>
        </p:nvGraphicFramePr>
        <p:xfrm>
          <a:off x="895350" y="1916832"/>
          <a:ext cx="7493074" cy="3742928"/>
        </p:xfrm>
        <a:graphic>
          <a:graphicData uri="http://schemas.openxmlformats.org/presentationml/2006/ole">
            <mc:AlternateContent xmlns:mc="http://schemas.openxmlformats.org/markup-compatibility/2006">
              <mc:Choice xmlns:v="urn:schemas-microsoft-com:vml" Requires="v">
                <p:oleObj spid="_x0000_s19480" name="Bitmap Image" r:id="rId3" imgW="5219048" imgH="2219635" progId="Paint.Picture">
                  <p:embed/>
                </p:oleObj>
              </mc:Choice>
              <mc:Fallback>
                <p:oleObj name="Bitmap Image" r:id="rId3" imgW="5219048" imgH="2219635"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916832"/>
                        <a:ext cx="7493074" cy="3742928"/>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8074"/>
                                        </p:tgtEl>
                                        <p:attrNameLst>
                                          <p:attrName>style.visibility</p:attrName>
                                        </p:attrNameLst>
                                      </p:cBhvr>
                                      <p:to>
                                        <p:strVal val="visible"/>
                                      </p:to>
                                    </p:set>
                                    <p:animEffect transition="in" filter="checkerboard(across)">
                                      <p:cBhvr>
                                        <p:cTn id="7" dur="500"/>
                                        <p:tgtEl>
                                          <p:spTgt spid="8807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8068"/>
                                        </p:tgtEl>
                                        <p:attrNameLst>
                                          <p:attrName>style.visibility</p:attrName>
                                        </p:attrNameLst>
                                      </p:cBhvr>
                                      <p:to>
                                        <p:strVal val="visible"/>
                                      </p:to>
                                    </p:set>
                                    <p:anim calcmode="lin" valueType="num">
                                      <p:cBhvr>
                                        <p:cTn id="11" dur="500" fill="hold"/>
                                        <p:tgtEl>
                                          <p:spTgt spid="88068"/>
                                        </p:tgtEl>
                                        <p:attrNameLst>
                                          <p:attrName>ppt_w</p:attrName>
                                        </p:attrNameLst>
                                      </p:cBhvr>
                                      <p:tavLst>
                                        <p:tav tm="0">
                                          <p:val>
                                            <p:fltVal val="0"/>
                                          </p:val>
                                        </p:tav>
                                        <p:tav tm="100000">
                                          <p:val>
                                            <p:strVal val="#ppt_w"/>
                                          </p:val>
                                        </p:tav>
                                      </p:tavLst>
                                    </p:anim>
                                    <p:anim calcmode="lin" valueType="num">
                                      <p:cBhvr>
                                        <p:cTn id="12" dur="500" fill="hold"/>
                                        <p:tgtEl>
                                          <p:spTgt spid="880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397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0485"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 </a:t>
            </a:r>
            <a:r>
              <a:rPr lang="en-AU" b="1" dirty="0">
                <a:solidFill>
                  <a:srgbClr val="990033"/>
                </a:solidFill>
                <a:cs typeface="Times New Roman" charset="0"/>
              </a:rPr>
              <a:t>If a balanced star connected three phase circuit has a line current of 90 amps, what is the phase current? </a:t>
            </a:r>
          </a:p>
        </p:txBody>
      </p:sp>
      <p:graphicFrame>
        <p:nvGraphicFramePr>
          <p:cNvPr id="83977" name="Object 9"/>
          <p:cNvGraphicFramePr>
            <a:graphicFrameLocks noChangeAspect="1"/>
          </p:cNvGraphicFramePr>
          <p:nvPr>
            <p:extLst>
              <p:ext uri="{D42A27DB-BD31-4B8C-83A1-F6EECF244321}">
                <p14:modId xmlns:p14="http://schemas.microsoft.com/office/powerpoint/2010/main" val="1261894034"/>
              </p:ext>
            </p:extLst>
          </p:nvPr>
        </p:nvGraphicFramePr>
        <p:xfrm>
          <a:off x="827584" y="1916832"/>
          <a:ext cx="7554416" cy="3564756"/>
        </p:xfrm>
        <a:graphic>
          <a:graphicData uri="http://schemas.openxmlformats.org/presentationml/2006/ole">
            <mc:AlternateContent xmlns:mc="http://schemas.openxmlformats.org/markup-compatibility/2006">
              <mc:Choice xmlns:v="urn:schemas-microsoft-com:vml" Requires="v">
                <p:oleObj spid="_x0000_s20504" name="Bitmap Image" r:id="rId3" imgW="3780952" imgH="2343477" progId="Paint.Picture">
                  <p:embed/>
                </p:oleObj>
              </mc:Choice>
              <mc:Fallback>
                <p:oleObj name="Bitmap Image" r:id="rId3" imgW="3780952" imgH="2343477"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16832"/>
                        <a:ext cx="7554416" cy="356475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checkerboard(across)">
                                      <p:cBhvr>
                                        <p:cTn id="7" dur="500"/>
                                        <p:tgtEl>
                                          <p:spTgt spid="8397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3972"/>
                                        </p:tgtEl>
                                        <p:attrNameLst>
                                          <p:attrName>style.visibility</p:attrName>
                                        </p:attrNameLst>
                                      </p:cBhvr>
                                      <p:to>
                                        <p:strVal val="visible"/>
                                      </p:to>
                                    </p:set>
                                    <p:anim calcmode="lin" valueType="num">
                                      <p:cBhvr>
                                        <p:cTn id="11" dur="500" fill="hold"/>
                                        <p:tgtEl>
                                          <p:spTgt spid="83972"/>
                                        </p:tgtEl>
                                        <p:attrNameLst>
                                          <p:attrName>ppt_w</p:attrName>
                                        </p:attrNameLst>
                                      </p:cBhvr>
                                      <p:tavLst>
                                        <p:tav tm="0">
                                          <p:val>
                                            <p:fltVal val="0"/>
                                          </p:val>
                                        </p:tav>
                                        <p:tav tm="100000">
                                          <p:val>
                                            <p:strVal val="#ppt_w"/>
                                          </p:val>
                                        </p:tav>
                                      </p:tavLst>
                                    </p:anim>
                                    <p:anim calcmode="lin" valueType="num">
                                      <p:cBhvr>
                                        <p:cTn id="12" dur="500" fill="hold"/>
                                        <p:tgtEl>
                                          <p:spTgt spid="839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499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1509" name="Text Box 5"/>
          <p:cNvSpPr txBox="1">
            <a:spLocks noChangeArrowheads="1"/>
          </p:cNvSpPr>
          <p:nvPr/>
        </p:nvSpPr>
        <p:spPr bwMode="auto">
          <a:xfrm>
            <a:off x="861881" y="769938"/>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If </a:t>
            </a:r>
            <a:r>
              <a:rPr lang="en-AU" b="1" dirty="0">
                <a:solidFill>
                  <a:srgbClr val="990033"/>
                </a:solidFill>
                <a:cs typeface="Times New Roman" charset="0"/>
              </a:rPr>
              <a:t>a balanced three phase delta connected circuit had a phase current of 70 amps, what is the value of LINE current? </a:t>
            </a:r>
          </a:p>
        </p:txBody>
      </p:sp>
      <p:graphicFrame>
        <p:nvGraphicFramePr>
          <p:cNvPr id="85003" name="Object 11"/>
          <p:cNvGraphicFramePr>
            <a:graphicFrameLocks noChangeAspect="1"/>
          </p:cNvGraphicFramePr>
          <p:nvPr>
            <p:extLst>
              <p:ext uri="{D42A27DB-BD31-4B8C-83A1-F6EECF244321}">
                <p14:modId xmlns:p14="http://schemas.microsoft.com/office/powerpoint/2010/main" val="1465250445"/>
              </p:ext>
            </p:extLst>
          </p:nvPr>
        </p:nvGraphicFramePr>
        <p:xfrm>
          <a:off x="895350" y="1809993"/>
          <a:ext cx="7516736" cy="3563223"/>
        </p:xfrm>
        <a:graphic>
          <a:graphicData uri="http://schemas.openxmlformats.org/presentationml/2006/ole">
            <mc:AlternateContent xmlns:mc="http://schemas.openxmlformats.org/markup-compatibility/2006">
              <mc:Choice xmlns:v="urn:schemas-microsoft-com:vml" Requires="v">
                <p:oleObj spid="_x0000_s21528" name="Bitmap Image" r:id="rId3" imgW="5180952" imgH="2114845" progId="Paint.Picture">
                  <p:embed/>
                </p:oleObj>
              </mc:Choice>
              <mc:Fallback>
                <p:oleObj name="Bitmap Image" r:id="rId3" imgW="5180952" imgH="2114845"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809993"/>
                        <a:ext cx="7516736" cy="3563223"/>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5003"/>
                                        </p:tgtEl>
                                        <p:attrNameLst>
                                          <p:attrName>style.visibility</p:attrName>
                                        </p:attrNameLst>
                                      </p:cBhvr>
                                      <p:to>
                                        <p:strVal val="visible"/>
                                      </p:to>
                                    </p:set>
                                    <p:animEffect transition="in" filter="checkerboard(across)">
                                      <p:cBhvr>
                                        <p:cTn id="7" dur="500"/>
                                        <p:tgtEl>
                                          <p:spTgt spid="85003"/>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4996"/>
                                        </p:tgtEl>
                                        <p:attrNameLst>
                                          <p:attrName>style.visibility</p:attrName>
                                        </p:attrNameLst>
                                      </p:cBhvr>
                                      <p:to>
                                        <p:strVal val="visible"/>
                                      </p:to>
                                    </p:set>
                                    <p:anim calcmode="lin" valueType="num">
                                      <p:cBhvr>
                                        <p:cTn id="11" dur="500" fill="hold"/>
                                        <p:tgtEl>
                                          <p:spTgt spid="84996"/>
                                        </p:tgtEl>
                                        <p:attrNameLst>
                                          <p:attrName>ppt_w</p:attrName>
                                        </p:attrNameLst>
                                      </p:cBhvr>
                                      <p:tavLst>
                                        <p:tav tm="0">
                                          <p:val>
                                            <p:fltVal val="0"/>
                                          </p:val>
                                        </p:tav>
                                        <p:tav tm="100000">
                                          <p:val>
                                            <p:strVal val="#ppt_w"/>
                                          </p:val>
                                        </p:tav>
                                      </p:tavLst>
                                    </p:anim>
                                    <p:anim calcmode="lin" valueType="num">
                                      <p:cBhvr>
                                        <p:cTn id="12" dur="500" fill="hold"/>
                                        <p:tgtEl>
                                          <p:spTgt spid="849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602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2533" name="Text Box 5"/>
          <p:cNvSpPr txBox="1">
            <a:spLocks noChangeArrowheads="1"/>
          </p:cNvSpPr>
          <p:nvPr/>
        </p:nvSpPr>
        <p:spPr bwMode="auto">
          <a:xfrm>
            <a:off x="914400" y="764704"/>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 </a:t>
            </a:r>
            <a:r>
              <a:rPr lang="en-AU" b="1" dirty="0">
                <a:solidFill>
                  <a:srgbClr val="990033"/>
                </a:solidFill>
                <a:cs typeface="Times New Roman" charset="0"/>
              </a:rPr>
              <a:t>If a three phase balanced star connected circuit had a phase current of 20 amps, what is the value of LINE CURRENT? </a:t>
            </a:r>
          </a:p>
        </p:txBody>
      </p:sp>
      <p:graphicFrame>
        <p:nvGraphicFramePr>
          <p:cNvPr id="86025" name="Object 9"/>
          <p:cNvGraphicFramePr>
            <a:graphicFrameLocks noChangeAspect="1"/>
          </p:cNvGraphicFramePr>
          <p:nvPr>
            <p:extLst>
              <p:ext uri="{D42A27DB-BD31-4B8C-83A1-F6EECF244321}">
                <p14:modId xmlns:p14="http://schemas.microsoft.com/office/powerpoint/2010/main" val="2506493071"/>
              </p:ext>
            </p:extLst>
          </p:nvPr>
        </p:nvGraphicFramePr>
        <p:xfrm>
          <a:off x="971600" y="2019557"/>
          <a:ext cx="6984775" cy="3641691"/>
        </p:xfrm>
        <a:graphic>
          <a:graphicData uri="http://schemas.openxmlformats.org/presentationml/2006/ole">
            <mc:AlternateContent xmlns:mc="http://schemas.openxmlformats.org/markup-compatibility/2006">
              <mc:Choice xmlns:v="urn:schemas-microsoft-com:vml" Requires="v">
                <p:oleObj spid="_x0000_s22552" name="Bitmap Image" r:id="rId3" imgW="4161905" imgH="2000000" progId="Paint.Picture">
                  <p:embed/>
                </p:oleObj>
              </mc:Choice>
              <mc:Fallback>
                <p:oleObj name="Bitmap Image" r:id="rId3" imgW="4161905" imgH="2000000"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019557"/>
                        <a:ext cx="6984775" cy="364169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checkerboard(across)">
                                      <p:cBhvr>
                                        <p:cTn id="7" dur="500"/>
                                        <p:tgtEl>
                                          <p:spTgt spid="8602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6020"/>
                                        </p:tgtEl>
                                        <p:attrNameLst>
                                          <p:attrName>style.visibility</p:attrName>
                                        </p:attrNameLst>
                                      </p:cBhvr>
                                      <p:to>
                                        <p:strVal val="visible"/>
                                      </p:to>
                                    </p:set>
                                    <p:anim calcmode="lin" valueType="num">
                                      <p:cBhvr>
                                        <p:cTn id="11" dur="500" fill="hold"/>
                                        <p:tgtEl>
                                          <p:spTgt spid="86020"/>
                                        </p:tgtEl>
                                        <p:attrNameLst>
                                          <p:attrName>ppt_w</p:attrName>
                                        </p:attrNameLst>
                                      </p:cBhvr>
                                      <p:tavLst>
                                        <p:tav tm="0">
                                          <p:val>
                                            <p:fltVal val="0"/>
                                          </p:val>
                                        </p:tav>
                                        <p:tav tm="100000">
                                          <p:val>
                                            <p:strVal val="#ppt_w"/>
                                          </p:val>
                                        </p:tav>
                                      </p:tavLst>
                                    </p:anim>
                                    <p:anim calcmode="lin" valueType="num">
                                      <p:cBhvr>
                                        <p:cTn id="12" dur="500" fill="hold"/>
                                        <p:tgtEl>
                                          <p:spTgt spid="860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3557" name="Text Box 5"/>
          <p:cNvSpPr txBox="1">
            <a:spLocks noChangeArrowheads="1"/>
          </p:cNvSpPr>
          <p:nvPr/>
        </p:nvSpPr>
        <p:spPr bwMode="auto">
          <a:xfrm>
            <a:off x="914400" y="652349"/>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 </a:t>
            </a:r>
            <a:r>
              <a:rPr lang="en-AU" b="1" dirty="0">
                <a:solidFill>
                  <a:srgbClr val="990033"/>
                </a:solidFill>
                <a:cs typeface="Times New Roman" charset="0"/>
              </a:rPr>
              <a:t>If a balanced star connected three phase circuit has a line voltage of 300 volts, what is the phase voltage? </a:t>
            </a:r>
          </a:p>
        </p:txBody>
      </p:sp>
      <p:graphicFrame>
        <p:nvGraphicFramePr>
          <p:cNvPr id="89096" name="Object 8"/>
          <p:cNvGraphicFramePr>
            <a:graphicFrameLocks noChangeAspect="1"/>
          </p:cNvGraphicFramePr>
          <p:nvPr>
            <p:extLst>
              <p:ext uri="{D42A27DB-BD31-4B8C-83A1-F6EECF244321}">
                <p14:modId xmlns:p14="http://schemas.microsoft.com/office/powerpoint/2010/main" val="3616687699"/>
              </p:ext>
            </p:extLst>
          </p:nvPr>
        </p:nvGraphicFramePr>
        <p:xfrm>
          <a:off x="755576" y="1963738"/>
          <a:ext cx="7713737" cy="3697510"/>
        </p:xfrm>
        <a:graphic>
          <a:graphicData uri="http://schemas.openxmlformats.org/presentationml/2006/ole">
            <mc:AlternateContent xmlns:mc="http://schemas.openxmlformats.org/markup-compatibility/2006">
              <mc:Choice xmlns:v="urn:schemas-microsoft-com:vml" Requires="v">
                <p:oleObj spid="_x0000_s23576" name="Bitmap Image" r:id="rId3" imgW="5180952" imgH="1857143" progId="Paint.Picture">
                  <p:embed/>
                </p:oleObj>
              </mc:Choice>
              <mc:Fallback>
                <p:oleObj name="Bitmap Image" r:id="rId3" imgW="5180952" imgH="185714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963738"/>
                        <a:ext cx="7713737" cy="369751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checkerboard(across)">
                                      <p:cBhvr>
                                        <p:cTn id="7" dur="500"/>
                                        <p:tgtEl>
                                          <p:spTgt spid="89096"/>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9092"/>
                                        </p:tgtEl>
                                        <p:attrNameLst>
                                          <p:attrName>style.visibility</p:attrName>
                                        </p:attrNameLst>
                                      </p:cBhvr>
                                      <p:to>
                                        <p:strVal val="visible"/>
                                      </p:to>
                                    </p:set>
                                    <p:anim calcmode="lin" valueType="num">
                                      <p:cBhvr>
                                        <p:cTn id="11" dur="500" fill="hold"/>
                                        <p:tgtEl>
                                          <p:spTgt spid="89092"/>
                                        </p:tgtEl>
                                        <p:attrNameLst>
                                          <p:attrName>ppt_w</p:attrName>
                                        </p:attrNameLst>
                                      </p:cBhvr>
                                      <p:tavLst>
                                        <p:tav tm="0">
                                          <p:val>
                                            <p:fltVal val="0"/>
                                          </p:val>
                                        </p:tav>
                                        <p:tav tm="100000">
                                          <p:val>
                                            <p:strVal val="#ppt_w"/>
                                          </p:val>
                                        </p:tav>
                                      </p:tavLst>
                                    </p:anim>
                                    <p:anim calcmode="lin" valueType="num">
                                      <p:cBhvr>
                                        <p:cTn id="12" dur="500" fill="hold"/>
                                        <p:tgtEl>
                                          <p:spTgt spid="890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011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4581"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If </a:t>
            </a:r>
            <a:r>
              <a:rPr lang="en-AU" b="1" dirty="0">
                <a:solidFill>
                  <a:srgbClr val="990033"/>
                </a:solidFill>
                <a:cs typeface="Times New Roman" charset="0"/>
              </a:rPr>
              <a:t>a balanced delta connected three phase circuit has a line voltage of 400 volts, what is the phase voltage?  </a:t>
            </a:r>
          </a:p>
        </p:txBody>
      </p:sp>
      <p:graphicFrame>
        <p:nvGraphicFramePr>
          <p:cNvPr id="90120" name="Object 8"/>
          <p:cNvGraphicFramePr>
            <a:graphicFrameLocks noChangeAspect="1"/>
          </p:cNvGraphicFramePr>
          <p:nvPr>
            <p:extLst>
              <p:ext uri="{D42A27DB-BD31-4B8C-83A1-F6EECF244321}">
                <p14:modId xmlns:p14="http://schemas.microsoft.com/office/powerpoint/2010/main" val="2596831732"/>
              </p:ext>
            </p:extLst>
          </p:nvPr>
        </p:nvGraphicFramePr>
        <p:xfrm>
          <a:off x="895350" y="1916832"/>
          <a:ext cx="7696200" cy="3600399"/>
        </p:xfrm>
        <a:graphic>
          <a:graphicData uri="http://schemas.openxmlformats.org/presentationml/2006/ole">
            <mc:AlternateContent xmlns:mc="http://schemas.openxmlformats.org/markup-compatibility/2006">
              <mc:Choice xmlns:v="urn:schemas-microsoft-com:vml" Requires="v">
                <p:oleObj spid="_x0000_s24600" name="Bitmap Image" r:id="rId3" imgW="4971429" imgH="1867161" progId="Paint.Picture">
                  <p:embed/>
                </p:oleObj>
              </mc:Choice>
              <mc:Fallback>
                <p:oleObj name="Bitmap Image" r:id="rId3" imgW="4971429" imgH="1867161"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1916832"/>
                        <a:ext cx="7696200" cy="3600399"/>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checkerboard(across)">
                                      <p:cBhvr>
                                        <p:cTn id="7" dur="500"/>
                                        <p:tgtEl>
                                          <p:spTgt spid="9012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0116"/>
                                        </p:tgtEl>
                                        <p:attrNameLst>
                                          <p:attrName>style.visibility</p:attrName>
                                        </p:attrNameLst>
                                      </p:cBhvr>
                                      <p:to>
                                        <p:strVal val="visible"/>
                                      </p:to>
                                    </p:set>
                                    <p:anim calcmode="lin" valueType="num">
                                      <p:cBhvr>
                                        <p:cTn id="11" dur="500" fill="hold"/>
                                        <p:tgtEl>
                                          <p:spTgt spid="90116"/>
                                        </p:tgtEl>
                                        <p:attrNameLst>
                                          <p:attrName>ppt_w</p:attrName>
                                        </p:attrNameLst>
                                      </p:cBhvr>
                                      <p:tavLst>
                                        <p:tav tm="0">
                                          <p:val>
                                            <p:fltVal val="0"/>
                                          </p:val>
                                        </p:tav>
                                        <p:tav tm="100000">
                                          <p:val>
                                            <p:strVal val="#ppt_w"/>
                                          </p:val>
                                        </p:tav>
                                      </p:tavLst>
                                    </p:anim>
                                    <p:anim calcmode="lin" valueType="num">
                                      <p:cBhvr>
                                        <p:cTn id="12" dur="500" fill="hold"/>
                                        <p:tgtEl>
                                          <p:spTgt spid="901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114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5605"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the phase voltage across two resistors in a balanced 415 volt three phase star connected circuit if the supply to the third resistor is safely disconnected? </a:t>
            </a:r>
          </a:p>
        </p:txBody>
      </p:sp>
      <p:sp>
        <p:nvSpPr>
          <p:cNvPr id="91143" name="Text Box 7"/>
          <p:cNvSpPr txBox="1">
            <a:spLocks noChangeArrowheads="1"/>
          </p:cNvSpPr>
          <p:nvPr/>
        </p:nvSpPr>
        <p:spPr bwMode="auto">
          <a:xfrm>
            <a:off x="859447" y="5724299"/>
            <a:ext cx="4936689" cy="40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207.5 volts - half the line voltage.</a:t>
            </a:r>
            <a:r>
              <a:rPr lang="en-AU" b="1" dirty="0">
                <a:solidFill>
                  <a:srgbClr val="990033"/>
                </a:solidFill>
              </a:rPr>
              <a:t> </a:t>
            </a:r>
          </a:p>
        </p:txBody>
      </p:sp>
      <p:graphicFrame>
        <p:nvGraphicFramePr>
          <p:cNvPr id="91144" name="Object 8"/>
          <p:cNvGraphicFramePr>
            <a:graphicFrameLocks noChangeAspect="1"/>
          </p:cNvGraphicFramePr>
          <p:nvPr>
            <p:extLst>
              <p:ext uri="{D42A27DB-BD31-4B8C-83A1-F6EECF244321}">
                <p14:modId xmlns:p14="http://schemas.microsoft.com/office/powerpoint/2010/main" val="2813985147"/>
              </p:ext>
            </p:extLst>
          </p:nvPr>
        </p:nvGraphicFramePr>
        <p:xfrm>
          <a:off x="1259632" y="2286000"/>
          <a:ext cx="6093668" cy="3159224"/>
        </p:xfrm>
        <a:graphic>
          <a:graphicData uri="http://schemas.openxmlformats.org/presentationml/2006/ole">
            <mc:AlternateContent xmlns:mc="http://schemas.openxmlformats.org/markup-compatibility/2006">
              <mc:Choice xmlns:v="urn:schemas-microsoft-com:vml" Requires="v">
                <p:oleObj spid="_x0000_s25624" name="Bitmap Image" r:id="rId3" imgW="2704762" imgH="2305372" progId="Paint.Picture">
                  <p:embed/>
                </p:oleObj>
              </mc:Choice>
              <mc:Fallback>
                <p:oleObj name="Bitmap Image" r:id="rId3" imgW="2704762" imgH="2305372"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86000"/>
                        <a:ext cx="6093668" cy="3159224"/>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1143"/>
                                        </p:tgtEl>
                                        <p:attrNameLst>
                                          <p:attrName>style.visibility</p:attrName>
                                        </p:attrNameLst>
                                      </p:cBhvr>
                                      <p:to>
                                        <p:strVal val="visible"/>
                                      </p:to>
                                    </p:set>
                                    <p:animEffect transition="in" filter="checkerboard(across)">
                                      <p:cBhvr>
                                        <p:cTn id="7" dur="500"/>
                                        <p:tgtEl>
                                          <p:spTgt spid="91143"/>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91144"/>
                                        </p:tgtEl>
                                        <p:attrNameLst>
                                          <p:attrName>style.visibility</p:attrName>
                                        </p:attrNameLst>
                                      </p:cBhvr>
                                      <p:to>
                                        <p:strVal val="visible"/>
                                      </p:to>
                                    </p:set>
                                    <p:animEffect transition="in" filter="checkerboard(across)">
                                      <p:cBhvr>
                                        <p:cTn id="11" dur="500"/>
                                        <p:tgtEl>
                                          <p:spTgt spid="91144"/>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1140"/>
                                        </p:tgtEl>
                                        <p:attrNameLst>
                                          <p:attrName>style.visibility</p:attrName>
                                        </p:attrNameLst>
                                      </p:cBhvr>
                                      <p:to>
                                        <p:strVal val="visible"/>
                                      </p:to>
                                    </p:set>
                                    <p:anim calcmode="lin" valueType="num">
                                      <p:cBhvr>
                                        <p:cTn id="15" dur="500" fill="hold"/>
                                        <p:tgtEl>
                                          <p:spTgt spid="91140"/>
                                        </p:tgtEl>
                                        <p:attrNameLst>
                                          <p:attrName>ppt_w</p:attrName>
                                        </p:attrNameLst>
                                      </p:cBhvr>
                                      <p:tavLst>
                                        <p:tav tm="0">
                                          <p:val>
                                            <p:fltVal val="0"/>
                                          </p:val>
                                        </p:tav>
                                        <p:tav tm="100000">
                                          <p:val>
                                            <p:strVal val="#ppt_w"/>
                                          </p:val>
                                        </p:tav>
                                      </p:tavLst>
                                    </p:anim>
                                    <p:anim calcmode="lin" valueType="num">
                                      <p:cBhvr>
                                        <p:cTn id="16" dur="500" fill="hold"/>
                                        <p:tgtEl>
                                          <p:spTgt spid="911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autoUpdateAnimBg="0"/>
      <p:bldP spid="9114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b="1" cap="none" dirty="0">
                <a:latin typeface="Calibri" panose="020F0502020204030204" pitchFamily="34" charset="0"/>
                <a:ea typeface="Arial" panose="020B0604020202020204" pitchFamily="34" charset="0"/>
                <a:cs typeface="Times New Roman" panose="02020603050405020304" pitchFamily="18" charset="0"/>
              </a:rPr>
              <a:t>Harmonics</a:t>
            </a:r>
            <a:r>
              <a:rPr lang="en-US" altLang="en-US" sz="800" cap="none" dirty="0"/>
              <a:t/>
            </a:r>
            <a:br>
              <a:rPr lang="en-US" altLang="en-US" sz="800" cap="none" dirty="0"/>
            </a:br>
            <a:endParaRPr lang="en-US" dirty="0"/>
          </a:p>
        </p:txBody>
      </p:sp>
      <p:sp>
        <p:nvSpPr>
          <p:cNvPr id="4" name="Rectangle 2"/>
          <p:cNvSpPr>
            <a:spLocks noChangeArrowheads="1"/>
          </p:cNvSpPr>
          <p:nvPr/>
        </p:nvSpPr>
        <p:spPr bwMode="auto">
          <a:xfrm>
            <a:off x="467544" y="940724"/>
            <a:ext cx="7781488"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Harmonics are a series of subsidiary waveforms that  accompany a primary, or fundamental, waveform. A sinusoidal waveform is made up of a large number of waveforms, each having a frequency which is an integer multiple of the fundamental frequency. A subsidiary waveform which has a frequency of, for example, three times the fundamental frequency is commonly</a:t>
            </a:r>
            <a:r>
              <a:rPr kumimoji="0" lang="en-US" altLang="en-US" b="0" i="0" u="none" strike="noStrike" cap="none" normalizeH="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known as a ‘3rd harmonic’.</a:t>
            </a:r>
          </a:p>
          <a:p>
            <a:pPr marR="0" lvl="0" algn="l" defTabSz="914400" rtl="0" eaLnBrk="0" fontAlgn="base" latinLnBrk="0" hangingPunct="0">
              <a:lnSpc>
                <a:spcPct val="100000"/>
              </a:lnSpc>
              <a:spcBef>
                <a:spcPct val="0"/>
              </a:spcBef>
              <a:spcAft>
                <a:spcPct val="0"/>
              </a:spcAft>
              <a:buClrTx/>
              <a:buSzTx/>
              <a:tabLst>
                <a:tab pos="546100" algn="l"/>
              </a:tabLst>
            </a:pP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Figure 19 shows a fundamental sinusoidal waveform, with the 3rd and 5th harmonic</a:t>
            </a:r>
            <a:r>
              <a:rPr kumimoji="0" lang="en-US" altLang="en-US" sz="24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3789040"/>
            <a:ext cx="491490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5063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79512" y="-47128"/>
            <a:ext cx="8591776" cy="683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tabLst>
                <a:tab pos="546100" algn="l"/>
              </a:tabLst>
              <a:defRPr>
                <a:solidFill>
                  <a:schemeClr val="tx1"/>
                </a:solidFill>
                <a:latin typeface="Arial" panose="020B0604020202020204" pitchFamily="34" charset="0"/>
              </a:defRPr>
            </a:lvl1pPr>
            <a:lvl2pPr algn="l" eaLnBrk="0" hangingPunct="0">
              <a:tabLst>
                <a:tab pos="546100" algn="l"/>
              </a:tabLst>
              <a:defRPr>
                <a:solidFill>
                  <a:schemeClr val="tx1"/>
                </a:solidFill>
                <a:latin typeface="Arial" panose="020B0604020202020204" pitchFamily="34" charset="0"/>
              </a:defRPr>
            </a:lvl2pPr>
            <a:lvl3pPr algn="l" eaLnBrk="0" hangingPunct="0">
              <a:tabLst>
                <a:tab pos="546100" algn="l"/>
              </a:tabLst>
              <a:defRPr>
                <a:solidFill>
                  <a:schemeClr val="tx1"/>
                </a:solidFill>
                <a:latin typeface="Arial" panose="020B0604020202020204" pitchFamily="34" charset="0"/>
              </a:defRPr>
            </a:lvl3pPr>
            <a:lvl4pPr algn="l" eaLnBrk="0" hangingPunct="0">
              <a:tabLst>
                <a:tab pos="546100" algn="l"/>
              </a:tabLst>
              <a:defRPr>
                <a:solidFill>
                  <a:schemeClr val="tx1"/>
                </a:solidFill>
                <a:latin typeface="Arial" panose="020B0604020202020204" pitchFamily="34" charset="0"/>
              </a:defRPr>
            </a:lvl4pPr>
            <a:lvl5pPr algn="l" eaLnBrk="0" hangingPunct="0">
              <a:tabLst>
                <a:tab pos="546100" algn="l"/>
              </a:tabLst>
              <a:defRPr>
                <a:solidFill>
                  <a:schemeClr val="tx1"/>
                </a:solidFill>
                <a:latin typeface="Arial" panose="020B0604020202020204" pitchFamily="34" charset="0"/>
              </a:defRPr>
            </a:lvl5pPr>
            <a:lvl6pPr eaLnBrk="0" fontAlgn="base" hangingPunct="0">
              <a:spcBef>
                <a:spcPct val="0"/>
              </a:spcBef>
              <a:spcAft>
                <a:spcPct val="0"/>
              </a:spcAft>
              <a:tabLst>
                <a:tab pos="546100" algn="l"/>
              </a:tabLst>
              <a:defRPr>
                <a:solidFill>
                  <a:schemeClr val="tx1"/>
                </a:solidFill>
                <a:latin typeface="Arial" panose="020B0604020202020204" pitchFamily="34" charset="0"/>
              </a:defRPr>
            </a:lvl6pPr>
            <a:lvl7pPr eaLnBrk="0" fontAlgn="base" hangingPunct="0">
              <a:spcBef>
                <a:spcPct val="0"/>
              </a:spcBef>
              <a:spcAft>
                <a:spcPct val="0"/>
              </a:spcAft>
              <a:tabLst>
                <a:tab pos="546100" algn="l"/>
              </a:tabLst>
              <a:defRPr>
                <a:solidFill>
                  <a:schemeClr val="tx1"/>
                </a:solidFill>
                <a:latin typeface="Arial" panose="020B0604020202020204" pitchFamily="34" charset="0"/>
              </a:defRPr>
            </a:lvl7pPr>
            <a:lvl8pPr eaLnBrk="0" fontAlgn="base" hangingPunct="0">
              <a:spcBef>
                <a:spcPct val="0"/>
              </a:spcBef>
              <a:spcAft>
                <a:spcPct val="0"/>
              </a:spcAft>
              <a:tabLst>
                <a:tab pos="546100" algn="l"/>
              </a:tabLst>
              <a:defRPr>
                <a:solidFill>
                  <a:schemeClr val="tx1"/>
                </a:solidFill>
                <a:latin typeface="Arial" panose="020B0604020202020204" pitchFamily="34" charset="0"/>
              </a:defRPr>
            </a:lvl8pPr>
            <a:lvl9pPr eaLnBrk="0" fontAlgn="base" hangingPunct="0">
              <a:spcBef>
                <a:spcPct val="0"/>
              </a:spcBef>
              <a:spcAft>
                <a:spcPct val="0"/>
              </a:spcAft>
              <a:tabLst>
                <a:tab pos="546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Figure 19 – A fundamental sinusoidal waveform with 3rd and 5th harmonic.</a:t>
            </a:r>
            <a:endParaRPr kumimoji="0" lang="en-US" altLang="en-US"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Harmonics are caused by any reactive or inductive load, or by any device that</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uses a rectifier to convert </a:t>
            </a:r>
            <a:r>
              <a:rPr kumimoji="0" lang="en-US" altLang="en-US"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a.c</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to </a:t>
            </a:r>
            <a:r>
              <a:rPr kumimoji="0" lang="en-US" altLang="en-US"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d.c.</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Typical sources of harmonics are </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electronic lighting equipment, fluorescent ballasts, personal computers, </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uninterruptable power supply systems, some variable speed motor </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drives, welders and television sets. See AS/NZS3000:2007 Clause 3.5.2.(b) (ii).</a:t>
            </a:r>
          </a:p>
          <a:p>
            <a:pPr marR="0" lvl="0" algn="l" defTabSz="914400" rtl="0" eaLnBrk="0" fontAlgn="base" latinLnBrk="0" hangingPunct="0">
              <a:lnSpc>
                <a:spcPct val="100000"/>
              </a:lnSpc>
              <a:spcBef>
                <a:spcPct val="0"/>
              </a:spcBef>
              <a:spcAft>
                <a:spcPct val="0"/>
              </a:spcAft>
              <a:buClrTx/>
              <a:buSzTx/>
              <a:tabLst>
                <a:tab pos="546100" algn="l"/>
              </a:tabLst>
            </a:pP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a:r>
            <a:r>
              <a:rPr kumimoji="0" lang="en-US" altLang="en-US"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Harmonics cause problems such as:</a:t>
            </a:r>
            <a:endParaRPr kumimoji="0" lang="en-US" altLang="en-US"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	Distortion of the electricity supply voltage</a:t>
            </a:r>
            <a:endParaRPr kumimoji="0" lang="en-US" altLang="en-US" b="0" i="0" u="none" strike="noStrike" cap="none" normalizeH="0" baseline="0" dirty="0" smtClean="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Tx/>
              <a:buAutoNum type="alphaLcPeriod" startAt="2"/>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Failure or overheating of transformers and motors </a:t>
            </a:r>
          </a:p>
          <a:p>
            <a:pPr marL="457200" marR="0" lvl="0" indent="-457200" algn="l" defTabSz="914400" rtl="0" eaLnBrk="0" fontAlgn="base" latinLnBrk="0" hangingPunct="0">
              <a:lnSpc>
                <a:spcPct val="100000"/>
              </a:lnSpc>
              <a:spcBef>
                <a:spcPct val="0"/>
              </a:spcBef>
              <a:spcAft>
                <a:spcPct val="0"/>
              </a:spcAft>
              <a:buClrTx/>
              <a:buSzTx/>
              <a:buFontTx/>
              <a:buAutoNum type="alphaLcPeriod" startAt="2"/>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Erratic operation of control and protection relays</a:t>
            </a:r>
            <a:endParaRPr kumimoji="0" lang="en-US" altLang="en-US" b="0" i="0" u="none" strike="noStrike" cap="none" normalizeH="0" baseline="0" dirty="0" smtClean="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Tx/>
              <a:buAutoNum type="alphaLcPeriod" startAt="4"/>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interference in telecommunications systems and equipment</a:t>
            </a:r>
          </a:p>
          <a:p>
            <a:pPr marL="457200" marR="0" lvl="0" indent="-457200" algn="l" defTabSz="914400" rtl="0" eaLnBrk="0" fontAlgn="base" latinLnBrk="0" hangingPunct="0">
              <a:lnSpc>
                <a:spcPct val="100000"/>
              </a:lnSpc>
              <a:spcBef>
                <a:spcPct val="0"/>
              </a:spcBef>
              <a:spcAft>
                <a:spcPct val="0"/>
              </a:spcAft>
              <a:buClrTx/>
              <a:buSzTx/>
              <a:buFontTx/>
              <a:buAutoNum type="alphaLcPeriod" startAt="4"/>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Destruction of reactive components in extreme cases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f.	Difficulties in calculating power losses</a:t>
            </a:r>
            <a:endParaRPr kumimoji="0" lang="en-US" altLang="en-US"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g.	Abnormal currents in neutral conductors </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h.	Nuisance operation of fuses</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r>
              <a:rPr kumimoji="0" lang="en-US" altLang="en-US" b="0" i="0" u="none" strike="noStrike" cap="none" normalizeH="0" baseline="0" dirty="0" err="1"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i</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High circulating currents associated with power factor correction capacitors</a:t>
            </a:r>
            <a:endParaRPr kumimoji="0" lang="en-US" altLang="en-US"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One method of reducing harmonic currents is to install specially designed</a:t>
            </a:r>
          </a:p>
          <a:p>
            <a:pPr marR="0" lvl="0" algn="l" defTabSz="914400" rtl="0" eaLnBrk="0" fontAlgn="base" latinLnBrk="0" hangingPunct="0">
              <a:lnSpc>
                <a:spcPct val="100000"/>
              </a:lnSpc>
              <a:spcBef>
                <a:spcPct val="0"/>
              </a:spcBef>
              <a:spcAft>
                <a:spcPct val="0"/>
              </a:spcAft>
              <a:buClrTx/>
              <a:buSzTx/>
              <a:tabLst>
                <a:tab pos="546100" algn="l"/>
              </a:tabLst>
            </a:pP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harmonic ‘filters’ which consist of an appropriate combination of reactors</a:t>
            </a:r>
          </a:p>
          <a:p>
            <a:pPr marR="0" lvl="0" algn="l" defTabSz="914400" rtl="0" eaLnBrk="0" fontAlgn="base" latinLnBrk="0" hangingPunct="0">
              <a:lnSpc>
                <a:spcPct val="100000"/>
              </a:lnSpc>
              <a:spcBef>
                <a:spcPct val="0"/>
              </a:spcBef>
              <a:spcAft>
                <a:spcPct val="0"/>
              </a:spcAft>
              <a:buClrTx/>
              <a:buSzTx/>
              <a:tabLst>
                <a:tab pos="546100" algn="l"/>
              </a:tabLst>
            </a:pPr>
            <a:r>
              <a:rPr lang="en-US" altLang="en-US" dirty="0">
                <a:latin typeface="Calibri" panose="020F0502020204030204" pitchFamily="34" charset="0"/>
                <a:ea typeface="Arial" panose="020B060402020202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(inductors and  /or capacitors) selected to decrease the problems</a:t>
            </a:r>
          </a:p>
          <a:p>
            <a:pPr marR="0" lvl="0" algn="l" defTabSz="914400" rtl="0" eaLnBrk="0" fontAlgn="base" latinLnBrk="0" hangingPunct="0">
              <a:lnSpc>
                <a:spcPct val="100000"/>
              </a:lnSpc>
              <a:spcBef>
                <a:spcPct val="0"/>
              </a:spcBef>
              <a:spcAft>
                <a:spcPct val="0"/>
              </a:spcAft>
              <a:buClrTx/>
              <a:buSzTx/>
              <a:tabLst>
                <a:tab pos="546100" algn="l"/>
              </a:tabLst>
            </a:pPr>
            <a:r>
              <a:rPr lang="en-US" altLang="en-US" dirty="0">
                <a:latin typeface="Calibri" panose="020F0502020204030204" pitchFamily="34" charset="0"/>
                <a:ea typeface="Arial" panose="020B060402020202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 at harmonic frequencies</a:t>
            </a:r>
            <a:r>
              <a:rPr kumimoji="0" lang="en-US" altLang="en-US" sz="1100" b="0"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Times New Roman" panose="02020603050405020304" pitchFamily="18" charset="0"/>
              </a:rPr>
              <a:t>.</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461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7090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216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6629" name="Text Box 5"/>
          <p:cNvSpPr txBox="1">
            <a:spLocks noChangeArrowheads="1"/>
          </p:cNvSpPr>
          <p:nvPr/>
        </p:nvSpPr>
        <p:spPr bwMode="auto">
          <a:xfrm>
            <a:off x="914400" y="620688"/>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How </a:t>
            </a:r>
            <a:r>
              <a:rPr lang="en-AU" b="1" dirty="0">
                <a:solidFill>
                  <a:srgbClr val="990033"/>
                </a:solidFill>
                <a:cs typeface="Times New Roman" charset="0"/>
              </a:rPr>
              <a:t>much current would be flowing in the neutral conductor if the load on each of the three phases in a three phase distribution system was identical?  </a:t>
            </a:r>
          </a:p>
        </p:txBody>
      </p:sp>
      <p:sp>
        <p:nvSpPr>
          <p:cNvPr id="92167" name="Text Box 7"/>
          <p:cNvSpPr txBox="1">
            <a:spLocks noChangeArrowheads="1"/>
          </p:cNvSpPr>
          <p:nvPr/>
        </p:nvSpPr>
        <p:spPr bwMode="auto">
          <a:xfrm>
            <a:off x="914400" y="5459156"/>
            <a:ext cx="66294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a:solidFill>
                  <a:srgbClr val="990033"/>
                </a:solidFill>
                <a:cs typeface="Times New Roman" charset="0"/>
              </a:rPr>
              <a:t>Zero amps.  If a three phase star connected circuit is balanced there is no difference of potential between the star point and earth.</a:t>
            </a:r>
            <a:r>
              <a:rPr lang="en-AU" b="1" dirty="0">
                <a:solidFill>
                  <a:srgbClr val="990033"/>
                </a:solidFill>
              </a:rPr>
              <a:t> </a:t>
            </a:r>
          </a:p>
        </p:txBody>
      </p:sp>
      <p:graphicFrame>
        <p:nvGraphicFramePr>
          <p:cNvPr id="92168" name="Object 8"/>
          <p:cNvGraphicFramePr>
            <a:graphicFrameLocks noChangeAspect="1"/>
          </p:cNvGraphicFramePr>
          <p:nvPr>
            <p:extLst>
              <p:ext uri="{D42A27DB-BD31-4B8C-83A1-F6EECF244321}">
                <p14:modId xmlns:p14="http://schemas.microsoft.com/office/powerpoint/2010/main" val="2241200871"/>
              </p:ext>
            </p:extLst>
          </p:nvPr>
        </p:nvGraphicFramePr>
        <p:xfrm>
          <a:off x="1331640" y="1627163"/>
          <a:ext cx="5976664" cy="3614732"/>
        </p:xfrm>
        <a:graphic>
          <a:graphicData uri="http://schemas.openxmlformats.org/presentationml/2006/ole">
            <mc:AlternateContent xmlns:mc="http://schemas.openxmlformats.org/markup-compatibility/2006">
              <mc:Choice xmlns:v="urn:schemas-microsoft-com:vml" Requires="v">
                <p:oleObj spid="_x0000_s26648" name="Bitmap Image" r:id="rId3" imgW="2924583" imgH="3315163" progId="Paint.Picture">
                  <p:embed/>
                </p:oleObj>
              </mc:Choice>
              <mc:Fallback>
                <p:oleObj name="Bitmap Image" r:id="rId3" imgW="2924583" imgH="331516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627163"/>
                        <a:ext cx="5976664" cy="3614732"/>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checkerboard(across)">
                                      <p:cBhvr>
                                        <p:cTn id="7" dur="500"/>
                                        <p:tgtEl>
                                          <p:spTgt spid="9216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164"/>
                                        </p:tgtEl>
                                        <p:attrNameLst>
                                          <p:attrName>style.visibility</p:attrName>
                                        </p:attrNameLst>
                                      </p:cBhvr>
                                      <p:to>
                                        <p:strVal val="visible"/>
                                      </p:to>
                                    </p:set>
                                    <p:anim calcmode="lin" valueType="num">
                                      <p:cBhvr>
                                        <p:cTn id="11" dur="500" fill="hold"/>
                                        <p:tgtEl>
                                          <p:spTgt spid="92164"/>
                                        </p:tgtEl>
                                        <p:attrNameLst>
                                          <p:attrName>ppt_w</p:attrName>
                                        </p:attrNameLst>
                                      </p:cBhvr>
                                      <p:tavLst>
                                        <p:tav tm="0">
                                          <p:val>
                                            <p:fltVal val="0"/>
                                          </p:val>
                                        </p:tav>
                                        <p:tav tm="100000">
                                          <p:val>
                                            <p:strVal val="#ppt_w"/>
                                          </p:val>
                                        </p:tav>
                                      </p:tavLst>
                                    </p:anim>
                                    <p:anim calcmode="lin" valueType="num">
                                      <p:cBhvr>
                                        <p:cTn id="12" dur="500" fill="hold"/>
                                        <p:tgtEl>
                                          <p:spTgt spid="9216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92168"/>
                                        </p:tgtEl>
                                        <p:attrNameLst>
                                          <p:attrName>style.visibility</p:attrName>
                                        </p:attrNameLst>
                                      </p:cBhvr>
                                      <p:to>
                                        <p:strVal val="visible"/>
                                      </p:to>
                                    </p:set>
                                    <p:animEffect transition="in" filter="checkerboard(across)">
                                      <p:cBhvr>
                                        <p:cTn id="16" dur="500"/>
                                        <p:tgtEl>
                                          <p:spTgt spid="92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animBg="1" autoUpdateAnimBg="0"/>
      <p:bldP spid="9216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Three Phase Generation</a:t>
            </a:r>
            <a:endParaRPr lang="en-US" dirty="0"/>
          </a:p>
        </p:txBody>
      </p:sp>
      <p:sp>
        <p:nvSpPr>
          <p:cNvPr id="3" name="Content Placeholder 2"/>
          <p:cNvSpPr>
            <a:spLocks noGrp="1"/>
          </p:cNvSpPr>
          <p:nvPr>
            <p:ph idx="1"/>
          </p:nvPr>
        </p:nvSpPr>
        <p:spPr>
          <a:xfrm>
            <a:off x="822960" y="1100628"/>
            <a:ext cx="7520940" cy="4848652"/>
          </a:xfrm>
        </p:spPr>
        <p:txBody>
          <a:bodyPr>
            <a:noAutofit/>
          </a:bodyPr>
          <a:lstStyle/>
          <a:p>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output from a </a:t>
            </a:r>
            <a:r>
              <a:rPr lang="en-US" sz="2000" dirty="0" smtClean="0">
                <a:latin typeface="Arial" panose="020B0604020202020204" pitchFamily="34" charset="0"/>
                <a:cs typeface="Arial" panose="020B0604020202020204" pitchFamily="34" charset="0"/>
              </a:rPr>
              <a:t>three </a:t>
            </a:r>
            <a:r>
              <a:rPr lang="en-US" sz="2000" dirty="0">
                <a:latin typeface="Arial" panose="020B0604020202020204" pitchFamily="34" charset="0"/>
                <a:cs typeface="Arial" panose="020B0604020202020204" pitchFamily="34" charset="0"/>
              </a:rPr>
              <a:t>phase alternator is governed by:</a:t>
            </a:r>
          </a:p>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a.	The speed of rotation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general, the higher the speed the higher the output voltage, and the higher the frequency of the sinusoidal output.</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	The strength of the magnetic flux – in general, the stronger the magnetic flux the higher the output voltage.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The number of turns on the coil – in general, the higher the number of turns the higher the output voltage</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d</a:t>
            </a:r>
            <a:r>
              <a:rPr lang="en-US" sz="2000" dirty="0">
                <a:latin typeface="Arial" panose="020B0604020202020204" pitchFamily="34" charset="0"/>
                <a:cs typeface="Arial" panose="020B0604020202020204" pitchFamily="34" charset="0"/>
              </a:rPr>
              <a:t>.	The angle at which the coil cuts the magnetic flux. The induced voltage is zero when the coil is moving parallel to the flux and maximum when it is cutting the flux at 90 degrees, so the output voltage varies </a:t>
            </a:r>
            <a:r>
              <a:rPr lang="en-US" sz="2000" dirty="0" err="1">
                <a:latin typeface="Arial" panose="020B0604020202020204" pitchFamily="34" charset="0"/>
                <a:cs typeface="Arial" panose="020B0604020202020204" pitchFamily="34" charset="0"/>
              </a:rPr>
              <a:t>sinusoidally</a:t>
            </a:r>
            <a:r>
              <a:rPr lang="en-US" sz="2000" dirty="0">
                <a:latin typeface="Arial" panose="020B0604020202020204" pitchFamily="34" charset="0"/>
                <a:cs typeface="Arial" panose="020B0604020202020204" pitchFamily="34" charset="0"/>
              </a:rPr>
              <a:t> between zero and maximum to produce one complete sine wave (or cycle) for every revolution (for a two pole machine).</a:t>
            </a:r>
          </a:p>
        </p:txBody>
      </p:sp>
    </p:spTree>
    <p:extLst>
      <p:ext uri="{BB962C8B-B14F-4D97-AF65-F5344CB8AC3E}">
        <p14:creationId xmlns:p14="http://schemas.microsoft.com/office/powerpoint/2010/main" val="969071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7653"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A </a:t>
            </a:r>
            <a:r>
              <a:rPr lang="en-AU" b="1" dirty="0" err="1">
                <a:solidFill>
                  <a:srgbClr val="990033"/>
                </a:solidFill>
                <a:cs typeface="Times New Roman" charset="0"/>
              </a:rPr>
              <a:t>phasor</a:t>
            </a:r>
            <a:r>
              <a:rPr lang="en-AU" b="1" dirty="0">
                <a:solidFill>
                  <a:srgbClr val="990033"/>
                </a:solidFill>
                <a:cs typeface="Times New Roman" charset="0"/>
              </a:rPr>
              <a:t> diagram of the output voltage from a three phase alternator.  Indicate the reference </a:t>
            </a:r>
            <a:r>
              <a:rPr lang="en-AU" b="1" dirty="0" err="1">
                <a:solidFill>
                  <a:srgbClr val="990033"/>
                </a:solidFill>
                <a:cs typeface="Times New Roman" charset="0"/>
              </a:rPr>
              <a:t>phasor</a:t>
            </a:r>
            <a:r>
              <a:rPr lang="en-AU" b="1" dirty="0">
                <a:solidFill>
                  <a:srgbClr val="990033"/>
                </a:solidFill>
                <a:cs typeface="Times New Roman" charset="0"/>
              </a:rPr>
              <a:t> and the direction of rotation. </a:t>
            </a:r>
          </a:p>
        </p:txBody>
      </p:sp>
      <p:sp>
        <p:nvSpPr>
          <p:cNvPr id="93191" name="Text Box 7"/>
          <p:cNvSpPr txBox="1">
            <a:spLocks noChangeArrowheads="1"/>
          </p:cNvSpPr>
          <p:nvPr/>
        </p:nvSpPr>
        <p:spPr bwMode="auto">
          <a:xfrm>
            <a:off x="611560" y="5304291"/>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err="1">
                <a:solidFill>
                  <a:srgbClr val="990033"/>
                </a:solidFill>
                <a:cs typeface="Times New Roman" charset="0"/>
              </a:rPr>
              <a:t>Phasor</a:t>
            </a:r>
            <a:r>
              <a:rPr lang="en-AU" b="1" dirty="0">
                <a:solidFill>
                  <a:srgbClr val="990033"/>
                </a:solidFill>
                <a:cs typeface="Times New Roman" charset="0"/>
              </a:rPr>
              <a:t> diagram - horizontal reference </a:t>
            </a:r>
            <a:r>
              <a:rPr lang="en-AU" b="1" dirty="0" err="1">
                <a:solidFill>
                  <a:srgbClr val="990033"/>
                </a:solidFill>
                <a:cs typeface="Times New Roman" charset="0"/>
              </a:rPr>
              <a:t>phasor</a:t>
            </a:r>
            <a:r>
              <a:rPr lang="en-AU" b="1" dirty="0">
                <a:solidFill>
                  <a:srgbClr val="990033"/>
                </a:solidFill>
                <a:cs typeface="Times New Roman" charset="0"/>
              </a:rPr>
              <a:t> - rotation anti-clockwise. Phase rotation red-white-blue.</a:t>
            </a:r>
            <a:r>
              <a:rPr lang="en-AU" b="1" dirty="0">
                <a:solidFill>
                  <a:srgbClr val="990033"/>
                </a:solidFill>
              </a:rPr>
              <a:t> </a:t>
            </a:r>
          </a:p>
        </p:txBody>
      </p:sp>
      <p:graphicFrame>
        <p:nvGraphicFramePr>
          <p:cNvPr id="93192" name="Object 8"/>
          <p:cNvGraphicFramePr>
            <a:graphicFrameLocks noChangeAspect="1"/>
          </p:cNvGraphicFramePr>
          <p:nvPr>
            <p:extLst>
              <p:ext uri="{D42A27DB-BD31-4B8C-83A1-F6EECF244321}">
                <p14:modId xmlns:p14="http://schemas.microsoft.com/office/powerpoint/2010/main" val="2123165171"/>
              </p:ext>
            </p:extLst>
          </p:nvPr>
        </p:nvGraphicFramePr>
        <p:xfrm>
          <a:off x="1691680" y="1981199"/>
          <a:ext cx="5520333" cy="3132137"/>
        </p:xfrm>
        <a:graphic>
          <a:graphicData uri="http://schemas.openxmlformats.org/presentationml/2006/ole">
            <mc:AlternateContent xmlns:mc="http://schemas.openxmlformats.org/markup-compatibility/2006">
              <mc:Choice xmlns:v="urn:schemas-microsoft-com:vml" Requires="v">
                <p:oleObj spid="_x0000_s27672" name="Bitmap Image" r:id="rId3" imgW="2924583" imgH="3315163" progId="Paint.Picture">
                  <p:embed/>
                </p:oleObj>
              </mc:Choice>
              <mc:Fallback>
                <p:oleObj name="Bitmap Image" r:id="rId3" imgW="2924583" imgH="331516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981199"/>
                        <a:ext cx="5520333" cy="3132137"/>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heckerboard(across)">
                                      <p:cBhvr>
                                        <p:cTn id="7" dur="500"/>
                                        <p:tgtEl>
                                          <p:spTgt spid="9319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3188"/>
                                        </p:tgtEl>
                                        <p:attrNameLst>
                                          <p:attrName>style.visibility</p:attrName>
                                        </p:attrNameLst>
                                      </p:cBhvr>
                                      <p:to>
                                        <p:strVal val="visible"/>
                                      </p:to>
                                    </p:set>
                                    <p:anim calcmode="lin" valueType="num">
                                      <p:cBhvr>
                                        <p:cTn id="11" dur="500" fill="hold"/>
                                        <p:tgtEl>
                                          <p:spTgt spid="93188"/>
                                        </p:tgtEl>
                                        <p:attrNameLst>
                                          <p:attrName>ppt_w</p:attrName>
                                        </p:attrNameLst>
                                      </p:cBhvr>
                                      <p:tavLst>
                                        <p:tav tm="0">
                                          <p:val>
                                            <p:fltVal val="0"/>
                                          </p:val>
                                        </p:tav>
                                        <p:tav tm="100000">
                                          <p:val>
                                            <p:strVal val="#ppt_w"/>
                                          </p:val>
                                        </p:tav>
                                      </p:tavLst>
                                    </p:anim>
                                    <p:anim calcmode="lin" valueType="num">
                                      <p:cBhvr>
                                        <p:cTn id="12" dur="500" fill="hold"/>
                                        <p:tgtEl>
                                          <p:spTgt spid="93188"/>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5" presetClass="entr" presetSubtype="10" fill="hold" nodeType="afterEffect">
                                  <p:stCondLst>
                                    <p:cond delay="0"/>
                                  </p:stCondLst>
                                  <p:childTnLst>
                                    <p:set>
                                      <p:cBhvr>
                                        <p:cTn id="15" dur="1" fill="hold">
                                          <p:stCondLst>
                                            <p:cond delay="0"/>
                                          </p:stCondLst>
                                        </p:cTn>
                                        <p:tgtEl>
                                          <p:spTgt spid="93192"/>
                                        </p:tgtEl>
                                        <p:attrNameLst>
                                          <p:attrName>style.visibility</p:attrName>
                                        </p:attrNameLst>
                                      </p:cBhvr>
                                      <p:to>
                                        <p:strVal val="visible"/>
                                      </p:to>
                                    </p:set>
                                    <p:animEffect transition="in" filter="checkerboard(across)">
                                      <p:cBhvr>
                                        <p:cTn id="16" dur="500"/>
                                        <p:tgtEl>
                                          <p:spTgt spid="93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autoUpdateAnimBg="0"/>
      <p:bldP spid="9319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2867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421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8677" name="Text Box 5"/>
          <p:cNvSpPr txBox="1">
            <a:spLocks noChangeArrowheads="1"/>
          </p:cNvSpPr>
          <p:nvPr/>
        </p:nvSpPr>
        <p:spPr bwMode="auto">
          <a:xfrm>
            <a:off x="937733" y="911085"/>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 </a:t>
            </a:r>
            <a:r>
              <a:rPr lang="en-AU" b="1" dirty="0">
                <a:solidFill>
                  <a:srgbClr val="990033"/>
                </a:solidFill>
                <a:cs typeface="Times New Roman" charset="0"/>
              </a:rPr>
              <a:t>Which common balanced three phase connection has the dissimilar ends of each coil winding connected together? </a:t>
            </a:r>
          </a:p>
        </p:txBody>
      </p:sp>
      <p:sp>
        <p:nvSpPr>
          <p:cNvPr id="94214" name="Text Box 6"/>
          <p:cNvSpPr txBox="1">
            <a:spLocks noChangeArrowheads="1"/>
          </p:cNvSpPr>
          <p:nvPr/>
        </p:nvSpPr>
        <p:spPr bwMode="auto">
          <a:xfrm>
            <a:off x="933450" y="4872038"/>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4215" name="Text Box 7"/>
          <p:cNvSpPr txBox="1">
            <a:spLocks noChangeArrowheads="1"/>
          </p:cNvSpPr>
          <p:nvPr/>
        </p:nvSpPr>
        <p:spPr bwMode="auto">
          <a:xfrm>
            <a:off x="933450" y="5367338"/>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rgbClr val="990033"/>
                </a:solidFill>
                <a:cs typeface="Times New Roman" charset="0"/>
              </a:rPr>
              <a:t>T</a:t>
            </a:r>
            <a:r>
              <a:rPr lang="en-AU" b="1">
                <a:solidFill>
                  <a:srgbClr val="990033"/>
                </a:solidFill>
                <a:cs typeface="Times New Roman" charset="0"/>
              </a:rPr>
              <a:t>he delta connection.</a:t>
            </a:r>
            <a:r>
              <a:rPr lang="en-AU" b="1">
                <a:solidFill>
                  <a:srgbClr val="990033"/>
                </a:solidFill>
              </a:rPr>
              <a:t> </a:t>
            </a:r>
          </a:p>
        </p:txBody>
      </p:sp>
      <p:graphicFrame>
        <p:nvGraphicFramePr>
          <p:cNvPr id="94216" name="Object 8"/>
          <p:cNvGraphicFramePr>
            <a:graphicFrameLocks noChangeAspect="1"/>
          </p:cNvGraphicFramePr>
          <p:nvPr/>
        </p:nvGraphicFramePr>
        <p:xfrm>
          <a:off x="3200400" y="1889125"/>
          <a:ext cx="4086225" cy="3019425"/>
        </p:xfrm>
        <a:graphic>
          <a:graphicData uri="http://schemas.openxmlformats.org/presentationml/2006/ole">
            <mc:AlternateContent xmlns:mc="http://schemas.openxmlformats.org/markup-compatibility/2006">
              <mc:Choice xmlns:v="urn:schemas-microsoft-com:vml" Requires="v">
                <p:oleObj spid="_x0000_s28696" name="Bitmap Image" r:id="rId3" imgW="4086795" imgH="3019048" progId="Paint.Picture">
                  <p:embed/>
                </p:oleObj>
              </mc:Choice>
              <mc:Fallback>
                <p:oleObj name="Bitmap Image" r:id="rId3" imgW="4086795" imgH="3019048"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89125"/>
                        <a:ext cx="40862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4214"/>
                                        </p:tgtEl>
                                        <p:attrNameLst>
                                          <p:attrName>style.visibility</p:attrName>
                                        </p:attrNameLst>
                                      </p:cBhvr>
                                      <p:to>
                                        <p:strVal val="visible"/>
                                      </p:to>
                                    </p:set>
                                    <p:animEffect transition="in" filter="checkerboard(across)">
                                      <p:cBhvr>
                                        <p:cTn id="7" dur="500"/>
                                        <p:tgtEl>
                                          <p:spTgt spid="9421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4215"/>
                                        </p:tgtEl>
                                        <p:attrNameLst>
                                          <p:attrName>style.visibility</p:attrName>
                                        </p:attrNameLst>
                                      </p:cBhvr>
                                      <p:to>
                                        <p:strVal val="visible"/>
                                      </p:to>
                                    </p:set>
                                    <p:animEffect transition="in" filter="checkerboard(across)">
                                      <p:cBhvr>
                                        <p:cTn id="11" dur="500"/>
                                        <p:tgtEl>
                                          <p:spTgt spid="9421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4216"/>
                                        </p:tgtEl>
                                        <p:attrNameLst>
                                          <p:attrName>style.visibility</p:attrName>
                                        </p:attrNameLst>
                                      </p:cBhvr>
                                      <p:to>
                                        <p:strVal val="visible"/>
                                      </p:to>
                                    </p:set>
                                    <p:animEffect transition="in" filter="checkerboard(across)">
                                      <p:cBhvr>
                                        <p:cTn id="15" dur="500"/>
                                        <p:tgtEl>
                                          <p:spTgt spid="94216"/>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p:cTn id="19" dur="500" fill="hold"/>
                                        <p:tgtEl>
                                          <p:spTgt spid="94212"/>
                                        </p:tgtEl>
                                        <p:attrNameLst>
                                          <p:attrName>ppt_w</p:attrName>
                                        </p:attrNameLst>
                                      </p:cBhvr>
                                      <p:tavLst>
                                        <p:tav tm="0">
                                          <p:val>
                                            <p:fltVal val="0"/>
                                          </p:val>
                                        </p:tav>
                                        <p:tav tm="100000">
                                          <p:val>
                                            <p:strVal val="#ppt_w"/>
                                          </p:val>
                                        </p:tav>
                                      </p:tavLst>
                                    </p:anim>
                                    <p:anim calcmode="lin" valueType="num">
                                      <p:cBhvr>
                                        <p:cTn id="20" dur="500" fill="hold"/>
                                        <p:tgtEl>
                                          <p:spTgt spid="942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autoUpdateAnimBg="0"/>
      <p:bldP spid="94214" grpId="0" autoUpdateAnimBg="0"/>
      <p:bldP spid="9421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2969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523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29701" name="Text Box 5"/>
          <p:cNvSpPr txBox="1">
            <a:spLocks noChangeArrowheads="1"/>
          </p:cNvSpPr>
          <p:nvPr/>
        </p:nvSpPr>
        <p:spPr bwMode="auto">
          <a:xfrm>
            <a:off x="1104900" y="1001713"/>
            <a:ext cx="72771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Which </a:t>
            </a:r>
            <a:r>
              <a:rPr lang="en-AU" b="1" dirty="0">
                <a:solidFill>
                  <a:srgbClr val="990033"/>
                </a:solidFill>
                <a:cs typeface="Times New Roman" charset="0"/>
              </a:rPr>
              <a:t>common balanced three phase connection has the similar ends of each coil winding connected together?  </a:t>
            </a:r>
          </a:p>
        </p:txBody>
      </p:sp>
      <p:sp>
        <p:nvSpPr>
          <p:cNvPr id="95238" name="Text Box 6"/>
          <p:cNvSpPr txBox="1">
            <a:spLocks noChangeArrowheads="1"/>
          </p:cNvSpPr>
          <p:nvPr/>
        </p:nvSpPr>
        <p:spPr bwMode="auto">
          <a:xfrm>
            <a:off x="884238" y="49371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5239" name="Text Box 7"/>
          <p:cNvSpPr txBox="1">
            <a:spLocks noChangeArrowheads="1"/>
          </p:cNvSpPr>
          <p:nvPr/>
        </p:nvSpPr>
        <p:spPr bwMode="auto">
          <a:xfrm>
            <a:off x="884238" y="54324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The star connection.</a:t>
            </a:r>
            <a:r>
              <a:rPr lang="en-AU" b="1">
                <a:solidFill>
                  <a:srgbClr val="990033"/>
                </a:solidFill>
              </a:rPr>
              <a:t> </a:t>
            </a:r>
          </a:p>
        </p:txBody>
      </p:sp>
      <p:graphicFrame>
        <p:nvGraphicFramePr>
          <p:cNvPr id="95240" name="Object 8"/>
          <p:cNvGraphicFramePr>
            <a:graphicFrameLocks noChangeAspect="1"/>
          </p:cNvGraphicFramePr>
          <p:nvPr/>
        </p:nvGraphicFramePr>
        <p:xfrm>
          <a:off x="3352800" y="1828800"/>
          <a:ext cx="4486275" cy="3333750"/>
        </p:xfrm>
        <a:graphic>
          <a:graphicData uri="http://schemas.openxmlformats.org/presentationml/2006/ole">
            <mc:AlternateContent xmlns:mc="http://schemas.openxmlformats.org/markup-compatibility/2006">
              <mc:Choice xmlns:v="urn:schemas-microsoft-com:vml" Requires="v">
                <p:oleObj spid="_x0000_s29720" name="Bitmap Image" r:id="rId3" imgW="4486901" imgH="3333333" progId="Paint.Picture">
                  <p:embed/>
                </p:oleObj>
              </mc:Choice>
              <mc:Fallback>
                <p:oleObj name="Bitmap Image" r:id="rId3" imgW="4486901" imgH="3333333"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828800"/>
                        <a:ext cx="44862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8"/>
                                        </p:tgtEl>
                                        <p:attrNameLst>
                                          <p:attrName>style.visibility</p:attrName>
                                        </p:attrNameLst>
                                      </p:cBhvr>
                                      <p:to>
                                        <p:strVal val="visible"/>
                                      </p:to>
                                    </p:set>
                                    <p:animEffect transition="in" filter="checkerboard(across)">
                                      <p:cBhvr>
                                        <p:cTn id="7" dur="500"/>
                                        <p:tgtEl>
                                          <p:spTgt spid="9523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5239"/>
                                        </p:tgtEl>
                                        <p:attrNameLst>
                                          <p:attrName>style.visibility</p:attrName>
                                        </p:attrNameLst>
                                      </p:cBhvr>
                                      <p:to>
                                        <p:strVal val="visible"/>
                                      </p:to>
                                    </p:set>
                                    <p:animEffect transition="in" filter="checkerboard(across)">
                                      <p:cBhvr>
                                        <p:cTn id="11" dur="500"/>
                                        <p:tgtEl>
                                          <p:spTgt spid="95239"/>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95240"/>
                                        </p:tgtEl>
                                        <p:attrNameLst>
                                          <p:attrName>style.visibility</p:attrName>
                                        </p:attrNameLst>
                                      </p:cBhvr>
                                      <p:to>
                                        <p:strVal val="visible"/>
                                      </p:to>
                                    </p:set>
                                    <p:animEffect transition="in" filter="checkerboard(across)">
                                      <p:cBhvr>
                                        <p:cTn id="15" dur="500"/>
                                        <p:tgtEl>
                                          <p:spTgt spid="95240"/>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5236"/>
                                        </p:tgtEl>
                                        <p:attrNameLst>
                                          <p:attrName>style.visibility</p:attrName>
                                        </p:attrNameLst>
                                      </p:cBhvr>
                                      <p:to>
                                        <p:strVal val="visible"/>
                                      </p:to>
                                    </p:set>
                                    <p:anim calcmode="lin" valueType="num">
                                      <p:cBhvr>
                                        <p:cTn id="19" dur="500" fill="hold"/>
                                        <p:tgtEl>
                                          <p:spTgt spid="95236"/>
                                        </p:tgtEl>
                                        <p:attrNameLst>
                                          <p:attrName>ppt_w</p:attrName>
                                        </p:attrNameLst>
                                      </p:cBhvr>
                                      <p:tavLst>
                                        <p:tav tm="0">
                                          <p:val>
                                            <p:fltVal val="0"/>
                                          </p:val>
                                        </p:tav>
                                        <p:tav tm="100000">
                                          <p:val>
                                            <p:strVal val="#ppt_w"/>
                                          </p:val>
                                        </p:tav>
                                      </p:tavLst>
                                    </p:anim>
                                    <p:anim calcmode="lin" valueType="num">
                                      <p:cBhvr>
                                        <p:cTn id="20" dur="500" fill="hold"/>
                                        <p:tgtEl>
                                          <p:spTgt spid="95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animBg="1" autoUpdateAnimBg="0"/>
      <p:bldP spid="95238" grpId="0" autoUpdateAnimBg="0"/>
      <p:bldP spid="9523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072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626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0725" name="Text Box 5"/>
          <p:cNvSpPr txBox="1">
            <a:spLocks noChangeArrowheads="1"/>
          </p:cNvSpPr>
          <p:nvPr/>
        </p:nvSpPr>
        <p:spPr bwMode="auto">
          <a:xfrm>
            <a:off x="1104900" y="1001713"/>
            <a:ext cx="72771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the </a:t>
            </a:r>
            <a:r>
              <a:rPr lang="en-US" b="1" dirty="0">
                <a:solidFill>
                  <a:srgbClr val="990033"/>
                </a:solidFill>
                <a:cs typeface="Times New Roman" charset="0"/>
              </a:rPr>
              <a:t>phase </a:t>
            </a:r>
            <a:r>
              <a:rPr lang="en-AU" b="1" dirty="0">
                <a:solidFill>
                  <a:srgbClr val="990033"/>
                </a:solidFill>
                <a:cs typeface="Times New Roman" charset="0"/>
              </a:rPr>
              <a:t>relationship between line voltage and phase voltage in a balanced three phase star connected load? </a:t>
            </a:r>
          </a:p>
        </p:txBody>
      </p:sp>
      <p:sp>
        <p:nvSpPr>
          <p:cNvPr id="96262"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6263"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Line voltage leads phase voltage by 30 degrees.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checkerboard(across)">
                                      <p:cBhvr>
                                        <p:cTn id="7" dur="500"/>
                                        <p:tgtEl>
                                          <p:spTgt spid="9626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6263"/>
                                        </p:tgtEl>
                                        <p:attrNameLst>
                                          <p:attrName>style.visibility</p:attrName>
                                        </p:attrNameLst>
                                      </p:cBhvr>
                                      <p:to>
                                        <p:strVal val="visible"/>
                                      </p:to>
                                    </p:set>
                                    <p:animEffect transition="in" filter="checkerboard(across)">
                                      <p:cBhvr>
                                        <p:cTn id="11" dur="500"/>
                                        <p:tgtEl>
                                          <p:spTgt spid="96263"/>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6260"/>
                                        </p:tgtEl>
                                        <p:attrNameLst>
                                          <p:attrName>style.visibility</p:attrName>
                                        </p:attrNameLst>
                                      </p:cBhvr>
                                      <p:to>
                                        <p:strVal val="visible"/>
                                      </p:to>
                                    </p:set>
                                    <p:anim calcmode="lin" valueType="num">
                                      <p:cBhvr>
                                        <p:cTn id="15" dur="500" fill="hold"/>
                                        <p:tgtEl>
                                          <p:spTgt spid="96260"/>
                                        </p:tgtEl>
                                        <p:attrNameLst>
                                          <p:attrName>ppt_w</p:attrName>
                                        </p:attrNameLst>
                                      </p:cBhvr>
                                      <p:tavLst>
                                        <p:tav tm="0">
                                          <p:val>
                                            <p:fltVal val="0"/>
                                          </p:val>
                                        </p:tav>
                                        <p:tav tm="100000">
                                          <p:val>
                                            <p:strVal val="#ppt_w"/>
                                          </p:val>
                                        </p:tav>
                                      </p:tavLst>
                                    </p:anim>
                                    <p:anim calcmode="lin" valueType="num">
                                      <p:cBhvr>
                                        <p:cTn id="16" dur="500" fill="hold"/>
                                        <p:tgtEl>
                                          <p:spTgt spid="96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animBg="1" autoUpdateAnimBg="0"/>
      <p:bldP spid="96262" grpId="0" autoUpdateAnimBg="0"/>
      <p:bldP spid="9626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174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728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1749" name="Text Box 5"/>
          <p:cNvSpPr txBox="1">
            <a:spLocks noChangeArrowheads="1"/>
          </p:cNvSpPr>
          <p:nvPr/>
        </p:nvSpPr>
        <p:spPr bwMode="auto">
          <a:xfrm>
            <a:off x="1104900" y="1001713"/>
            <a:ext cx="7810500" cy="1571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Determine </a:t>
            </a:r>
            <a:r>
              <a:rPr lang="en-AU" b="1" dirty="0">
                <a:solidFill>
                  <a:srgbClr val="990033"/>
                </a:solidFill>
                <a:cs typeface="Times New Roman" charset="0"/>
              </a:rPr>
              <a:t>the out-of-balance current in the neutral for the following 415 volt 50 Hz three phase circuit:</a:t>
            </a:r>
            <a:r>
              <a:rPr lang="en-US" b="1" dirty="0">
                <a:solidFill>
                  <a:srgbClr val="990033"/>
                </a:solidFill>
                <a:cs typeface="Times New Roman" charset="0"/>
              </a:rPr>
              <a:t/>
            </a:r>
            <a:br>
              <a:rPr lang="en-US" b="1" dirty="0">
                <a:solidFill>
                  <a:srgbClr val="990033"/>
                </a:solidFill>
                <a:cs typeface="Times New Roman" charset="0"/>
              </a:rPr>
            </a:br>
            <a:r>
              <a:rPr lang="en-AU" b="1" dirty="0">
                <a:solidFill>
                  <a:srgbClr val="990033"/>
                </a:solidFill>
                <a:cs typeface="Times New Roman" charset="0"/>
              </a:rPr>
              <a:t>  </a:t>
            </a:r>
            <a:r>
              <a:rPr lang="en-AU" sz="1600" dirty="0">
                <a:solidFill>
                  <a:srgbClr val="990033"/>
                </a:solidFill>
                <a:cs typeface="Times New Roman" charset="0"/>
              </a:rPr>
              <a:t> </a:t>
            </a:r>
            <a:r>
              <a:rPr lang="en-AU" sz="1600" b="1" dirty="0">
                <a:solidFill>
                  <a:srgbClr val="990033"/>
                </a:solidFill>
                <a:cs typeface="Times New Roman" charset="0"/>
              </a:rPr>
              <a:t>Red Phase:    </a:t>
            </a:r>
            <a:r>
              <a:rPr lang="en-US" sz="1600" b="1" dirty="0">
                <a:solidFill>
                  <a:srgbClr val="990033"/>
                </a:solidFill>
                <a:cs typeface="Times New Roman" charset="0"/>
              </a:rPr>
              <a:t> </a:t>
            </a:r>
            <a:r>
              <a:rPr lang="en-AU" sz="1600" b="1" dirty="0">
                <a:solidFill>
                  <a:srgbClr val="990033"/>
                </a:solidFill>
                <a:cs typeface="Times New Roman" charset="0"/>
              </a:rPr>
              <a:t>40 amps at a power factor of 0.8 lagging</a:t>
            </a:r>
            <a:r>
              <a:rPr lang="en-US" sz="1600" b="1" dirty="0">
                <a:solidFill>
                  <a:srgbClr val="990033"/>
                </a:solidFill>
                <a:cs typeface="Times New Roman" charset="0"/>
              </a:rPr>
              <a:t/>
            </a:r>
            <a:br>
              <a:rPr lang="en-US" sz="1600" b="1" dirty="0">
                <a:solidFill>
                  <a:srgbClr val="990033"/>
                </a:solidFill>
                <a:cs typeface="Times New Roman" charset="0"/>
              </a:rPr>
            </a:br>
            <a:r>
              <a:rPr lang="en-AU" sz="1600" b="1" dirty="0">
                <a:solidFill>
                  <a:srgbClr val="990033"/>
                </a:solidFill>
                <a:cs typeface="Times New Roman" charset="0"/>
              </a:rPr>
              <a:t>   White Phase:  50 amps at a power factor of 0.85 lagging</a:t>
            </a:r>
            <a:r>
              <a:rPr lang="en-US" sz="1600" b="1" dirty="0">
                <a:solidFill>
                  <a:srgbClr val="990033"/>
                </a:solidFill>
                <a:cs typeface="Times New Roman" charset="0"/>
              </a:rPr>
              <a:t/>
            </a:r>
            <a:br>
              <a:rPr lang="en-US" sz="1600" b="1" dirty="0">
                <a:solidFill>
                  <a:srgbClr val="990033"/>
                </a:solidFill>
                <a:cs typeface="Times New Roman" charset="0"/>
              </a:rPr>
            </a:br>
            <a:r>
              <a:rPr lang="en-AU" sz="1600" b="1" dirty="0">
                <a:solidFill>
                  <a:srgbClr val="990033"/>
                </a:solidFill>
                <a:cs typeface="Times New Roman" charset="0"/>
              </a:rPr>
              <a:t>   Blue Phase: </a:t>
            </a:r>
            <a:r>
              <a:rPr lang="en-US" sz="1600" b="1" dirty="0">
                <a:solidFill>
                  <a:srgbClr val="990033"/>
                </a:solidFill>
                <a:cs typeface="Times New Roman" charset="0"/>
              </a:rPr>
              <a:t> </a:t>
            </a:r>
            <a:r>
              <a:rPr lang="en-AU" sz="1600" b="1" dirty="0">
                <a:solidFill>
                  <a:srgbClr val="990033"/>
                </a:solidFill>
                <a:cs typeface="Times New Roman" charset="0"/>
              </a:rPr>
              <a:t>  60 amps at a power factor of 0.9 lagging </a:t>
            </a:r>
            <a:r>
              <a:rPr lang="en-AU" b="1" dirty="0">
                <a:solidFill>
                  <a:srgbClr val="990033"/>
                </a:solidFill>
                <a:cs typeface="Times New Roman" charset="0"/>
              </a:rPr>
              <a:t> </a:t>
            </a:r>
          </a:p>
        </p:txBody>
      </p:sp>
      <p:sp>
        <p:nvSpPr>
          <p:cNvPr id="97286" name="Text Box 6"/>
          <p:cNvSpPr txBox="1">
            <a:spLocks noChangeArrowheads="1"/>
          </p:cNvSpPr>
          <p:nvPr/>
        </p:nvSpPr>
        <p:spPr bwMode="auto">
          <a:xfrm>
            <a:off x="884238" y="51149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7287" name="Text Box 7"/>
          <p:cNvSpPr txBox="1">
            <a:spLocks noChangeArrowheads="1"/>
          </p:cNvSpPr>
          <p:nvPr/>
        </p:nvSpPr>
        <p:spPr bwMode="auto">
          <a:xfrm>
            <a:off x="884238" y="561022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Approximately </a:t>
            </a:r>
            <a:r>
              <a:rPr lang="en-US" b="1">
                <a:solidFill>
                  <a:srgbClr val="990033"/>
                </a:solidFill>
                <a:cs typeface="Times New Roman" charset="0"/>
              </a:rPr>
              <a:t>18</a:t>
            </a:r>
            <a:r>
              <a:rPr lang="en-AU" b="1">
                <a:solidFill>
                  <a:srgbClr val="990033"/>
                </a:solidFill>
                <a:cs typeface="Times New Roman" charset="0"/>
              </a:rPr>
              <a:t> amps.</a:t>
            </a:r>
            <a:r>
              <a:rPr lang="en-AU" b="1">
                <a:solidFill>
                  <a:srgbClr val="990033"/>
                </a:solidFill>
              </a:rPr>
              <a:t> </a:t>
            </a:r>
          </a:p>
        </p:txBody>
      </p:sp>
      <p:graphicFrame>
        <p:nvGraphicFramePr>
          <p:cNvPr id="97290" name="Object 10"/>
          <p:cNvGraphicFramePr>
            <a:graphicFrameLocks noChangeAspect="1"/>
          </p:cNvGraphicFramePr>
          <p:nvPr/>
        </p:nvGraphicFramePr>
        <p:xfrm>
          <a:off x="4495800" y="2514600"/>
          <a:ext cx="3792538" cy="3468688"/>
        </p:xfrm>
        <a:graphic>
          <a:graphicData uri="http://schemas.openxmlformats.org/presentationml/2006/ole">
            <mc:AlternateContent xmlns:mc="http://schemas.openxmlformats.org/markup-compatibility/2006">
              <mc:Choice xmlns:v="urn:schemas-microsoft-com:vml" Requires="v">
                <p:oleObj spid="_x0000_s31770" name="Bitmap Image" r:id="rId3" imgW="3352381" imgH="3067478" progId="Paint.Picture">
                  <p:embed/>
                </p:oleObj>
              </mc:Choice>
              <mc:Fallback>
                <p:oleObj name="Bitmap Image" r:id="rId3" imgW="3352381" imgH="3067478" progId="Paint.Picture">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514600"/>
                        <a:ext cx="3792538" cy="346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91" name="AutoShape 11"/>
          <p:cNvSpPr>
            <a:spLocks noChangeArrowheads="1"/>
          </p:cNvSpPr>
          <p:nvPr/>
        </p:nvSpPr>
        <p:spPr bwMode="auto">
          <a:xfrm>
            <a:off x="2133600" y="3124200"/>
            <a:ext cx="1905000" cy="381000"/>
          </a:xfrm>
          <a:prstGeom prst="wedgeRectCallout">
            <a:avLst>
              <a:gd name="adj1" fmla="val 157833"/>
              <a:gd name="adj2" fmla="val 261250"/>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t>18 amps</a:t>
            </a:r>
            <a:endParaRPr lang="en-AU"/>
          </a:p>
        </p:txBody>
      </p:sp>
      <p:sp>
        <p:nvSpPr>
          <p:cNvPr id="97292" name="Text Box 12"/>
          <p:cNvSpPr txBox="1">
            <a:spLocks noChangeArrowheads="1"/>
          </p:cNvSpPr>
          <p:nvPr/>
        </p:nvSpPr>
        <p:spPr bwMode="auto">
          <a:xfrm>
            <a:off x="762000" y="4038600"/>
            <a:ext cx="3581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sz="1600" b="1">
                <a:solidFill>
                  <a:srgbClr val="0000FF"/>
                </a:solidFill>
                <a:cs typeface="Times New Roman" charset="0"/>
              </a:rPr>
              <a:t>Red phase angle = 36.86 degrees</a:t>
            </a:r>
            <a:br>
              <a:rPr lang="en-US" sz="1600" b="1">
                <a:solidFill>
                  <a:srgbClr val="0000FF"/>
                </a:solidFill>
                <a:cs typeface="Times New Roman" charset="0"/>
              </a:rPr>
            </a:br>
            <a:r>
              <a:rPr lang="en-US" sz="1600" b="1">
                <a:solidFill>
                  <a:srgbClr val="0000FF"/>
                </a:solidFill>
                <a:cs typeface="Times New Roman" charset="0"/>
              </a:rPr>
              <a:t>White phase angle = 31.78 degrees</a:t>
            </a:r>
            <a:br>
              <a:rPr lang="en-US" sz="1600" b="1">
                <a:solidFill>
                  <a:srgbClr val="0000FF"/>
                </a:solidFill>
                <a:cs typeface="Times New Roman" charset="0"/>
              </a:rPr>
            </a:br>
            <a:r>
              <a:rPr lang="en-US" sz="1600" b="1">
                <a:solidFill>
                  <a:srgbClr val="0000FF"/>
                </a:solidFill>
                <a:cs typeface="Times New Roman" charset="0"/>
              </a:rPr>
              <a:t>Blue phase angle = 25.84 degrees</a:t>
            </a:r>
            <a:endParaRPr lang="en-AU" sz="1600" b="1">
              <a:solidFill>
                <a:srgbClr val="0000FF"/>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checkerboard(across)">
                                      <p:cBhvr>
                                        <p:cTn id="7" dur="500"/>
                                        <p:tgtEl>
                                          <p:spTgt spid="9728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7287"/>
                                        </p:tgtEl>
                                        <p:attrNameLst>
                                          <p:attrName>style.visibility</p:attrName>
                                        </p:attrNameLst>
                                      </p:cBhvr>
                                      <p:to>
                                        <p:strVal val="visible"/>
                                      </p:to>
                                    </p:set>
                                    <p:animEffect transition="in" filter="checkerboard(across)">
                                      <p:cBhvr>
                                        <p:cTn id="11" dur="500"/>
                                        <p:tgtEl>
                                          <p:spTgt spid="97287"/>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97292"/>
                                        </p:tgtEl>
                                        <p:attrNameLst>
                                          <p:attrName>style.visibility</p:attrName>
                                        </p:attrNameLst>
                                      </p:cBhvr>
                                      <p:to>
                                        <p:strVal val="visible"/>
                                      </p:to>
                                    </p:set>
                                    <p:animEffect transition="in" filter="checkerboard(across)">
                                      <p:cBhvr>
                                        <p:cTn id="15" dur="500"/>
                                        <p:tgtEl>
                                          <p:spTgt spid="97292"/>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97284"/>
                                        </p:tgtEl>
                                        <p:attrNameLst>
                                          <p:attrName>style.visibility</p:attrName>
                                        </p:attrNameLst>
                                      </p:cBhvr>
                                      <p:to>
                                        <p:strVal val="visible"/>
                                      </p:to>
                                    </p:set>
                                    <p:anim calcmode="lin" valueType="num">
                                      <p:cBhvr>
                                        <p:cTn id="19" dur="500" fill="hold"/>
                                        <p:tgtEl>
                                          <p:spTgt spid="97284"/>
                                        </p:tgtEl>
                                        <p:attrNameLst>
                                          <p:attrName>ppt_w</p:attrName>
                                        </p:attrNameLst>
                                      </p:cBhvr>
                                      <p:tavLst>
                                        <p:tav tm="0">
                                          <p:val>
                                            <p:fltVal val="0"/>
                                          </p:val>
                                        </p:tav>
                                        <p:tav tm="100000">
                                          <p:val>
                                            <p:strVal val="#ppt_w"/>
                                          </p:val>
                                        </p:tav>
                                      </p:tavLst>
                                    </p:anim>
                                    <p:anim calcmode="lin" valueType="num">
                                      <p:cBhvr>
                                        <p:cTn id="20" dur="500" fill="hold"/>
                                        <p:tgtEl>
                                          <p:spTgt spid="97284"/>
                                        </p:tgtEl>
                                        <p:attrNameLst>
                                          <p:attrName>ppt_h</p:attrName>
                                        </p:attrNameLst>
                                      </p:cBhvr>
                                      <p:tavLst>
                                        <p:tav tm="0">
                                          <p:val>
                                            <p:fltVal val="0"/>
                                          </p:val>
                                        </p:tav>
                                        <p:tav tm="100000">
                                          <p:val>
                                            <p:strVal val="#ppt_h"/>
                                          </p:val>
                                        </p:tav>
                                      </p:tavLst>
                                    </p:anim>
                                  </p:childTnLst>
                                </p:cTn>
                              </p:par>
                            </p:childTnLst>
                          </p:cTn>
                        </p:par>
                        <p:par>
                          <p:cTn id="21" fill="hold" nodeType="afterGroup">
                            <p:stCondLst>
                              <p:cond delay="2000"/>
                            </p:stCondLst>
                            <p:childTnLst>
                              <p:par>
                                <p:cTn id="22" presetID="22" presetClass="entr" presetSubtype="1" fill="hold" nodeType="afterEffect">
                                  <p:stCondLst>
                                    <p:cond delay="0"/>
                                  </p:stCondLst>
                                  <p:childTnLst>
                                    <p:set>
                                      <p:cBhvr>
                                        <p:cTn id="23" dur="1" fill="hold">
                                          <p:stCondLst>
                                            <p:cond delay="0"/>
                                          </p:stCondLst>
                                        </p:cTn>
                                        <p:tgtEl>
                                          <p:spTgt spid="97290"/>
                                        </p:tgtEl>
                                        <p:attrNameLst>
                                          <p:attrName>style.visibility</p:attrName>
                                        </p:attrNameLst>
                                      </p:cBhvr>
                                      <p:to>
                                        <p:strVal val="visible"/>
                                      </p:to>
                                    </p:set>
                                    <p:animEffect transition="in" filter="wipe(up)">
                                      <p:cBhvr>
                                        <p:cTn id="24" dur="500"/>
                                        <p:tgtEl>
                                          <p:spTgt spid="97290"/>
                                        </p:tgtEl>
                                      </p:cBhvr>
                                    </p:animEffect>
                                  </p:childTnLst>
                                </p:cTn>
                              </p:par>
                            </p:childTnLst>
                          </p:cTn>
                        </p:par>
                        <p:par>
                          <p:cTn id="25" fill="hold" nodeType="afterGroup">
                            <p:stCondLst>
                              <p:cond delay="2500"/>
                            </p:stCondLst>
                            <p:childTnLst>
                              <p:par>
                                <p:cTn id="26" presetID="5" presetClass="entr" presetSubtype="10" fill="hold" grpId="0" nodeType="afterEffect">
                                  <p:stCondLst>
                                    <p:cond delay="0"/>
                                  </p:stCondLst>
                                  <p:childTnLst>
                                    <p:set>
                                      <p:cBhvr>
                                        <p:cTn id="27" dur="1" fill="hold">
                                          <p:stCondLst>
                                            <p:cond delay="0"/>
                                          </p:stCondLst>
                                        </p:cTn>
                                        <p:tgtEl>
                                          <p:spTgt spid="97291"/>
                                        </p:tgtEl>
                                        <p:attrNameLst>
                                          <p:attrName>style.visibility</p:attrName>
                                        </p:attrNameLst>
                                      </p:cBhvr>
                                      <p:to>
                                        <p:strVal val="visible"/>
                                      </p:to>
                                    </p:set>
                                    <p:animEffect transition="in" filter="checkerboard(across)">
                                      <p:cBhvr>
                                        <p:cTn id="28" dur="500"/>
                                        <p:tgtEl>
                                          <p:spTgt spid="97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animBg="1" autoUpdateAnimBg="0"/>
      <p:bldP spid="97286" grpId="0" autoUpdateAnimBg="0"/>
      <p:bldP spid="97287" grpId="0" autoUpdateAnimBg="0"/>
      <p:bldP spid="97291" grpId="0" animBg="1" autoUpdateAnimBg="0"/>
      <p:bldP spid="9729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277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830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2773"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How </a:t>
            </a:r>
            <a:r>
              <a:rPr lang="en-AU" b="1" dirty="0">
                <a:solidFill>
                  <a:srgbClr val="990033"/>
                </a:solidFill>
                <a:cs typeface="Times New Roman" charset="0"/>
              </a:rPr>
              <a:t>can the out-of-balance current in the neutral be reduced in a large industrial installation? </a:t>
            </a:r>
          </a:p>
        </p:txBody>
      </p:sp>
      <p:sp>
        <p:nvSpPr>
          <p:cNvPr id="98310"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8311"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By balancing the load on each of the phases more evenly.</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10"/>
                                        </p:tgtEl>
                                        <p:attrNameLst>
                                          <p:attrName>style.visibility</p:attrName>
                                        </p:attrNameLst>
                                      </p:cBhvr>
                                      <p:to>
                                        <p:strVal val="visible"/>
                                      </p:to>
                                    </p:set>
                                    <p:animEffect transition="in" filter="checkerboard(across)">
                                      <p:cBhvr>
                                        <p:cTn id="7" dur="500"/>
                                        <p:tgtEl>
                                          <p:spTgt spid="9831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8311"/>
                                        </p:tgtEl>
                                        <p:attrNameLst>
                                          <p:attrName>style.visibility</p:attrName>
                                        </p:attrNameLst>
                                      </p:cBhvr>
                                      <p:to>
                                        <p:strVal val="visible"/>
                                      </p:to>
                                    </p:set>
                                    <p:animEffect transition="in" filter="checkerboard(across)">
                                      <p:cBhvr>
                                        <p:cTn id="11" dur="500"/>
                                        <p:tgtEl>
                                          <p:spTgt spid="9831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8308"/>
                                        </p:tgtEl>
                                        <p:attrNameLst>
                                          <p:attrName>style.visibility</p:attrName>
                                        </p:attrNameLst>
                                      </p:cBhvr>
                                      <p:to>
                                        <p:strVal val="visible"/>
                                      </p:to>
                                    </p:set>
                                    <p:anim calcmode="lin" valueType="num">
                                      <p:cBhvr>
                                        <p:cTn id="15" dur="500" fill="hold"/>
                                        <p:tgtEl>
                                          <p:spTgt spid="98308"/>
                                        </p:tgtEl>
                                        <p:attrNameLst>
                                          <p:attrName>ppt_w</p:attrName>
                                        </p:attrNameLst>
                                      </p:cBhvr>
                                      <p:tavLst>
                                        <p:tav tm="0">
                                          <p:val>
                                            <p:fltVal val="0"/>
                                          </p:val>
                                        </p:tav>
                                        <p:tav tm="100000">
                                          <p:val>
                                            <p:strVal val="#ppt_w"/>
                                          </p:val>
                                        </p:tav>
                                      </p:tavLst>
                                    </p:anim>
                                    <p:anim calcmode="lin" valueType="num">
                                      <p:cBhvr>
                                        <p:cTn id="16" dur="500" fill="hold"/>
                                        <p:tgtEl>
                                          <p:spTgt spid="983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autoUpdateAnimBg="0"/>
      <p:bldP spid="98310" grpId="0" autoUpdateAnimBg="0"/>
      <p:bldP spid="9831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379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933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3797" name="Text Box 5"/>
          <p:cNvSpPr txBox="1">
            <a:spLocks noChangeArrowheads="1"/>
          </p:cNvSpPr>
          <p:nvPr/>
        </p:nvSpPr>
        <p:spPr bwMode="auto">
          <a:xfrm>
            <a:off x="1104900" y="1001713"/>
            <a:ext cx="7810500" cy="16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A </a:t>
            </a:r>
            <a:r>
              <a:rPr lang="en-AU" b="1" dirty="0">
                <a:solidFill>
                  <a:srgbClr val="990033"/>
                </a:solidFill>
                <a:cs typeface="Times New Roman" charset="0"/>
              </a:rPr>
              <a:t>three phase four wire industrial installation has active conductors which have a current carrying capacity of 150 amps. What is the minimum permissible current carrying capacity of the associated neutral conductor?  State the Wiring Rules Clause number. </a:t>
            </a:r>
          </a:p>
        </p:txBody>
      </p:sp>
      <p:sp>
        <p:nvSpPr>
          <p:cNvPr id="99334"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99335"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100 amps.    Clause 3.5.2.</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4"/>
                                        </p:tgtEl>
                                        <p:attrNameLst>
                                          <p:attrName>style.visibility</p:attrName>
                                        </p:attrNameLst>
                                      </p:cBhvr>
                                      <p:to>
                                        <p:strVal val="visible"/>
                                      </p:to>
                                    </p:set>
                                    <p:animEffect transition="in" filter="checkerboard(across)">
                                      <p:cBhvr>
                                        <p:cTn id="7" dur="500"/>
                                        <p:tgtEl>
                                          <p:spTgt spid="9933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99335"/>
                                        </p:tgtEl>
                                        <p:attrNameLst>
                                          <p:attrName>style.visibility</p:attrName>
                                        </p:attrNameLst>
                                      </p:cBhvr>
                                      <p:to>
                                        <p:strVal val="visible"/>
                                      </p:to>
                                    </p:set>
                                    <p:animEffect transition="in" filter="checkerboard(across)">
                                      <p:cBhvr>
                                        <p:cTn id="11" dur="500"/>
                                        <p:tgtEl>
                                          <p:spTgt spid="99335"/>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99332"/>
                                        </p:tgtEl>
                                        <p:attrNameLst>
                                          <p:attrName>style.visibility</p:attrName>
                                        </p:attrNameLst>
                                      </p:cBhvr>
                                      <p:to>
                                        <p:strVal val="visible"/>
                                      </p:to>
                                    </p:set>
                                    <p:anim calcmode="lin" valueType="num">
                                      <p:cBhvr>
                                        <p:cTn id="15" dur="500" fill="hold"/>
                                        <p:tgtEl>
                                          <p:spTgt spid="99332"/>
                                        </p:tgtEl>
                                        <p:attrNameLst>
                                          <p:attrName>ppt_w</p:attrName>
                                        </p:attrNameLst>
                                      </p:cBhvr>
                                      <p:tavLst>
                                        <p:tav tm="0">
                                          <p:val>
                                            <p:fltVal val="0"/>
                                          </p:val>
                                        </p:tav>
                                        <p:tav tm="100000">
                                          <p:val>
                                            <p:strVal val="#ppt_w"/>
                                          </p:val>
                                        </p:tav>
                                      </p:tavLst>
                                    </p:anim>
                                    <p:anim calcmode="lin" valueType="num">
                                      <p:cBhvr>
                                        <p:cTn id="16" dur="500" fill="hold"/>
                                        <p:tgtEl>
                                          <p:spTgt spid="993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nimBg="1" autoUpdateAnimBg="0"/>
      <p:bldP spid="99334" grpId="0" autoUpdateAnimBg="0"/>
      <p:bldP spid="993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481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035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4821" name="Text Box 5"/>
          <p:cNvSpPr txBox="1">
            <a:spLocks noChangeArrowheads="1"/>
          </p:cNvSpPr>
          <p:nvPr/>
        </p:nvSpPr>
        <p:spPr bwMode="auto">
          <a:xfrm>
            <a:off x="1104900" y="1001713"/>
            <a:ext cx="7810500" cy="16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When </a:t>
            </a:r>
            <a:r>
              <a:rPr lang="en-AU" b="1" dirty="0">
                <a:solidFill>
                  <a:srgbClr val="990033"/>
                </a:solidFill>
                <a:cs typeface="Times New Roman" charset="0"/>
              </a:rPr>
              <a:t>determining the current carrying capacity of the neutral conductor in a three phase four wire installation, is it necessary to take abnormal circuit conditions (such a blown fuse in one phase) into account?   State the Wiring Rules clause number.  </a:t>
            </a:r>
          </a:p>
        </p:txBody>
      </p:sp>
      <p:sp>
        <p:nvSpPr>
          <p:cNvPr id="100358"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0359"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No.  3.5.2(b).</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checkerboard(across)">
                                      <p:cBhvr>
                                        <p:cTn id="7" dur="500"/>
                                        <p:tgtEl>
                                          <p:spTgt spid="10035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0359"/>
                                        </p:tgtEl>
                                        <p:attrNameLst>
                                          <p:attrName>style.visibility</p:attrName>
                                        </p:attrNameLst>
                                      </p:cBhvr>
                                      <p:to>
                                        <p:strVal val="visible"/>
                                      </p:to>
                                    </p:set>
                                    <p:animEffect transition="in" filter="checkerboard(across)">
                                      <p:cBhvr>
                                        <p:cTn id="11" dur="500"/>
                                        <p:tgtEl>
                                          <p:spTgt spid="10035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0356"/>
                                        </p:tgtEl>
                                        <p:attrNameLst>
                                          <p:attrName>style.visibility</p:attrName>
                                        </p:attrNameLst>
                                      </p:cBhvr>
                                      <p:to>
                                        <p:strVal val="visible"/>
                                      </p:to>
                                    </p:set>
                                    <p:anim calcmode="lin" valueType="num">
                                      <p:cBhvr>
                                        <p:cTn id="15" dur="500" fill="hold"/>
                                        <p:tgtEl>
                                          <p:spTgt spid="100356"/>
                                        </p:tgtEl>
                                        <p:attrNameLst>
                                          <p:attrName>ppt_w</p:attrName>
                                        </p:attrNameLst>
                                      </p:cBhvr>
                                      <p:tavLst>
                                        <p:tav tm="0">
                                          <p:val>
                                            <p:fltVal val="0"/>
                                          </p:val>
                                        </p:tav>
                                        <p:tav tm="100000">
                                          <p:val>
                                            <p:strVal val="#ppt_w"/>
                                          </p:val>
                                        </p:tav>
                                      </p:tavLst>
                                    </p:anim>
                                    <p:anim calcmode="lin" valueType="num">
                                      <p:cBhvr>
                                        <p:cTn id="16" dur="500" fill="hold"/>
                                        <p:tgtEl>
                                          <p:spTgt spid="1003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autoUpdateAnimBg="0"/>
      <p:bldP spid="100358" grpId="0" autoUpdateAnimBg="0"/>
      <p:bldP spid="10035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584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138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5845"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Name </a:t>
            </a:r>
            <a:r>
              <a:rPr lang="en-AU" b="1" dirty="0">
                <a:solidFill>
                  <a:srgbClr val="990033"/>
                </a:solidFill>
                <a:cs typeface="Times New Roman" charset="0"/>
              </a:rPr>
              <a:t>two electrical devices which can be designed for operation from two phases of a three phase supply.  </a:t>
            </a:r>
          </a:p>
        </p:txBody>
      </p:sp>
      <p:sp>
        <p:nvSpPr>
          <p:cNvPr id="101382"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1383"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 Cooking ranges and arc welders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checkerboard(across)">
                                      <p:cBhvr>
                                        <p:cTn id="7" dur="500"/>
                                        <p:tgtEl>
                                          <p:spTgt spid="10138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1383"/>
                                        </p:tgtEl>
                                        <p:attrNameLst>
                                          <p:attrName>style.visibility</p:attrName>
                                        </p:attrNameLst>
                                      </p:cBhvr>
                                      <p:to>
                                        <p:strVal val="visible"/>
                                      </p:to>
                                    </p:set>
                                    <p:animEffect transition="in" filter="checkerboard(across)">
                                      <p:cBhvr>
                                        <p:cTn id="11" dur="500"/>
                                        <p:tgtEl>
                                          <p:spTgt spid="101383"/>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1380"/>
                                        </p:tgtEl>
                                        <p:attrNameLst>
                                          <p:attrName>style.visibility</p:attrName>
                                        </p:attrNameLst>
                                      </p:cBhvr>
                                      <p:to>
                                        <p:strVal val="visible"/>
                                      </p:to>
                                    </p:set>
                                    <p:anim calcmode="lin" valueType="num">
                                      <p:cBhvr>
                                        <p:cTn id="15" dur="500" fill="hold"/>
                                        <p:tgtEl>
                                          <p:spTgt spid="101380"/>
                                        </p:tgtEl>
                                        <p:attrNameLst>
                                          <p:attrName>ppt_w</p:attrName>
                                        </p:attrNameLst>
                                      </p:cBhvr>
                                      <p:tavLst>
                                        <p:tav tm="0">
                                          <p:val>
                                            <p:fltVal val="0"/>
                                          </p:val>
                                        </p:tav>
                                        <p:tav tm="100000">
                                          <p:val>
                                            <p:strVal val="#ppt_w"/>
                                          </p:val>
                                        </p:tav>
                                      </p:tavLst>
                                    </p:anim>
                                    <p:anim calcmode="lin" valueType="num">
                                      <p:cBhvr>
                                        <p:cTn id="16" dur="500" fill="hold"/>
                                        <p:tgtEl>
                                          <p:spTgt spid="1013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autoUpdateAnimBg="0"/>
      <p:bldP spid="101382" grpId="0" autoUpdateAnimBg="0"/>
      <p:bldP spid="10138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686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240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6869"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effect would it have on the operation of an unbalanced three phase four wire MEN installation if the neutral is open circuited when the circuit is energised?  </a:t>
            </a:r>
          </a:p>
        </p:txBody>
      </p:sp>
      <p:sp>
        <p:nvSpPr>
          <p:cNvPr id="102406"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2407" name="Text Box 7"/>
          <p:cNvSpPr txBox="1">
            <a:spLocks noChangeArrowheads="1"/>
          </p:cNvSpPr>
          <p:nvPr/>
        </p:nvSpPr>
        <p:spPr bwMode="auto">
          <a:xfrm>
            <a:off x="933450" y="476250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Voltages could vary and damage equipment.  A voltage occurs across the break in the neutral.</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Effect transition="in" filter="checkerboard(across)">
                                      <p:cBhvr>
                                        <p:cTn id="7" dur="500"/>
                                        <p:tgtEl>
                                          <p:spTgt spid="10240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2407"/>
                                        </p:tgtEl>
                                        <p:attrNameLst>
                                          <p:attrName>style.visibility</p:attrName>
                                        </p:attrNameLst>
                                      </p:cBhvr>
                                      <p:to>
                                        <p:strVal val="visible"/>
                                      </p:to>
                                    </p:set>
                                    <p:animEffect transition="in" filter="checkerboard(across)">
                                      <p:cBhvr>
                                        <p:cTn id="11" dur="500"/>
                                        <p:tgtEl>
                                          <p:spTgt spid="102407"/>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2404"/>
                                        </p:tgtEl>
                                        <p:attrNameLst>
                                          <p:attrName>style.visibility</p:attrName>
                                        </p:attrNameLst>
                                      </p:cBhvr>
                                      <p:to>
                                        <p:strVal val="visible"/>
                                      </p:to>
                                    </p:set>
                                    <p:anim calcmode="lin" valueType="num">
                                      <p:cBhvr>
                                        <p:cTn id="15" dur="500" fill="hold"/>
                                        <p:tgtEl>
                                          <p:spTgt spid="102404"/>
                                        </p:tgtEl>
                                        <p:attrNameLst>
                                          <p:attrName>ppt_w</p:attrName>
                                        </p:attrNameLst>
                                      </p:cBhvr>
                                      <p:tavLst>
                                        <p:tav tm="0">
                                          <p:val>
                                            <p:fltVal val="0"/>
                                          </p:val>
                                        </p:tav>
                                        <p:tav tm="100000">
                                          <p:val>
                                            <p:strVal val="#ppt_w"/>
                                          </p:val>
                                        </p:tav>
                                      </p:tavLst>
                                    </p:anim>
                                    <p:anim calcmode="lin" valueType="num">
                                      <p:cBhvr>
                                        <p:cTn id="16" dur="500" fill="hold"/>
                                        <p:tgtEl>
                                          <p:spTgt spid="1024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autoUpdateAnimBg="0"/>
      <p:bldP spid="102406" grpId="0" autoUpdateAnimBg="0"/>
      <p:bldP spid="10240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smtClean="0"/>
              <a:t>THREE PHASE ELECTRICITY EXPLAINED</a:t>
            </a:r>
            <a:endParaRPr lang="en-AU"/>
          </a:p>
        </p:txBody>
      </p:sp>
      <p:sp>
        <p:nvSpPr>
          <p:cNvPr id="3" name="Content Placeholder 2"/>
          <p:cNvSpPr>
            <a:spLocks noGrp="1"/>
          </p:cNvSpPr>
          <p:nvPr>
            <p:ph idx="1"/>
          </p:nvPr>
        </p:nvSpPr>
        <p:spPr/>
        <p:txBody>
          <a:bodyPr/>
          <a:lstStyle/>
          <a:p>
            <a:r>
              <a:rPr lang="en-AU" sz="2400" dirty="0">
                <a:hlinkClick r:id="rId2"/>
              </a:rPr>
              <a:t>https://</a:t>
            </a:r>
            <a:r>
              <a:rPr lang="en-AU" sz="2400" dirty="0" smtClean="0">
                <a:hlinkClick r:id="rId2"/>
              </a:rPr>
              <a:t>youtu.be/4oRT7PoXSS0</a:t>
            </a:r>
            <a:endParaRPr lang="en-AU" sz="2400" dirty="0" smtClean="0"/>
          </a:p>
          <a:p>
            <a:endParaRPr lang="en-AU" dirty="0"/>
          </a:p>
        </p:txBody>
      </p:sp>
    </p:spTree>
    <p:extLst>
      <p:ext uri="{BB962C8B-B14F-4D97-AF65-F5344CB8AC3E}">
        <p14:creationId xmlns:p14="http://schemas.microsoft.com/office/powerpoint/2010/main" val="1668775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78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3428"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7893"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the phase relationship between the input voltage and the output voltage of a three phase transformer which is connected delta to star? </a:t>
            </a:r>
          </a:p>
        </p:txBody>
      </p:sp>
      <p:sp>
        <p:nvSpPr>
          <p:cNvPr id="103430"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3431" name="Text Box 7"/>
          <p:cNvSpPr txBox="1">
            <a:spLocks noChangeArrowheads="1"/>
          </p:cNvSpPr>
          <p:nvPr/>
        </p:nvSpPr>
        <p:spPr bwMode="auto">
          <a:xfrm>
            <a:off x="933450" y="4762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The output voltage lags the input voltage by </a:t>
            </a:r>
            <a:r>
              <a:rPr lang="en-US" b="1">
                <a:solidFill>
                  <a:srgbClr val="990033"/>
                </a:solidFill>
                <a:cs typeface="Times New Roman" charset="0"/>
              </a:rPr>
              <a:t>3</a:t>
            </a:r>
            <a:r>
              <a:rPr lang="en-AU" b="1">
                <a:solidFill>
                  <a:srgbClr val="990033"/>
                </a:solidFill>
                <a:cs typeface="Times New Roman" charset="0"/>
              </a:rPr>
              <a:t>0 degrees.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30"/>
                                        </p:tgtEl>
                                        <p:attrNameLst>
                                          <p:attrName>style.visibility</p:attrName>
                                        </p:attrNameLst>
                                      </p:cBhvr>
                                      <p:to>
                                        <p:strVal val="visible"/>
                                      </p:to>
                                    </p:set>
                                    <p:animEffect transition="in" filter="checkerboard(across)">
                                      <p:cBhvr>
                                        <p:cTn id="7" dur="500"/>
                                        <p:tgtEl>
                                          <p:spTgt spid="10343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3431"/>
                                        </p:tgtEl>
                                        <p:attrNameLst>
                                          <p:attrName>style.visibility</p:attrName>
                                        </p:attrNameLst>
                                      </p:cBhvr>
                                      <p:to>
                                        <p:strVal val="visible"/>
                                      </p:to>
                                    </p:set>
                                    <p:animEffect transition="in" filter="checkerboard(across)">
                                      <p:cBhvr>
                                        <p:cTn id="11" dur="500"/>
                                        <p:tgtEl>
                                          <p:spTgt spid="10343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3428"/>
                                        </p:tgtEl>
                                        <p:attrNameLst>
                                          <p:attrName>style.visibility</p:attrName>
                                        </p:attrNameLst>
                                      </p:cBhvr>
                                      <p:to>
                                        <p:strVal val="visible"/>
                                      </p:to>
                                    </p:set>
                                    <p:anim calcmode="lin" valueType="num">
                                      <p:cBhvr>
                                        <p:cTn id="15" dur="500" fill="hold"/>
                                        <p:tgtEl>
                                          <p:spTgt spid="103428"/>
                                        </p:tgtEl>
                                        <p:attrNameLst>
                                          <p:attrName>ppt_w</p:attrName>
                                        </p:attrNameLst>
                                      </p:cBhvr>
                                      <p:tavLst>
                                        <p:tav tm="0">
                                          <p:val>
                                            <p:fltVal val="0"/>
                                          </p:val>
                                        </p:tav>
                                        <p:tav tm="100000">
                                          <p:val>
                                            <p:strVal val="#ppt_w"/>
                                          </p:val>
                                        </p:tav>
                                      </p:tavLst>
                                    </p:anim>
                                    <p:anim calcmode="lin" valueType="num">
                                      <p:cBhvr>
                                        <p:cTn id="16" dur="500" fill="hold"/>
                                        <p:tgtEl>
                                          <p:spTgt spid="1034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autoUpdateAnimBg="0"/>
      <p:bldP spid="103430" grpId="0" autoUpdateAnimBg="0"/>
      <p:bldP spid="10343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891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4452"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8917"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What </a:t>
            </a:r>
            <a:r>
              <a:rPr lang="en-AU" b="1" dirty="0">
                <a:solidFill>
                  <a:srgbClr val="990033"/>
                </a:solidFill>
                <a:cs typeface="Times New Roman" charset="0"/>
              </a:rPr>
              <a:t>is meant by the term 'Harmonic' when applied to sinusoidal electrical power systems? </a:t>
            </a:r>
          </a:p>
        </p:txBody>
      </p:sp>
      <p:sp>
        <p:nvSpPr>
          <p:cNvPr id="104454" name="Text Box 6"/>
          <p:cNvSpPr txBox="1">
            <a:spLocks noChangeArrowheads="1"/>
          </p:cNvSpPr>
          <p:nvPr/>
        </p:nvSpPr>
        <p:spPr bwMode="auto">
          <a:xfrm>
            <a:off x="949325" y="4854575"/>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4455" name="Text Box 7"/>
          <p:cNvSpPr txBox="1">
            <a:spLocks noChangeArrowheads="1"/>
          </p:cNvSpPr>
          <p:nvPr/>
        </p:nvSpPr>
        <p:spPr bwMode="auto">
          <a:xfrm>
            <a:off x="949325" y="5349875"/>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Harmonics are subsidiary waveforms which are integer multiples of the fundamental frequency. </a:t>
            </a:r>
            <a:r>
              <a:rPr lang="en-AU" b="1">
                <a:solidFill>
                  <a:srgbClr val="990033"/>
                </a:solidFill>
              </a:rPr>
              <a:t> </a:t>
            </a:r>
          </a:p>
        </p:txBody>
      </p:sp>
      <p:graphicFrame>
        <p:nvGraphicFramePr>
          <p:cNvPr id="104456" name="Object 8"/>
          <p:cNvGraphicFramePr>
            <a:graphicFrameLocks noChangeAspect="1"/>
          </p:cNvGraphicFramePr>
          <p:nvPr/>
        </p:nvGraphicFramePr>
        <p:xfrm>
          <a:off x="3200400" y="1828800"/>
          <a:ext cx="5562600" cy="3341688"/>
        </p:xfrm>
        <a:graphic>
          <a:graphicData uri="http://schemas.openxmlformats.org/presentationml/2006/ole">
            <mc:AlternateContent xmlns:mc="http://schemas.openxmlformats.org/markup-compatibility/2006">
              <mc:Choice xmlns:v="urn:schemas-microsoft-com:vml" Requires="v">
                <p:oleObj spid="_x0000_s38936" name="Bitmap Image" r:id="rId3" imgW="5866667" imgH="3524742" progId="Paint.Picture">
                  <p:embed/>
                </p:oleObj>
              </mc:Choice>
              <mc:Fallback>
                <p:oleObj name="Bitmap Image" r:id="rId3" imgW="5866667" imgH="3524742"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828800"/>
                        <a:ext cx="5562600"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4454"/>
                                        </p:tgtEl>
                                        <p:attrNameLst>
                                          <p:attrName>style.visibility</p:attrName>
                                        </p:attrNameLst>
                                      </p:cBhvr>
                                      <p:to>
                                        <p:strVal val="visible"/>
                                      </p:to>
                                    </p:set>
                                    <p:animEffect transition="in" filter="checkerboard(across)">
                                      <p:cBhvr>
                                        <p:cTn id="7" dur="500"/>
                                        <p:tgtEl>
                                          <p:spTgt spid="104454"/>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4455"/>
                                        </p:tgtEl>
                                        <p:attrNameLst>
                                          <p:attrName>style.visibility</p:attrName>
                                        </p:attrNameLst>
                                      </p:cBhvr>
                                      <p:to>
                                        <p:strVal val="visible"/>
                                      </p:to>
                                    </p:set>
                                    <p:animEffect transition="in" filter="checkerboard(across)">
                                      <p:cBhvr>
                                        <p:cTn id="11" dur="500"/>
                                        <p:tgtEl>
                                          <p:spTgt spid="104455"/>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4456"/>
                                        </p:tgtEl>
                                        <p:attrNameLst>
                                          <p:attrName>style.visibility</p:attrName>
                                        </p:attrNameLst>
                                      </p:cBhvr>
                                      <p:to>
                                        <p:strVal val="visible"/>
                                      </p:to>
                                    </p:set>
                                    <p:animEffect transition="in" filter="checkerboard(across)">
                                      <p:cBhvr>
                                        <p:cTn id="15" dur="500"/>
                                        <p:tgtEl>
                                          <p:spTgt spid="104456"/>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4452"/>
                                        </p:tgtEl>
                                        <p:attrNameLst>
                                          <p:attrName>style.visibility</p:attrName>
                                        </p:attrNameLst>
                                      </p:cBhvr>
                                      <p:to>
                                        <p:strVal val="visible"/>
                                      </p:to>
                                    </p:set>
                                    <p:anim calcmode="lin" valueType="num">
                                      <p:cBhvr>
                                        <p:cTn id="19" dur="500" fill="hold"/>
                                        <p:tgtEl>
                                          <p:spTgt spid="104452"/>
                                        </p:tgtEl>
                                        <p:attrNameLst>
                                          <p:attrName>ppt_w</p:attrName>
                                        </p:attrNameLst>
                                      </p:cBhvr>
                                      <p:tavLst>
                                        <p:tav tm="0">
                                          <p:val>
                                            <p:fltVal val="0"/>
                                          </p:val>
                                        </p:tav>
                                        <p:tav tm="100000">
                                          <p:val>
                                            <p:strVal val="#ppt_w"/>
                                          </p:val>
                                        </p:tav>
                                      </p:tavLst>
                                    </p:anim>
                                    <p:anim calcmode="lin" valueType="num">
                                      <p:cBhvr>
                                        <p:cTn id="20" dur="500" fill="hold"/>
                                        <p:tgtEl>
                                          <p:spTgt spid="104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autoUpdateAnimBg="0"/>
      <p:bldP spid="104454" grpId="0" autoUpdateAnimBg="0"/>
      <p:bldP spid="10445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3993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5476"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39941" name="Text Box 5"/>
          <p:cNvSpPr txBox="1">
            <a:spLocks noChangeArrowheads="1"/>
          </p:cNvSpPr>
          <p:nvPr/>
        </p:nvSpPr>
        <p:spPr bwMode="auto">
          <a:xfrm>
            <a:off x="1104900" y="1001713"/>
            <a:ext cx="7810500" cy="101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Give </a:t>
            </a:r>
            <a:r>
              <a:rPr lang="en-AU" b="1" dirty="0">
                <a:solidFill>
                  <a:srgbClr val="990033"/>
                </a:solidFill>
                <a:cs typeface="Times New Roman" charset="0"/>
              </a:rPr>
              <a:t>two possible sources of undesirable harmonics in sinusoidal electrical power systems?  How can the effects be overcome? </a:t>
            </a:r>
          </a:p>
        </p:txBody>
      </p:sp>
      <p:sp>
        <p:nvSpPr>
          <p:cNvPr id="105478" name="Text Box 6"/>
          <p:cNvSpPr txBox="1">
            <a:spLocks noChangeArrowheads="1"/>
          </p:cNvSpPr>
          <p:nvPr/>
        </p:nvSpPr>
        <p:spPr bwMode="auto">
          <a:xfrm>
            <a:off x="933450" y="42672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5479" name="Text Box 7"/>
          <p:cNvSpPr txBox="1">
            <a:spLocks noChangeArrowheads="1"/>
          </p:cNvSpPr>
          <p:nvPr/>
        </p:nvSpPr>
        <p:spPr bwMode="auto">
          <a:xfrm>
            <a:off x="933450" y="476250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Fluorescent ballasts.  Electronic switching circuits. Reduce inductive components.  Install harmonic filters.</a:t>
            </a:r>
            <a:r>
              <a:rPr lang="en-AU" b="1">
                <a:solidFill>
                  <a:srgbClr val="99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checkerboard(across)">
                                      <p:cBhvr>
                                        <p:cTn id="7" dur="500"/>
                                        <p:tgtEl>
                                          <p:spTgt spid="105478"/>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5479"/>
                                        </p:tgtEl>
                                        <p:attrNameLst>
                                          <p:attrName>style.visibility</p:attrName>
                                        </p:attrNameLst>
                                      </p:cBhvr>
                                      <p:to>
                                        <p:strVal val="visible"/>
                                      </p:to>
                                    </p:set>
                                    <p:animEffect transition="in" filter="checkerboard(across)">
                                      <p:cBhvr>
                                        <p:cTn id="11" dur="500"/>
                                        <p:tgtEl>
                                          <p:spTgt spid="105479"/>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105476"/>
                                        </p:tgtEl>
                                        <p:attrNameLst>
                                          <p:attrName>style.visibility</p:attrName>
                                        </p:attrNameLst>
                                      </p:cBhvr>
                                      <p:to>
                                        <p:strVal val="visible"/>
                                      </p:to>
                                    </p:set>
                                    <p:anim calcmode="lin" valueType="num">
                                      <p:cBhvr>
                                        <p:cTn id="15" dur="500" fill="hold"/>
                                        <p:tgtEl>
                                          <p:spTgt spid="105476"/>
                                        </p:tgtEl>
                                        <p:attrNameLst>
                                          <p:attrName>ppt_w</p:attrName>
                                        </p:attrNameLst>
                                      </p:cBhvr>
                                      <p:tavLst>
                                        <p:tav tm="0">
                                          <p:val>
                                            <p:fltVal val="0"/>
                                          </p:val>
                                        </p:tav>
                                        <p:tav tm="100000">
                                          <p:val>
                                            <p:strVal val="#ppt_w"/>
                                          </p:val>
                                        </p:tav>
                                      </p:tavLst>
                                    </p:anim>
                                    <p:anim calcmode="lin" valueType="num">
                                      <p:cBhvr>
                                        <p:cTn id="16" dur="500" fill="hold"/>
                                        <p:tgtEl>
                                          <p:spTgt spid="1054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autoUpdateAnimBg="0"/>
      <p:bldP spid="105478" grpId="0" autoUpdateAnimBg="0"/>
      <p:bldP spid="10547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bwMode="auto">
          <a:xfrm>
            <a:off x="685800" y="333375"/>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AU" sz="2400" dirty="0" smtClean="0">
              <a:solidFill>
                <a:schemeClr val="tx1"/>
              </a:solidFill>
              <a:latin typeface="Arial" charset="0"/>
            </a:endParaRPr>
          </a:p>
        </p:txBody>
      </p:sp>
      <p:sp>
        <p:nvSpPr>
          <p:cNvPr id="4096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06500"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
        <p:nvSpPr>
          <p:cNvPr id="40965" name="Text Box 5"/>
          <p:cNvSpPr txBox="1">
            <a:spLocks noChangeArrowheads="1"/>
          </p:cNvSpPr>
          <p:nvPr/>
        </p:nvSpPr>
        <p:spPr bwMode="auto">
          <a:xfrm>
            <a:off x="1104900" y="1001713"/>
            <a:ext cx="7810500" cy="71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dirty="0" smtClean="0">
                <a:solidFill>
                  <a:srgbClr val="990033"/>
                </a:solidFill>
                <a:cs typeface="Times New Roman" charset="0"/>
              </a:rPr>
              <a:t>At </a:t>
            </a:r>
            <a:r>
              <a:rPr lang="en-AU" b="1" dirty="0">
                <a:solidFill>
                  <a:srgbClr val="990033"/>
                </a:solidFill>
                <a:cs typeface="Times New Roman" charset="0"/>
              </a:rPr>
              <a:t>what speed must a 4-pole three phase alternator be rotated to produce a frequency of 50 Hz? </a:t>
            </a:r>
          </a:p>
        </p:txBody>
      </p:sp>
      <p:sp>
        <p:nvSpPr>
          <p:cNvPr id="106502" name="Text Box 6"/>
          <p:cNvSpPr txBox="1">
            <a:spLocks noChangeArrowheads="1"/>
          </p:cNvSpPr>
          <p:nvPr/>
        </p:nvSpPr>
        <p:spPr bwMode="auto">
          <a:xfrm>
            <a:off x="915988" y="492125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US" b="1">
                <a:solidFill>
                  <a:schemeClr val="tx1"/>
                </a:solidFill>
                <a:cs typeface="Times New Roman" charset="0"/>
              </a:rPr>
              <a:t>Typical answer:</a:t>
            </a:r>
            <a:endParaRPr lang="en-AU" b="1">
              <a:solidFill>
                <a:schemeClr val="tx1"/>
              </a:solidFill>
            </a:endParaRPr>
          </a:p>
        </p:txBody>
      </p:sp>
      <p:sp>
        <p:nvSpPr>
          <p:cNvPr id="106503" name="Text Box 7"/>
          <p:cNvSpPr txBox="1">
            <a:spLocks noChangeArrowheads="1"/>
          </p:cNvSpPr>
          <p:nvPr/>
        </p:nvSpPr>
        <p:spPr bwMode="auto">
          <a:xfrm>
            <a:off x="915988" y="541655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r>
              <a:rPr lang="en-AU" b="1">
                <a:solidFill>
                  <a:srgbClr val="990033"/>
                </a:solidFill>
                <a:cs typeface="Times New Roman" charset="0"/>
              </a:rPr>
              <a:t>1500 r/min.   Speed = fx60/Pairs of poles or fx120/Poles.</a:t>
            </a:r>
            <a:r>
              <a:rPr lang="en-AU" b="1">
                <a:solidFill>
                  <a:srgbClr val="990033"/>
                </a:solidFill>
              </a:rPr>
              <a:t> </a:t>
            </a:r>
          </a:p>
        </p:txBody>
      </p:sp>
      <p:pic>
        <p:nvPicPr>
          <p:cNvPr id="1065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38" y="2657475"/>
            <a:ext cx="31337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Effect transition="in" filter="checkerboard(across)">
                                      <p:cBhvr>
                                        <p:cTn id="7" dur="500"/>
                                        <p:tgtEl>
                                          <p:spTgt spid="10650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6503"/>
                                        </p:tgtEl>
                                        <p:attrNameLst>
                                          <p:attrName>style.visibility</p:attrName>
                                        </p:attrNameLst>
                                      </p:cBhvr>
                                      <p:to>
                                        <p:strVal val="visible"/>
                                      </p:to>
                                    </p:set>
                                    <p:animEffect transition="in" filter="checkerboard(across)">
                                      <p:cBhvr>
                                        <p:cTn id="11" dur="500"/>
                                        <p:tgtEl>
                                          <p:spTgt spid="106503"/>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106505"/>
                                        </p:tgtEl>
                                        <p:attrNameLst>
                                          <p:attrName>style.visibility</p:attrName>
                                        </p:attrNameLst>
                                      </p:cBhvr>
                                      <p:to>
                                        <p:strVal val="visible"/>
                                      </p:to>
                                    </p:set>
                                    <p:animEffect transition="in" filter="checkerboard(across)">
                                      <p:cBhvr>
                                        <p:cTn id="15" dur="500"/>
                                        <p:tgtEl>
                                          <p:spTgt spid="106505"/>
                                        </p:tgtEl>
                                      </p:cBhvr>
                                    </p:animEffect>
                                  </p:childTnLst>
                                </p:cTn>
                              </p:par>
                            </p:childTnLst>
                          </p:cTn>
                        </p:par>
                        <p:par>
                          <p:cTn id="16" fill="hold" nodeType="afterGroup">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p:cTn id="19" dur="500" fill="hold"/>
                                        <p:tgtEl>
                                          <p:spTgt spid="106500"/>
                                        </p:tgtEl>
                                        <p:attrNameLst>
                                          <p:attrName>ppt_w</p:attrName>
                                        </p:attrNameLst>
                                      </p:cBhvr>
                                      <p:tavLst>
                                        <p:tav tm="0">
                                          <p:val>
                                            <p:fltVal val="0"/>
                                          </p:val>
                                        </p:tav>
                                        <p:tav tm="100000">
                                          <p:val>
                                            <p:strVal val="#ppt_w"/>
                                          </p:val>
                                        </p:tav>
                                      </p:tavLst>
                                    </p:anim>
                                    <p:anim calcmode="lin" valueType="num">
                                      <p:cBhvr>
                                        <p:cTn id="20" dur="500" fill="hold"/>
                                        <p:tgtEl>
                                          <p:spTgt spid="1065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autoUpdateAnimBg="0"/>
      <p:bldP spid="106502" grpId="0" autoUpdateAnimBg="0"/>
      <p:bldP spid="10650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bwMode="auto">
          <a:xfrm>
            <a:off x="685800" y="1905000"/>
            <a:ext cx="7772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2400" b="1" smtClean="0">
                <a:solidFill>
                  <a:srgbClr val="990033"/>
                </a:solidFill>
                <a:latin typeface="Arial" charset="0"/>
              </a:rPr>
              <a:t>The End</a:t>
            </a:r>
            <a:endParaRPr lang="en-AU" sz="2400" b="1" smtClean="0">
              <a:solidFill>
                <a:srgbClr val="990033"/>
              </a:solidFill>
              <a:latin typeface="Arial" charset="0"/>
            </a:endParaRPr>
          </a:p>
        </p:txBody>
      </p:sp>
      <p:sp>
        <p:nvSpPr>
          <p:cNvPr id="41987"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algn="l" eaLnBrk="1" hangingPunct="1">
              <a:spcBef>
                <a:spcPct val="50000"/>
              </a:spcBef>
            </a:pPr>
            <a:endParaRPr lang="en-US"/>
          </a:p>
        </p:txBody>
      </p:sp>
      <p:sp>
        <p:nvSpPr>
          <p:cNvPr id="41988" name="Rectangle 6"/>
          <p:cNvSpPr>
            <a:spLocks noChangeArrowheads="1"/>
          </p:cNvSpPr>
          <p:nvPr/>
        </p:nvSpPr>
        <p:spPr bwMode="auto">
          <a:xfrm>
            <a:off x="1851025" y="4403725"/>
            <a:ext cx="544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spcBef>
                <a:spcPct val="50000"/>
              </a:spcBef>
            </a:pPr>
            <a:r>
              <a:rPr lang="en-US">
                <a:solidFill>
                  <a:schemeClr val="tx1"/>
                </a:solidFill>
                <a:cs typeface="Times New Roman" charset="0"/>
              </a:rPr>
              <a:t>Thank you for participating in this presentation.</a:t>
            </a:r>
            <a:endParaRPr lang="en-AU">
              <a:solidFill>
                <a:schemeClr val="tx1"/>
              </a:solidFill>
              <a:cs typeface="Times New Roman" charset="0"/>
            </a:endParaRPr>
          </a:p>
        </p:txBody>
      </p:sp>
      <p:sp>
        <p:nvSpPr>
          <p:cNvPr id="41989" name="Text Box 7"/>
          <p:cNvSpPr txBox="1">
            <a:spLocks noChangeArrowheads="1"/>
          </p:cNvSpPr>
          <p:nvPr/>
        </p:nvSpPr>
        <p:spPr bwMode="auto">
          <a:xfrm>
            <a:off x="933450" y="5478463"/>
            <a:ext cx="7277100" cy="32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eaLnBrk="0" hangingPunct="0">
              <a:defRPr sz="2000">
                <a:solidFill>
                  <a:schemeClr val="tx2"/>
                </a:solidFill>
                <a:latin typeface="Arial" charset="0"/>
              </a:defRPr>
            </a:lvl1pPr>
            <a:lvl2pPr marL="742950" indent="-285750" eaLnBrk="0" hangingPunct="0">
              <a:defRPr sz="2000">
                <a:solidFill>
                  <a:schemeClr val="tx2"/>
                </a:solidFill>
                <a:latin typeface="Arial" charset="0"/>
              </a:defRPr>
            </a:lvl2pPr>
            <a:lvl3pPr marL="1143000" indent="-228600" eaLnBrk="0" hangingPunct="0">
              <a:defRPr sz="2000">
                <a:solidFill>
                  <a:schemeClr val="tx2"/>
                </a:solidFill>
                <a:latin typeface="Arial" charset="0"/>
              </a:defRPr>
            </a:lvl3pPr>
            <a:lvl4pPr marL="1600200" indent="-228600" eaLnBrk="0" hangingPunct="0">
              <a:defRPr sz="2000">
                <a:solidFill>
                  <a:schemeClr val="tx2"/>
                </a:solidFill>
                <a:latin typeface="Arial" charset="0"/>
              </a:defRPr>
            </a:lvl4pPr>
            <a:lvl5pPr marL="2057400" indent="-228600" eaLnBrk="0" hangingPunct="0">
              <a:defRPr sz="2000">
                <a:solidFill>
                  <a:schemeClr val="tx2"/>
                </a:solidFill>
                <a:latin typeface="Arial" charset="0"/>
              </a:defRPr>
            </a:lvl5pPr>
            <a:lvl6pPr marL="2514600" indent="-228600" algn="ctr" eaLnBrk="0" fontAlgn="base" hangingPunct="0">
              <a:spcBef>
                <a:spcPct val="0"/>
              </a:spcBef>
              <a:spcAft>
                <a:spcPct val="0"/>
              </a:spcAft>
              <a:defRPr sz="2000">
                <a:solidFill>
                  <a:schemeClr val="tx2"/>
                </a:solidFill>
                <a:latin typeface="Arial" charset="0"/>
              </a:defRPr>
            </a:lvl6pPr>
            <a:lvl7pPr marL="2971800" indent="-228600" algn="ctr" eaLnBrk="0" fontAlgn="base" hangingPunct="0">
              <a:spcBef>
                <a:spcPct val="0"/>
              </a:spcBef>
              <a:spcAft>
                <a:spcPct val="0"/>
              </a:spcAft>
              <a:defRPr sz="2000">
                <a:solidFill>
                  <a:schemeClr val="tx2"/>
                </a:solidFill>
                <a:latin typeface="Arial" charset="0"/>
              </a:defRPr>
            </a:lvl7pPr>
            <a:lvl8pPr marL="3429000" indent="-228600" algn="ctr" eaLnBrk="0" fontAlgn="base" hangingPunct="0">
              <a:spcBef>
                <a:spcPct val="0"/>
              </a:spcBef>
              <a:spcAft>
                <a:spcPct val="0"/>
              </a:spcAft>
              <a:defRPr sz="2000">
                <a:solidFill>
                  <a:schemeClr val="tx2"/>
                </a:solidFill>
                <a:latin typeface="Arial" charset="0"/>
              </a:defRPr>
            </a:lvl8pPr>
            <a:lvl9pPr marL="3886200" indent="-228600" algn="ctr" eaLnBrk="0" fontAlgn="base" hangingPunct="0">
              <a:spcBef>
                <a:spcPct val="0"/>
              </a:spcBef>
              <a:spcAft>
                <a:spcPct val="0"/>
              </a:spcAft>
              <a:defRPr sz="2000">
                <a:solidFill>
                  <a:schemeClr val="tx2"/>
                </a:solidFill>
                <a:latin typeface="Arial" charset="0"/>
              </a:defRPr>
            </a:lvl9pPr>
          </a:lstStyle>
          <a:p>
            <a:pPr eaLnBrk="1" hangingPunct="1">
              <a:spcBef>
                <a:spcPct val="50000"/>
              </a:spcBef>
            </a:pPr>
            <a:r>
              <a:rPr lang="en-US" sz="1800">
                <a:solidFill>
                  <a:schemeClr val="tx1"/>
                </a:solidFill>
                <a:cs typeface="Arial" charset="0"/>
              </a:rPr>
              <a:t>Click or press ESC to exit.</a:t>
            </a:r>
            <a:endParaRPr lang="en-AU" sz="1800">
              <a:solidFill>
                <a:schemeClr val="tx1"/>
              </a:solidFill>
            </a:endParaRPr>
          </a:p>
        </p:txBody>
      </p:sp>
      <p:sp>
        <p:nvSpPr>
          <p:cNvPr id="25612" name="AutoShape 12"/>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612"/>
                                        </p:tgtEl>
                                        <p:attrNameLst>
                                          <p:attrName>style.visibility</p:attrName>
                                        </p:attrNameLst>
                                      </p:cBhvr>
                                      <p:to>
                                        <p:strVal val="visible"/>
                                      </p:to>
                                    </p:set>
                                    <p:anim calcmode="lin" valueType="num">
                                      <p:cBhvr>
                                        <p:cTn id="7" dur="500" fill="hold"/>
                                        <p:tgtEl>
                                          <p:spTgt spid="25612"/>
                                        </p:tgtEl>
                                        <p:attrNameLst>
                                          <p:attrName>ppt_w</p:attrName>
                                        </p:attrNameLst>
                                      </p:cBhvr>
                                      <p:tavLst>
                                        <p:tav tm="0">
                                          <p:val>
                                            <p:fltVal val="0"/>
                                          </p:val>
                                        </p:tav>
                                        <p:tav tm="100000">
                                          <p:val>
                                            <p:strVal val="#ppt_w"/>
                                          </p:val>
                                        </p:tav>
                                      </p:tavLst>
                                    </p:anim>
                                    <p:anim calcmode="lin" valueType="num">
                                      <p:cBhvr>
                                        <p:cTn id="8" dur="500" fill="hold"/>
                                        <p:tgtEl>
                                          <p:spTgt spid="256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K:\Resources\Hampson_IM (D)\imagelibrary\images\Section 5\Fig05-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493" y="914400"/>
            <a:ext cx="793897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79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K:\Resources\Hampson_IM (D)\imagelibrary\images\Section 5\Fig0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03" y="1066800"/>
            <a:ext cx="8025097" cy="506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41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7044" name="AutoShape 4"/>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graphicFrame>
        <p:nvGraphicFramePr>
          <p:cNvPr id="87051" name="Object 11"/>
          <p:cNvGraphicFramePr>
            <a:graphicFrameLocks noChangeAspect="1"/>
          </p:cNvGraphicFramePr>
          <p:nvPr>
            <p:extLst>
              <p:ext uri="{D42A27DB-BD31-4B8C-83A1-F6EECF244321}">
                <p14:modId xmlns:p14="http://schemas.microsoft.com/office/powerpoint/2010/main" val="210639381"/>
              </p:ext>
            </p:extLst>
          </p:nvPr>
        </p:nvGraphicFramePr>
        <p:xfrm>
          <a:off x="755576" y="1052736"/>
          <a:ext cx="7632847" cy="4752527"/>
        </p:xfrm>
        <a:graphic>
          <a:graphicData uri="http://schemas.openxmlformats.org/presentationml/2006/ole">
            <mc:AlternateContent xmlns:mc="http://schemas.openxmlformats.org/markup-compatibility/2006">
              <mc:Choice xmlns:v="urn:schemas-microsoft-com:vml" Requires="v">
                <p:oleObj spid="_x0000_s7192" name="Bitmap Image" r:id="rId3" imgW="6792273" imgH="3467584" progId="Paint.Picture">
                  <p:embed/>
                </p:oleObj>
              </mc:Choice>
              <mc:Fallback>
                <p:oleObj name="Bitmap Image" r:id="rId3" imgW="6792273" imgH="3467584"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52736"/>
                        <a:ext cx="7632847" cy="4752527"/>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87051"/>
                                        </p:tgtEl>
                                        <p:attrNameLst>
                                          <p:attrName>style.visibility</p:attrName>
                                        </p:attrNameLst>
                                      </p:cBhvr>
                                      <p:to>
                                        <p:strVal val="visible"/>
                                      </p:to>
                                    </p:set>
                                    <p:animEffect transition="in" filter="checkerboard(across)">
                                      <p:cBhvr>
                                        <p:cTn id="7" dur="500"/>
                                        <p:tgtEl>
                                          <p:spTgt spid="87051"/>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7044"/>
                                        </p:tgtEl>
                                        <p:attrNameLst>
                                          <p:attrName>style.visibility</p:attrName>
                                        </p:attrNameLst>
                                      </p:cBhvr>
                                      <p:to>
                                        <p:strVal val="visible"/>
                                      </p:to>
                                    </p:set>
                                    <p:anim calcmode="lin" valueType="num">
                                      <p:cBhvr>
                                        <p:cTn id="11" dur="500" fill="hold"/>
                                        <p:tgtEl>
                                          <p:spTgt spid="87044"/>
                                        </p:tgtEl>
                                        <p:attrNameLst>
                                          <p:attrName>ppt_w</p:attrName>
                                        </p:attrNameLst>
                                      </p:cBhvr>
                                      <p:tavLst>
                                        <p:tav tm="0">
                                          <p:val>
                                            <p:fltVal val="0"/>
                                          </p:val>
                                        </p:tav>
                                        <p:tav tm="100000">
                                          <p:val>
                                            <p:strVal val="#ppt_w"/>
                                          </p:val>
                                        </p:tav>
                                      </p:tavLst>
                                    </p:anim>
                                    <p:anim calcmode="lin" valueType="num">
                                      <p:cBhvr>
                                        <p:cTn id="12" dur="500" fill="hold"/>
                                        <p:tgtEl>
                                          <p:spTgt spid="87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Adv</a:t>
            </a:r>
            <a:r>
              <a:rPr lang="en-AU" dirty="0" smtClean="0"/>
              <a:t> of Three Phase System</a:t>
            </a:r>
            <a:endParaRPr lang="en-US" dirty="0"/>
          </a:p>
        </p:txBody>
      </p:sp>
      <p:sp>
        <p:nvSpPr>
          <p:cNvPr id="3" name="Content Placeholder 2"/>
          <p:cNvSpPr>
            <a:spLocks noGrp="1"/>
          </p:cNvSpPr>
          <p:nvPr>
            <p:ph idx="1"/>
          </p:nvPr>
        </p:nvSpPr>
        <p:spPr>
          <a:xfrm>
            <a:off x="822960" y="1100628"/>
            <a:ext cx="7520940" cy="5064676"/>
          </a:xfrm>
        </p:spPr>
        <p:txBody>
          <a:bodyPr>
            <a:normAutofit lnSpcReduction="10000"/>
          </a:bodyPr>
          <a:lstStyle/>
          <a:p>
            <a:r>
              <a:rPr lang="en-US" sz="1800" dirty="0"/>
              <a:t>Most supply authorities generate and distribute electrical energy using the three phase system.  The main advantages of a three phase distribution system compared to a single phase system include</a:t>
            </a:r>
            <a:r>
              <a:rPr lang="en-US" sz="1800" dirty="0" smtClean="0"/>
              <a:t>:</a:t>
            </a:r>
            <a:r>
              <a:rPr lang="en-US" sz="1800" dirty="0"/>
              <a:t> </a:t>
            </a:r>
          </a:p>
          <a:p>
            <a:r>
              <a:rPr lang="en-US" sz="1800" dirty="0"/>
              <a:t> </a:t>
            </a:r>
          </a:p>
          <a:p>
            <a:r>
              <a:rPr lang="en-US" sz="1800" dirty="0"/>
              <a:t>a.	Two operating voltages are available to consumers; 240 volts </a:t>
            </a:r>
            <a:r>
              <a:rPr lang="en-US" sz="1800" dirty="0" err="1"/>
              <a:t>rms</a:t>
            </a:r>
            <a:r>
              <a:rPr lang="en-US" sz="1800" dirty="0"/>
              <a:t> for lighting and small power applications and 415 volts </a:t>
            </a:r>
            <a:r>
              <a:rPr lang="en-US" sz="1800" dirty="0" err="1"/>
              <a:t>rms</a:t>
            </a:r>
            <a:r>
              <a:rPr lang="en-US" sz="1800" dirty="0"/>
              <a:t> for large motors and other high power applications</a:t>
            </a:r>
            <a:r>
              <a:rPr lang="en-US" sz="1800" dirty="0" smtClean="0"/>
              <a:t>.</a:t>
            </a:r>
            <a:r>
              <a:rPr lang="en-US" sz="1800" dirty="0"/>
              <a:t> </a:t>
            </a:r>
          </a:p>
          <a:p>
            <a:r>
              <a:rPr lang="en-US" sz="1800" dirty="0"/>
              <a:t>b.	Three phase machines can be smaller and more efficient than single phase machines for the same power output.</a:t>
            </a:r>
          </a:p>
          <a:p>
            <a:r>
              <a:rPr lang="en-US" sz="1800" dirty="0"/>
              <a:t> </a:t>
            </a:r>
            <a:r>
              <a:rPr lang="en-US" sz="1800" dirty="0" smtClean="0"/>
              <a:t>c</a:t>
            </a:r>
            <a:r>
              <a:rPr lang="en-US" sz="1800" dirty="0"/>
              <a:t>.	The three phase squirrel cage induction motor </a:t>
            </a:r>
            <a:r>
              <a:rPr lang="en-US" sz="1800" dirty="0" smtClean="0"/>
              <a:t>is </a:t>
            </a:r>
            <a:r>
              <a:rPr lang="en-US" sz="1800" dirty="0"/>
              <a:t>one of the simplest and most reliable motors available.</a:t>
            </a:r>
          </a:p>
          <a:p>
            <a:r>
              <a:rPr lang="en-US" sz="1800" dirty="0"/>
              <a:t> </a:t>
            </a:r>
            <a:r>
              <a:rPr lang="en-US" sz="1800" dirty="0" smtClean="0"/>
              <a:t>d</a:t>
            </a:r>
            <a:r>
              <a:rPr lang="en-US" sz="1800" dirty="0"/>
              <a:t>.	The torque produced by a three phase motor is more constant than the torque produced by a single phase motor, so there is less vibration.</a:t>
            </a:r>
          </a:p>
          <a:p>
            <a:r>
              <a:rPr lang="en-US" sz="1800" dirty="0"/>
              <a:t> </a:t>
            </a:r>
            <a:r>
              <a:rPr lang="en-US" sz="1800" dirty="0" smtClean="0"/>
              <a:t>e</a:t>
            </a:r>
            <a:r>
              <a:rPr lang="en-US" sz="1800" dirty="0"/>
              <a:t>.	A three phase distribution system requires less copper in the transmission lines than a single phase system with the same power transmission capability.</a:t>
            </a:r>
          </a:p>
          <a:p>
            <a:endParaRPr lang="en-US" dirty="0"/>
          </a:p>
        </p:txBody>
      </p:sp>
    </p:spTree>
    <p:extLst>
      <p:ext uri="{BB962C8B-B14F-4D97-AF65-F5344CB8AC3E}">
        <p14:creationId xmlns:p14="http://schemas.microsoft.com/office/powerpoint/2010/main" val="1379070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6640" name="AutoShape 1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rgbClr val="990033"/>
                </a:solidFill>
              </a:rPr>
              <a:t>Continue</a:t>
            </a:r>
            <a:endParaRPr lang="en-AU" b="1">
              <a:solidFill>
                <a:srgbClr val="990033"/>
              </a:solidFill>
            </a:endParaRPr>
          </a:p>
        </p:txBody>
      </p:sp>
      <p:pic>
        <p:nvPicPr>
          <p:cNvPr id="26655"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1670221"/>
            <a:ext cx="7639695" cy="397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nodeType="afterEffect">
                                  <p:stCondLst>
                                    <p:cond delay="0"/>
                                  </p:stCondLst>
                                  <p:childTnLst>
                                    <p:set>
                                      <p:cBhvr>
                                        <p:cTn id="6" dur="1" fill="hold">
                                          <p:stCondLst>
                                            <p:cond delay="0"/>
                                          </p:stCondLst>
                                        </p:cTn>
                                        <p:tgtEl>
                                          <p:spTgt spid="26655"/>
                                        </p:tgtEl>
                                        <p:attrNameLst>
                                          <p:attrName>style.visibility</p:attrName>
                                        </p:attrNameLst>
                                      </p:cBhvr>
                                      <p:to>
                                        <p:strVal val="visible"/>
                                      </p:to>
                                    </p:set>
                                    <p:animEffect transition="in" filter="checkerboard(across)">
                                      <p:cBhvr>
                                        <p:cTn id="7" dur="500"/>
                                        <p:tgtEl>
                                          <p:spTgt spid="26655"/>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640"/>
                                        </p:tgtEl>
                                        <p:attrNameLst>
                                          <p:attrName>style.visibility</p:attrName>
                                        </p:attrNameLst>
                                      </p:cBhvr>
                                      <p:to>
                                        <p:strVal val="visible"/>
                                      </p:to>
                                    </p:set>
                                    <p:anim calcmode="lin" valueType="num">
                                      <p:cBhvr>
                                        <p:cTn id="11" dur="500" fill="hold"/>
                                        <p:tgtEl>
                                          <p:spTgt spid="26640"/>
                                        </p:tgtEl>
                                        <p:attrNameLst>
                                          <p:attrName>ppt_w</p:attrName>
                                        </p:attrNameLst>
                                      </p:cBhvr>
                                      <p:tavLst>
                                        <p:tav tm="0">
                                          <p:val>
                                            <p:fltVal val="0"/>
                                          </p:val>
                                        </p:tav>
                                        <p:tav tm="100000">
                                          <p:val>
                                            <p:strVal val="#ppt_w"/>
                                          </p:val>
                                        </p:tav>
                                      </p:tavLst>
                                    </p:anim>
                                    <p:anim calcmode="lin" valueType="num">
                                      <p:cBhvr>
                                        <p:cTn id="12"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239</TotalTime>
  <Words>1283</Words>
  <Application>Microsoft Office PowerPoint</Application>
  <PresentationFormat>On-screen Show (4:3)</PresentationFormat>
  <Paragraphs>159</Paragraphs>
  <Slides>44</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Franklin Gothic Book</vt:lpstr>
      <vt:lpstr>Franklin Gothic Medium</vt:lpstr>
      <vt:lpstr>Times New Roman</vt:lpstr>
      <vt:lpstr>Tunga</vt:lpstr>
      <vt:lpstr>Wingdings</vt:lpstr>
      <vt:lpstr>Angles</vt:lpstr>
      <vt:lpstr>Bitmap Image</vt:lpstr>
      <vt:lpstr>PowerPoint Presentation</vt:lpstr>
      <vt:lpstr>Three Phase Generation</vt:lpstr>
      <vt:lpstr>Three Phase Generation</vt:lpstr>
      <vt:lpstr>THREE PHASE ELECTRICITY EXPLAINED</vt:lpstr>
      <vt:lpstr>PowerPoint Presentation</vt:lpstr>
      <vt:lpstr>PowerPoint Presentation</vt:lpstr>
      <vt:lpstr>PowerPoint Presentation</vt:lpstr>
      <vt:lpstr>Adv of Three Phase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Harmonics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Company>Polytechnic West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Fielding, Geoff</dc:creator>
  <cp:lastModifiedBy>Geoff Fielding</cp:lastModifiedBy>
  <cp:revision>23</cp:revision>
  <dcterms:created xsi:type="dcterms:W3CDTF">2015-06-15T02:26:12Z</dcterms:created>
  <dcterms:modified xsi:type="dcterms:W3CDTF">2019-03-11T05:42:35Z</dcterms:modified>
</cp:coreProperties>
</file>