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7" r:id="rId2"/>
    <p:sldId id="258" r:id="rId3"/>
    <p:sldId id="257" r:id="rId4"/>
    <p:sldId id="260" r:id="rId5"/>
    <p:sldId id="262" r:id="rId6"/>
    <p:sldId id="261" r:id="rId7"/>
    <p:sldId id="263" r:id="rId8"/>
    <p:sldId id="265" r:id="rId9"/>
    <p:sldId id="267" r:id="rId10"/>
    <p:sldId id="268" r:id="rId11"/>
    <p:sldId id="270" r:id="rId12"/>
    <p:sldId id="274" r:id="rId13"/>
    <p:sldId id="275" r:id="rId14"/>
    <p:sldId id="272" r:id="rId15"/>
    <p:sldId id="273" r:id="rId16"/>
    <p:sldId id="27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9" d="100"/>
          <a:sy n="69" d="100"/>
        </p:scale>
        <p:origin x="-1476" y="-90"/>
      </p:cViewPr>
      <p:guideLst>
        <p:guide orient="horz" pos="2160"/>
        <p:guide pos="326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lang="en-GB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lang="en-GB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0.16667</cdr:x>
      <cdr:y>0</cdr:y>
    </cdr:from>
    <cdr:to>
      <cdr:x>0.82407</cdr:x>
      <cdr:y>1</cdr:y>
    </cdr:to>
    <cdr:sp macro="" textlink="">
      <cdr:nvSpPr>
        <cdr:cNvPr id="2" name="Oval 1"/>
        <cdr:cNvSpPr/>
      </cdr:nvSpPr>
      <cdr:spPr>
        <a:xfrm xmlns:a="http://schemas.openxmlformats.org/drawingml/2006/main">
          <a:off x="1371600" y="0"/>
          <a:ext cx="5410200" cy="5440363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</cdr:x>
      <cdr:y>0.50423</cdr:y>
    </cdr:from>
    <cdr:to>
      <cdr:x>0.82407</cdr:x>
      <cdr:y>0.50452</cdr:y>
    </cdr:to>
    <cdr:sp macro="" textlink="">
      <cdr:nvSpPr>
        <cdr:cNvPr id="4" name="Straight Arrow Connector 3"/>
        <cdr:cNvSpPr/>
      </cdr:nvSpPr>
      <cdr:spPr>
        <a:xfrm xmlns:a="http://schemas.openxmlformats.org/drawingml/2006/main">
          <a:off x="4114800" y="2743200"/>
          <a:ext cx="2667000" cy="1588"/>
        </a:xfrm>
        <a:prstGeom xmlns:a="http://schemas.openxmlformats.org/drawingml/2006/main" prst="straightConnector1">
          <a:avLst/>
        </a:prstGeom>
        <a:ln xmlns:a="http://schemas.openxmlformats.org/drawingml/2006/main" w="5715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0.34259</cdr:x>
      <cdr:y>0.05179</cdr:y>
    </cdr:from>
    <cdr:to>
      <cdr:x>0.5</cdr:x>
      <cdr:y>0.5</cdr:y>
    </cdr:to>
    <cdr:sp macro="" textlink="">
      <cdr:nvSpPr>
        <cdr:cNvPr id="8" name="Straight Arrow Connector 7"/>
        <cdr:cNvSpPr/>
      </cdr:nvSpPr>
      <cdr:spPr>
        <a:xfrm xmlns:a="http://schemas.openxmlformats.org/drawingml/2006/main" rot="16200000" flipV="1">
          <a:off x="2247900" y="853282"/>
          <a:ext cx="2438401" cy="1295399"/>
        </a:xfrm>
        <a:prstGeom xmlns:a="http://schemas.openxmlformats.org/drawingml/2006/main" prst="straightConnector1">
          <a:avLst/>
        </a:prstGeom>
        <a:ln xmlns:a="http://schemas.openxmlformats.org/drawingml/2006/main" w="57150">
          <a:solidFill>
            <a:srgbClr val="00B0F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0.27778</cdr:x>
      <cdr:y>0.5</cdr:y>
    </cdr:from>
    <cdr:to>
      <cdr:x>0.5</cdr:x>
      <cdr:y>0.86417</cdr:y>
    </cdr:to>
    <cdr:sp macro="" textlink="">
      <cdr:nvSpPr>
        <cdr:cNvPr id="10" name="Straight Arrow Connector 9"/>
        <cdr:cNvSpPr/>
      </cdr:nvSpPr>
      <cdr:spPr>
        <a:xfrm xmlns:a="http://schemas.openxmlformats.org/drawingml/2006/main" rot="5400000">
          <a:off x="2286000" y="2720181"/>
          <a:ext cx="1828800" cy="1981201"/>
        </a:xfrm>
        <a:prstGeom xmlns:a="http://schemas.openxmlformats.org/drawingml/2006/main" prst="straightConnector1">
          <a:avLst/>
        </a:prstGeom>
        <a:ln xmlns:a="http://schemas.openxmlformats.org/drawingml/2006/main" w="57150">
          <a:solidFill>
            <a:schemeClr val="bg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0.16667</cdr:x>
      <cdr:y>0</cdr:y>
    </cdr:from>
    <cdr:to>
      <cdr:x>0.82407</cdr:x>
      <cdr:y>1</cdr:y>
    </cdr:to>
    <cdr:sp macro="" textlink="">
      <cdr:nvSpPr>
        <cdr:cNvPr id="2" name="Oval 1"/>
        <cdr:cNvSpPr/>
      </cdr:nvSpPr>
      <cdr:spPr>
        <a:xfrm xmlns:a="http://schemas.openxmlformats.org/drawingml/2006/main">
          <a:off x="1371600" y="0"/>
          <a:ext cx="5410200" cy="5440363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</cdr:x>
      <cdr:y>0.50423</cdr:y>
    </cdr:from>
    <cdr:to>
      <cdr:x>0.82407</cdr:x>
      <cdr:y>0.50452</cdr:y>
    </cdr:to>
    <cdr:sp macro="" textlink="">
      <cdr:nvSpPr>
        <cdr:cNvPr id="4" name="Straight Arrow Connector 3"/>
        <cdr:cNvSpPr/>
      </cdr:nvSpPr>
      <cdr:spPr>
        <a:xfrm xmlns:a="http://schemas.openxmlformats.org/drawingml/2006/main">
          <a:off x="4114800" y="2743200"/>
          <a:ext cx="2667000" cy="1588"/>
        </a:xfrm>
        <a:prstGeom xmlns:a="http://schemas.openxmlformats.org/drawingml/2006/main" prst="straightConnector1">
          <a:avLst/>
        </a:prstGeom>
        <a:ln xmlns:a="http://schemas.openxmlformats.org/drawingml/2006/main" w="5715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0.34259</cdr:x>
      <cdr:y>0.05179</cdr:y>
    </cdr:from>
    <cdr:to>
      <cdr:x>0.5</cdr:x>
      <cdr:y>0.5</cdr:y>
    </cdr:to>
    <cdr:sp macro="" textlink="">
      <cdr:nvSpPr>
        <cdr:cNvPr id="8" name="Straight Arrow Connector 7"/>
        <cdr:cNvSpPr/>
      </cdr:nvSpPr>
      <cdr:spPr>
        <a:xfrm xmlns:a="http://schemas.openxmlformats.org/drawingml/2006/main" rot="16200000" flipV="1">
          <a:off x="2247900" y="853282"/>
          <a:ext cx="2438401" cy="1295399"/>
        </a:xfrm>
        <a:prstGeom xmlns:a="http://schemas.openxmlformats.org/drawingml/2006/main" prst="straightConnector1">
          <a:avLst/>
        </a:prstGeom>
        <a:ln xmlns:a="http://schemas.openxmlformats.org/drawingml/2006/main" w="57150">
          <a:solidFill>
            <a:srgbClr val="00B0F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0.27778</cdr:x>
      <cdr:y>0.5</cdr:y>
    </cdr:from>
    <cdr:to>
      <cdr:x>0.5</cdr:x>
      <cdr:y>0.86417</cdr:y>
    </cdr:to>
    <cdr:sp macro="" textlink="">
      <cdr:nvSpPr>
        <cdr:cNvPr id="10" name="Straight Arrow Connector 9"/>
        <cdr:cNvSpPr/>
      </cdr:nvSpPr>
      <cdr:spPr>
        <a:xfrm xmlns:a="http://schemas.openxmlformats.org/drawingml/2006/main" rot="5400000">
          <a:off x="2286000" y="2720181"/>
          <a:ext cx="1828800" cy="1981201"/>
        </a:xfrm>
        <a:prstGeom xmlns:a="http://schemas.openxmlformats.org/drawingml/2006/main" prst="straightConnector1">
          <a:avLst/>
        </a:prstGeom>
        <a:ln xmlns:a="http://schemas.openxmlformats.org/drawingml/2006/main" w="57150">
          <a:solidFill>
            <a:schemeClr val="bg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53068-F417-4C78-B0C9-F2CA0776F6E3}" type="datetimeFigureOut">
              <a:rPr lang="en-GB" smtClean="0"/>
              <a:pPr/>
              <a:t>07/06/2015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A18E3B-2399-4838-A909-90C73C1F0F7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508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18E3B-2399-4838-A909-90C73C1F0F74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EF0B-3E1C-42A6-AC2E-8A8B5ED843CB}" type="datetimeFigureOut">
              <a:rPr lang="en-GB" smtClean="0"/>
              <a:pPr/>
              <a:t>07/06/2015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63EB-9215-4B3D-8197-4F190608CE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EF0B-3E1C-42A6-AC2E-8A8B5ED843CB}" type="datetimeFigureOut">
              <a:rPr lang="en-GB" smtClean="0"/>
              <a:pPr/>
              <a:t>07/06/2015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63EB-9215-4B3D-8197-4F190608CE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EF0B-3E1C-42A6-AC2E-8A8B5ED843CB}" type="datetimeFigureOut">
              <a:rPr lang="en-GB" smtClean="0"/>
              <a:pPr/>
              <a:t>07/06/2015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63EB-9215-4B3D-8197-4F190608CE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EF0B-3E1C-42A6-AC2E-8A8B5ED843CB}" type="datetimeFigureOut">
              <a:rPr lang="en-GB" smtClean="0"/>
              <a:pPr/>
              <a:t>07/06/2015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63EB-9215-4B3D-8197-4F190608CE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EF0B-3E1C-42A6-AC2E-8A8B5ED843CB}" type="datetimeFigureOut">
              <a:rPr lang="en-GB" smtClean="0"/>
              <a:pPr/>
              <a:t>07/06/2015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63EB-9215-4B3D-8197-4F190608CE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EF0B-3E1C-42A6-AC2E-8A8B5ED843CB}" type="datetimeFigureOut">
              <a:rPr lang="en-GB" smtClean="0"/>
              <a:pPr/>
              <a:t>07/06/2015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63EB-9215-4B3D-8197-4F190608CE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EF0B-3E1C-42A6-AC2E-8A8B5ED843CB}" type="datetimeFigureOut">
              <a:rPr lang="en-GB" smtClean="0"/>
              <a:pPr/>
              <a:t>07/06/2015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63EB-9215-4B3D-8197-4F190608CE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EF0B-3E1C-42A6-AC2E-8A8B5ED843CB}" type="datetimeFigureOut">
              <a:rPr lang="en-GB" smtClean="0"/>
              <a:pPr/>
              <a:t>07/06/2015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63EB-9215-4B3D-8197-4F190608CE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EF0B-3E1C-42A6-AC2E-8A8B5ED843CB}" type="datetimeFigureOut">
              <a:rPr lang="en-GB" smtClean="0"/>
              <a:pPr/>
              <a:t>07/06/2015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63EB-9215-4B3D-8197-4F190608CE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EF0B-3E1C-42A6-AC2E-8A8B5ED843CB}" type="datetimeFigureOut">
              <a:rPr lang="en-GB" smtClean="0"/>
              <a:pPr/>
              <a:t>07/06/2015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63EB-9215-4B3D-8197-4F190608CE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EF0B-3E1C-42A6-AC2E-8A8B5ED843CB}" type="datetimeFigureOut">
              <a:rPr lang="en-GB" smtClean="0"/>
              <a:pPr/>
              <a:t>07/06/2015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63EB-9215-4B3D-8197-4F190608CE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3EF0B-3E1C-42A6-AC2E-8A8B5ED843CB}" type="datetimeFigureOut">
              <a:rPr lang="en-GB" smtClean="0"/>
              <a:pPr/>
              <a:t>07/06/2015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763EB-9215-4B3D-8197-4F190608CEB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2932214" y="3272402"/>
            <a:ext cx="3612079" cy="1077218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r>
              <a:rPr lang="en-AU" sz="3200" dirty="0" smtClean="0">
                <a:solidFill>
                  <a:srgbClr val="FFFF00"/>
                </a:solidFill>
              </a:rPr>
              <a:t>DEMYSTIFYING</a:t>
            </a:r>
            <a:br>
              <a:rPr lang="en-AU" sz="3200" dirty="0" smtClean="0">
                <a:solidFill>
                  <a:srgbClr val="FFFF00"/>
                </a:solidFill>
              </a:rPr>
            </a:br>
            <a:r>
              <a:rPr lang="en-AU" sz="3200" dirty="0" smtClean="0">
                <a:solidFill>
                  <a:srgbClr val="FFFF00"/>
                </a:solidFill>
              </a:rPr>
              <a:t>PHASOR  </a:t>
            </a:r>
            <a:r>
              <a:rPr lang="en-AU" sz="3200" dirty="0" smtClean="0">
                <a:solidFill>
                  <a:srgbClr val="FFFF00"/>
                </a:solidFill>
              </a:rPr>
              <a:t>DIAGRAMS</a:t>
            </a:r>
            <a:endParaRPr lang="en-AU" sz="3200" dirty="0">
              <a:solidFill>
                <a:srgbClr val="FFFF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762" y="568902"/>
            <a:ext cx="1962150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428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9" name="Straight Arrow Connector 68"/>
          <p:cNvCxnSpPr>
            <a:stCxn id="13370" idx="0"/>
            <a:endCxn id="13370" idx="1"/>
          </p:cNvCxnSpPr>
          <p:nvPr/>
        </p:nvCxnSpPr>
        <p:spPr>
          <a:xfrm rot="16200000" flipV="1">
            <a:off x="2725738" y="2081213"/>
            <a:ext cx="2112963" cy="1220788"/>
          </a:xfrm>
          <a:prstGeom prst="straightConnector1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13354" idx="0"/>
            <a:endCxn id="13333" idx="0"/>
          </p:cNvCxnSpPr>
          <p:nvPr/>
        </p:nvCxnSpPr>
        <p:spPr>
          <a:xfrm rot="16200000" flipH="1">
            <a:off x="5610225" y="2530475"/>
            <a:ext cx="6350" cy="2428875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13354" idx="0"/>
            <a:endCxn id="13334" idx="0"/>
          </p:cNvCxnSpPr>
          <p:nvPr/>
        </p:nvCxnSpPr>
        <p:spPr>
          <a:xfrm rot="5400000">
            <a:off x="2732882" y="4188619"/>
            <a:ext cx="2112962" cy="1219200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13370" idx="0"/>
            <a:endCxn id="13369" idx="0"/>
          </p:cNvCxnSpPr>
          <p:nvPr/>
        </p:nvCxnSpPr>
        <p:spPr>
          <a:xfrm rot="16200000" flipH="1" flipV="1">
            <a:off x="3327004" y="3420665"/>
            <a:ext cx="738187" cy="1393031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16200000" flipV="1">
            <a:off x="3395407" y="2785807"/>
            <a:ext cx="1916746" cy="40200"/>
          </a:xfrm>
          <a:prstGeom prst="line">
            <a:avLst/>
          </a:prstGeom>
          <a:ln w="3810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13370" idx="0"/>
            <a:endCxn id="13353" idx="0"/>
          </p:cNvCxnSpPr>
          <p:nvPr/>
        </p:nvCxnSpPr>
        <p:spPr>
          <a:xfrm rot="16200000" flipH="1">
            <a:off x="4511675" y="3629026"/>
            <a:ext cx="735012" cy="973137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0" y="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THE PHASOR DIAGRAM NOW HAS THE THREE VOLTAGES AND CURRENTS ON IT,     SO WE CAN MEASURE THE NEUTRAL CURRENT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BY PLOTTING PARALLELOGRAMS DERIVED FROM THE LINE CURRENTS. 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389120" y="1630680"/>
            <a:ext cx="1655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60 AMPS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394960" y="4282440"/>
            <a:ext cx="1518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50 AMPS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615440" y="431292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40 AMPS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404410" y="6445405"/>
            <a:ext cx="173959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/>
              <a:t>CONTINUE</a:t>
            </a:r>
            <a:endParaRPr lang="en-A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3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/>
      <p:bldP spid="95" grpId="0"/>
      <p:bldP spid="96" grpId="0"/>
      <p:bldP spid="97" grpId="0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rot="16200000" flipV="1">
            <a:off x="4914900" y="3238500"/>
            <a:ext cx="1828800" cy="76200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>
            <a:off x="4800600" y="1676400"/>
            <a:ext cx="990600" cy="685800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953000" y="3429000"/>
            <a:ext cx="22860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V="1">
            <a:off x="3390900" y="1866900"/>
            <a:ext cx="1905000" cy="12192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3162300" y="3924300"/>
            <a:ext cx="2286000" cy="1295400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876800" y="3429000"/>
            <a:ext cx="990600" cy="83820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0800000" flipV="1">
            <a:off x="3505200" y="3429000"/>
            <a:ext cx="1447800" cy="838200"/>
          </a:xfrm>
          <a:prstGeom prst="line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6200000" flipV="1">
            <a:off x="4069080" y="2545080"/>
            <a:ext cx="1722120" cy="4572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6240" y="213360"/>
            <a:ext cx="10080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STEP 1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84960" y="228600"/>
            <a:ext cx="7559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COMPLETE THE PARALLELOGRAM  FOR THE BLUE AMPS &amp;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THE RED AMPS</a:t>
            </a:r>
            <a:endParaRPr lang="en-GB" sz="2400" dirty="0">
              <a:solidFill>
                <a:srgbClr val="FF000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5400000" flipH="1" flipV="1">
            <a:off x="4861560" y="2514600"/>
            <a:ext cx="1005840" cy="822960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638585" y="6378498"/>
            <a:ext cx="1522083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CONTINUE</a:t>
            </a:r>
            <a:endParaRPr lang="en-A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0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2" name="Straight Connector 141"/>
          <p:cNvCxnSpPr/>
          <p:nvPr/>
        </p:nvCxnSpPr>
        <p:spPr>
          <a:xfrm flipV="1">
            <a:off x="3901440" y="2438400"/>
            <a:ext cx="1280160" cy="746760"/>
          </a:xfrm>
          <a:prstGeom prst="line">
            <a:avLst/>
          </a:prstGeom>
          <a:ln w="3810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>
            <a:stCxn id="15438" idx="0"/>
            <a:endCxn id="15431" idx="0"/>
          </p:cNvCxnSpPr>
          <p:nvPr/>
        </p:nvCxnSpPr>
        <p:spPr>
          <a:xfrm rot="5400000" flipH="1">
            <a:off x="2684072" y="1842079"/>
            <a:ext cx="2360698" cy="1148213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>
            <a:stCxn id="15466" idx="0"/>
            <a:endCxn id="15438" idx="1"/>
          </p:cNvCxnSpPr>
          <p:nvPr/>
        </p:nvCxnSpPr>
        <p:spPr>
          <a:xfrm rot="16200000" flipH="1">
            <a:off x="5620508" y="2416630"/>
            <a:ext cx="125005" cy="245591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stCxn id="15466" idx="0"/>
            <a:endCxn id="15427" idx="0"/>
          </p:cNvCxnSpPr>
          <p:nvPr/>
        </p:nvCxnSpPr>
        <p:spPr>
          <a:xfrm rot="16200000" flipH="1" flipV="1">
            <a:off x="2632258" y="4050252"/>
            <a:ext cx="2290961" cy="1354628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>
            <a:stCxn id="15437" idx="0"/>
            <a:endCxn id="15450" idx="0"/>
          </p:cNvCxnSpPr>
          <p:nvPr/>
        </p:nvCxnSpPr>
        <p:spPr>
          <a:xfrm rot="5400000">
            <a:off x="3316331" y="3223534"/>
            <a:ext cx="763565" cy="1500304"/>
          </a:xfrm>
          <a:prstGeom prst="line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5456" idx="0"/>
            <a:endCxn id="15450" idx="0"/>
          </p:cNvCxnSpPr>
          <p:nvPr/>
        </p:nvCxnSpPr>
        <p:spPr>
          <a:xfrm rot="16200000" flipH="1" flipV="1">
            <a:off x="2825536" y="3320836"/>
            <a:ext cx="1157058" cy="912207"/>
          </a:xfrm>
          <a:prstGeom prst="line">
            <a:avLst/>
          </a:prstGeom>
          <a:ln w="3810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>
            <a:stCxn id="15436" idx="0"/>
            <a:endCxn id="15450" idx="0"/>
          </p:cNvCxnSpPr>
          <p:nvPr/>
        </p:nvCxnSpPr>
        <p:spPr>
          <a:xfrm rot="16200000" flipH="1" flipV="1">
            <a:off x="3317041" y="3230959"/>
            <a:ext cx="755429" cy="1493590"/>
          </a:xfrm>
          <a:prstGeom prst="line">
            <a:avLst/>
          </a:prstGeom>
          <a:ln w="3810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>
            <a:stCxn id="15440" idx="0"/>
            <a:endCxn id="15472" idx="0"/>
          </p:cNvCxnSpPr>
          <p:nvPr/>
        </p:nvCxnSpPr>
        <p:spPr>
          <a:xfrm rot="16200000" flipH="1">
            <a:off x="4440645" y="1452246"/>
            <a:ext cx="880782" cy="970256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 rot="5400000">
            <a:off x="4332011" y="3402370"/>
            <a:ext cx="2095419" cy="30480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 rot="10800000">
            <a:off x="3870961" y="3154681"/>
            <a:ext cx="577305" cy="437225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>
            <a:stCxn id="15466" idx="0"/>
          </p:cNvCxnSpPr>
          <p:nvPr/>
        </p:nvCxnSpPr>
        <p:spPr>
          <a:xfrm rot="16200000" flipH="1">
            <a:off x="4482914" y="3554225"/>
            <a:ext cx="875612" cy="931334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 rot="16200000" flipV="1">
            <a:off x="3360420" y="2506980"/>
            <a:ext cx="2103120" cy="15240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2000" y="289560"/>
            <a:ext cx="768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FINAL PLOTTING TO OBTAIN NEUTRAL CURRENT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19200" y="23622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/>
              <a:t>18 AMPS</a:t>
            </a:r>
            <a:endParaRPr lang="en-GB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3794760" y="1036320"/>
            <a:ext cx="16861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60 AMPS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16880" y="4267200"/>
            <a:ext cx="1457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40 AMPS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06880" y="4145280"/>
            <a:ext cx="13051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50 AMPS</a:t>
            </a:r>
            <a:endParaRPr lang="en-GB" sz="2400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rot="5400000" flipH="1" flipV="1">
            <a:off x="4274820" y="2506980"/>
            <a:ext cx="1234440" cy="1005840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4267200" y="2468880"/>
            <a:ext cx="1249680" cy="103632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2834640" y="2834640"/>
            <a:ext cx="1295400" cy="59436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74320" y="2880360"/>
            <a:ext cx="2103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NEUTRAL</a:t>
            </a:r>
            <a:endParaRPr lang="en-GB" sz="3200" dirty="0"/>
          </a:p>
        </p:txBody>
      </p:sp>
      <p:sp>
        <p:nvSpPr>
          <p:cNvPr id="53" name="TextBox 52"/>
          <p:cNvSpPr txBox="1"/>
          <p:nvPr/>
        </p:nvSpPr>
        <p:spPr>
          <a:xfrm>
            <a:off x="198120" y="3429000"/>
            <a:ext cx="17780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CURRENT</a:t>
            </a:r>
            <a:endParaRPr lang="en-GB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7270595" y="6322741"/>
            <a:ext cx="1873405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/>
              <a:t>CONTINUE</a:t>
            </a:r>
            <a:endParaRPr lang="en-A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3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3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6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0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3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2" dur="3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2000"/>
                            </p:stCondLst>
                            <p:childTnLst>
                              <p:par>
                                <p:cTn id="5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1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00"/>
                            </p:stCondLst>
                            <p:childTnLst>
                              <p:par>
                                <p:cTn id="7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20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500"/>
                            </p:stCondLst>
                            <p:childTnLst>
                              <p:par>
                                <p:cTn id="7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500"/>
                            </p:stCondLst>
                            <p:childTnLst>
                              <p:par>
                                <p:cTn id="8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0" grpId="0"/>
      <p:bldP spid="31" grpId="0"/>
      <p:bldP spid="32" grpId="0"/>
      <p:bldP spid="53" grpId="0"/>
      <p:bldP spid="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rot="16200000" flipV="1">
            <a:off x="4914900" y="3238500"/>
            <a:ext cx="1828800" cy="76200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>
            <a:off x="4800600" y="1676400"/>
            <a:ext cx="990600" cy="685800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953000" y="3429000"/>
            <a:ext cx="22860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V="1">
            <a:off x="3390900" y="1866900"/>
            <a:ext cx="1905000" cy="12192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3162300" y="3924300"/>
            <a:ext cx="2286000" cy="1295400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922520" y="3474720"/>
            <a:ext cx="944880" cy="79248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0800000" flipV="1">
            <a:off x="3505200" y="3429000"/>
            <a:ext cx="1447800" cy="838200"/>
          </a:xfrm>
          <a:prstGeom prst="line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6200000" flipV="1">
            <a:off x="4069080" y="2545080"/>
            <a:ext cx="1722120" cy="4572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6240" y="213360"/>
            <a:ext cx="10080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STEP 2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 noChangeAspect="1"/>
          </p:cNvGrpSpPr>
          <p:nvPr/>
        </p:nvGrpSpPr>
        <p:grpSpPr bwMode="auto">
          <a:xfrm>
            <a:off x="100013" y="952500"/>
            <a:ext cx="8943975" cy="4959350"/>
            <a:chOff x="63" y="600"/>
            <a:chExt cx="5634" cy="3124"/>
          </a:xfrm>
        </p:grpSpPr>
        <p:sp>
          <p:nvSpPr>
            <p:cNvPr id="14339" name="AutoShape 5"/>
            <p:cNvSpPr>
              <a:spLocks noChangeAspect="1" noChangeArrowheads="1" noTextEdit="1"/>
            </p:cNvSpPr>
            <p:nvPr/>
          </p:nvSpPr>
          <p:spPr bwMode="auto">
            <a:xfrm>
              <a:off x="63" y="600"/>
              <a:ext cx="5634" cy="3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340" name="Rectangle 7"/>
            <p:cNvSpPr>
              <a:spLocks noChangeArrowheads="1"/>
            </p:cNvSpPr>
            <p:nvPr/>
          </p:nvSpPr>
          <p:spPr bwMode="auto">
            <a:xfrm>
              <a:off x="312" y="1067"/>
              <a:ext cx="538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AU" sz="1400">
                  <a:solidFill>
                    <a:srgbClr val="FFFF00"/>
                  </a:solidFill>
                  <a:latin typeface="Courier New" pitchFamily="49" charset="0"/>
                </a:rPr>
                <a:t>Step 3 </a:t>
              </a:r>
              <a:endParaRPr lang="en-AU">
                <a:latin typeface="Tahoma" pitchFamily="34" charset="0"/>
              </a:endParaRPr>
            </a:p>
          </p:txBody>
        </p:sp>
        <p:sp>
          <p:nvSpPr>
            <p:cNvPr id="14341" name="Rectangle 8"/>
            <p:cNvSpPr>
              <a:spLocks noChangeArrowheads="1"/>
            </p:cNvSpPr>
            <p:nvPr/>
          </p:nvSpPr>
          <p:spPr bwMode="auto">
            <a:xfrm>
              <a:off x="315" y="1176"/>
              <a:ext cx="538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AU" sz="1400">
                  <a:solidFill>
                    <a:srgbClr val="FFFF00"/>
                  </a:solidFill>
                  <a:latin typeface="Courier New" pitchFamily="49" charset="0"/>
                </a:rPr>
                <a:t>draw a </a:t>
              </a:r>
              <a:endParaRPr lang="en-AU">
                <a:latin typeface="Tahoma" pitchFamily="34" charset="0"/>
              </a:endParaRPr>
            </a:p>
          </p:txBody>
        </p:sp>
        <p:sp>
          <p:nvSpPr>
            <p:cNvPr id="14342" name="Rectangle 9"/>
            <p:cNvSpPr>
              <a:spLocks noChangeArrowheads="1"/>
            </p:cNvSpPr>
            <p:nvPr/>
          </p:nvSpPr>
          <p:spPr bwMode="auto">
            <a:xfrm>
              <a:off x="319" y="1284"/>
              <a:ext cx="938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AU" sz="1400">
                  <a:solidFill>
                    <a:srgbClr val="FFFF00"/>
                  </a:solidFill>
                  <a:latin typeface="Courier New" pitchFamily="49" charset="0"/>
                </a:rPr>
                <a:t>parallelogram </a:t>
              </a:r>
              <a:endParaRPr lang="en-AU">
                <a:latin typeface="Tahoma" pitchFamily="34" charset="0"/>
              </a:endParaRPr>
            </a:p>
          </p:txBody>
        </p:sp>
        <p:sp>
          <p:nvSpPr>
            <p:cNvPr id="14343" name="Rectangle 10"/>
            <p:cNvSpPr>
              <a:spLocks noChangeArrowheads="1"/>
            </p:cNvSpPr>
            <p:nvPr/>
          </p:nvSpPr>
          <p:spPr bwMode="auto">
            <a:xfrm>
              <a:off x="317" y="1394"/>
              <a:ext cx="74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AU" sz="1400">
                  <a:solidFill>
                    <a:srgbClr val="FFFF00"/>
                  </a:solidFill>
                  <a:latin typeface="Courier New" pitchFamily="49" charset="0"/>
                </a:rPr>
                <a:t>using the </a:t>
              </a:r>
              <a:endParaRPr lang="en-AU">
                <a:latin typeface="Tahoma" pitchFamily="34" charset="0"/>
              </a:endParaRPr>
            </a:p>
          </p:txBody>
        </p:sp>
        <p:sp>
          <p:nvSpPr>
            <p:cNvPr id="14344" name="Rectangle 11"/>
            <p:cNvSpPr>
              <a:spLocks noChangeArrowheads="1"/>
            </p:cNvSpPr>
            <p:nvPr/>
          </p:nvSpPr>
          <p:spPr bwMode="auto">
            <a:xfrm>
              <a:off x="313" y="1503"/>
              <a:ext cx="74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AU" sz="1400">
                  <a:solidFill>
                    <a:srgbClr val="FFFF00"/>
                  </a:solidFill>
                  <a:latin typeface="Courier New" pitchFamily="49" charset="0"/>
                </a:rPr>
                <a:t>resultant </a:t>
              </a:r>
              <a:endParaRPr lang="en-AU">
                <a:latin typeface="Tahoma" pitchFamily="34" charset="0"/>
              </a:endParaRPr>
            </a:p>
          </p:txBody>
        </p:sp>
        <p:sp>
          <p:nvSpPr>
            <p:cNvPr id="14345" name="Rectangle 12"/>
            <p:cNvSpPr>
              <a:spLocks noChangeArrowheads="1"/>
            </p:cNvSpPr>
            <p:nvPr/>
          </p:nvSpPr>
          <p:spPr bwMode="auto">
            <a:xfrm>
              <a:off x="314" y="1611"/>
              <a:ext cx="538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AU" sz="1400">
                  <a:solidFill>
                    <a:srgbClr val="FFFF00"/>
                  </a:solidFill>
                  <a:latin typeface="Courier New" pitchFamily="49" charset="0"/>
                </a:rPr>
                <a:t>of the </a:t>
              </a:r>
              <a:endParaRPr lang="en-AU">
                <a:latin typeface="Tahoma" pitchFamily="34" charset="0"/>
              </a:endParaRPr>
            </a:p>
          </p:txBody>
        </p:sp>
        <p:sp>
          <p:nvSpPr>
            <p:cNvPr id="14346" name="Rectangle 13"/>
            <p:cNvSpPr>
              <a:spLocks noChangeArrowheads="1"/>
            </p:cNvSpPr>
            <p:nvPr/>
          </p:nvSpPr>
          <p:spPr bwMode="auto">
            <a:xfrm>
              <a:off x="310" y="1721"/>
              <a:ext cx="74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AU" sz="1400">
                  <a:solidFill>
                    <a:srgbClr val="FFFF00"/>
                  </a:solidFill>
                  <a:latin typeface="Courier New" pitchFamily="49" charset="0"/>
                </a:rPr>
                <a:t>first two </a:t>
              </a:r>
              <a:endParaRPr lang="en-AU">
                <a:latin typeface="Tahoma" pitchFamily="34" charset="0"/>
              </a:endParaRPr>
            </a:p>
          </p:txBody>
        </p:sp>
        <p:sp>
          <p:nvSpPr>
            <p:cNvPr id="14347" name="Rectangle 14"/>
            <p:cNvSpPr>
              <a:spLocks noChangeArrowheads="1"/>
            </p:cNvSpPr>
            <p:nvPr/>
          </p:nvSpPr>
          <p:spPr bwMode="auto">
            <a:xfrm>
              <a:off x="313" y="1825"/>
              <a:ext cx="672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AU" sz="1400">
                  <a:solidFill>
                    <a:srgbClr val="FFFF00"/>
                  </a:solidFill>
                  <a:latin typeface="Courier New" pitchFamily="49" charset="0"/>
                </a:rPr>
                <a:t>currents </a:t>
              </a:r>
              <a:endParaRPr lang="en-AU">
                <a:latin typeface="Tahoma" pitchFamily="34" charset="0"/>
              </a:endParaRPr>
            </a:p>
          </p:txBody>
        </p:sp>
        <p:sp>
          <p:nvSpPr>
            <p:cNvPr id="14348" name="Rectangle 15"/>
            <p:cNvSpPr>
              <a:spLocks noChangeArrowheads="1"/>
            </p:cNvSpPr>
            <p:nvPr/>
          </p:nvSpPr>
          <p:spPr bwMode="auto">
            <a:xfrm>
              <a:off x="314" y="1933"/>
              <a:ext cx="605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AU" sz="1400">
                  <a:solidFill>
                    <a:srgbClr val="FFFF00"/>
                  </a:solidFill>
                  <a:latin typeface="Courier New" pitchFamily="49" charset="0"/>
                </a:rPr>
                <a:t>and the </a:t>
              </a:r>
              <a:endParaRPr lang="en-AU">
                <a:latin typeface="Tahoma" pitchFamily="34" charset="0"/>
              </a:endParaRPr>
            </a:p>
          </p:txBody>
        </p:sp>
        <p:sp>
          <p:nvSpPr>
            <p:cNvPr id="14349" name="Rectangle 16"/>
            <p:cNvSpPr>
              <a:spLocks noChangeArrowheads="1"/>
            </p:cNvSpPr>
            <p:nvPr/>
          </p:nvSpPr>
          <p:spPr bwMode="auto">
            <a:xfrm>
              <a:off x="312" y="2041"/>
              <a:ext cx="40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AU" sz="1400">
                  <a:solidFill>
                    <a:srgbClr val="FFFF00"/>
                  </a:solidFill>
                  <a:latin typeface="Courier New" pitchFamily="49" charset="0"/>
                </a:rPr>
                <a:t>last </a:t>
              </a:r>
              <a:endParaRPr lang="en-AU">
                <a:latin typeface="Tahoma" pitchFamily="34" charset="0"/>
              </a:endParaRPr>
            </a:p>
          </p:txBody>
        </p:sp>
        <p:sp>
          <p:nvSpPr>
            <p:cNvPr id="14350" name="Rectangle 17"/>
            <p:cNvSpPr>
              <a:spLocks noChangeArrowheads="1"/>
            </p:cNvSpPr>
            <p:nvPr/>
          </p:nvSpPr>
          <p:spPr bwMode="auto">
            <a:xfrm>
              <a:off x="313" y="2152"/>
              <a:ext cx="74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AU" sz="1400">
                  <a:solidFill>
                    <a:srgbClr val="FFFF00"/>
                  </a:solidFill>
                  <a:latin typeface="Courier New" pitchFamily="49" charset="0"/>
                </a:rPr>
                <a:t>remaining </a:t>
              </a:r>
              <a:endParaRPr lang="en-AU">
                <a:latin typeface="Tahoma" pitchFamily="34" charset="0"/>
              </a:endParaRPr>
            </a:p>
          </p:txBody>
        </p:sp>
        <p:sp>
          <p:nvSpPr>
            <p:cNvPr id="14351" name="Rectangle 18"/>
            <p:cNvSpPr>
              <a:spLocks noChangeArrowheads="1"/>
            </p:cNvSpPr>
            <p:nvPr/>
          </p:nvSpPr>
          <p:spPr bwMode="auto">
            <a:xfrm>
              <a:off x="313" y="2256"/>
              <a:ext cx="672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AU" sz="1400">
                  <a:solidFill>
                    <a:srgbClr val="FFFF00"/>
                  </a:solidFill>
                  <a:latin typeface="Courier New" pitchFamily="49" charset="0"/>
                </a:rPr>
                <a:t>current. </a:t>
              </a:r>
              <a:endParaRPr lang="en-AU">
                <a:latin typeface="Tahoma" pitchFamily="34" charset="0"/>
              </a:endParaRPr>
            </a:p>
          </p:txBody>
        </p:sp>
        <p:sp>
          <p:nvSpPr>
            <p:cNvPr id="14352" name="Line 19"/>
            <p:cNvSpPr>
              <a:spLocks noChangeShapeType="1"/>
            </p:cNvSpPr>
            <p:nvPr/>
          </p:nvSpPr>
          <p:spPr bwMode="auto">
            <a:xfrm flipV="1">
              <a:off x="2448" y="2130"/>
              <a:ext cx="40" cy="52"/>
            </a:xfrm>
            <a:prstGeom prst="line">
              <a:avLst/>
            </a:prstGeom>
            <a:noFill/>
            <a:ln w="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353" name="Line 20"/>
            <p:cNvSpPr>
              <a:spLocks noChangeShapeType="1"/>
            </p:cNvSpPr>
            <p:nvPr/>
          </p:nvSpPr>
          <p:spPr bwMode="auto">
            <a:xfrm flipV="1">
              <a:off x="2507" y="2006"/>
              <a:ext cx="75" cy="99"/>
            </a:xfrm>
            <a:prstGeom prst="line">
              <a:avLst/>
            </a:prstGeom>
            <a:noFill/>
            <a:ln w="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354" name="Line 21"/>
            <p:cNvSpPr>
              <a:spLocks noChangeShapeType="1"/>
            </p:cNvSpPr>
            <p:nvPr/>
          </p:nvSpPr>
          <p:spPr bwMode="auto">
            <a:xfrm flipV="1">
              <a:off x="2601" y="1883"/>
              <a:ext cx="76" cy="98"/>
            </a:xfrm>
            <a:prstGeom prst="line">
              <a:avLst/>
            </a:prstGeom>
            <a:noFill/>
            <a:ln w="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355" name="Line 22"/>
            <p:cNvSpPr>
              <a:spLocks noChangeShapeType="1"/>
            </p:cNvSpPr>
            <p:nvPr/>
          </p:nvSpPr>
          <p:spPr bwMode="auto">
            <a:xfrm flipV="1">
              <a:off x="2696" y="1759"/>
              <a:ext cx="75" cy="99"/>
            </a:xfrm>
            <a:prstGeom prst="line">
              <a:avLst/>
            </a:prstGeom>
            <a:noFill/>
            <a:ln w="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356" name="Line 23"/>
            <p:cNvSpPr>
              <a:spLocks noChangeShapeType="1"/>
            </p:cNvSpPr>
            <p:nvPr/>
          </p:nvSpPr>
          <p:spPr bwMode="auto">
            <a:xfrm flipV="1">
              <a:off x="2790" y="1635"/>
              <a:ext cx="76" cy="99"/>
            </a:xfrm>
            <a:prstGeom prst="line">
              <a:avLst/>
            </a:prstGeom>
            <a:noFill/>
            <a:ln w="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357" name="Line 24"/>
            <p:cNvSpPr>
              <a:spLocks noChangeShapeType="1"/>
            </p:cNvSpPr>
            <p:nvPr/>
          </p:nvSpPr>
          <p:spPr bwMode="auto">
            <a:xfrm flipV="1">
              <a:off x="2885" y="1512"/>
              <a:ext cx="75" cy="99"/>
            </a:xfrm>
            <a:prstGeom prst="line">
              <a:avLst/>
            </a:prstGeom>
            <a:noFill/>
            <a:ln w="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358" name="Line 25"/>
            <p:cNvSpPr>
              <a:spLocks noChangeShapeType="1"/>
            </p:cNvSpPr>
            <p:nvPr/>
          </p:nvSpPr>
          <p:spPr bwMode="auto">
            <a:xfrm flipV="1">
              <a:off x="2979" y="1435"/>
              <a:ext cx="40" cy="52"/>
            </a:xfrm>
            <a:prstGeom prst="line">
              <a:avLst/>
            </a:prstGeom>
            <a:noFill/>
            <a:ln w="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359" name="Freeform 26"/>
            <p:cNvSpPr>
              <a:spLocks/>
            </p:cNvSpPr>
            <p:nvPr/>
          </p:nvSpPr>
          <p:spPr bwMode="auto">
            <a:xfrm>
              <a:off x="2328" y="940"/>
              <a:ext cx="88" cy="107"/>
            </a:xfrm>
            <a:custGeom>
              <a:avLst/>
              <a:gdLst>
                <a:gd name="T0" fmla="*/ 211 w 525"/>
                <a:gd name="T1" fmla="*/ 0 h 642"/>
                <a:gd name="T2" fmla="*/ 0 w 525"/>
                <a:gd name="T3" fmla="*/ 642 h 642"/>
                <a:gd name="T4" fmla="*/ 525 w 525"/>
                <a:gd name="T5" fmla="*/ 642 h 642"/>
                <a:gd name="T6" fmla="*/ 211 w 525"/>
                <a:gd name="T7" fmla="*/ 0 h 64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25"/>
                <a:gd name="T13" fmla="*/ 0 h 642"/>
                <a:gd name="T14" fmla="*/ 525 w 525"/>
                <a:gd name="T15" fmla="*/ 642 h 64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25" h="642">
                  <a:moveTo>
                    <a:pt x="211" y="0"/>
                  </a:moveTo>
                  <a:lnTo>
                    <a:pt x="0" y="642"/>
                  </a:lnTo>
                  <a:lnTo>
                    <a:pt x="525" y="642"/>
                  </a:lnTo>
                  <a:lnTo>
                    <a:pt x="211" y="0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0" name="Freeform 27"/>
            <p:cNvSpPr>
              <a:spLocks/>
            </p:cNvSpPr>
            <p:nvPr/>
          </p:nvSpPr>
          <p:spPr bwMode="auto">
            <a:xfrm>
              <a:off x="2328" y="940"/>
              <a:ext cx="88" cy="107"/>
            </a:xfrm>
            <a:custGeom>
              <a:avLst/>
              <a:gdLst>
                <a:gd name="T0" fmla="*/ 211 w 525"/>
                <a:gd name="T1" fmla="*/ 0 h 642"/>
                <a:gd name="T2" fmla="*/ 0 w 525"/>
                <a:gd name="T3" fmla="*/ 642 h 642"/>
                <a:gd name="T4" fmla="*/ 525 w 525"/>
                <a:gd name="T5" fmla="*/ 642 h 642"/>
                <a:gd name="T6" fmla="*/ 211 w 525"/>
                <a:gd name="T7" fmla="*/ 0 h 64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25"/>
                <a:gd name="T13" fmla="*/ 0 h 642"/>
                <a:gd name="T14" fmla="*/ 525 w 525"/>
                <a:gd name="T15" fmla="*/ 642 h 64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25" h="642">
                  <a:moveTo>
                    <a:pt x="211" y="0"/>
                  </a:moveTo>
                  <a:lnTo>
                    <a:pt x="0" y="642"/>
                  </a:lnTo>
                  <a:lnTo>
                    <a:pt x="525" y="642"/>
                  </a:lnTo>
                  <a:lnTo>
                    <a:pt x="211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1" name="Freeform 28"/>
            <p:cNvSpPr>
              <a:spLocks/>
            </p:cNvSpPr>
            <p:nvPr/>
          </p:nvSpPr>
          <p:spPr bwMode="auto">
            <a:xfrm>
              <a:off x="2326" y="1047"/>
              <a:ext cx="90" cy="6"/>
            </a:xfrm>
            <a:custGeom>
              <a:avLst/>
              <a:gdLst>
                <a:gd name="T0" fmla="*/ 12 w 537"/>
                <a:gd name="T1" fmla="*/ 0 h 37"/>
                <a:gd name="T2" fmla="*/ 537 w 537"/>
                <a:gd name="T3" fmla="*/ 0 h 37"/>
                <a:gd name="T4" fmla="*/ 0 w 537"/>
                <a:gd name="T5" fmla="*/ 37 h 37"/>
                <a:gd name="T6" fmla="*/ 12 w 537"/>
                <a:gd name="T7" fmla="*/ 0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37"/>
                <a:gd name="T13" fmla="*/ 0 h 37"/>
                <a:gd name="T14" fmla="*/ 537 w 53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37" h="37">
                  <a:moveTo>
                    <a:pt x="12" y="0"/>
                  </a:moveTo>
                  <a:lnTo>
                    <a:pt x="537" y="0"/>
                  </a:lnTo>
                  <a:lnTo>
                    <a:pt x="0" y="3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2" name="Freeform 29"/>
            <p:cNvSpPr>
              <a:spLocks/>
            </p:cNvSpPr>
            <p:nvPr/>
          </p:nvSpPr>
          <p:spPr bwMode="auto">
            <a:xfrm>
              <a:off x="2326" y="1047"/>
              <a:ext cx="90" cy="6"/>
            </a:xfrm>
            <a:custGeom>
              <a:avLst/>
              <a:gdLst>
                <a:gd name="T0" fmla="*/ 12 w 537"/>
                <a:gd name="T1" fmla="*/ 0 h 37"/>
                <a:gd name="T2" fmla="*/ 537 w 537"/>
                <a:gd name="T3" fmla="*/ 0 h 37"/>
                <a:gd name="T4" fmla="*/ 0 w 537"/>
                <a:gd name="T5" fmla="*/ 37 h 37"/>
                <a:gd name="T6" fmla="*/ 12 w 537"/>
                <a:gd name="T7" fmla="*/ 0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37"/>
                <a:gd name="T13" fmla="*/ 0 h 37"/>
                <a:gd name="T14" fmla="*/ 537 w 53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37" h="37">
                  <a:moveTo>
                    <a:pt x="12" y="0"/>
                  </a:moveTo>
                  <a:lnTo>
                    <a:pt x="537" y="0"/>
                  </a:lnTo>
                  <a:lnTo>
                    <a:pt x="0" y="37"/>
                  </a:lnTo>
                  <a:lnTo>
                    <a:pt x="12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3" name="Line 30"/>
            <p:cNvSpPr>
              <a:spLocks noChangeShapeType="1"/>
            </p:cNvSpPr>
            <p:nvPr/>
          </p:nvSpPr>
          <p:spPr bwMode="auto">
            <a:xfrm flipV="1">
              <a:off x="2326" y="1047"/>
              <a:ext cx="90" cy="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364" name="Line 31"/>
            <p:cNvSpPr>
              <a:spLocks noChangeShapeType="1"/>
            </p:cNvSpPr>
            <p:nvPr/>
          </p:nvSpPr>
          <p:spPr bwMode="auto">
            <a:xfrm flipH="1">
              <a:off x="2326" y="940"/>
              <a:ext cx="37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365" name="Line 32"/>
            <p:cNvSpPr>
              <a:spLocks noChangeShapeType="1"/>
            </p:cNvSpPr>
            <p:nvPr/>
          </p:nvSpPr>
          <p:spPr bwMode="auto">
            <a:xfrm>
              <a:off x="2363" y="940"/>
              <a:ext cx="53" cy="107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366" name="Line 33"/>
            <p:cNvSpPr>
              <a:spLocks noChangeShapeType="1"/>
            </p:cNvSpPr>
            <p:nvPr/>
          </p:nvSpPr>
          <p:spPr bwMode="auto">
            <a:xfrm>
              <a:off x="2455" y="2182"/>
              <a:ext cx="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367" name="Line 34"/>
            <p:cNvSpPr>
              <a:spLocks noChangeShapeType="1"/>
            </p:cNvSpPr>
            <p:nvPr/>
          </p:nvSpPr>
          <p:spPr bwMode="auto">
            <a:xfrm flipH="1" flipV="1">
              <a:off x="1671" y="834"/>
              <a:ext cx="779" cy="1348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368" name="Freeform 35"/>
            <p:cNvSpPr>
              <a:spLocks/>
            </p:cNvSpPr>
            <p:nvPr/>
          </p:nvSpPr>
          <p:spPr bwMode="auto">
            <a:xfrm>
              <a:off x="1582" y="2574"/>
              <a:ext cx="54" cy="39"/>
            </a:xfrm>
            <a:custGeom>
              <a:avLst/>
              <a:gdLst>
                <a:gd name="T0" fmla="*/ 198 w 325"/>
                <a:gd name="T1" fmla="*/ 0 h 238"/>
                <a:gd name="T2" fmla="*/ 0 w 325"/>
                <a:gd name="T3" fmla="*/ 238 h 238"/>
                <a:gd name="T4" fmla="*/ 325 w 325"/>
                <a:gd name="T5" fmla="*/ 238 h 238"/>
                <a:gd name="T6" fmla="*/ 198 w 325"/>
                <a:gd name="T7" fmla="*/ 0 h 23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25"/>
                <a:gd name="T13" fmla="*/ 0 h 238"/>
                <a:gd name="T14" fmla="*/ 325 w 325"/>
                <a:gd name="T15" fmla="*/ 238 h 23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25" h="238">
                  <a:moveTo>
                    <a:pt x="198" y="0"/>
                  </a:moveTo>
                  <a:lnTo>
                    <a:pt x="0" y="238"/>
                  </a:lnTo>
                  <a:lnTo>
                    <a:pt x="325" y="238"/>
                  </a:lnTo>
                  <a:lnTo>
                    <a:pt x="198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9" name="Freeform 36"/>
            <p:cNvSpPr>
              <a:spLocks/>
            </p:cNvSpPr>
            <p:nvPr/>
          </p:nvSpPr>
          <p:spPr bwMode="auto">
            <a:xfrm>
              <a:off x="1582" y="2574"/>
              <a:ext cx="54" cy="39"/>
            </a:xfrm>
            <a:custGeom>
              <a:avLst/>
              <a:gdLst>
                <a:gd name="T0" fmla="*/ 198 w 325"/>
                <a:gd name="T1" fmla="*/ 0 h 238"/>
                <a:gd name="T2" fmla="*/ 0 w 325"/>
                <a:gd name="T3" fmla="*/ 238 h 238"/>
                <a:gd name="T4" fmla="*/ 325 w 325"/>
                <a:gd name="T5" fmla="*/ 238 h 238"/>
                <a:gd name="T6" fmla="*/ 198 w 325"/>
                <a:gd name="T7" fmla="*/ 0 h 23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25"/>
                <a:gd name="T13" fmla="*/ 0 h 238"/>
                <a:gd name="T14" fmla="*/ 325 w 325"/>
                <a:gd name="T15" fmla="*/ 238 h 23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25" h="238">
                  <a:moveTo>
                    <a:pt x="198" y="0"/>
                  </a:moveTo>
                  <a:lnTo>
                    <a:pt x="0" y="238"/>
                  </a:lnTo>
                  <a:lnTo>
                    <a:pt x="325" y="238"/>
                  </a:lnTo>
                  <a:lnTo>
                    <a:pt x="198" y="0"/>
                  </a:lnTo>
                  <a:close/>
                </a:path>
              </a:pathLst>
            </a:custGeom>
            <a:noFill/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0" name="Freeform 37"/>
            <p:cNvSpPr>
              <a:spLocks/>
            </p:cNvSpPr>
            <p:nvPr/>
          </p:nvSpPr>
          <p:spPr bwMode="auto">
            <a:xfrm>
              <a:off x="1549" y="2613"/>
              <a:ext cx="33" cy="40"/>
            </a:xfrm>
            <a:custGeom>
              <a:avLst/>
              <a:gdLst>
                <a:gd name="T0" fmla="*/ 199 w 199"/>
                <a:gd name="T1" fmla="*/ 0 h 238"/>
                <a:gd name="T2" fmla="*/ 0 w 199"/>
                <a:gd name="T3" fmla="*/ 238 h 238"/>
                <a:gd name="T4" fmla="*/ 76 w 199"/>
                <a:gd name="T5" fmla="*/ 238 h 238"/>
                <a:gd name="T6" fmla="*/ 199 w 199"/>
                <a:gd name="T7" fmla="*/ 0 h 23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9"/>
                <a:gd name="T13" fmla="*/ 0 h 238"/>
                <a:gd name="T14" fmla="*/ 199 w 199"/>
                <a:gd name="T15" fmla="*/ 238 h 23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9" h="238">
                  <a:moveTo>
                    <a:pt x="199" y="0"/>
                  </a:moveTo>
                  <a:lnTo>
                    <a:pt x="0" y="238"/>
                  </a:lnTo>
                  <a:lnTo>
                    <a:pt x="76" y="238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1" name="Freeform 38"/>
            <p:cNvSpPr>
              <a:spLocks/>
            </p:cNvSpPr>
            <p:nvPr/>
          </p:nvSpPr>
          <p:spPr bwMode="auto">
            <a:xfrm>
              <a:off x="1549" y="2613"/>
              <a:ext cx="33" cy="40"/>
            </a:xfrm>
            <a:custGeom>
              <a:avLst/>
              <a:gdLst>
                <a:gd name="T0" fmla="*/ 199 w 199"/>
                <a:gd name="T1" fmla="*/ 0 h 238"/>
                <a:gd name="T2" fmla="*/ 0 w 199"/>
                <a:gd name="T3" fmla="*/ 238 h 238"/>
                <a:gd name="T4" fmla="*/ 76 w 199"/>
                <a:gd name="T5" fmla="*/ 238 h 238"/>
                <a:gd name="T6" fmla="*/ 199 w 199"/>
                <a:gd name="T7" fmla="*/ 0 h 23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9"/>
                <a:gd name="T13" fmla="*/ 0 h 238"/>
                <a:gd name="T14" fmla="*/ 199 w 199"/>
                <a:gd name="T15" fmla="*/ 238 h 23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9" h="238">
                  <a:moveTo>
                    <a:pt x="199" y="0"/>
                  </a:moveTo>
                  <a:lnTo>
                    <a:pt x="0" y="238"/>
                  </a:lnTo>
                  <a:lnTo>
                    <a:pt x="76" y="238"/>
                  </a:lnTo>
                  <a:lnTo>
                    <a:pt x="199" y="0"/>
                  </a:lnTo>
                  <a:close/>
                </a:path>
              </a:pathLst>
            </a:custGeom>
            <a:noFill/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2" name="Freeform 39"/>
            <p:cNvSpPr>
              <a:spLocks/>
            </p:cNvSpPr>
            <p:nvPr/>
          </p:nvSpPr>
          <p:spPr bwMode="auto">
            <a:xfrm>
              <a:off x="1561" y="2613"/>
              <a:ext cx="75" cy="40"/>
            </a:xfrm>
            <a:custGeom>
              <a:avLst/>
              <a:gdLst>
                <a:gd name="T0" fmla="*/ 123 w 448"/>
                <a:gd name="T1" fmla="*/ 0 h 238"/>
                <a:gd name="T2" fmla="*/ 448 w 448"/>
                <a:gd name="T3" fmla="*/ 0 h 238"/>
                <a:gd name="T4" fmla="*/ 0 w 448"/>
                <a:gd name="T5" fmla="*/ 238 h 238"/>
                <a:gd name="T6" fmla="*/ 123 w 448"/>
                <a:gd name="T7" fmla="*/ 0 h 23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8"/>
                <a:gd name="T13" fmla="*/ 0 h 238"/>
                <a:gd name="T14" fmla="*/ 448 w 448"/>
                <a:gd name="T15" fmla="*/ 238 h 23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8" h="238">
                  <a:moveTo>
                    <a:pt x="123" y="0"/>
                  </a:moveTo>
                  <a:lnTo>
                    <a:pt x="448" y="0"/>
                  </a:lnTo>
                  <a:lnTo>
                    <a:pt x="0" y="238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3" name="Freeform 40"/>
            <p:cNvSpPr>
              <a:spLocks/>
            </p:cNvSpPr>
            <p:nvPr/>
          </p:nvSpPr>
          <p:spPr bwMode="auto">
            <a:xfrm>
              <a:off x="1561" y="2613"/>
              <a:ext cx="75" cy="40"/>
            </a:xfrm>
            <a:custGeom>
              <a:avLst/>
              <a:gdLst>
                <a:gd name="T0" fmla="*/ 123 w 448"/>
                <a:gd name="T1" fmla="*/ 0 h 238"/>
                <a:gd name="T2" fmla="*/ 448 w 448"/>
                <a:gd name="T3" fmla="*/ 0 h 238"/>
                <a:gd name="T4" fmla="*/ 0 w 448"/>
                <a:gd name="T5" fmla="*/ 238 h 238"/>
                <a:gd name="T6" fmla="*/ 123 w 448"/>
                <a:gd name="T7" fmla="*/ 0 h 23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8"/>
                <a:gd name="T13" fmla="*/ 0 h 238"/>
                <a:gd name="T14" fmla="*/ 448 w 448"/>
                <a:gd name="T15" fmla="*/ 238 h 23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8" h="238">
                  <a:moveTo>
                    <a:pt x="123" y="0"/>
                  </a:moveTo>
                  <a:lnTo>
                    <a:pt x="448" y="0"/>
                  </a:lnTo>
                  <a:lnTo>
                    <a:pt x="0" y="238"/>
                  </a:lnTo>
                  <a:lnTo>
                    <a:pt x="123" y="0"/>
                  </a:lnTo>
                  <a:close/>
                </a:path>
              </a:pathLst>
            </a:custGeom>
            <a:noFill/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4" name="Freeform 41"/>
            <p:cNvSpPr>
              <a:spLocks/>
            </p:cNvSpPr>
            <p:nvPr/>
          </p:nvSpPr>
          <p:spPr bwMode="auto">
            <a:xfrm>
              <a:off x="1561" y="2613"/>
              <a:ext cx="96" cy="40"/>
            </a:xfrm>
            <a:custGeom>
              <a:avLst/>
              <a:gdLst>
                <a:gd name="T0" fmla="*/ 448 w 574"/>
                <a:gd name="T1" fmla="*/ 0 h 238"/>
                <a:gd name="T2" fmla="*/ 0 w 574"/>
                <a:gd name="T3" fmla="*/ 238 h 238"/>
                <a:gd name="T4" fmla="*/ 574 w 574"/>
                <a:gd name="T5" fmla="*/ 238 h 238"/>
                <a:gd name="T6" fmla="*/ 448 w 574"/>
                <a:gd name="T7" fmla="*/ 0 h 23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4"/>
                <a:gd name="T13" fmla="*/ 0 h 238"/>
                <a:gd name="T14" fmla="*/ 574 w 574"/>
                <a:gd name="T15" fmla="*/ 238 h 23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4" h="238">
                  <a:moveTo>
                    <a:pt x="448" y="0"/>
                  </a:moveTo>
                  <a:lnTo>
                    <a:pt x="0" y="238"/>
                  </a:lnTo>
                  <a:lnTo>
                    <a:pt x="574" y="238"/>
                  </a:lnTo>
                  <a:lnTo>
                    <a:pt x="448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5" name="Freeform 42"/>
            <p:cNvSpPr>
              <a:spLocks/>
            </p:cNvSpPr>
            <p:nvPr/>
          </p:nvSpPr>
          <p:spPr bwMode="auto">
            <a:xfrm>
              <a:off x="1561" y="2613"/>
              <a:ext cx="96" cy="40"/>
            </a:xfrm>
            <a:custGeom>
              <a:avLst/>
              <a:gdLst>
                <a:gd name="T0" fmla="*/ 448 w 574"/>
                <a:gd name="T1" fmla="*/ 0 h 238"/>
                <a:gd name="T2" fmla="*/ 0 w 574"/>
                <a:gd name="T3" fmla="*/ 238 h 238"/>
                <a:gd name="T4" fmla="*/ 574 w 574"/>
                <a:gd name="T5" fmla="*/ 238 h 238"/>
                <a:gd name="T6" fmla="*/ 448 w 574"/>
                <a:gd name="T7" fmla="*/ 0 h 23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4"/>
                <a:gd name="T13" fmla="*/ 0 h 238"/>
                <a:gd name="T14" fmla="*/ 574 w 574"/>
                <a:gd name="T15" fmla="*/ 238 h 23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4" h="238">
                  <a:moveTo>
                    <a:pt x="448" y="0"/>
                  </a:moveTo>
                  <a:lnTo>
                    <a:pt x="0" y="238"/>
                  </a:lnTo>
                  <a:lnTo>
                    <a:pt x="574" y="238"/>
                  </a:lnTo>
                  <a:lnTo>
                    <a:pt x="448" y="0"/>
                  </a:lnTo>
                  <a:close/>
                </a:path>
              </a:pathLst>
            </a:custGeom>
            <a:noFill/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6" name="Freeform 43"/>
            <p:cNvSpPr>
              <a:spLocks/>
            </p:cNvSpPr>
            <p:nvPr/>
          </p:nvSpPr>
          <p:spPr bwMode="auto">
            <a:xfrm>
              <a:off x="1539" y="2653"/>
              <a:ext cx="22" cy="12"/>
            </a:xfrm>
            <a:custGeom>
              <a:avLst/>
              <a:gdLst>
                <a:gd name="T0" fmla="*/ 60 w 136"/>
                <a:gd name="T1" fmla="*/ 0 h 72"/>
                <a:gd name="T2" fmla="*/ 136 w 136"/>
                <a:gd name="T3" fmla="*/ 0 h 72"/>
                <a:gd name="T4" fmla="*/ 0 w 136"/>
                <a:gd name="T5" fmla="*/ 72 h 72"/>
                <a:gd name="T6" fmla="*/ 60 w 136"/>
                <a:gd name="T7" fmla="*/ 0 h 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6"/>
                <a:gd name="T13" fmla="*/ 0 h 72"/>
                <a:gd name="T14" fmla="*/ 136 w 136"/>
                <a:gd name="T15" fmla="*/ 72 h 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6" h="72">
                  <a:moveTo>
                    <a:pt x="60" y="0"/>
                  </a:moveTo>
                  <a:lnTo>
                    <a:pt x="136" y="0"/>
                  </a:lnTo>
                  <a:lnTo>
                    <a:pt x="0" y="72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7" name="Freeform 44"/>
            <p:cNvSpPr>
              <a:spLocks/>
            </p:cNvSpPr>
            <p:nvPr/>
          </p:nvSpPr>
          <p:spPr bwMode="auto">
            <a:xfrm>
              <a:off x="1539" y="2653"/>
              <a:ext cx="22" cy="12"/>
            </a:xfrm>
            <a:custGeom>
              <a:avLst/>
              <a:gdLst>
                <a:gd name="T0" fmla="*/ 60 w 136"/>
                <a:gd name="T1" fmla="*/ 0 h 72"/>
                <a:gd name="T2" fmla="*/ 136 w 136"/>
                <a:gd name="T3" fmla="*/ 0 h 72"/>
                <a:gd name="T4" fmla="*/ 0 w 136"/>
                <a:gd name="T5" fmla="*/ 72 h 72"/>
                <a:gd name="T6" fmla="*/ 60 w 136"/>
                <a:gd name="T7" fmla="*/ 0 h 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6"/>
                <a:gd name="T13" fmla="*/ 0 h 72"/>
                <a:gd name="T14" fmla="*/ 136 w 136"/>
                <a:gd name="T15" fmla="*/ 72 h 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6" h="72">
                  <a:moveTo>
                    <a:pt x="60" y="0"/>
                  </a:moveTo>
                  <a:lnTo>
                    <a:pt x="136" y="0"/>
                  </a:lnTo>
                  <a:lnTo>
                    <a:pt x="0" y="72"/>
                  </a:lnTo>
                  <a:lnTo>
                    <a:pt x="60" y="0"/>
                  </a:lnTo>
                  <a:close/>
                </a:path>
              </a:pathLst>
            </a:custGeom>
            <a:noFill/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8" name="Freeform 45"/>
            <p:cNvSpPr>
              <a:spLocks/>
            </p:cNvSpPr>
            <p:nvPr/>
          </p:nvSpPr>
          <p:spPr bwMode="auto">
            <a:xfrm>
              <a:off x="1539" y="2653"/>
              <a:ext cx="118" cy="12"/>
            </a:xfrm>
            <a:custGeom>
              <a:avLst/>
              <a:gdLst>
                <a:gd name="T0" fmla="*/ 136 w 710"/>
                <a:gd name="T1" fmla="*/ 0 h 72"/>
                <a:gd name="T2" fmla="*/ 710 w 710"/>
                <a:gd name="T3" fmla="*/ 0 h 72"/>
                <a:gd name="T4" fmla="*/ 0 w 710"/>
                <a:gd name="T5" fmla="*/ 72 h 72"/>
                <a:gd name="T6" fmla="*/ 136 w 710"/>
                <a:gd name="T7" fmla="*/ 0 h 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10"/>
                <a:gd name="T13" fmla="*/ 0 h 72"/>
                <a:gd name="T14" fmla="*/ 710 w 710"/>
                <a:gd name="T15" fmla="*/ 72 h 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10" h="72">
                  <a:moveTo>
                    <a:pt x="136" y="0"/>
                  </a:moveTo>
                  <a:lnTo>
                    <a:pt x="710" y="0"/>
                  </a:lnTo>
                  <a:lnTo>
                    <a:pt x="0" y="72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9" name="Freeform 46"/>
            <p:cNvSpPr>
              <a:spLocks/>
            </p:cNvSpPr>
            <p:nvPr/>
          </p:nvSpPr>
          <p:spPr bwMode="auto">
            <a:xfrm>
              <a:off x="1539" y="2653"/>
              <a:ext cx="118" cy="12"/>
            </a:xfrm>
            <a:custGeom>
              <a:avLst/>
              <a:gdLst>
                <a:gd name="T0" fmla="*/ 136 w 710"/>
                <a:gd name="T1" fmla="*/ 0 h 72"/>
                <a:gd name="T2" fmla="*/ 710 w 710"/>
                <a:gd name="T3" fmla="*/ 0 h 72"/>
                <a:gd name="T4" fmla="*/ 0 w 710"/>
                <a:gd name="T5" fmla="*/ 72 h 72"/>
                <a:gd name="T6" fmla="*/ 136 w 710"/>
                <a:gd name="T7" fmla="*/ 0 h 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10"/>
                <a:gd name="T13" fmla="*/ 0 h 72"/>
                <a:gd name="T14" fmla="*/ 710 w 710"/>
                <a:gd name="T15" fmla="*/ 72 h 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10" h="72">
                  <a:moveTo>
                    <a:pt x="136" y="0"/>
                  </a:moveTo>
                  <a:lnTo>
                    <a:pt x="710" y="0"/>
                  </a:lnTo>
                  <a:lnTo>
                    <a:pt x="0" y="72"/>
                  </a:lnTo>
                  <a:lnTo>
                    <a:pt x="136" y="0"/>
                  </a:lnTo>
                  <a:close/>
                </a:path>
              </a:pathLst>
            </a:custGeom>
            <a:noFill/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0" name="Line 47"/>
            <p:cNvSpPr>
              <a:spLocks noChangeShapeType="1"/>
            </p:cNvSpPr>
            <p:nvPr/>
          </p:nvSpPr>
          <p:spPr bwMode="auto">
            <a:xfrm>
              <a:off x="1615" y="2574"/>
              <a:ext cx="42" cy="79"/>
            </a:xfrm>
            <a:prstGeom prst="line">
              <a:avLst/>
            </a:prstGeom>
            <a:noFill/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381" name="Line 48"/>
            <p:cNvSpPr>
              <a:spLocks noChangeShapeType="1"/>
            </p:cNvSpPr>
            <p:nvPr/>
          </p:nvSpPr>
          <p:spPr bwMode="auto">
            <a:xfrm flipV="1">
              <a:off x="1539" y="2653"/>
              <a:ext cx="118" cy="1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382" name="Line 49"/>
            <p:cNvSpPr>
              <a:spLocks noChangeShapeType="1"/>
            </p:cNvSpPr>
            <p:nvPr/>
          </p:nvSpPr>
          <p:spPr bwMode="auto">
            <a:xfrm flipV="1">
              <a:off x="1539" y="2574"/>
              <a:ext cx="76" cy="9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383" name="Line 50"/>
            <p:cNvSpPr>
              <a:spLocks noChangeShapeType="1"/>
            </p:cNvSpPr>
            <p:nvPr/>
          </p:nvSpPr>
          <p:spPr bwMode="auto">
            <a:xfrm flipH="1">
              <a:off x="1539" y="2178"/>
              <a:ext cx="915" cy="487"/>
            </a:xfrm>
            <a:prstGeom prst="line">
              <a:avLst/>
            </a:prstGeom>
            <a:noFill/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384" name="Freeform 51"/>
            <p:cNvSpPr>
              <a:spLocks/>
            </p:cNvSpPr>
            <p:nvPr/>
          </p:nvSpPr>
          <p:spPr bwMode="auto">
            <a:xfrm>
              <a:off x="3022" y="2579"/>
              <a:ext cx="49" cy="36"/>
            </a:xfrm>
            <a:custGeom>
              <a:avLst/>
              <a:gdLst>
                <a:gd name="T0" fmla="*/ 162 w 292"/>
                <a:gd name="T1" fmla="*/ 0 h 215"/>
                <a:gd name="T2" fmla="*/ 0 w 292"/>
                <a:gd name="T3" fmla="*/ 215 h 215"/>
                <a:gd name="T4" fmla="*/ 292 w 292"/>
                <a:gd name="T5" fmla="*/ 215 h 215"/>
                <a:gd name="T6" fmla="*/ 162 w 292"/>
                <a:gd name="T7" fmla="*/ 0 h 21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92"/>
                <a:gd name="T13" fmla="*/ 0 h 215"/>
                <a:gd name="T14" fmla="*/ 292 w 292"/>
                <a:gd name="T15" fmla="*/ 215 h 21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92" h="215">
                  <a:moveTo>
                    <a:pt x="162" y="0"/>
                  </a:moveTo>
                  <a:lnTo>
                    <a:pt x="0" y="215"/>
                  </a:lnTo>
                  <a:lnTo>
                    <a:pt x="292" y="215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5" name="Freeform 52"/>
            <p:cNvSpPr>
              <a:spLocks/>
            </p:cNvSpPr>
            <p:nvPr/>
          </p:nvSpPr>
          <p:spPr bwMode="auto">
            <a:xfrm>
              <a:off x="3022" y="2579"/>
              <a:ext cx="49" cy="36"/>
            </a:xfrm>
            <a:custGeom>
              <a:avLst/>
              <a:gdLst>
                <a:gd name="T0" fmla="*/ 162 w 292"/>
                <a:gd name="T1" fmla="*/ 0 h 215"/>
                <a:gd name="T2" fmla="*/ 0 w 292"/>
                <a:gd name="T3" fmla="*/ 215 h 215"/>
                <a:gd name="T4" fmla="*/ 292 w 292"/>
                <a:gd name="T5" fmla="*/ 215 h 215"/>
                <a:gd name="T6" fmla="*/ 162 w 292"/>
                <a:gd name="T7" fmla="*/ 0 h 21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92"/>
                <a:gd name="T13" fmla="*/ 0 h 215"/>
                <a:gd name="T14" fmla="*/ 292 w 292"/>
                <a:gd name="T15" fmla="*/ 215 h 21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92" h="215">
                  <a:moveTo>
                    <a:pt x="162" y="0"/>
                  </a:moveTo>
                  <a:lnTo>
                    <a:pt x="0" y="215"/>
                  </a:lnTo>
                  <a:lnTo>
                    <a:pt x="292" y="215"/>
                  </a:lnTo>
                  <a:lnTo>
                    <a:pt x="162" y="0"/>
                  </a:lnTo>
                  <a:close/>
                </a:path>
              </a:pathLst>
            </a:custGeom>
            <a:noFill/>
            <a:ln w="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6" name="Freeform 53"/>
            <p:cNvSpPr>
              <a:spLocks/>
            </p:cNvSpPr>
            <p:nvPr/>
          </p:nvSpPr>
          <p:spPr bwMode="auto">
            <a:xfrm>
              <a:off x="2995" y="2615"/>
              <a:ext cx="75" cy="36"/>
            </a:xfrm>
            <a:custGeom>
              <a:avLst/>
              <a:gdLst>
                <a:gd name="T0" fmla="*/ 162 w 448"/>
                <a:gd name="T1" fmla="*/ 0 h 215"/>
                <a:gd name="T2" fmla="*/ 0 w 448"/>
                <a:gd name="T3" fmla="*/ 215 h 215"/>
                <a:gd name="T4" fmla="*/ 448 w 448"/>
                <a:gd name="T5" fmla="*/ 215 h 215"/>
                <a:gd name="T6" fmla="*/ 162 w 448"/>
                <a:gd name="T7" fmla="*/ 0 h 21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8"/>
                <a:gd name="T13" fmla="*/ 0 h 215"/>
                <a:gd name="T14" fmla="*/ 448 w 448"/>
                <a:gd name="T15" fmla="*/ 215 h 21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8" h="215">
                  <a:moveTo>
                    <a:pt x="162" y="0"/>
                  </a:moveTo>
                  <a:lnTo>
                    <a:pt x="0" y="215"/>
                  </a:lnTo>
                  <a:lnTo>
                    <a:pt x="448" y="215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7" name="Freeform 54"/>
            <p:cNvSpPr>
              <a:spLocks/>
            </p:cNvSpPr>
            <p:nvPr/>
          </p:nvSpPr>
          <p:spPr bwMode="auto">
            <a:xfrm>
              <a:off x="2995" y="2615"/>
              <a:ext cx="75" cy="36"/>
            </a:xfrm>
            <a:custGeom>
              <a:avLst/>
              <a:gdLst>
                <a:gd name="T0" fmla="*/ 162 w 448"/>
                <a:gd name="T1" fmla="*/ 0 h 215"/>
                <a:gd name="T2" fmla="*/ 0 w 448"/>
                <a:gd name="T3" fmla="*/ 215 h 215"/>
                <a:gd name="T4" fmla="*/ 448 w 448"/>
                <a:gd name="T5" fmla="*/ 215 h 215"/>
                <a:gd name="T6" fmla="*/ 162 w 448"/>
                <a:gd name="T7" fmla="*/ 0 h 21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8"/>
                <a:gd name="T13" fmla="*/ 0 h 215"/>
                <a:gd name="T14" fmla="*/ 448 w 448"/>
                <a:gd name="T15" fmla="*/ 215 h 21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8" h="215">
                  <a:moveTo>
                    <a:pt x="162" y="0"/>
                  </a:moveTo>
                  <a:lnTo>
                    <a:pt x="0" y="215"/>
                  </a:lnTo>
                  <a:lnTo>
                    <a:pt x="448" y="215"/>
                  </a:lnTo>
                  <a:lnTo>
                    <a:pt x="162" y="0"/>
                  </a:lnTo>
                  <a:close/>
                </a:path>
              </a:pathLst>
            </a:custGeom>
            <a:noFill/>
            <a:ln w="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8" name="Freeform 55"/>
            <p:cNvSpPr>
              <a:spLocks/>
            </p:cNvSpPr>
            <p:nvPr/>
          </p:nvSpPr>
          <p:spPr bwMode="auto">
            <a:xfrm>
              <a:off x="3022" y="2615"/>
              <a:ext cx="70" cy="36"/>
            </a:xfrm>
            <a:custGeom>
              <a:avLst/>
              <a:gdLst>
                <a:gd name="T0" fmla="*/ 0 w 420"/>
                <a:gd name="T1" fmla="*/ 0 h 215"/>
                <a:gd name="T2" fmla="*/ 286 w 420"/>
                <a:gd name="T3" fmla="*/ 215 h 215"/>
                <a:gd name="T4" fmla="*/ 420 w 420"/>
                <a:gd name="T5" fmla="*/ 215 h 215"/>
                <a:gd name="T6" fmla="*/ 0 w 420"/>
                <a:gd name="T7" fmla="*/ 0 h 21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20"/>
                <a:gd name="T13" fmla="*/ 0 h 215"/>
                <a:gd name="T14" fmla="*/ 420 w 420"/>
                <a:gd name="T15" fmla="*/ 215 h 21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20" h="215">
                  <a:moveTo>
                    <a:pt x="0" y="0"/>
                  </a:moveTo>
                  <a:lnTo>
                    <a:pt x="286" y="215"/>
                  </a:lnTo>
                  <a:lnTo>
                    <a:pt x="420" y="2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9" name="Freeform 56"/>
            <p:cNvSpPr>
              <a:spLocks/>
            </p:cNvSpPr>
            <p:nvPr/>
          </p:nvSpPr>
          <p:spPr bwMode="auto">
            <a:xfrm>
              <a:off x="3022" y="2615"/>
              <a:ext cx="70" cy="36"/>
            </a:xfrm>
            <a:custGeom>
              <a:avLst/>
              <a:gdLst>
                <a:gd name="T0" fmla="*/ 0 w 420"/>
                <a:gd name="T1" fmla="*/ 0 h 215"/>
                <a:gd name="T2" fmla="*/ 286 w 420"/>
                <a:gd name="T3" fmla="*/ 215 h 215"/>
                <a:gd name="T4" fmla="*/ 420 w 420"/>
                <a:gd name="T5" fmla="*/ 215 h 215"/>
                <a:gd name="T6" fmla="*/ 0 w 420"/>
                <a:gd name="T7" fmla="*/ 0 h 21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20"/>
                <a:gd name="T13" fmla="*/ 0 h 215"/>
                <a:gd name="T14" fmla="*/ 420 w 420"/>
                <a:gd name="T15" fmla="*/ 215 h 21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20" h="215">
                  <a:moveTo>
                    <a:pt x="0" y="0"/>
                  </a:moveTo>
                  <a:lnTo>
                    <a:pt x="286" y="215"/>
                  </a:lnTo>
                  <a:lnTo>
                    <a:pt x="420" y="21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0" name="Freeform 57"/>
            <p:cNvSpPr>
              <a:spLocks/>
            </p:cNvSpPr>
            <p:nvPr/>
          </p:nvSpPr>
          <p:spPr bwMode="auto">
            <a:xfrm>
              <a:off x="3022" y="2615"/>
              <a:ext cx="70" cy="36"/>
            </a:xfrm>
            <a:custGeom>
              <a:avLst/>
              <a:gdLst>
                <a:gd name="T0" fmla="*/ 0 w 420"/>
                <a:gd name="T1" fmla="*/ 0 h 215"/>
                <a:gd name="T2" fmla="*/ 292 w 420"/>
                <a:gd name="T3" fmla="*/ 0 h 215"/>
                <a:gd name="T4" fmla="*/ 420 w 420"/>
                <a:gd name="T5" fmla="*/ 215 h 215"/>
                <a:gd name="T6" fmla="*/ 0 w 420"/>
                <a:gd name="T7" fmla="*/ 0 h 21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20"/>
                <a:gd name="T13" fmla="*/ 0 h 215"/>
                <a:gd name="T14" fmla="*/ 420 w 420"/>
                <a:gd name="T15" fmla="*/ 215 h 21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20" h="215">
                  <a:moveTo>
                    <a:pt x="0" y="0"/>
                  </a:moveTo>
                  <a:lnTo>
                    <a:pt x="292" y="0"/>
                  </a:lnTo>
                  <a:lnTo>
                    <a:pt x="420" y="2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1" name="Freeform 58"/>
            <p:cNvSpPr>
              <a:spLocks/>
            </p:cNvSpPr>
            <p:nvPr/>
          </p:nvSpPr>
          <p:spPr bwMode="auto">
            <a:xfrm>
              <a:off x="3022" y="2615"/>
              <a:ext cx="70" cy="36"/>
            </a:xfrm>
            <a:custGeom>
              <a:avLst/>
              <a:gdLst>
                <a:gd name="T0" fmla="*/ 0 w 420"/>
                <a:gd name="T1" fmla="*/ 0 h 215"/>
                <a:gd name="T2" fmla="*/ 292 w 420"/>
                <a:gd name="T3" fmla="*/ 0 h 215"/>
                <a:gd name="T4" fmla="*/ 420 w 420"/>
                <a:gd name="T5" fmla="*/ 215 h 215"/>
                <a:gd name="T6" fmla="*/ 0 w 420"/>
                <a:gd name="T7" fmla="*/ 0 h 21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20"/>
                <a:gd name="T13" fmla="*/ 0 h 215"/>
                <a:gd name="T14" fmla="*/ 420 w 420"/>
                <a:gd name="T15" fmla="*/ 215 h 21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20" h="215">
                  <a:moveTo>
                    <a:pt x="0" y="0"/>
                  </a:moveTo>
                  <a:lnTo>
                    <a:pt x="292" y="0"/>
                  </a:lnTo>
                  <a:lnTo>
                    <a:pt x="420" y="21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2" name="Freeform 59"/>
            <p:cNvSpPr>
              <a:spLocks/>
            </p:cNvSpPr>
            <p:nvPr/>
          </p:nvSpPr>
          <p:spPr bwMode="auto">
            <a:xfrm>
              <a:off x="2995" y="2651"/>
              <a:ext cx="115" cy="30"/>
            </a:xfrm>
            <a:custGeom>
              <a:avLst/>
              <a:gdLst>
                <a:gd name="T0" fmla="*/ 0 w 691"/>
                <a:gd name="T1" fmla="*/ 0 h 183"/>
                <a:gd name="T2" fmla="*/ 448 w 691"/>
                <a:gd name="T3" fmla="*/ 0 h 183"/>
                <a:gd name="T4" fmla="*/ 691 w 691"/>
                <a:gd name="T5" fmla="*/ 183 h 183"/>
                <a:gd name="T6" fmla="*/ 0 w 691"/>
                <a:gd name="T7" fmla="*/ 0 h 18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91"/>
                <a:gd name="T13" fmla="*/ 0 h 183"/>
                <a:gd name="T14" fmla="*/ 691 w 691"/>
                <a:gd name="T15" fmla="*/ 183 h 18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91" h="183">
                  <a:moveTo>
                    <a:pt x="0" y="0"/>
                  </a:moveTo>
                  <a:lnTo>
                    <a:pt x="448" y="0"/>
                  </a:lnTo>
                  <a:lnTo>
                    <a:pt x="691" y="1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3" name="Freeform 60"/>
            <p:cNvSpPr>
              <a:spLocks/>
            </p:cNvSpPr>
            <p:nvPr/>
          </p:nvSpPr>
          <p:spPr bwMode="auto">
            <a:xfrm>
              <a:off x="2995" y="2651"/>
              <a:ext cx="115" cy="30"/>
            </a:xfrm>
            <a:custGeom>
              <a:avLst/>
              <a:gdLst>
                <a:gd name="T0" fmla="*/ 0 w 691"/>
                <a:gd name="T1" fmla="*/ 0 h 183"/>
                <a:gd name="T2" fmla="*/ 448 w 691"/>
                <a:gd name="T3" fmla="*/ 0 h 183"/>
                <a:gd name="T4" fmla="*/ 691 w 691"/>
                <a:gd name="T5" fmla="*/ 183 h 183"/>
                <a:gd name="T6" fmla="*/ 0 w 691"/>
                <a:gd name="T7" fmla="*/ 0 h 18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91"/>
                <a:gd name="T13" fmla="*/ 0 h 183"/>
                <a:gd name="T14" fmla="*/ 691 w 691"/>
                <a:gd name="T15" fmla="*/ 183 h 18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91" h="183">
                  <a:moveTo>
                    <a:pt x="0" y="0"/>
                  </a:moveTo>
                  <a:lnTo>
                    <a:pt x="448" y="0"/>
                  </a:lnTo>
                  <a:lnTo>
                    <a:pt x="691" y="18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4" name="Freeform 61"/>
            <p:cNvSpPr>
              <a:spLocks/>
            </p:cNvSpPr>
            <p:nvPr/>
          </p:nvSpPr>
          <p:spPr bwMode="auto">
            <a:xfrm>
              <a:off x="3070" y="2651"/>
              <a:ext cx="40" cy="30"/>
            </a:xfrm>
            <a:custGeom>
              <a:avLst/>
              <a:gdLst>
                <a:gd name="T0" fmla="*/ 0 w 243"/>
                <a:gd name="T1" fmla="*/ 0 h 183"/>
                <a:gd name="T2" fmla="*/ 134 w 243"/>
                <a:gd name="T3" fmla="*/ 0 h 183"/>
                <a:gd name="T4" fmla="*/ 243 w 243"/>
                <a:gd name="T5" fmla="*/ 183 h 183"/>
                <a:gd name="T6" fmla="*/ 0 w 243"/>
                <a:gd name="T7" fmla="*/ 0 h 18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3"/>
                <a:gd name="T13" fmla="*/ 0 h 183"/>
                <a:gd name="T14" fmla="*/ 243 w 243"/>
                <a:gd name="T15" fmla="*/ 183 h 18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3" h="183">
                  <a:moveTo>
                    <a:pt x="0" y="0"/>
                  </a:moveTo>
                  <a:lnTo>
                    <a:pt x="134" y="0"/>
                  </a:lnTo>
                  <a:lnTo>
                    <a:pt x="243" y="1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5" name="Freeform 62"/>
            <p:cNvSpPr>
              <a:spLocks/>
            </p:cNvSpPr>
            <p:nvPr/>
          </p:nvSpPr>
          <p:spPr bwMode="auto">
            <a:xfrm>
              <a:off x="3070" y="2651"/>
              <a:ext cx="40" cy="30"/>
            </a:xfrm>
            <a:custGeom>
              <a:avLst/>
              <a:gdLst>
                <a:gd name="T0" fmla="*/ 0 w 243"/>
                <a:gd name="T1" fmla="*/ 0 h 183"/>
                <a:gd name="T2" fmla="*/ 134 w 243"/>
                <a:gd name="T3" fmla="*/ 0 h 183"/>
                <a:gd name="T4" fmla="*/ 243 w 243"/>
                <a:gd name="T5" fmla="*/ 183 h 183"/>
                <a:gd name="T6" fmla="*/ 0 w 243"/>
                <a:gd name="T7" fmla="*/ 0 h 18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3"/>
                <a:gd name="T13" fmla="*/ 0 h 183"/>
                <a:gd name="T14" fmla="*/ 243 w 243"/>
                <a:gd name="T15" fmla="*/ 183 h 18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3" h="183">
                  <a:moveTo>
                    <a:pt x="0" y="0"/>
                  </a:moveTo>
                  <a:lnTo>
                    <a:pt x="134" y="0"/>
                  </a:lnTo>
                  <a:lnTo>
                    <a:pt x="243" y="18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6" name="Rectangle 63"/>
            <p:cNvSpPr>
              <a:spLocks noChangeArrowheads="1"/>
            </p:cNvSpPr>
            <p:nvPr/>
          </p:nvSpPr>
          <p:spPr bwMode="auto">
            <a:xfrm>
              <a:off x="1436" y="610"/>
              <a:ext cx="471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AU" sz="1400">
                  <a:solidFill>
                    <a:srgbClr val="0000FF"/>
                  </a:solidFill>
                  <a:latin typeface="Courier New" pitchFamily="49" charset="0"/>
                </a:rPr>
                <a:t>V blue</a:t>
              </a:r>
              <a:endParaRPr lang="en-AU">
                <a:latin typeface="Tahoma" pitchFamily="34" charset="0"/>
              </a:endParaRPr>
            </a:p>
          </p:txBody>
        </p:sp>
        <p:sp>
          <p:nvSpPr>
            <p:cNvPr id="14397" name="Rectangle 64"/>
            <p:cNvSpPr>
              <a:spLocks noChangeArrowheads="1"/>
            </p:cNvSpPr>
            <p:nvPr/>
          </p:nvSpPr>
          <p:spPr bwMode="auto">
            <a:xfrm>
              <a:off x="1402" y="3563"/>
              <a:ext cx="538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AU" sz="1400">
                  <a:solidFill>
                    <a:srgbClr val="FFFF00"/>
                  </a:solidFill>
                  <a:latin typeface="Courier New" pitchFamily="49" charset="0"/>
                </a:rPr>
                <a:t>V white</a:t>
              </a:r>
              <a:endParaRPr lang="en-AU">
                <a:latin typeface="Tahoma" pitchFamily="34" charset="0"/>
              </a:endParaRPr>
            </a:p>
          </p:txBody>
        </p:sp>
        <p:sp>
          <p:nvSpPr>
            <p:cNvPr id="14398" name="Rectangle 65"/>
            <p:cNvSpPr>
              <a:spLocks noChangeArrowheads="1"/>
            </p:cNvSpPr>
            <p:nvPr/>
          </p:nvSpPr>
          <p:spPr bwMode="auto">
            <a:xfrm>
              <a:off x="4079" y="2100"/>
              <a:ext cx="538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AU" sz="1400">
                  <a:solidFill>
                    <a:srgbClr val="FF0000"/>
                  </a:solidFill>
                  <a:latin typeface="Courier New" pitchFamily="49" charset="0"/>
                </a:rPr>
                <a:t>V red  </a:t>
              </a:r>
              <a:endParaRPr lang="en-AU">
                <a:latin typeface="Tahoma" pitchFamily="34" charset="0"/>
              </a:endParaRPr>
            </a:p>
          </p:txBody>
        </p:sp>
        <p:sp>
          <p:nvSpPr>
            <p:cNvPr id="14399" name="Line 66"/>
            <p:cNvSpPr>
              <a:spLocks noChangeShapeType="1"/>
            </p:cNvSpPr>
            <p:nvPr/>
          </p:nvSpPr>
          <p:spPr bwMode="auto">
            <a:xfrm>
              <a:off x="2448" y="2182"/>
              <a:ext cx="662" cy="499"/>
            </a:xfrm>
            <a:prstGeom prst="line">
              <a:avLst/>
            </a:prstGeom>
            <a:noFill/>
            <a:ln w="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00" name="Line 67"/>
            <p:cNvSpPr>
              <a:spLocks noChangeShapeType="1"/>
            </p:cNvSpPr>
            <p:nvPr/>
          </p:nvSpPr>
          <p:spPr bwMode="auto">
            <a:xfrm>
              <a:off x="1662" y="815"/>
              <a:ext cx="94" cy="7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01" name="Line 68"/>
            <p:cNvSpPr>
              <a:spLocks noChangeShapeType="1"/>
            </p:cNvSpPr>
            <p:nvPr/>
          </p:nvSpPr>
          <p:spPr bwMode="auto">
            <a:xfrm>
              <a:off x="1662" y="815"/>
              <a:ext cx="16" cy="118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02" name="Line 69"/>
            <p:cNvSpPr>
              <a:spLocks noChangeShapeType="1"/>
            </p:cNvSpPr>
            <p:nvPr/>
          </p:nvSpPr>
          <p:spPr bwMode="auto">
            <a:xfrm flipV="1">
              <a:off x="1676" y="3408"/>
              <a:ext cx="17" cy="11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03" name="Line 70"/>
            <p:cNvSpPr>
              <a:spLocks noChangeShapeType="1"/>
            </p:cNvSpPr>
            <p:nvPr/>
          </p:nvSpPr>
          <p:spPr bwMode="auto">
            <a:xfrm flipV="1">
              <a:off x="1676" y="3453"/>
              <a:ext cx="95" cy="73"/>
            </a:xfrm>
            <a:prstGeom prst="line">
              <a:avLst/>
            </a:prstGeom>
            <a:noFill/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04" name="Line 71"/>
            <p:cNvSpPr>
              <a:spLocks noChangeShapeType="1"/>
            </p:cNvSpPr>
            <p:nvPr/>
          </p:nvSpPr>
          <p:spPr bwMode="auto">
            <a:xfrm flipH="1">
              <a:off x="3893" y="2182"/>
              <a:ext cx="110" cy="45"/>
            </a:xfrm>
            <a:prstGeom prst="line">
              <a:avLst/>
            </a:prstGeom>
            <a:noFill/>
            <a:ln w="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05" name="Line 72"/>
            <p:cNvSpPr>
              <a:spLocks noChangeShapeType="1"/>
            </p:cNvSpPr>
            <p:nvPr/>
          </p:nvSpPr>
          <p:spPr bwMode="auto">
            <a:xfrm flipH="1" flipV="1">
              <a:off x="3893" y="2137"/>
              <a:ext cx="110" cy="45"/>
            </a:xfrm>
            <a:prstGeom prst="line">
              <a:avLst/>
            </a:prstGeom>
            <a:noFill/>
            <a:ln w="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06" name="Line 73"/>
            <p:cNvSpPr>
              <a:spLocks noChangeShapeType="1"/>
            </p:cNvSpPr>
            <p:nvPr/>
          </p:nvSpPr>
          <p:spPr bwMode="auto">
            <a:xfrm flipH="1" flipV="1">
              <a:off x="2363" y="940"/>
              <a:ext cx="87" cy="124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07" name="Line 74"/>
            <p:cNvSpPr>
              <a:spLocks noChangeShapeType="1"/>
            </p:cNvSpPr>
            <p:nvPr/>
          </p:nvSpPr>
          <p:spPr bwMode="auto">
            <a:xfrm flipH="1">
              <a:off x="1676" y="2178"/>
              <a:ext cx="778" cy="134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08" name="Line 75"/>
            <p:cNvSpPr>
              <a:spLocks noChangeShapeType="1"/>
            </p:cNvSpPr>
            <p:nvPr/>
          </p:nvSpPr>
          <p:spPr bwMode="auto">
            <a:xfrm>
              <a:off x="2448" y="2182"/>
              <a:ext cx="1555" cy="1"/>
            </a:xfrm>
            <a:prstGeom prst="line">
              <a:avLst/>
            </a:prstGeom>
            <a:noFill/>
            <a:ln w="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09" name="Line 76"/>
            <p:cNvSpPr>
              <a:spLocks noChangeShapeType="1"/>
            </p:cNvSpPr>
            <p:nvPr/>
          </p:nvSpPr>
          <p:spPr bwMode="auto">
            <a:xfrm flipH="1" flipV="1">
              <a:off x="3002" y="1195"/>
              <a:ext cx="105" cy="1492"/>
            </a:xfrm>
            <a:prstGeom prst="line">
              <a:avLst/>
            </a:prstGeom>
            <a:noFill/>
            <a:ln w="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10" name="Line 77"/>
            <p:cNvSpPr>
              <a:spLocks noChangeShapeType="1"/>
            </p:cNvSpPr>
            <p:nvPr/>
          </p:nvSpPr>
          <p:spPr bwMode="auto">
            <a:xfrm>
              <a:off x="2363" y="940"/>
              <a:ext cx="795" cy="600"/>
            </a:xfrm>
            <a:prstGeom prst="line">
              <a:avLst/>
            </a:prstGeom>
            <a:noFill/>
            <a:ln w="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11" name="Line 78"/>
            <p:cNvSpPr>
              <a:spLocks noChangeShapeType="1"/>
            </p:cNvSpPr>
            <p:nvPr/>
          </p:nvSpPr>
          <p:spPr bwMode="auto">
            <a:xfrm flipV="1">
              <a:off x="1533" y="2604"/>
              <a:ext cx="50" cy="65"/>
            </a:xfrm>
            <a:prstGeom prst="line">
              <a:avLst/>
            </a:prstGeom>
            <a:noFill/>
            <a:ln w="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12" name="Line 79"/>
            <p:cNvSpPr>
              <a:spLocks noChangeShapeType="1"/>
            </p:cNvSpPr>
            <p:nvPr/>
          </p:nvSpPr>
          <p:spPr bwMode="auto">
            <a:xfrm flipV="1">
              <a:off x="1602" y="2480"/>
              <a:ext cx="75" cy="99"/>
            </a:xfrm>
            <a:prstGeom prst="line">
              <a:avLst/>
            </a:prstGeom>
            <a:noFill/>
            <a:ln w="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13" name="Line 80"/>
            <p:cNvSpPr>
              <a:spLocks noChangeShapeType="1"/>
            </p:cNvSpPr>
            <p:nvPr/>
          </p:nvSpPr>
          <p:spPr bwMode="auto">
            <a:xfrm flipV="1">
              <a:off x="1696" y="2357"/>
              <a:ext cx="76" cy="98"/>
            </a:xfrm>
            <a:prstGeom prst="line">
              <a:avLst/>
            </a:prstGeom>
            <a:noFill/>
            <a:ln w="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14" name="Line 81"/>
            <p:cNvSpPr>
              <a:spLocks noChangeShapeType="1"/>
            </p:cNvSpPr>
            <p:nvPr/>
          </p:nvSpPr>
          <p:spPr bwMode="auto">
            <a:xfrm flipV="1">
              <a:off x="1791" y="2233"/>
              <a:ext cx="75" cy="99"/>
            </a:xfrm>
            <a:prstGeom prst="line">
              <a:avLst/>
            </a:prstGeom>
            <a:noFill/>
            <a:ln w="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15" name="Line 82"/>
            <p:cNvSpPr>
              <a:spLocks noChangeShapeType="1"/>
            </p:cNvSpPr>
            <p:nvPr/>
          </p:nvSpPr>
          <p:spPr bwMode="auto">
            <a:xfrm flipV="1">
              <a:off x="1885" y="2110"/>
              <a:ext cx="76" cy="98"/>
            </a:xfrm>
            <a:prstGeom prst="line">
              <a:avLst/>
            </a:prstGeom>
            <a:noFill/>
            <a:ln w="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16" name="Line 83"/>
            <p:cNvSpPr>
              <a:spLocks noChangeShapeType="1"/>
            </p:cNvSpPr>
            <p:nvPr/>
          </p:nvSpPr>
          <p:spPr bwMode="auto">
            <a:xfrm flipV="1">
              <a:off x="1980" y="1986"/>
              <a:ext cx="75" cy="99"/>
            </a:xfrm>
            <a:prstGeom prst="line">
              <a:avLst/>
            </a:prstGeom>
            <a:noFill/>
            <a:ln w="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17" name="Line 84"/>
            <p:cNvSpPr>
              <a:spLocks noChangeShapeType="1"/>
            </p:cNvSpPr>
            <p:nvPr/>
          </p:nvSpPr>
          <p:spPr bwMode="auto">
            <a:xfrm flipV="1">
              <a:off x="2074" y="1862"/>
              <a:ext cx="76" cy="99"/>
            </a:xfrm>
            <a:prstGeom prst="line">
              <a:avLst/>
            </a:prstGeom>
            <a:noFill/>
            <a:ln w="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18" name="Line 85"/>
            <p:cNvSpPr>
              <a:spLocks noChangeShapeType="1"/>
            </p:cNvSpPr>
            <p:nvPr/>
          </p:nvSpPr>
          <p:spPr bwMode="auto">
            <a:xfrm flipV="1">
              <a:off x="2168" y="1772"/>
              <a:ext cx="50" cy="66"/>
            </a:xfrm>
            <a:prstGeom prst="line">
              <a:avLst/>
            </a:prstGeom>
            <a:noFill/>
            <a:ln w="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19" name="Line 86"/>
            <p:cNvSpPr>
              <a:spLocks noChangeShapeType="1"/>
            </p:cNvSpPr>
            <p:nvPr/>
          </p:nvSpPr>
          <p:spPr bwMode="auto">
            <a:xfrm flipH="1">
              <a:off x="2964" y="1435"/>
              <a:ext cx="55" cy="29"/>
            </a:xfrm>
            <a:prstGeom prst="line">
              <a:avLst/>
            </a:prstGeom>
            <a:noFill/>
            <a:ln w="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20" name="Line 87"/>
            <p:cNvSpPr>
              <a:spLocks noChangeShapeType="1"/>
            </p:cNvSpPr>
            <p:nvPr/>
          </p:nvSpPr>
          <p:spPr bwMode="auto">
            <a:xfrm flipH="1">
              <a:off x="2827" y="1479"/>
              <a:ext cx="110" cy="58"/>
            </a:xfrm>
            <a:prstGeom prst="line">
              <a:avLst/>
            </a:prstGeom>
            <a:noFill/>
            <a:ln w="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21" name="Line 88"/>
            <p:cNvSpPr>
              <a:spLocks noChangeShapeType="1"/>
            </p:cNvSpPr>
            <p:nvPr/>
          </p:nvSpPr>
          <p:spPr bwMode="auto">
            <a:xfrm flipH="1">
              <a:off x="2690" y="1552"/>
              <a:ext cx="110" cy="58"/>
            </a:xfrm>
            <a:prstGeom prst="line">
              <a:avLst/>
            </a:prstGeom>
            <a:noFill/>
            <a:ln w="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22" name="Line 89"/>
            <p:cNvSpPr>
              <a:spLocks noChangeShapeType="1"/>
            </p:cNvSpPr>
            <p:nvPr/>
          </p:nvSpPr>
          <p:spPr bwMode="auto">
            <a:xfrm flipH="1">
              <a:off x="2552" y="1625"/>
              <a:ext cx="110" cy="58"/>
            </a:xfrm>
            <a:prstGeom prst="line">
              <a:avLst/>
            </a:prstGeom>
            <a:noFill/>
            <a:ln w="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23" name="Line 90"/>
            <p:cNvSpPr>
              <a:spLocks noChangeShapeType="1"/>
            </p:cNvSpPr>
            <p:nvPr/>
          </p:nvSpPr>
          <p:spPr bwMode="auto">
            <a:xfrm flipH="1">
              <a:off x="2415" y="1698"/>
              <a:ext cx="110" cy="58"/>
            </a:xfrm>
            <a:prstGeom prst="line">
              <a:avLst/>
            </a:prstGeom>
            <a:noFill/>
            <a:ln w="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24" name="Line 91"/>
            <p:cNvSpPr>
              <a:spLocks noChangeShapeType="1"/>
            </p:cNvSpPr>
            <p:nvPr/>
          </p:nvSpPr>
          <p:spPr bwMode="auto">
            <a:xfrm flipH="1">
              <a:off x="2278" y="1771"/>
              <a:ext cx="110" cy="58"/>
            </a:xfrm>
            <a:prstGeom prst="line">
              <a:avLst/>
            </a:prstGeom>
            <a:noFill/>
            <a:ln w="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25" name="Line 92"/>
            <p:cNvSpPr>
              <a:spLocks noChangeShapeType="1"/>
            </p:cNvSpPr>
            <p:nvPr/>
          </p:nvSpPr>
          <p:spPr bwMode="auto">
            <a:xfrm flipH="1">
              <a:off x="2141" y="1844"/>
              <a:ext cx="110" cy="58"/>
            </a:xfrm>
            <a:prstGeom prst="line">
              <a:avLst/>
            </a:prstGeom>
            <a:noFill/>
            <a:ln w="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26" name="Line 93"/>
            <p:cNvSpPr>
              <a:spLocks noChangeShapeType="1"/>
            </p:cNvSpPr>
            <p:nvPr/>
          </p:nvSpPr>
          <p:spPr bwMode="auto">
            <a:xfrm flipH="1">
              <a:off x="2003" y="1917"/>
              <a:ext cx="110" cy="58"/>
            </a:xfrm>
            <a:prstGeom prst="line">
              <a:avLst/>
            </a:prstGeom>
            <a:noFill/>
            <a:ln w="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27" name="Line 94"/>
            <p:cNvSpPr>
              <a:spLocks noChangeShapeType="1"/>
            </p:cNvSpPr>
            <p:nvPr/>
          </p:nvSpPr>
          <p:spPr bwMode="auto">
            <a:xfrm flipH="1">
              <a:off x="1921" y="1990"/>
              <a:ext cx="55" cy="29"/>
            </a:xfrm>
            <a:prstGeom prst="line">
              <a:avLst/>
            </a:prstGeom>
            <a:noFill/>
            <a:ln w="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2" name="TextBox 91"/>
          <p:cNvSpPr txBox="1"/>
          <p:nvPr/>
        </p:nvSpPr>
        <p:spPr>
          <a:xfrm>
            <a:off x="609600" y="198120"/>
            <a:ext cx="10080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STEP 3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100013" y="952500"/>
          <a:ext cx="8943975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AutoCAD LT Drawing" r:id="rId3" imgW="8943840" imgH="4952880" progId="">
                  <p:embed/>
                </p:oleObj>
              </mc:Choice>
              <mc:Fallback>
                <p:oleObj name="AutoCAD LT Drawing" r:id="rId3" imgW="8943840" imgH="495288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3" y="952500"/>
                        <a:ext cx="8943975" cy="495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182880"/>
            <a:ext cx="1112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STEP 4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5880" y="1493520"/>
            <a:ext cx="63910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THAT COMPLETES THIS INSTRUCTION</a:t>
            </a:r>
          </a:p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ON VECTOR  PARALLELOGRAMS</a:t>
            </a:r>
            <a:endParaRPr lang="en-GB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196  L 0.25 0  L 0 0  Z" pathEditMode="relative" ptsTypes=""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5" presetClass="exit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40"/>
                            </p:stCondLst>
                            <p:childTnLst>
                              <p:par>
                                <p:cTn id="3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066800"/>
            <a:ext cx="8569325" cy="4572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AU" sz="4000" b="1" u="sng" dirty="0" smtClean="0">
                <a:solidFill>
                  <a:srgbClr val="FF0000"/>
                </a:solidFill>
              </a:rPr>
              <a:t>Points to remember</a:t>
            </a:r>
          </a:p>
          <a:p>
            <a:pPr algn="l" eaLnBrk="1" hangingPunct="1">
              <a:buFont typeface="Wingdings" pitchFamily="2" charset="2"/>
              <a:buChar char="Ø"/>
              <a:defRPr/>
            </a:pPr>
            <a:r>
              <a:rPr lang="en-AU" dirty="0" err="1" smtClean="0">
                <a:solidFill>
                  <a:srgbClr val="002060"/>
                </a:solidFill>
              </a:rPr>
              <a:t>Phasor</a:t>
            </a:r>
            <a:r>
              <a:rPr lang="en-AU" dirty="0" smtClean="0">
                <a:solidFill>
                  <a:srgbClr val="002060"/>
                </a:solidFill>
              </a:rPr>
              <a:t> diagrams rotate anticlockwise.</a:t>
            </a:r>
          </a:p>
          <a:p>
            <a:pPr algn="l" eaLnBrk="1" hangingPunct="1">
              <a:buFont typeface="Wingdings" pitchFamily="2" charset="2"/>
              <a:buChar char="Ø"/>
              <a:defRPr/>
            </a:pPr>
            <a:r>
              <a:rPr lang="en-AU" dirty="0" smtClean="0">
                <a:solidFill>
                  <a:srgbClr val="FF0000"/>
                </a:solidFill>
              </a:rPr>
              <a:t>Voltage  </a:t>
            </a:r>
            <a:r>
              <a:rPr lang="en-AU" dirty="0" err="1" smtClean="0">
                <a:solidFill>
                  <a:srgbClr val="FF0000"/>
                </a:solidFill>
              </a:rPr>
              <a:t>phasors</a:t>
            </a:r>
            <a:r>
              <a:rPr lang="en-AU" dirty="0" smtClean="0">
                <a:solidFill>
                  <a:srgbClr val="FF0000"/>
                </a:solidFill>
              </a:rPr>
              <a:t>  represented by lines with       open arrows at the end of the lines.</a:t>
            </a:r>
          </a:p>
          <a:p>
            <a:pPr algn="l" eaLnBrk="1" hangingPunct="1">
              <a:buFont typeface="Wingdings" pitchFamily="2" charset="2"/>
              <a:buChar char="Ø"/>
              <a:defRPr/>
            </a:pPr>
            <a:r>
              <a:rPr lang="en-AU" dirty="0" smtClean="0">
                <a:solidFill>
                  <a:srgbClr val="002060"/>
                </a:solidFill>
              </a:rPr>
              <a:t>Current </a:t>
            </a:r>
            <a:r>
              <a:rPr lang="en-AU" dirty="0" err="1" smtClean="0">
                <a:solidFill>
                  <a:srgbClr val="002060"/>
                </a:solidFill>
              </a:rPr>
              <a:t>phasors</a:t>
            </a:r>
            <a:r>
              <a:rPr lang="en-AU" dirty="0" smtClean="0">
                <a:solidFill>
                  <a:srgbClr val="002060"/>
                </a:solidFill>
              </a:rPr>
              <a:t> represented by lines with                 closed arrows at the end of the lines.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4876800"/>
            <a:ext cx="8077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dirty="0" smtClean="0">
                <a:solidFill>
                  <a:srgbClr val="FF0000"/>
                </a:solidFill>
              </a:rPr>
              <a:t>ORIGINAL  SLIDES   (AUTHOR  UNKNOWN)</a:t>
            </a:r>
          </a:p>
          <a:p>
            <a:pPr algn="ctr"/>
            <a:r>
              <a:rPr lang="en-AU" sz="3200" dirty="0" smtClean="0">
                <a:solidFill>
                  <a:srgbClr val="FF0000"/>
                </a:solidFill>
              </a:rPr>
              <a:t> UP- DATED  BY</a:t>
            </a:r>
          </a:p>
          <a:p>
            <a:pPr algn="ctr"/>
            <a:r>
              <a:rPr lang="en-AU" sz="3200" dirty="0" smtClean="0">
                <a:solidFill>
                  <a:srgbClr val="FF0000"/>
                </a:solidFill>
              </a:rPr>
              <a:t>CARL  Y. MILLAR</a:t>
            </a:r>
          </a:p>
          <a:p>
            <a:endParaRPr lang="en-AU" sz="32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0" y="457200"/>
            <a:ext cx="3612079" cy="584775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r>
              <a:rPr lang="en-AU" sz="3200" dirty="0" smtClean="0">
                <a:solidFill>
                  <a:srgbClr val="FFFF00"/>
                </a:solidFill>
              </a:rPr>
              <a:t>PHASOR  DIAGRAMS</a:t>
            </a:r>
            <a:endParaRPr lang="en-AU" sz="3200" dirty="0">
              <a:solidFill>
                <a:srgbClr val="FFFF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6629400" y="3200400"/>
            <a:ext cx="1371600" cy="1588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705600" y="4191000"/>
            <a:ext cx="1371600" cy="1588"/>
          </a:xfrm>
          <a:prstGeom prst="straightConnector1">
            <a:avLst/>
          </a:prstGeom>
          <a:ln w="5715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620000" y="2971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11" name="Content Placeholder 3"/>
          <p:cNvGraphicFramePr>
            <a:graphicFrameLocks/>
          </p:cNvGraphicFramePr>
          <p:nvPr/>
        </p:nvGraphicFramePr>
        <p:xfrm>
          <a:off x="6461760" y="411481"/>
          <a:ext cx="2682240" cy="2194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359805" y="6356196"/>
            <a:ext cx="1784195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/>
              <a:t>CONTINUE</a:t>
            </a:r>
            <a:endParaRPr lang="en-A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3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53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7200000">
                                      <p:cBhvr>
                                        <p:cTn id="67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8" presetID="53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0"/>
                            </p:stCondLst>
                            <p:childTnLst>
                              <p:par>
                                <p:cTn id="74" presetID="53" presetClass="entr" presetSubtype="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0"/>
                            </p:stCondLst>
                            <p:childTnLst>
                              <p:par>
                                <p:cTn id="9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6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8000"/>
                            </p:stCondLst>
                            <p:childTnLst>
                              <p:par>
                                <p:cTn id="98" presetID="53" presetClass="entr" presetSubtype="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3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1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1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8000"/>
                            </p:stCondLst>
                            <p:childTnLst>
                              <p:par>
                                <p:cTn id="122" presetID="53" presetClass="entr" presetSubtype="0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1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3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3000"/>
                            </p:stCondLst>
                            <p:childTnLst>
                              <p:par>
                                <p:cTn id="13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0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6000"/>
                            </p:stCondLst>
                            <p:childTnLst>
                              <p:par>
                                <p:cTn id="14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4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9000"/>
                            </p:stCondLst>
                            <p:childTnLst>
                              <p:par>
                                <p:cTn id="146" presetID="53" presetClass="entr" presetSubtype="0" fill="hold" grpId="1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Graphic spid="11" grpId="0">
        <p:bldAsOne/>
      </p:bldGraphic>
      <p:bldGraphic spid="11" grpId="1">
        <p:bldAsOne/>
      </p:bldGraphic>
      <p:bldP spid="10" grpId="1" animBg="1"/>
      <p:bldP spid="10" grpId="2" animBg="1"/>
      <p:bldP spid="10" grpId="3" animBg="1"/>
      <p:bldP spid="10" grpId="4" animBg="1"/>
      <p:bldP spid="10" grpId="5" animBg="1"/>
      <p:bldP spid="10" grpId="6" animBg="1"/>
      <p:bldP spid="10" grpId="7" animBg="1"/>
      <p:bldP spid="10" grpId="8" animBg="1"/>
      <p:bldP spid="10" grpId="9" animBg="1"/>
      <p:bldP spid="10" grpId="10" animBg="1"/>
      <p:bldP spid="10" grpId="11" animBg="1"/>
      <p:bldP spid="10" grpId="12" animBg="1"/>
      <p:bldP spid="10" grpId="13" animBg="1"/>
      <p:bldP spid="10" grpId="14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708818"/>
          <a:ext cx="8229600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228600"/>
            <a:ext cx="87467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PHASOR  DIAGRAMS  ROTATE  ANTI-CLOCKWISE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295400"/>
            <a:ext cx="2966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PHASOR DIAGRAM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REPRESENTING THREE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PHASE VOLTAGES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415 V  SUPPLY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120 DEGREES  APART 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0026" y="5698274"/>
            <a:ext cx="87236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VECTOR  ROTATING THROUGH  120 DEGREES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7270595" y="6411952"/>
            <a:ext cx="1873405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/>
              <a:t>CONTINUE</a:t>
            </a:r>
            <a:endParaRPr lang="en-A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7200000">
                                      <p:cBhvr>
                                        <p:cTn id="3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53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  <p:bldP spid="6" grpId="0"/>
      <p:bldP spid="7" grpId="0"/>
      <p:bldP spid="8" grpId="0" animBg="1"/>
      <p:bldP spid="8" grpId="1" animBg="1"/>
      <p:bldP spid="8" grpId="2" animBg="1"/>
      <p:bldP spid="8" grpId="3" animBg="1"/>
      <p:bldP spid="8" grpId="4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defRPr/>
            </a:pPr>
            <a:r>
              <a:rPr lang="en-AU" dirty="0" smtClean="0">
                <a:solidFill>
                  <a:srgbClr val="FF0000"/>
                </a:solidFill>
              </a:rPr>
              <a:t>Red Phase Current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AU" sz="2800" dirty="0" smtClean="0">
                <a:solidFill>
                  <a:srgbClr val="FF0000"/>
                </a:solidFill>
              </a:rPr>
              <a:t>40 amps</a:t>
            </a:r>
          </a:p>
          <a:p>
            <a:pPr eaLnBrk="1" hangingPunct="1">
              <a:defRPr/>
            </a:pPr>
            <a:r>
              <a:rPr lang="en-AU" sz="2800" dirty="0" smtClean="0">
                <a:solidFill>
                  <a:srgbClr val="0070C0"/>
                </a:solidFill>
              </a:rPr>
              <a:t>Power factor 0.8 lagging</a:t>
            </a:r>
          </a:p>
          <a:p>
            <a:pPr eaLnBrk="1" hangingPunct="1">
              <a:defRPr/>
            </a:pPr>
            <a:r>
              <a:rPr lang="en-AU" sz="2800" dirty="0" smtClean="0">
                <a:solidFill>
                  <a:srgbClr val="FF0000"/>
                </a:solidFill>
              </a:rPr>
              <a:t>Inverse cosine of 0.8 </a:t>
            </a:r>
          </a:p>
          <a:p>
            <a:pPr eaLnBrk="1" hangingPunct="1">
              <a:defRPr/>
            </a:pPr>
            <a:r>
              <a:rPr lang="en-AU" sz="2800" dirty="0" smtClean="0">
                <a:solidFill>
                  <a:srgbClr val="0070C0"/>
                </a:solidFill>
              </a:rPr>
              <a:t>= 36.869</a:t>
            </a:r>
            <a:r>
              <a:rPr lang="en-US" sz="2800" dirty="0" smtClean="0">
                <a:solidFill>
                  <a:srgbClr val="0070C0"/>
                </a:solidFill>
                <a:cs typeface="Arial" charset="0"/>
              </a:rPr>
              <a:t>°</a:t>
            </a:r>
          </a:p>
          <a:p>
            <a:pPr eaLnBrk="1" hangingPunct="1">
              <a:defRPr/>
            </a:pPr>
            <a:r>
              <a:rPr lang="en-US" sz="2800" dirty="0" smtClean="0">
                <a:solidFill>
                  <a:srgbClr val="FF0000"/>
                </a:solidFill>
                <a:cs typeface="Arial" charset="0"/>
              </a:rPr>
              <a:t>Round to 37°</a:t>
            </a:r>
          </a:p>
          <a:p>
            <a:pPr eaLnBrk="1" hangingPunct="1">
              <a:defRPr/>
            </a:pPr>
            <a:r>
              <a:rPr lang="en-US" sz="2800" dirty="0" smtClean="0">
                <a:solidFill>
                  <a:srgbClr val="0070C0"/>
                </a:solidFill>
                <a:cs typeface="Arial" charset="0"/>
              </a:rPr>
              <a:t>Decide on Scale </a:t>
            </a:r>
            <a:r>
              <a:rPr lang="en-US" sz="2800" dirty="0" err="1" smtClean="0">
                <a:solidFill>
                  <a:srgbClr val="0070C0"/>
                </a:solidFill>
                <a:cs typeface="Arial" charset="0"/>
              </a:rPr>
              <a:t>ie</a:t>
            </a:r>
            <a:r>
              <a:rPr lang="en-US" sz="2800" dirty="0" smtClean="0">
                <a:solidFill>
                  <a:srgbClr val="0070C0"/>
                </a:solidFill>
                <a:cs typeface="Arial" charset="0"/>
              </a:rPr>
              <a:t>: 1 amp = 1mm</a:t>
            </a:r>
          </a:p>
          <a:p>
            <a:pPr eaLnBrk="1" hangingPunct="1">
              <a:defRPr/>
            </a:pPr>
            <a:r>
              <a:rPr lang="en-US" sz="2800" dirty="0" smtClean="0">
                <a:solidFill>
                  <a:srgbClr val="FF0000"/>
                </a:solidFill>
                <a:cs typeface="Arial" charset="0"/>
              </a:rPr>
              <a:t>Draw line lagging Red voltage line by 37°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cs typeface="Arial" charset="0"/>
              </a:rPr>
              <a:t>	</a:t>
            </a:r>
            <a:r>
              <a:rPr lang="en-US" sz="2800" dirty="0" smtClean="0">
                <a:solidFill>
                  <a:srgbClr val="0070C0"/>
                </a:solidFill>
                <a:cs typeface="Arial" charset="0"/>
              </a:rPr>
              <a:t>to represent 40 amps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71317" y="6356195"/>
            <a:ext cx="1672683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/>
              <a:t>CONTINUE</a:t>
            </a:r>
            <a:endParaRPr lang="en-A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53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3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53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53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53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53" presetClass="entr" presetSubtype="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1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1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53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53" presetClass="entr" presetSubtype="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1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1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53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53" presetClass="entr" presetSubtype="0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1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1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53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53" presetClass="entr" presetSubtype="0" fill="hold" grpId="1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1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1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53" presetClass="exit" presetSubtype="0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53" presetClass="entr" presetSubtype="0" fill="hold" grpId="1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1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41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53" presetClass="exit" presetSubtype="0" fill="hold" grpId="17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000"/>
                            </p:stCondLst>
                            <p:childTnLst>
                              <p:par>
                                <p:cTn id="1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" grpId="0" animBg="1"/>
      <p:bldP spid="4" grpId="1" animBg="1"/>
      <p:bldP spid="4" grpId="2" animBg="1"/>
      <p:bldP spid="4" grpId="3" animBg="1"/>
      <p:bldP spid="4" grpId="4" animBg="1"/>
      <p:bldP spid="4" grpId="5" animBg="1"/>
      <p:bldP spid="4" grpId="6" animBg="1"/>
      <p:bldP spid="4" grpId="7" animBg="1"/>
      <p:bldP spid="4" grpId="8" animBg="1"/>
      <p:bldP spid="4" grpId="9" animBg="1"/>
      <p:bldP spid="4" grpId="10" animBg="1"/>
      <p:bldP spid="4" grpId="11" animBg="1"/>
      <p:bldP spid="4" grpId="12" animBg="1"/>
      <p:bldP spid="4" grpId="13" animBg="1"/>
      <p:bldP spid="4" grpId="14" animBg="1"/>
      <p:bldP spid="4" grpId="15" animBg="1"/>
      <p:bldP spid="4" grpId="16" animBg="1"/>
      <p:bldP spid="4" grpId="17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 rot="16200000" flipV="1">
            <a:off x="1905000" y="1905000"/>
            <a:ext cx="2209800" cy="12954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3657600" y="3657600"/>
            <a:ext cx="25908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1866900" y="4152900"/>
            <a:ext cx="2286000" cy="1295400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657600" y="3657600"/>
            <a:ext cx="1143000" cy="83820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400800" y="3429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6477000" y="3429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6400800" y="3429000"/>
            <a:ext cx="2133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VOLTS RED</a:t>
            </a:r>
          </a:p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PHASE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9600" y="990600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VOLTS  BLUE  PHASE</a:t>
            </a:r>
            <a:endParaRPr lang="en-GB" sz="3200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1000" y="6172200"/>
            <a:ext cx="47228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VOLTS  WHITE  PHASE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57800" y="3886200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37</a:t>
            </a:r>
            <a:r>
              <a:rPr lang="en-US" sz="3200" dirty="0" smtClean="0">
                <a:solidFill>
                  <a:srgbClr val="FF0000"/>
                </a:solidFill>
                <a:latin typeface="CG Omega"/>
              </a:rPr>
              <a:t>°</a:t>
            </a:r>
            <a:endParaRPr lang="en-GB" sz="3200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10800000">
            <a:off x="4419600" y="3886200"/>
            <a:ext cx="762000" cy="228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105400" y="4572000"/>
            <a:ext cx="1683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40 AMPS</a:t>
            </a:r>
            <a:endParaRPr lang="en-GB" sz="3200" dirty="0">
              <a:solidFill>
                <a:srgbClr val="FF000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10800000">
            <a:off x="4876800" y="4572000"/>
            <a:ext cx="304800" cy="228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105400" y="5181600"/>
            <a:ext cx="21757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( LAGGING )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09800" y="304800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LINES  DRAWN  TO  SCALE = 1AMP = 1 MM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38225" y="6423103"/>
            <a:ext cx="1605776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/>
              <a:t>CONTINUE</a:t>
            </a:r>
            <a:endParaRPr lang="en-A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3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9000"/>
                            </p:stCondLst>
                            <p:childTnLst>
                              <p:par>
                                <p:cTn id="2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000"/>
                            </p:stCondLst>
                            <p:childTnLst>
                              <p:par>
                                <p:cTn id="27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53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500"/>
                            </p:stCondLst>
                            <p:childTnLst>
                              <p:par>
                                <p:cTn id="52" presetID="53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00"/>
                            </p:stCondLst>
                            <p:childTnLst>
                              <p:par>
                                <p:cTn id="7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19" grpId="0"/>
      <p:bldP spid="20" grpId="0"/>
      <p:bldP spid="27" grpId="0"/>
      <p:bldP spid="18" grpId="0" animBg="1"/>
      <p:bldP spid="18" grpId="1" animBg="1"/>
      <p:bldP spid="18" grpId="2" animBg="1"/>
      <p:bldP spid="18" grpId="3" animBg="1"/>
      <p:bldP spid="18" grpId="4" animBg="1"/>
      <p:bldP spid="18" grpId="5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eaLnBrk="1" hangingPunct="1">
              <a:defRPr/>
            </a:pPr>
            <a:r>
              <a:rPr lang="en-AU" dirty="0" smtClean="0">
                <a:solidFill>
                  <a:schemeClr val="bg1"/>
                </a:solidFill>
              </a:rPr>
              <a:t>White Phase Current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AU" sz="2800" dirty="0" smtClean="0">
                <a:solidFill>
                  <a:srgbClr val="FF0000"/>
                </a:solidFill>
              </a:rPr>
              <a:t>50 amps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AU" sz="2800" dirty="0" smtClean="0">
                <a:solidFill>
                  <a:srgbClr val="0070C0"/>
                </a:solidFill>
              </a:rPr>
              <a:t>Power factor 0.85 lagging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AU" sz="2800" dirty="0" smtClean="0">
                <a:solidFill>
                  <a:srgbClr val="FF0000"/>
                </a:solidFill>
              </a:rPr>
              <a:t>Inverse cosine of 0.85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AU" sz="2800" dirty="0" smtClean="0"/>
              <a:t>= </a:t>
            </a:r>
            <a:r>
              <a:rPr lang="en-AU" sz="2800" dirty="0" smtClean="0">
                <a:solidFill>
                  <a:srgbClr val="0070C0"/>
                </a:solidFill>
              </a:rPr>
              <a:t>31.788</a:t>
            </a:r>
            <a:r>
              <a:rPr lang="en-US" sz="2800" dirty="0" smtClean="0">
                <a:solidFill>
                  <a:srgbClr val="0070C0"/>
                </a:solidFill>
                <a:cs typeface="Arial" charset="0"/>
              </a:rPr>
              <a:t>°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solidFill>
                  <a:srgbClr val="FF0000"/>
                </a:solidFill>
                <a:cs typeface="Arial" charset="0"/>
              </a:rPr>
              <a:t>Round to 32°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solidFill>
                  <a:srgbClr val="0070C0"/>
                </a:solidFill>
                <a:cs typeface="Arial" charset="0"/>
              </a:rPr>
              <a:t>Use same scale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solidFill>
                  <a:srgbClr val="FF0000"/>
                </a:solidFill>
                <a:cs typeface="Arial" charset="0"/>
              </a:rPr>
              <a:t>Draw line lagging White voltage line by 32°to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smtClean="0">
                <a:solidFill>
                  <a:srgbClr val="0070C0"/>
                </a:solidFill>
                <a:cs typeface="Arial" charset="0"/>
              </a:rPr>
              <a:t>represent 50 amps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cs typeface="Arial" charset="0"/>
              </a:rPr>
              <a:t>	</a:t>
            </a:r>
          </a:p>
          <a:p>
            <a:pPr eaLnBrk="1" hangingPunct="1">
              <a:lnSpc>
                <a:spcPct val="80000"/>
              </a:lnSpc>
              <a:defRPr/>
            </a:pPr>
            <a:endParaRPr lang="en-AU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593981" y="6400800"/>
            <a:ext cx="1550019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CONTINUE</a:t>
            </a:r>
            <a:endParaRPr lang="en-A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53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53" presetClass="entr" presetSubtype="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53" presetClass="entr" presetSubtype="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53" presetClass="entr" presetSubtype="0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53" presetClass="entr" presetSubtype="0" fill="hold" grpId="1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3" presetClass="exit" presetSubtype="0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3" grpId="0" uiExpand="1" build="p"/>
      <p:bldP spid="4" grpId="0" animBg="1"/>
      <p:bldP spid="4" grpId="1" animBg="1"/>
      <p:bldP spid="4" grpId="2" animBg="1"/>
      <p:bldP spid="4" grpId="3" uiExpand="1" animBg="1"/>
      <p:bldP spid="4" grpId="4" uiExpand="1" animBg="1"/>
      <p:bldP spid="4" grpId="5" uiExpand="1" animBg="1"/>
      <p:bldP spid="4" grpId="6" uiExpand="1" animBg="1"/>
      <p:bldP spid="4" grpId="7" uiExpand="1" animBg="1"/>
      <p:bldP spid="4" grpId="8" uiExpand="1" animBg="1"/>
      <p:bldP spid="4" grpId="9" uiExpand="1" animBg="1"/>
      <p:bldP spid="4" grpId="10" uiExpand="1" animBg="1"/>
      <p:bldP spid="4" grpId="11" uiExpand="1" animBg="1"/>
      <p:bldP spid="4" grpId="12" uiExpand="1" animBg="1"/>
      <p:bldP spid="4" grpId="13" uiExpand="1" animBg="1"/>
      <p:bldP spid="4" grpId="14" uiExpand="1" animBg="1"/>
      <p:bldP spid="4" grpId="15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 rot="16200000" flipV="1">
            <a:off x="1905000" y="1752600"/>
            <a:ext cx="2133600" cy="1219200"/>
          </a:xfrm>
          <a:prstGeom prst="straightConnector1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3581400" y="3429000"/>
            <a:ext cx="24384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1905000" y="3886200"/>
            <a:ext cx="2133600" cy="1219200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581400" y="3429000"/>
            <a:ext cx="990600" cy="762000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 flipV="1">
            <a:off x="2133600" y="3429000"/>
            <a:ext cx="1447800" cy="7620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248400" y="3200400"/>
            <a:ext cx="2421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</a:rPr>
              <a:t>VOLTS RED PHASE</a:t>
            </a:r>
            <a:endParaRPr lang="en-AU" sz="24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43000" y="838200"/>
            <a:ext cx="3231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solidFill>
                  <a:srgbClr val="0070C0"/>
                </a:solidFill>
              </a:rPr>
              <a:t>VOLTS  BLUE PHASE</a:t>
            </a:r>
            <a:endParaRPr lang="en-AU" sz="2400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43000" y="5638800"/>
            <a:ext cx="27598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chemeClr val="bg1"/>
                </a:solidFill>
              </a:rPr>
              <a:t>VOLTS WHITE PHASE</a:t>
            </a:r>
            <a:endParaRPr lang="en-AU" sz="24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76800" y="35814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</a:rPr>
              <a:t>37</a:t>
            </a:r>
            <a:r>
              <a:rPr lang="en-AU" sz="2400" dirty="0" smtClean="0">
                <a:solidFill>
                  <a:srgbClr val="FF0000"/>
                </a:solidFill>
                <a:latin typeface="CG Omega"/>
              </a:rPr>
              <a:t>°</a:t>
            </a:r>
            <a:endParaRPr lang="en-AU" sz="2400" dirty="0">
              <a:solidFill>
                <a:srgbClr val="FF0000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rot="10800000">
            <a:off x="4343400" y="3657600"/>
            <a:ext cx="533400" cy="152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105400" y="4343400"/>
            <a:ext cx="1305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</a:rPr>
              <a:t>40 AMPS</a:t>
            </a:r>
            <a:endParaRPr lang="en-AU" sz="2400" dirty="0">
              <a:solidFill>
                <a:srgbClr val="FF0000"/>
              </a:solidFill>
            </a:endParaRPr>
          </a:p>
        </p:txBody>
      </p:sp>
      <p:cxnSp>
        <p:nvCxnSpPr>
          <p:cNvPr id="28" name="Straight Arrow Connector 27"/>
          <p:cNvCxnSpPr>
            <a:stCxn id="26" idx="1"/>
          </p:cNvCxnSpPr>
          <p:nvPr/>
        </p:nvCxnSpPr>
        <p:spPr>
          <a:xfrm rot="10800000">
            <a:off x="4724400" y="4267201"/>
            <a:ext cx="381000" cy="30703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400800" y="43434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solidFill>
                  <a:srgbClr val="FF0000"/>
                </a:solidFill>
              </a:rPr>
              <a:t>( LAGGING )</a:t>
            </a:r>
            <a:endParaRPr lang="en-AU" sz="24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57400" y="4267200"/>
            <a:ext cx="6655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solidFill>
                  <a:schemeClr val="bg1"/>
                </a:solidFill>
              </a:rPr>
              <a:t>32</a:t>
            </a:r>
            <a:r>
              <a:rPr lang="en-AU" sz="2400" dirty="0" smtClean="0">
                <a:solidFill>
                  <a:schemeClr val="bg1"/>
                </a:solidFill>
                <a:latin typeface="CG Omega"/>
              </a:rPr>
              <a:t>°</a:t>
            </a:r>
            <a:endParaRPr lang="en-AU" sz="2400" dirty="0">
              <a:solidFill>
                <a:schemeClr val="bg1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rot="5400000" flipH="1" flipV="1">
            <a:off x="2667000" y="3962400"/>
            <a:ext cx="381000" cy="3810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33400" y="41148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solidFill>
                  <a:schemeClr val="bg1"/>
                </a:solidFill>
              </a:rPr>
              <a:t>50 AMPS</a:t>
            </a:r>
            <a:endParaRPr lang="en-AU" sz="24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4800" y="4495800"/>
            <a:ext cx="1671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( LAGGING )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493620" y="6423103"/>
            <a:ext cx="1522083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/>
              <a:t>CONTINUE</a:t>
            </a:r>
            <a:endParaRPr lang="en-A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53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53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53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0"/>
                            </p:stCondLst>
                            <p:childTnLst>
                              <p:par>
                                <p:cTn id="70" presetID="53" presetClass="entr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53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000"/>
                            </p:stCondLst>
                            <p:childTnLst>
                              <p:par>
                                <p:cTn id="97" presetID="53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17" presetID="53" presetClass="entr" presetSubtype="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6" grpId="0"/>
      <p:bldP spid="29" grpId="0"/>
      <p:bldP spid="30" grpId="0"/>
      <p:bldP spid="33" grpId="0"/>
      <p:bldP spid="24" grpId="0"/>
      <p:bldP spid="27" grpId="1" animBg="1"/>
      <p:bldP spid="27" grpId="2" animBg="1"/>
      <p:bldP spid="27" grpId="3" animBg="1"/>
      <p:bldP spid="27" grpId="4" animBg="1"/>
      <p:bldP spid="27" grpId="5" animBg="1"/>
      <p:bldP spid="27" grpId="6" animBg="1"/>
      <p:bldP spid="27" grpId="7" animBg="1"/>
      <p:bldP spid="27" grpId="8" animBg="1"/>
      <p:bldP spid="27" grpId="9" animBg="1"/>
      <p:bldP spid="27" grpId="1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AU" sz="5400" dirty="0" smtClean="0">
                <a:solidFill>
                  <a:srgbClr val="0070C0"/>
                </a:solidFill>
              </a:rPr>
              <a:t>Blue Phase Current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AU" sz="2800" dirty="0" smtClean="0">
                <a:solidFill>
                  <a:srgbClr val="FF0000"/>
                </a:solidFill>
              </a:rPr>
              <a:t>60 amps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AU" sz="2800" dirty="0" smtClean="0">
                <a:solidFill>
                  <a:srgbClr val="0070C0"/>
                </a:solidFill>
              </a:rPr>
              <a:t>Power factor 0.9 lagging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AU" sz="2800" dirty="0" smtClean="0">
                <a:solidFill>
                  <a:srgbClr val="FF0000"/>
                </a:solidFill>
              </a:rPr>
              <a:t>Inverse cosine of 0.9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AU" sz="2800" dirty="0" smtClean="0">
                <a:solidFill>
                  <a:srgbClr val="0070C0"/>
                </a:solidFill>
              </a:rPr>
              <a:t>= 25.841</a:t>
            </a:r>
            <a:r>
              <a:rPr lang="en-US" sz="2800" dirty="0" smtClean="0">
                <a:solidFill>
                  <a:srgbClr val="0070C0"/>
                </a:solidFill>
                <a:cs typeface="Arial" charset="0"/>
              </a:rPr>
              <a:t>°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solidFill>
                  <a:srgbClr val="FF0000"/>
                </a:solidFill>
                <a:cs typeface="Arial" charset="0"/>
              </a:rPr>
              <a:t>Round to 26°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solidFill>
                  <a:srgbClr val="0070C0"/>
                </a:solidFill>
                <a:cs typeface="Arial" charset="0"/>
              </a:rPr>
              <a:t>Use same scale</a:t>
            </a:r>
          </a:p>
          <a:p>
            <a:pPr>
              <a:lnSpc>
                <a:spcPct val="80000"/>
              </a:lnSpc>
              <a:defRPr/>
            </a:pPr>
            <a:r>
              <a:rPr lang="en-US" sz="2800" dirty="0" smtClean="0">
                <a:solidFill>
                  <a:srgbClr val="FF0000"/>
                </a:solidFill>
                <a:cs typeface="Arial" charset="0"/>
              </a:rPr>
              <a:t>lagging Blue voltage line by 32°Draw line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solidFill>
                  <a:srgbClr val="0070C0"/>
                </a:solidFill>
                <a:cs typeface="Arial" charset="0"/>
              </a:rPr>
              <a:t>to represent 60 amps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0070C0"/>
                </a:solidFill>
                <a:cs typeface="Arial" charset="0"/>
              </a:rPr>
              <a:t>	</a:t>
            </a:r>
          </a:p>
          <a:p>
            <a:pPr eaLnBrk="1" hangingPunct="1">
              <a:lnSpc>
                <a:spcPct val="80000"/>
              </a:lnSpc>
              <a:defRPr/>
            </a:pPr>
            <a:endParaRPr lang="en-AU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549376" y="6367347"/>
            <a:ext cx="1522083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/>
              <a:t>CONTINUE</a:t>
            </a:r>
            <a:endParaRPr lang="en-A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53" presetClass="entr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53" presetClass="entr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53" presetClass="entr" presetSubtype="0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53" presetClass="entr" presetSubtype="0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3" presetClass="exit" presetSubtype="0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53" presetClass="entr" presetSubtype="0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3" presetClass="exit" presetSubtype="0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53" presetClass="entr" presetSubtype="0" fill="hold" grpId="1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5" grpId="0" uiExpand="1" build="p"/>
      <p:bldP spid="4" grpId="0" animBg="1"/>
      <p:bldP spid="4" grpId="1" animBg="1"/>
      <p:bldP spid="4" grpId="2" animBg="1"/>
      <p:bldP spid="4" grpId="3" animBg="1"/>
      <p:bldP spid="4" grpId="4" animBg="1"/>
      <p:bldP spid="4" grpId="5" animBg="1"/>
      <p:bldP spid="4" grpId="6" animBg="1"/>
      <p:bldP spid="4" grpId="7" animBg="1"/>
      <p:bldP spid="4" grpId="8" animBg="1"/>
      <p:bldP spid="4" grpId="9" animBg="1"/>
      <p:bldP spid="4" grpId="10" animBg="1"/>
      <p:bldP spid="4" grpId="11" animBg="1"/>
      <p:bldP spid="4" grpId="12" animBg="1"/>
      <p:bldP spid="4" grpId="13" animBg="1"/>
      <p:bldP spid="4" grpId="14" animBg="1"/>
      <p:bldP spid="4" grpId="15" animBg="1"/>
      <p:bldP spid="4" grpId="16" animBg="1"/>
      <p:bldP spid="4" grpId="17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>
            <a:off x="3200400" y="3657600"/>
            <a:ext cx="22098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16200000" flipV="1">
            <a:off x="1714500" y="2171700"/>
            <a:ext cx="1905000" cy="10668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1638300" y="4076700"/>
            <a:ext cx="1981200" cy="1143000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6200000" flipV="1">
            <a:off x="2286000" y="2743200"/>
            <a:ext cx="1752600" cy="76200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 flipV="1">
            <a:off x="1981200" y="3657600"/>
            <a:ext cx="1219200" cy="685800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200400" y="3657600"/>
            <a:ext cx="990600" cy="762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 flipH="1">
            <a:off x="5608319" y="3429000"/>
            <a:ext cx="3002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VOLTS  RED  PHASE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" y="1219200"/>
            <a:ext cx="3681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VOLTS  BLUE  PHASE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2000" y="6096000"/>
            <a:ext cx="289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VOLTS  WHITE  PHASE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14600" y="2057400"/>
            <a:ext cx="665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26</a:t>
            </a:r>
            <a:r>
              <a:rPr lang="en-US" sz="2400" dirty="0" smtClean="0">
                <a:solidFill>
                  <a:srgbClr val="0070C0"/>
                </a:solidFill>
                <a:latin typeface="CG Omega"/>
              </a:rPr>
              <a:t>°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38600" y="3733800"/>
            <a:ext cx="801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37</a:t>
            </a:r>
            <a:r>
              <a:rPr lang="en-US" sz="2400" dirty="0" smtClean="0">
                <a:solidFill>
                  <a:srgbClr val="FF0000"/>
                </a:solidFill>
                <a:latin typeface="CG Omega"/>
              </a:rPr>
              <a:t>°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57400" y="4267200"/>
            <a:ext cx="775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32</a:t>
            </a:r>
            <a:r>
              <a:rPr lang="en-US" sz="2400" dirty="0" smtClean="0">
                <a:solidFill>
                  <a:schemeClr val="bg1"/>
                </a:solidFill>
                <a:latin typeface="CG Omega"/>
              </a:rPr>
              <a:t>°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52800" y="1828800"/>
            <a:ext cx="1305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60 AMPS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91001" y="41910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50 AMPS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3400" y="4267200"/>
            <a:ext cx="1533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40 AMPS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259444" y="6434255"/>
            <a:ext cx="1884556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/>
              <a:t>CONTINUE</a:t>
            </a:r>
            <a:endParaRPr lang="en-A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53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53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53" presetClass="entr" presetSubtype="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3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0"/>
                            </p:stCondLst>
                            <p:childTnLst>
                              <p:par>
                                <p:cTn id="90" presetID="53" presetClass="entr" presetSubtype="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2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2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53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53" presetClass="entr" presetSubtype="0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53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53" presetClass="entr" presetSubtype="0" fill="hold" grpId="1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53" presetClass="exit" presetSubtype="0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000"/>
                            </p:stCondLst>
                            <p:childTnLst>
                              <p:par>
                                <p:cTn id="1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8" grpId="0"/>
      <p:bldP spid="20" grpId="0"/>
      <p:bldP spid="24" grpId="0"/>
      <p:bldP spid="25" grpId="0"/>
      <p:bldP spid="19" grpId="0" animBg="1"/>
      <p:bldP spid="19" grpId="1" animBg="1"/>
      <p:bldP spid="19" grpId="2" animBg="1"/>
      <p:bldP spid="19" grpId="3" animBg="1"/>
      <p:bldP spid="19" grpId="4" animBg="1"/>
      <p:bldP spid="19" grpId="5" animBg="1"/>
      <p:bldP spid="19" grpId="6" animBg="1"/>
      <p:bldP spid="19" grpId="7" animBg="1"/>
      <p:bldP spid="19" grpId="8" animBg="1"/>
      <p:bldP spid="19" grpId="9" animBg="1"/>
      <p:bldP spid="19" grpId="10" animBg="1"/>
      <p:bldP spid="19" grpId="11" animBg="1"/>
      <p:bldP spid="19" grpId="12" animBg="1"/>
      <p:bldP spid="19" grpId="13" animBg="1"/>
      <p:bldP spid="19" grpId="14" animBg="1"/>
      <p:bldP spid="19" grpId="15" animBg="1"/>
    </p:bldLst>
  </p:timing>
</p:sld>
</file>

<file path=ppt/theme/theme1.xml><?xml version="1.0" encoding="utf-8"?>
<a:theme xmlns:a="http://schemas.openxmlformats.org/drawingml/2006/main" name="3PH  PHASO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3PH  PHASOR</Template>
  <TotalTime>4</TotalTime>
  <Words>365</Words>
  <Application>Microsoft Office PowerPoint</Application>
  <PresentationFormat>On-screen Show (4:3)</PresentationFormat>
  <Paragraphs>117</Paragraphs>
  <Slides>16</Slides>
  <Notes>1</Notes>
  <HiddenSlides>3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3PH  PHASOR</vt:lpstr>
      <vt:lpstr>AutoCAD LT Drawing</vt:lpstr>
      <vt:lpstr>DEMYSTIFYING PHASOR  DIAGRAMS</vt:lpstr>
      <vt:lpstr>PowerPoint Presentation</vt:lpstr>
      <vt:lpstr>PowerPoint Presentation</vt:lpstr>
      <vt:lpstr>Red Phase Current</vt:lpstr>
      <vt:lpstr>PowerPoint Presentation</vt:lpstr>
      <vt:lpstr>White Phase Current</vt:lpstr>
      <vt:lpstr>PowerPoint Presentation</vt:lpstr>
      <vt:lpstr>Blue Phase Current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PHASOR  DIAGRAMS</dc:title>
  <dc:creator>Geoffs</dc:creator>
  <cp:lastModifiedBy>Geoffs</cp:lastModifiedBy>
  <cp:revision>3</cp:revision>
  <dcterms:created xsi:type="dcterms:W3CDTF">2015-06-07T04:01:06Z</dcterms:created>
  <dcterms:modified xsi:type="dcterms:W3CDTF">2015-06-07T04:07:36Z</dcterms:modified>
</cp:coreProperties>
</file>