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318" r:id="rId3"/>
    <p:sldId id="322" r:id="rId4"/>
    <p:sldId id="323" r:id="rId5"/>
    <p:sldId id="324" r:id="rId6"/>
    <p:sldId id="325" r:id="rId7"/>
    <p:sldId id="326" r:id="rId8"/>
    <p:sldId id="327" r:id="rId9"/>
    <p:sldId id="328" r:id="rId10"/>
    <p:sldId id="329" r:id="rId11"/>
    <p:sldId id="330" r:id="rId12"/>
    <p:sldId id="331" r:id="rId13"/>
    <p:sldId id="332" r:id="rId14"/>
    <p:sldId id="333" r:id="rId15"/>
    <p:sldId id="268" r:id="rId16"/>
  </p:sldIdLst>
  <p:sldSz cx="9144000" cy="6858000" type="screen4x3"/>
  <p:notesSz cx="6858000" cy="9144000"/>
  <p:defaultTextStyle>
    <a:defPPr>
      <a:defRPr lang="en-AU"/>
    </a:defPPr>
    <a:lvl1pPr algn="ctr" rtl="0" fontAlgn="base">
      <a:spcBef>
        <a:spcPct val="50000"/>
      </a:spcBef>
      <a:spcAft>
        <a:spcPct val="0"/>
      </a:spcAft>
      <a:defRPr sz="2000" kern="1200">
        <a:solidFill>
          <a:srgbClr val="CC0000"/>
        </a:solidFill>
        <a:latin typeface="Arial" charset="0"/>
        <a:ea typeface="+mn-ea"/>
        <a:cs typeface="Times New Roman" charset="0"/>
      </a:defRPr>
    </a:lvl1pPr>
    <a:lvl2pPr marL="457200" algn="ctr" rtl="0" fontAlgn="base">
      <a:spcBef>
        <a:spcPct val="50000"/>
      </a:spcBef>
      <a:spcAft>
        <a:spcPct val="0"/>
      </a:spcAft>
      <a:defRPr sz="2000" kern="1200">
        <a:solidFill>
          <a:srgbClr val="CC0000"/>
        </a:solidFill>
        <a:latin typeface="Arial" charset="0"/>
        <a:ea typeface="+mn-ea"/>
        <a:cs typeface="Times New Roman" charset="0"/>
      </a:defRPr>
    </a:lvl2pPr>
    <a:lvl3pPr marL="914400" algn="ctr" rtl="0" fontAlgn="base">
      <a:spcBef>
        <a:spcPct val="50000"/>
      </a:spcBef>
      <a:spcAft>
        <a:spcPct val="0"/>
      </a:spcAft>
      <a:defRPr sz="2000" kern="1200">
        <a:solidFill>
          <a:srgbClr val="CC0000"/>
        </a:solidFill>
        <a:latin typeface="Arial" charset="0"/>
        <a:ea typeface="+mn-ea"/>
        <a:cs typeface="Times New Roman" charset="0"/>
      </a:defRPr>
    </a:lvl3pPr>
    <a:lvl4pPr marL="1371600" algn="ctr" rtl="0" fontAlgn="base">
      <a:spcBef>
        <a:spcPct val="50000"/>
      </a:spcBef>
      <a:spcAft>
        <a:spcPct val="0"/>
      </a:spcAft>
      <a:defRPr sz="2000" kern="1200">
        <a:solidFill>
          <a:srgbClr val="CC0000"/>
        </a:solidFill>
        <a:latin typeface="Arial" charset="0"/>
        <a:ea typeface="+mn-ea"/>
        <a:cs typeface="Times New Roman" charset="0"/>
      </a:defRPr>
    </a:lvl4pPr>
    <a:lvl5pPr marL="1828800" algn="ctr" rtl="0" fontAlgn="base">
      <a:spcBef>
        <a:spcPct val="50000"/>
      </a:spcBef>
      <a:spcAft>
        <a:spcPct val="0"/>
      </a:spcAft>
      <a:defRPr sz="2000" kern="1200">
        <a:solidFill>
          <a:srgbClr val="CC0000"/>
        </a:solidFill>
        <a:latin typeface="Arial" charset="0"/>
        <a:ea typeface="+mn-ea"/>
        <a:cs typeface="Times New Roman" charset="0"/>
      </a:defRPr>
    </a:lvl5pPr>
    <a:lvl6pPr marL="2286000" algn="l" defTabSz="914400" rtl="0" eaLnBrk="1" latinLnBrk="0" hangingPunct="1">
      <a:defRPr sz="2000" kern="1200">
        <a:solidFill>
          <a:srgbClr val="CC0000"/>
        </a:solidFill>
        <a:latin typeface="Arial" charset="0"/>
        <a:ea typeface="+mn-ea"/>
        <a:cs typeface="Times New Roman" charset="0"/>
      </a:defRPr>
    </a:lvl6pPr>
    <a:lvl7pPr marL="2743200" algn="l" defTabSz="914400" rtl="0" eaLnBrk="1" latinLnBrk="0" hangingPunct="1">
      <a:defRPr sz="2000" kern="1200">
        <a:solidFill>
          <a:srgbClr val="CC0000"/>
        </a:solidFill>
        <a:latin typeface="Arial" charset="0"/>
        <a:ea typeface="+mn-ea"/>
        <a:cs typeface="Times New Roman" charset="0"/>
      </a:defRPr>
    </a:lvl7pPr>
    <a:lvl8pPr marL="3200400" algn="l" defTabSz="914400" rtl="0" eaLnBrk="1" latinLnBrk="0" hangingPunct="1">
      <a:defRPr sz="2000" kern="1200">
        <a:solidFill>
          <a:srgbClr val="CC0000"/>
        </a:solidFill>
        <a:latin typeface="Arial" charset="0"/>
        <a:ea typeface="+mn-ea"/>
        <a:cs typeface="Times New Roman" charset="0"/>
      </a:defRPr>
    </a:lvl8pPr>
    <a:lvl9pPr marL="3657600" algn="l" defTabSz="914400" rtl="0" eaLnBrk="1" latinLnBrk="0" hangingPunct="1">
      <a:defRPr sz="2000" kern="1200">
        <a:solidFill>
          <a:srgbClr val="CC0000"/>
        </a:solidFill>
        <a:latin typeface="Arial" charset="0"/>
        <a:ea typeface="+mn-ea"/>
        <a:cs typeface="Times New Roman"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66"/>
    <a:srgbClr val="FFCCFF"/>
    <a:srgbClr val="CC6600"/>
    <a:srgbClr val="009900"/>
    <a:srgbClr val="FF3300"/>
    <a:srgbClr val="666699"/>
    <a:srgbClr val="99FF33"/>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256" autoAdjust="0"/>
    <p:restoredTop sz="95541" autoAdjust="0"/>
  </p:normalViewPr>
  <p:slideViewPr>
    <p:cSldViewPr>
      <p:cViewPr>
        <p:scale>
          <a:sx n="50" d="100"/>
          <a:sy n="50" d="100"/>
        </p:scale>
        <p:origin x="-1896" y="-594"/>
      </p:cViewPr>
      <p:guideLst>
        <p:guide orient="horz" pos="1968"/>
        <p:guide orient="horz" pos="4076"/>
        <p:guide orient="horz" pos="1200"/>
        <p:guide orient="horz" pos="2160"/>
        <p:guide orient="horz" pos="3504"/>
        <p:guide pos="2976"/>
        <p:guide pos="3360"/>
        <p:guide pos="4128"/>
        <p:guide pos="816"/>
        <p:guide pos="5520"/>
      </p:guideLst>
    </p:cSldViewPr>
  </p:slideViewPr>
  <p:outlineViewPr>
    <p:cViewPr>
      <p:scale>
        <a:sx n="25" d="100"/>
        <a:sy n="25"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22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AU"/>
          </a:p>
        </p:txBody>
      </p:sp>
      <p:sp>
        <p:nvSpPr>
          <p:cNvPr id="18227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AU"/>
          </a:p>
        </p:txBody>
      </p:sp>
      <p:sp>
        <p:nvSpPr>
          <p:cNvPr id="18227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AU"/>
          </a:p>
        </p:txBody>
      </p:sp>
      <p:sp>
        <p:nvSpPr>
          <p:cNvPr id="18227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FE10726-A4F3-4B91-9349-37F38C0FEE4E}" type="slidenum">
              <a:rPr lang="en-AU"/>
              <a:pPr/>
              <a:t>‹#›</a:t>
            </a:fld>
            <a:endParaRPr lang="en-A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200">
                <a:solidFill>
                  <a:schemeClr val="tx1"/>
                </a:solidFill>
                <a:latin typeface="Times New Roman" charset="0"/>
              </a:defRPr>
            </a:lvl1pPr>
          </a:lstStyle>
          <a:p>
            <a:endParaRPr lang="en-AU"/>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solidFill>
                  <a:schemeClr val="tx1"/>
                </a:solidFill>
                <a:latin typeface="Times New Roman" charset="0"/>
              </a:defRPr>
            </a:lvl1pPr>
          </a:lstStyle>
          <a:p>
            <a:endParaRPr lang="en-AU"/>
          </a:p>
        </p:txBody>
      </p:sp>
      <p:sp>
        <p:nvSpPr>
          <p:cNvPr id="5124"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defRPr sz="1200">
                <a:solidFill>
                  <a:schemeClr val="tx1"/>
                </a:solidFill>
                <a:latin typeface="Times New Roman" charset="0"/>
              </a:defRPr>
            </a:lvl1pPr>
          </a:lstStyle>
          <a:p>
            <a:endParaRPr lang="en-AU"/>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solidFill>
                  <a:schemeClr val="tx1"/>
                </a:solidFill>
                <a:latin typeface="Times New Roman" charset="0"/>
              </a:defRPr>
            </a:lvl1pPr>
          </a:lstStyle>
          <a:p>
            <a:fld id="{C1AE8E43-297F-4609-B987-145B89067682}" type="slidenum">
              <a:rPr lang="en-AU"/>
              <a:pPr/>
              <a:t>‹#›</a:t>
            </a:fld>
            <a:endParaRPr lang="en-A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charset="0"/>
        <a:ea typeface="+mn-ea"/>
        <a:cs typeface="+mn-cs"/>
      </a:defRPr>
    </a:lvl1pPr>
    <a:lvl2pPr marL="457200" algn="l" rtl="0" fontAlgn="base">
      <a:spcBef>
        <a:spcPct val="30000"/>
      </a:spcBef>
      <a:spcAft>
        <a:spcPct val="0"/>
      </a:spcAft>
      <a:defRPr sz="1200" kern="1200">
        <a:solidFill>
          <a:schemeClr val="tx1"/>
        </a:solidFill>
        <a:latin typeface="Times New Roman" charset="0"/>
        <a:ea typeface="+mn-ea"/>
        <a:cs typeface="+mn-cs"/>
      </a:defRPr>
    </a:lvl2pPr>
    <a:lvl3pPr marL="914400" algn="l" rtl="0" fontAlgn="base">
      <a:spcBef>
        <a:spcPct val="30000"/>
      </a:spcBef>
      <a:spcAft>
        <a:spcPct val="0"/>
      </a:spcAft>
      <a:defRPr sz="1200" kern="1200">
        <a:solidFill>
          <a:schemeClr val="tx1"/>
        </a:solidFill>
        <a:latin typeface="Times New Roman" charset="0"/>
        <a:ea typeface="+mn-ea"/>
        <a:cs typeface="+mn-cs"/>
      </a:defRPr>
    </a:lvl3pPr>
    <a:lvl4pPr marL="1371600" algn="l" rtl="0" fontAlgn="base">
      <a:spcBef>
        <a:spcPct val="30000"/>
      </a:spcBef>
      <a:spcAft>
        <a:spcPct val="0"/>
      </a:spcAft>
      <a:defRPr sz="1200" kern="1200">
        <a:solidFill>
          <a:schemeClr val="tx1"/>
        </a:solidFill>
        <a:latin typeface="Times New Roman" charset="0"/>
        <a:ea typeface="+mn-ea"/>
        <a:cs typeface="+mn-cs"/>
      </a:defRPr>
    </a:lvl4pPr>
    <a:lvl5pPr marL="1828800" algn="l" rtl="0" fontAlgn="base">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AU"/>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32" name="Picture 8" descr="C:\Ppoint\Spine9.GIF"/>
          <p:cNvPicPr>
            <a:picLocks noChangeAspect="1" noChangeArrowheads="1"/>
          </p:cNvPicPr>
          <p:nvPr/>
        </p:nvPicPr>
        <p:blipFill>
          <a:blip r:embed="rId13" cstate="print"/>
          <a:srcRect/>
          <a:stretch>
            <a:fillRect/>
          </a:stretch>
        </p:blipFill>
        <p:spPr bwMode="auto">
          <a:xfrm>
            <a:off x="98425" y="79375"/>
            <a:ext cx="8958263" cy="6707188"/>
          </a:xfrm>
          <a:prstGeom prst="rect">
            <a:avLst/>
          </a:prstGeom>
          <a:noFill/>
        </p:spPr>
      </p:pic>
      <p:sp>
        <p:nvSpPr>
          <p:cNvPr id="1033" name="Rectangle 9"/>
          <p:cNvSpPr>
            <a:spLocks noChangeArrowheads="1"/>
          </p:cNvSpPr>
          <p:nvPr/>
        </p:nvSpPr>
        <p:spPr bwMode="auto">
          <a:xfrm>
            <a:off x="495300" y="161925"/>
            <a:ext cx="8534400" cy="6572250"/>
          </a:xfrm>
          <a:prstGeom prst="rect">
            <a:avLst/>
          </a:prstGeom>
          <a:gradFill rotWithShape="0">
            <a:gsLst>
              <a:gs pos="0">
                <a:srgbClr val="FFFF99"/>
              </a:gs>
              <a:gs pos="50000">
                <a:srgbClr val="FFFFCC"/>
              </a:gs>
              <a:gs pos="100000">
                <a:srgbClr val="FFFF99"/>
              </a:gs>
            </a:gsLst>
            <a:lin ang="5400000" scaled="1"/>
          </a:gradFill>
          <a:ln w="9525">
            <a:solidFill>
              <a:schemeClr val="tx1"/>
            </a:solidFill>
            <a:miter lim="800000"/>
            <a:headEnd/>
            <a:tailEnd/>
          </a:ln>
          <a:effectLst/>
        </p:spPr>
        <p:txBody>
          <a:bodyPr wrap="none" anchor="ctr"/>
          <a:lstStyle/>
          <a:p>
            <a:endParaRPr lang="en-AU"/>
          </a:p>
        </p:txBody>
      </p:sp>
      <p:sp>
        <p:nvSpPr>
          <p:cNvPr id="1034" name="AutoShape 10">
            <a:hlinkClick r:id="" action="ppaction://hlinkshowjump?jump=endshow"/>
          </p:cNvPr>
          <p:cNvSpPr>
            <a:spLocks noChangeArrowheads="1"/>
          </p:cNvSpPr>
          <p:nvPr/>
        </p:nvSpPr>
        <p:spPr bwMode="auto">
          <a:xfrm>
            <a:off x="590550" y="6169025"/>
            <a:ext cx="990600" cy="307975"/>
          </a:xfrm>
          <a:prstGeom prst="roundRect">
            <a:avLst>
              <a:gd name="adj" fmla="val 50000"/>
            </a:avLst>
          </a:prstGeom>
          <a:gradFill rotWithShape="0">
            <a:gsLst>
              <a:gs pos="0">
                <a:srgbClr val="996633"/>
              </a:gs>
              <a:gs pos="50000">
                <a:srgbClr val="FFCC66"/>
              </a:gs>
              <a:gs pos="100000">
                <a:srgbClr val="996633"/>
              </a:gs>
            </a:gsLst>
            <a:lin ang="5400000" scaled="1"/>
          </a:gradFill>
          <a:ln w="9525">
            <a:solidFill>
              <a:srgbClr val="FF9933"/>
            </a:solidFill>
            <a:round/>
            <a:headEnd/>
            <a:tailEnd/>
          </a:ln>
          <a:effectLst/>
        </p:spPr>
        <p:txBody>
          <a:bodyPr wrap="none" anchor="ctr"/>
          <a:lstStyle/>
          <a:p>
            <a:pPr>
              <a:spcBef>
                <a:spcPct val="0"/>
              </a:spcBef>
            </a:pPr>
            <a:r>
              <a:rPr lang="en-US" sz="1800" b="1">
                <a:solidFill>
                  <a:srgbClr val="990033"/>
                </a:solidFill>
              </a:rPr>
              <a:t>Exit</a:t>
            </a:r>
            <a:endParaRPr lang="en-AU" sz="1800" b="1">
              <a:solidFill>
                <a:srgbClr val="990033"/>
              </a:solidFill>
            </a:endParaRPr>
          </a:p>
        </p:txBody>
      </p:sp>
      <p:sp>
        <p:nvSpPr>
          <p:cNvPr id="1042" name="Text Box 18"/>
          <p:cNvSpPr txBox="1">
            <a:spLocks noChangeArrowheads="1"/>
          </p:cNvSpPr>
          <p:nvPr/>
        </p:nvSpPr>
        <p:spPr bwMode="auto">
          <a:xfrm>
            <a:off x="431800" y="6453188"/>
            <a:ext cx="1397000" cy="304800"/>
          </a:xfrm>
          <a:prstGeom prst="rect">
            <a:avLst/>
          </a:prstGeom>
          <a:noFill/>
          <a:ln w="9525">
            <a:noFill/>
            <a:miter lim="800000"/>
            <a:headEnd/>
            <a:tailEnd/>
          </a:ln>
          <a:effectLst/>
        </p:spPr>
        <p:txBody>
          <a:bodyPr lIns="90000" tIns="46800" rIns="90000" bIns="46800">
            <a:spAutoFit/>
          </a:bodyPr>
          <a:lstStyle/>
          <a:p>
            <a:fld id="{8FDB9AB0-3743-414E-8CD5-DDFA51BBC019}" type="slidenum">
              <a:rPr lang="en-AU" sz="1400">
                <a:solidFill>
                  <a:schemeClr val="tx2"/>
                </a:solidFill>
              </a:rPr>
              <a:pPr/>
              <a:t>‹#›</a:t>
            </a:fld>
            <a:r>
              <a:rPr lang="en-US" sz="1400">
                <a:solidFill>
                  <a:schemeClr val="tx2"/>
                </a:solidFill>
              </a:rPr>
              <a:t> of 15</a:t>
            </a:r>
            <a:endParaRPr lang="en-AU" sz="1400">
              <a:solidFill>
                <a:schemeClr val="tx2"/>
              </a:solidFill>
            </a:endParaRPr>
          </a:p>
        </p:txBody>
      </p:sp>
      <p:sp>
        <p:nvSpPr>
          <p:cNvPr id="1046" name="AutoShape 22">
            <a:hlinkClick r:id="" action="ppaction://hlinkshowjump?jump=endshow"/>
          </p:cNvPr>
          <p:cNvSpPr>
            <a:spLocks noChangeArrowheads="1"/>
          </p:cNvSpPr>
          <p:nvPr/>
        </p:nvSpPr>
        <p:spPr bwMode="auto">
          <a:xfrm>
            <a:off x="7772400" y="6172200"/>
            <a:ext cx="990600" cy="307975"/>
          </a:xfrm>
          <a:prstGeom prst="roundRect">
            <a:avLst>
              <a:gd name="adj" fmla="val 50000"/>
            </a:avLst>
          </a:prstGeom>
          <a:gradFill rotWithShape="0">
            <a:gsLst>
              <a:gs pos="0">
                <a:srgbClr val="996633"/>
              </a:gs>
              <a:gs pos="50000">
                <a:srgbClr val="FFCC66"/>
              </a:gs>
              <a:gs pos="100000">
                <a:srgbClr val="996633"/>
              </a:gs>
            </a:gsLst>
            <a:lin ang="5400000" scaled="1"/>
          </a:gradFill>
          <a:ln w="9525">
            <a:solidFill>
              <a:srgbClr val="FF9933"/>
            </a:solidFill>
            <a:round/>
            <a:headEnd/>
            <a:tailEnd/>
          </a:ln>
          <a:effectLst/>
        </p:spPr>
        <p:txBody>
          <a:bodyPr wrap="none" anchor="ctr"/>
          <a:lstStyle/>
          <a:p>
            <a:pPr>
              <a:spcBef>
                <a:spcPct val="0"/>
              </a:spcBef>
            </a:pPr>
            <a:r>
              <a:rPr lang="en-US" sz="1800" b="1">
                <a:solidFill>
                  <a:srgbClr val="990033"/>
                </a:solidFill>
              </a:rPr>
              <a:t>Next</a:t>
            </a:r>
            <a:endParaRPr lang="en-AU" sz="1800" b="1">
              <a:solidFill>
                <a:srgbClr val="990033"/>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charset="0"/>
        </a:defRPr>
      </a:lvl2pPr>
      <a:lvl3pPr algn="ctr" rtl="0" eaLnBrk="1" fontAlgn="base" hangingPunct="1">
        <a:spcBef>
          <a:spcPct val="0"/>
        </a:spcBef>
        <a:spcAft>
          <a:spcPct val="0"/>
        </a:spcAft>
        <a:defRPr sz="4400">
          <a:solidFill>
            <a:schemeClr val="tx2"/>
          </a:solidFill>
          <a:latin typeface="Times New Roman" charset="0"/>
        </a:defRPr>
      </a:lvl3pPr>
      <a:lvl4pPr algn="ctr" rtl="0" eaLnBrk="1" fontAlgn="base" hangingPunct="1">
        <a:spcBef>
          <a:spcPct val="0"/>
        </a:spcBef>
        <a:spcAft>
          <a:spcPct val="0"/>
        </a:spcAft>
        <a:defRPr sz="4400">
          <a:solidFill>
            <a:schemeClr val="tx2"/>
          </a:solidFill>
          <a:latin typeface="Times New Roman" charset="0"/>
        </a:defRPr>
      </a:lvl4pPr>
      <a:lvl5pPr algn="ctr" rtl="0" eaLnBrk="1" fontAlgn="base" hangingPunct="1">
        <a:spcBef>
          <a:spcPct val="0"/>
        </a:spcBef>
        <a:spcAft>
          <a:spcPct val="0"/>
        </a:spcAft>
        <a:defRPr sz="4400">
          <a:solidFill>
            <a:schemeClr val="tx2"/>
          </a:solidFill>
          <a:latin typeface="Times New Roman" charset="0"/>
        </a:defRPr>
      </a:lvl5pPr>
      <a:lvl6pPr marL="457200" algn="ctr" rtl="0" eaLnBrk="1" fontAlgn="base" hangingPunct="1">
        <a:spcBef>
          <a:spcPct val="0"/>
        </a:spcBef>
        <a:spcAft>
          <a:spcPct val="0"/>
        </a:spcAft>
        <a:defRPr sz="4400">
          <a:solidFill>
            <a:schemeClr val="tx2"/>
          </a:solidFill>
          <a:latin typeface="Times New Roman" charset="0"/>
        </a:defRPr>
      </a:lvl6pPr>
      <a:lvl7pPr marL="914400" algn="ctr" rtl="0" eaLnBrk="1" fontAlgn="base" hangingPunct="1">
        <a:spcBef>
          <a:spcPct val="0"/>
        </a:spcBef>
        <a:spcAft>
          <a:spcPct val="0"/>
        </a:spcAft>
        <a:defRPr sz="4400">
          <a:solidFill>
            <a:schemeClr val="tx2"/>
          </a:solidFill>
          <a:latin typeface="Times New Roman" charset="0"/>
        </a:defRPr>
      </a:lvl7pPr>
      <a:lvl8pPr marL="1371600" algn="ctr" rtl="0" eaLnBrk="1" fontAlgn="base" hangingPunct="1">
        <a:spcBef>
          <a:spcPct val="0"/>
        </a:spcBef>
        <a:spcAft>
          <a:spcPct val="0"/>
        </a:spcAft>
        <a:defRPr sz="4400">
          <a:solidFill>
            <a:schemeClr val="tx2"/>
          </a:solidFill>
          <a:latin typeface="Times New Roman" charset="0"/>
        </a:defRPr>
      </a:lvl8pPr>
      <a:lvl9pPr marL="1828800" algn="ctr" rtl="0" eaLnBrk="1" fontAlgn="base" hangingPunct="1">
        <a:spcBef>
          <a:spcPct val="0"/>
        </a:spcBef>
        <a:spcAft>
          <a:spcPct val="0"/>
        </a:spcAft>
        <a:defRPr sz="4400">
          <a:solidFill>
            <a:schemeClr val="tx2"/>
          </a:solidFill>
          <a:latin typeface="Times New Roman"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83" name="Rectangle 35"/>
          <p:cNvSpPr>
            <a:spLocks noChangeArrowheads="1"/>
          </p:cNvSpPr>
          <p:nvPr/>
        </p:nvSpPr>
        <p:spPr bwMode="auto">
          <a:xfrm>
            <a:off x="457200" y="133350"/>
            <a:ext cx="8566150" cy="6596063"/>
          </a:xfrm>
          <a:prstGeom prst="rect">
            <a:avLst/>
          </a:prstGeom>
          <a:gradFill rotWithShape="0">
            <a:gsLst>
              <a:gs pos="0">
                <a:srgbClr val="FFFF99"/>
              </a:gs>
              <a:gs pos="50000">
                <a:srgbClr val="FFFFCC"/>
              </a:gs>
              <a:gs pos="100000">
                <a:srgbClr val="FFFF99"/>
              </a:gs>
            </a:gsLst>
            <a:lin ang="5400000" scaled="1"/>
          </a:gradFill>
          <a:ln w="9525">
            <a:solidFill>
              <a:schemeClr val="tx1"/>
            </a:solidFill>
            <a:miter lim="800000"/>
            <a:headEnd/>
            <a:tailEnd/>
          </a:ln>
          <a:effectLst/>
        </p:spPr>
        <p:txBody>
          <a:bodyPr wrap="none" anchor="ctr"/>
          <a:lstStyle/>
          <a:p>
            <a:endParaRPr lang="en-AU"/>
          </a:p>
        </p:txBody>
      </p:sp>
      <p:sp>
        <p:nvSpPr>
          <p:cNvPr id="2050" name="Rectangle 2"/>
          <p:cNvSpPr>
            <a:spLocks noChangeArrowheads="1"/>
          </p:cNvSpPr>
          <p:nvPr>
            <p:ph type="ctrTitle"/>
          </p:nvPr>
        </p:nvSpPr>
        <p:spPr bwMode="auto">
          <a:xfrm>
            <a:off x="685800" y="533400"/>
            <a:ext cx="7773988" cy="381000"/>
          </a:xfrm>
          <a:noFill/>
          <a:ln cap="flat">
            <a:miter lim="800000"/>
            <a:headEnd/>
            <a:tailEnd/>
          </a:ln>
        </p:spPr>
        <p:txBody>
          <a:bodyPr vert="horz" wrap="square" lIns="90000" tIns="46800" rIns="90000" bIns="46800" numCol="1" anchor="ctr" anchorCtr="0" compatLnSpc="1">
            <a:prstTxWarp prst="textNoShape">
              <a:avLst/>
            </a:prstTxWarp>
          </a:bodyPr>
          <a:lstStyle/>
          <a:p>
            <a:r>
              <a:rPr lang="en-US" sz="2400" b="1">
                <a:solidFill>
                  <a:srgbClr val="990033"/>
                </a:solidFill>
                <a:latin typeface="Arial" charset="0"/>
              </a:rPr>
              <a:t>Three Phase Star Connections</a:t>
            </a:r>
            <a:endParaRPr lang="en-AU" sz="2400" b="1">
              <a:solidFill>
                <a:srgbClr val="990033"/>
              </a:solidFill>
              <a:latin typeface="Arial" charset="0"/>
            </a:endParaRPr>
          </a:p>
        </p:txBody>
      </p:sp>
      <p:sp>
        <p:nvSpPr>
          <p:cNvPr id="2058" name="Rectangle 10"/>
          <p:cNvSpPr>
            <a:spLocks noChangeArrowheads="1"/>
          </p:cNvSpPr>
          <p:nvPr/>
        </p:nvSpPr>
        <p:spPr bwMode="auto">
          <a:xfrm>
            <a:off x="952500" y="838200"/>
            <a:ext cx="7239000" cy="593725"/>
          </a:xfrm>
          <a:prstGeom prst="rect">
            <a:avLst/>
          </a:prstGeom>
          <a:noFill/>
          <a:ln w="9525">
            <a:noFill/>
            <a:miter lim="800000"/>
            <a:headEnd/>
            <a:tailEnd/>
          </a:ln>
          <a:effectLst/>
        </p:spPr>
        <p:txBody>
          <a:bodyPr bIns="0">
            <a:spAutoFit/>
          </a:bodyPr>
          <a:lstStyle/>
          <a:p>
            <a:pPr>
              <a:spcBef>
                <a:spcPct val="0"/>
              </a:spcBef>
            </a:pPr>
            <a:endParaRPr lang="en-AU" sz="1200" b="1">
              <a:solidFill>
                <a:schemeClr val="tx1"/>
              </a:solidFill>
              <a:cs typeface="Arial" charset="0"/>
            </a:endParaRPr>
          </a:p>
          <a:p>
            <a:pPr>
              <a:spcBef>
                <a:spcPct val="0"/>
              </a:spcBef>
            </a:pPr>
            <a:r>
              <a:rPr lang="en-US" sz="2400" b="1">
                <a:solidFill>
                  <a:schemeClr val="tx1"/>
                </a:solidFill>
                <a:cs typeface="Arial" charset="0"/>
              </a:rPr>
              <a:t>Tutorial</a:t>
            </a:r>
            <a:endParaRPr lang="en-AU" sz="2400">
              <a:solidFill>
                <a:schemeClr val="tx1"/>
              </a:solidFill>
              <a:latin typeface="Times New Roman" charset="0"/>
            </a:endParaRPr>
          </a:p>
        </p:txBody>
      </p:sp>
      <p:sp>
        <p:nvSpPr>
          <p:cNvPr id="2081" name="Rectangle 33"/>
          <p:cNvSpPr>
            <a:spLocks noChangeArrowheads="1"/>
          </p:cNvSpPr>
          <p:nvPr/>
        </p:nvSpPr>
        <p:spPr bwMode="auto">
          <a:xfrm>
            <a:off x="1543050" y="3714750"/>
            <a:ext cx="6057900" cy="1693863"/>
          </a:xfrm>
          <a:prstGeom prst="rect">
            <a:avLst/>
          </a:prstGeom>
          <a:noFill/>
          <a:ln w="9525">
            <a:noFill/>
            <a:miter lim="800000"/>
            <a:headEnd/>
            <a:tailEnd/>
          </a:ln>
          <a:effectLst/>
        </p:spPr>
        <p:txBody>
          <a:bodyPr bIns="0">
            <a:spAutoFit/>
          </a:bodyPr>
          <a:lstStyle/>
          <a:p>
            <a:pPr>
              <a:spcBef>
                <a:spcPct val="0"/>
              </a:spcBef>
            </a:pPr>
            <a:r>
              <a:rPr lang="en-US" sz="1800">
                <a:solidFill>
                  <a:srgbClr val="3333FF"/>
                </a:solidFill>
                <a:cs typeface="Arial" charset="0"/>
              </a:rPr>
              <a:t>The recommended method of using this presentation is to read the question carefully, then work out your answer on a separate sheet of paper.  </a:t>
            </a:r>
          </a:p>
          <a:p>
            <a:pPr>
              <a:spcBef>
                <a:spcPct val="0"/>
              </a:spcBef>
            </a:pPr>
            <a:endParaRPr lang="en-US" sz="1800">
              <a:solidFill>
                <a:srgbClr val="3333FF"/>
              </a:solidFill>
              <a:cs typeface="Arial" charset="0"/>
            </a:endParaRPr>
          </a:p>
          <a:p>
            <a:pPr>
              <a:spcBef>
                <a:spcPct val="0"/>
              </a:spcBef>
            </a:pPr>
            <a:r>
              <a:rPr lang="en-US" sz="1800">
                <a:solidFill>
                  <a:srgbClr val="3333FF"/>
                </a:solidFill>
                <a:cs typeface="Arial" charset="0"/>
              </a:rPr>
              <a:t>When you have the answer, left-click and the correct answer will be displayed. </a:t>
            </a:r>
            <a:endParaRPr lang="en-AU" sz="1800">
              <a:solidFill>
                <a:srgbClr val="3333FF"/>
              </a:solidFill>
            </a:endParaRPr>
          </a:p>
        </p:txBody>
      </p:sp>
      <p:sp>
        <p:nvSpPr>
          <p:cNvPr id="2084" name="Text Box 36"/>
          <p:cNvSpPr txBox="1">
            <a:spLocks noChangeArrowheads="1"/>
          </p:cNvSpPr>
          <p:nvPr/>
        </p:nvSpPr>
        <p:spPr bwMode="auto">
          <a:xfrm>
            <a:off x="1143000" y="1676400"/>
            <a:ext cx="6858000" cy="1006475"/>
          </a:xfrm>
          <a:prstGeom prst="rect">
            <a:avLst/>
          </a:prstGeom>
          <a:noFill/>
          <a:ln w="9525">
            <a:noFill/>
            <a:miter lim="800000"/>
            <a:headEnd/>
            <a:tailEnd/>
          </a:ln>
          <a:effectLst/>
        </p:spPr>
        <p:txBody>
          <a:bodyPr lIns="90000" tIns="46800" rIns="90000" bIns="46800">
            <a:spAutoFit/>
          </a:bodyPr>
          <a:lstStyle/>
          <a:p>
            <a:r>
              <a:rPr lang="en-US">
                <a:solidFill>
                  <a:srgbClr val="990033"/>
                </a:solidFill>
              </a:rPr>
              <a:t>The purpose of this presentation is to provide you with the opportunity to check your knowledge of three phase star connections.</a:t>
            </a:r>
            <a:endParaRPr lang="en-AU">
              <a:solidFill>
                <a:srgbClr val="990033"/>
              </a:solidFill>
            </a:endParaRPr>
          </a:p>
        </p:txBody>
      </p:sp>
      <p:sp>
        <p:nvSpPr>
          <p:cNvPr id="2086" name="Text Box 38"/>
          <p:cNvSpPr txBox="1">
            <a:spLocks noChangeArrowheads="1"/>
          </p:cNvSpPr>
          <p:nvPr/>
        </p:nvSpPr>
        <p:spPr bwMode="auto">
          <a:xfrm>
            <a:off x="7124700" y="6381750"/>
            <a:ext cx="1905000" cy="304800"/>
          </a:xfrm>
          <a:prstGeom prst="rect">
            <a:avLst/>
          </a:prstGeom>
          <a:noFill/>
          <a:ln w="9525">
            <a:noFill/>
            <a:miter lim="800000"/>
            <a:headEnd/>
            <a:tailEnd/>
          </a:ln>
          <a:effectLst/>
        </p:spPr>
        <p:txBody>
          <a:bodyPr lIns="90000" tIns="46800" rIns="90000" bIns="46800">
            <a:spAutoFit/>
          </a:bodyPr>
          <a:lstStyle/>
          <a:p>
            <a:r>
              <a:rPr lang="en-US" sz="1400">
                <a:solidFill>
                  <a:srgbClr val="FF9933"/>
                </a:solidFill>
              </a:rPr>
              <a:t>S.G. Brooks   2007</a:t>
            </a:r>
            <a:endParaRPr lang="en-AU" sz="1400">
              <a:solidFill>
                <a:srgbClr val="FF9933"/>
              </a:solidFill>
            </a:endParaRPr>
          </a:p>
        </p:txBody>
      </p:sp>
      <p:sp>
        <p:nvSpPr>
          <p:cNvPr id="2087" name="Text Box 39"/>
          <p:cNvSpPr txBox="1">
            <a:spLocks noChangeArrowheads="1"/>
          </p:cNvSpPr>
          <p:nvPr/>
        </p:nvSpPr>
        <p:spPr bwMode="auto">
          <a:xfrm>
            <a:off x="152400" y="6419850"/>
            <a:ext cx="3524250" cy="304800"/>
          </a:xfrm>
          <a:prstGeom prst="rect">
            <a:avLst/>
          </a:prstGeom>
          <a:noFill/>
          <a:ln w="9525">
            <a:noFill/>
            <a:miter lim="800000"/>
            <a:headEnd/>
            <a:tailEnd/>
          </a:ln>
          <a:effectLst/>
        </p:spPr>
        <p:txBody>
          <a:bodyPr lIns="90000" tIns="46800" rIns="90000" bIns="46800">
            <a:spAutoFit/>
          </a:bodyPr>
          <a:lstStyle/>
          <a:p>
            <a:r>
              <a:rPr lang="en-US" sz="1400">
                <a:solidFill>
                  <a:srgbClr val="FF9933"/>
                </a:solidFill>
              </a:rPr>
              <a:t>Three Phase Star Connections.pps   </a:t>
            </a:r>
            <a:endParaRPr lang="en-AU" sz="1400">
              <a:solidFill>
                <a:srgbClr val="FF9933"/>
              </a:solidFill>
            </a:endParaRPr>
          </a:p>
        </p:txBody>
      </p:sp>
      <p:sp>
        <p:nvSpPr>
          <p:cNvPr id="2089" name="Text Box 41"/>
          <p:cNvSpPr txBox="1">
            <a:spLocks noChangeArrowheads="1"/>
          </p:cNvSpPr>
          <p:nvPr/>
        </p:nvSpPr>
        <p:spPr bwMode="auto">
          <a:xfrm>
            <a:off x="1295400" y="5638800"/>
            <a:ext cx="7010400" cy="406400"/>
          </a:xfrm>
          <a:prstGeom prst="rect">
            <a:avLst/>
          </a:prstGeom>
          <a:noFill/>
          <a:ln w="9525">
            <a:solidFill>
              <a:srgbClr val="FFCC00"/>
            </a:solidFill>
            <a:miter lim="800000"/>
            <a:headEnd/>
            <a:tailEnd/>
          </a:ln>
          <a:effectLst/>
        </p:spPr>
        <p:txBody>
          <a:bodyPr lIns="90000" tIns="46800" rIns="90000" bIns="46800">
            <a:spAutoFit/>
          </a:bodyPr>
          <a:lstStyle/>
          <a:p>
            <a:r>
              <a:rPr lang="en-US">
                <a:solidFill>
                  <a:srgbClr val="990033"/>
                </a:solidFill>
              </a:rPr>
              <a:t>Left-click to advance.       Right-click for a user menu.</a:t>
            </a:r>
            <a:endParaRPr lang="en-AU">
              <a:solidFill>
                <a:srgbClr val="990033"/>
              </a:solidFill>
            </a:endParaRPr>
          </a:p>
        </p:txBody>
      </p:sp>
      <p:sp>
        <p:nvSpPr>
          <p:cNvPr id="2091" name="AutoShape 43">
            <a:hlinkClick r:id="" action="ppaction://hlinkshowjump?jump=endshow"/>
          </p:cNvPr>
          <p:cNvSpPr>
            <a:spLocks noChangeArrowheads="1"/>
          </p:cNvSpPr>
          <p:nvPr/>
        </p:nvSpPr>
        <p:spPr bwMode="auto">
          <a:xfrm>
            <a:off x="4229100" y="6324600"/>
            <a:ext cx="990600" cy="307975"/>
          </a:xfrm>
          <a:prstGeom prst="roundRect">
            <a:avLst>
              <a:gd name="adj" fmla="val 50000"/>
            </a:avLst>
          </a:prstGeom>
          <a:gradFill rotWithShape="0">
            <a:gsLst>
              <a:gs pos="0">
                <a:srgbClr val="996633"/>
              </a:gs>
              <a:gs pos="50000">
                <a:srgbClr val="FFCC66"/>
              </a:gs>
              <a:gs pos="100000">
                <a:srgbClr val="996633"/>
              </a:gs>
            </a:gsLst>
            <a:lin ang="5400000" scaled="1"/>
          </a:gradFill>
          <a:ln w="9525">
            <a:solidFill>
              <a:srgbClr val="FF9933"/>
            </a:solidFill>
            <a:round/>
            <a:headEnd/>
            <a:tailEnd/>
          </a:ln>
          <a:effectLst/>
        </p:spPr>
        <p:txBody>
          <a:bodyPr wrap="none" anchor="ctr"/>
          <a:lstStyle/>
          <a:p>
            <a:pPr>
              <a:spcBef>
                <a:spcPct val="0"/>
              </a:spcBef>
            </a:pPr>
            <a:r>
              <a:rPr lang="en-US" sz="1800" b="1">
                <a:solidFill>
                  <a:srgbClr val="990033"/>
                </a:solidFill>
              </a:rPr>
              <a:t>Exit</a:t>
            </a:r>
            <a:endParaRPr lang="en-AU" sz="1800" b="1">
              <a:solidFill>
                <a:srgbClr val="990033"/>
              </a:solidFill>
            </a:endParaRPr>
          </a:p>
        </p:txBody>
      </p:sp>
      <p:sp>
        <p:nvSpPr>
          <p:cNvPr id="2095" name="Text Box 47"/>
          <p:cNvSpPr txBox="1">
            <a:spLocks noChangeArrowheads="1"/>
          </p:cNvSpPr>
          <p:nvPr/>
        </p:nvSpPr>
        <p:spPr bwMode="auto">
          <a:xfrm>
            <a:off x="5619750" y="6410325"/>
            <a:ext cx="1524000" cy="304800"/>
          </a:xfrm>
          <a:prstGeom prst="rect">
            <a:avLst/>
          </a:prstGeom>
          <a:noFill/>
          <a:ln w="9525">
            <a:noFill/>
            <a:miter lim="800000"/>
            <a:headEnd/>
            <a:tailEnd/>
          </a:ln>
          <a:effectLst/>
        </p:spPr>
        <p:txBody>
          <a:bodyPr lIns="90000" tIns="46800" rIns="90000" bIns="46800">
            <a:spAutoFit/>
          </a:bodyPr>
          <a:lstStyle/>
          <a:p>
            <a:r>
              <a:rPr lang="en-US" sz="1400">
                <a:solidFill>
                  <a:srgbClr val="FF9933"/>
                </a:solidFill>
              </a:rPr>
              <a:t> Version 4</a:t>
            </a:r>
            <a:endParaRPr lang="en-AU" sz="1400">
              <a:solidFill>
                <a:srgbClr val="FF9933"/>
              </a:solidFill>
            </a:endParaRPr>
          </a:p>
        </p:txBody>
      </p:sp>
      <p:pic>
        <p:nvPicPr>
          <p:cNvPr id="2097" name="Picture 49" descr="C:\Ppoint\Hampson2.gif"/>
          <p:cNvPicPr>
            <a:picLocks noChangeAspect="1" noChangeArrowheads="1"/>
          </p:cNvPicPr>
          <p:nvPr/>
        </p:nvPicPr>
        <p:blipFill>
          <a:blip r:embed="rId2" cstate="print"/>
          <a:srcRect/>
          <a:stretch>
            <a:fillRect/>
          </a:stretch>
        </p:blipFill>
        <p:spPr bwMode="auto">
          <a:xfrm>
            <a:off x="7632700" y="3429000"/>
            <a:ext cx="1206500" cy="1447800"/>
          </a:xfrm>
          <a:prstGeom prst="rect">
            <a:avLst/>
          </a:prstGeom>
          <a:noFill/>
        </p:spPr>
      </p:pic>
      <p:sp>
        <p:nvSpPr>
          <p:cNvPr id="2094" name="Rectangle 46"/>
          <p:cNvSpPr>
            <a:spLocks noChangeArrowheads="1"/>
          </p:cNvSpPr>
          <p:nvPr/>
        </p:nvSpPr>
        <p:spPr bwMode="auto">
          <a:xfrm>
            <a:off x="876300" y="2933700"/>
            <a:ext cx="7467600" cy="595313"/>
          </a:xfrm>
          <a:prstGeom prst="rect">
            <a:avLst/>
          </a:prstGeom>
          <a:noFill/>
          <a:ln w="9525">
            <a:noFill/>
            <a:miter lim="800000"/>
            <a:headEnd/>
            <a:tailEnd/>
          </a:ln>
          <a:effectLst/>
        </p:spPr>
        <p:txBody>
          <a:bodyPr bIns="0">
            <a:spAutoFit/>
          </a:bodyPr>
          <a:lstStyle/>
          <a:p>
            <a:pPr>
              <a:spcBef>
                <a:spcPct val="0"/>
              </a:spcBef>
            </a:pPr>
            <a:r>
              <a:rPr lang="en-US" sz="1800">
                <a:solidFill>
                  <a:schemeClr val="tx1"/>
                </a:solidFill>
                <a:cs typeface="Arial" charset="0"/>
              </a:rPr>
              <a:t>Reference:  Electrical Trade Principles - A Practical Approach,  Jeffery Hampson, Pearson Education Australia.  Page 196</a:t>
            </a:r>
            <a:endParaRPr lang="en-AU" sz="180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209922" name="Rectangle 2"/>
          <p:cNvSpPr>
            <a:spLocks noChangeArrowheads="1"/>
          </p:cNvSpPr>
          <p:nvPr>
            <p:ph type="ctrTitle"/>
          </p:nvPr>
        </p:nvSpPr>
        <p:spPr bwMode="auto">
          <a:xfrm>
            <a:off x="685800" y="152400"/>
            <a:ext cx="7772400" cy="457200"/>
          </a:xfrm>
          <a:noFill/>
          <a:ln>
            <a:miter lim="800000"/>
            <a:headEnd/>
            <a:tailEnd/>
          </a:ln>
        </p:spPr>
        <p:txBody>
          <a:bodyPr vert="horz" wrap="square" lIns="91440" tIns="45720" rIns="91440" bIns="45720" numCol="1" anchor="t" anchorCtr="0" compatLnSpc="1">
            <a:prstTxWarp prst="textNoShape">
              <a:avLst/>
            </a:prstTxWarp>
          </a:bodyPr>
          <a:lstStyle/>
          <a:p>
            <a:r>
              <a:rPr lang="en-US" sz="2400" b="1">
                <a:solidFill>
                  <a:srgbClr val="990033"/>
                </a:solidFill>
                <a:latin typeface="Arial" charset="0"/>
              </a:rPr>
              <a:t>Three Phase Star Connections 9</a:t>
            </a:r>
            <a:endParaRPr lang="en-AU" sz="2400" b="1">
              <a:solidFill>
                <a:srgbClr val="990033"/>
              </a:solidFill>
              <a:latin typeface="Arial" charset="0"/>
            </a:endParaRPr>
          </a:p>
        </p:txBody>
      </p:sp>
      <p:sp>
        <p:nvSpPr>
          <p:cNvPr id="209923" name="Line 3"/>
          <p:cNvSpPr>
            <a:spLocks noChangeShapeType="1"/>
          </p:cNvSpPr>
          <p:nvPr/>
        </p:nvSpPr>
        <p:spPr bwMode="auto">
          <a:xfrm>
            <a:off x="895350" y="590550"/>
            <a:ext cx="7696200" cy="0"/>
          </a:xfrm>
          <a:prstGeom prst="line">
            <a:avLst/>
          </a:prstGeom>
          <a:noFill/>
          <a:ln w="9525">
            <a:solidFill>
              <a:srgbClr val="993300"/>
            </a:solidFill>
            <a:round/>
            <a:headEnd/>
            <a:tailEnd/>
          </a:ln>
          <a:effectLst/>
        </p:spPr>
        <p:txBody>
          <a:bodyPr lIns="90000" tIns="46800" rIns="90000" bIns="46800" anchor="ctr"/>
          <a:lstStyle/>
          <a:p>
            <a:endParaRPr lang="en-AU"/>
          </a:p>
        </p:txBody>
      </p:sp>
      <p:sp>
        <p:nvSpPr>
          <p:cNvPr id="209924" name="AutoShape 4"/>
          <p:cNvSpPr>
            <a:spLocks noChangeArrowheads="1"/>
          </p:cNvSpPr>
          <p:nvPr/>
        </p:nvSpPr>
        <p:spPr bwMode="auto">
          <a:xfrm>
            <a:off x="7696200" y="6096000"/>
            <a:ext cx="1143000" cy="3810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p:spPr>
        <p:txBody>
          <a:bodyPr wrap="none" anchor="ctr"/>
          <a:lstStyle/>
          <a:p>
            <a:pPr>
              <a:spcBef>
                <a:spcPct val="0"/>
              </a:spcBef>
            </a:pPr>
            <a:r>
              <a:rPr lang="en-US" sz="1800" b="1">
                <a:solidFill>
                  <a:srgbClr val="990033"/>
                </a:solidFill>
              </a:rPr>
              <a:t>Continue</a:t>
            </a:r>
            <a:endParaRPr lang="en-AU" sz="1800" b="1">
              <a:solidFill>
                <a:srgbClr val="990033"/>
              </a:solidFill>
            </a:endParaRPr>
          </a:p>
        </p:txBody>
      </p:sp>
      <p:sp>
        <p:nvSpPr>
          <p:cNvPr id="209925" name="Text Box 5"/>
          <p:cNvSpPr txBox="1">
            <a:spLocks noChangeArrowheads="1"/>
          </p:cNvSpPr>
          <p:nvPr/>
        </p:nvSpPr>
        <p:spPr bwMode="auto">
          <a:xfrm>
            <a:off x="933450" y="762000"/>
            <a:ext cx="7524750" cy="1141413"/>
          </a:xfrm>
          <a:prstGeom prst="rect">
            <a:avLst/>
          </a:prstGeom>
          <a:noFill/>
          <a:ln w="9525">
            <a:noFill/>
            <a:miter lim="800000"/>
            <a:headEnd/>
            <a:tailEnd/>
          </a:ln>
          <a:effectLst/>
        </p:spPr>
        <p:txBody>
          <a:bodyPr bIns="0">
            <a:spAutoFit/>
          </a:bodyPr>
          <a:lstStyle/>
          <a:p>
            <a:pPr algn="l"/>
            <a:r>
              <a:rPr lang="en-US" sz="2400">
                <a:solidFill>
                  <a:schemeClr val="tx1"/>
                </a:solidFill>
                <a:cs typeface="Arial" charset="0"/>
              </a:rPr>
              <a:t>9</a:t>
            </a:r>
            <a:r>
              <a:rPr lang="en-AU">
                <a:solidFill>
                  <a:schemeClr val="tx1"/>
                </a:solidFill>
                <a:cs typeface="Arial" charset="0"/>
              </a:rPr>
              <a:t>.	</a:t>
            </a:r>
            <a:r>
              <a:rPr lang="en-AU" sz="2400">
                <a:solidFill>
                  <a:schemeClr val="tx1"/>
                </a:solidFill>
              </a:rPr>
              <a:t>What are the two electrical conditions that must exist for a three-phase system supplying a load to be balanced?</a:t>
            </a:r>
            <a:r>
              <a:rPr lang="en-AU" sz="2400">
                <a:solidFill>
                  <a:schemeClr val="tx1"/>
                </a:solidFill>
                <a:cs typeface="Arial" charset="0"/>
              </a:rPr>
              <a:t> </a:t>
            </a:r>
          </a:p>
        </p:txBody>
      </p:sp>
      <p:sp>
        <p:nvSpPr>
          <p:cNvPr id="209926" name="Text Box 6"/>
          <p:cNvSpPr txBox="1">
            <a:spLocks noChangeArrowheads="1"/>
          </p:cNvSpPr>
          <p:nvPr/>
        </p:nvSpPr>
        <p:spPr bwMode="auto">
          <a:xfrm>
            <a:off x="723900" y="4781550"/>
            <a:ext cx="2209800" cy="366713"/>
          </a:xfrm>
          <a:prstGeom prst="rect">
            <a:avLst/>
          </a:prstGeom>
          <a:noFill/>
          <a:ln w="9525">
            <a:noFill/>
            <a:miter lim="800000"/>
            <a:headEnd/>
            <a:tailEnd/>
          </a:ln>
          <a:effectLst/>
        </p:spPr>
        <p:txBody>
          <a:bodyPr lIns="90000" tIns="46800" rIns="90000" bIns="46800">
            <a:spAutoFit/>
          </a:bodyPr>
          <a:lstStyle/>
          <a:p>
            <a:r>
              <a:rPr lang="en-US" sz="1800" b="1">
                <a:solidFill>
                  <a:srgbClr val="990033"/>
                </a:solidFill>
              </a:rPr>
              <a:t>Answer:</a:t>
            </a:r>
            <a:endParaRPr lang="en-AU" sz="1800" b="1">
              <a:solidFill>
                <a:srgbClr val="990033"/>
              </a:solidFill>
            </a:endParaRPr>
          </a:p>
        </p:txBody>
      </p:sp>
      <p:sp>
        <p:nvSpPr>
          <p:cNvPr id="209927" name="Text Box 7"/>
          <p:cNvSpPr txBox="1">
            <a:spLocks noChangeArrowheads="1"/>
          </p:cNvSpPr>
          <p:nvPr/>
        </p:nvSpPr>
        <p:spPr bwMode="auto">
          <a:xfrm>
            <a:off x="1238250" y="5127625"/>
            <a:ext cx="7524750" cy="701675"/>
          </a:xfrm>
          <a:prstGeom prst="rect">
            <a:avLst/>
          </a:prstGeom>
          <a:noFill/>
          <a:ln w="9525">
            <a:noFill/>
            <a:miter lim="800000"/>
            <a:headEnd/>
            <a:tailEnd/>
          </a:ln>
          <a:effectLst/>
        </p:spPr>
        <p:txBody>
          <a:bodyPr lIns="90000" tIns="46800" rIns="90000" bIns="46800">
            <a:spAutoFit/>
          </a:bodyPr>
          <a:lstStyle/>
          <a:p>
            <a:pPr algn="l"/>
            <a:r>
              <a:rPr lang="en-AU">
                <a:solidFill>
                  <a:schemeClr val="tx1"/>
                </a:solidFill>
              </a:rPr>
              <a:t> For a system to be balanced the load must be drawing the same current at the same angle θº (power factor) on each phase. </a:t>
            </a:r>
          </a:p>
        </p:txBody>
      </p:sp>
      <p:sp>
        <p:nvSpPr>
          <p:cNvPr id="209928" name="Text Box 8"/>
          <p:cNvSpPr txBox="1">
            <a:spLocks noChangeArrowheads="1"/>
          </p:cNvSpPr>
          <p:nvPr/>
        </p:nvSpPr>
        <p:spPr bwMode="auto">
          <a:xfrm>
            <a:off x="1276350" y="6172200"/>
            <a:ext cx="6858000" cy="396875"/>
          </a:xfrm>
          <a:prstGeom prst="rect">
            <a:avLst/>
          </a:prstGeom>
          <a:noFill/>
          <a:ln w="9525">
            <a:noFill/>
            <a:miter lim="800000"/>
            <a:headEnd/>
            <a:tailEnd/>
          </a:ln>
          <a:effectLst/>
        </p:spPr>
        <p:txBody>
          <a:bodyPr lIns="90000" tIns="46800" rIns="90000" bIns="46800">
            <a:spAutoFit/>
          </a:bodyPr>
          <a:lstStyle/>
          <a:p>
            <a:r>
              <a:rPr lang="en-US">
                <a:solidFill>
                  <a:srgbClr val="CC6600"/>
                </a:solidFill>
              </a:rPr>
              <a:t>Reference:  Hampson - Page 194</a:t>
            </a:r>
            <a:endParaRPr lang="en-AU">
              <a:solidFill>
                <a:srgbClr val="CC6600"/>
              </a:solidFill>
            </a:endParaRPr>
          </a:p>
        </p:txBody>
      </p:sp>
      <p:pic>
        <p:nvPicPr>
          <p:cNvPr id="209929" name="Picture 9" descr="C:\Hampson\Section 5\Fig05-42.jpg"/>
          <p:cNvPicPr>
            <a:picLocks noChangeAspect="1" noChangeArrowheads="1"/>
          </p:cNvPicPr>
          <p:nvPr/>
        </p:nvPicPr>
        <p:blipFill>
          <a:blip r:embed="rId2" cstate="print"/>
          <a:srcRect/>
          <a:stretch>
            <a:fillRect/>
          </a:stretch>
        </p:blipFill>
        <p:spPr bwMode="auto">
          <a:xfrm>
            <a:off x="2743200" y="1781175"/>
            <a:ext cx="4470400" cy="32956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09925"/>
                                        </p:tgtEl>
                                        <p:attrNameLst>
                                          <p:attrName>style.visibility</p:attrName>
                                        </p:attrNameLst>
                                      </p:cBhvr>
                                      <p:to>
                                        <p:strVal val="visible"/>
                                      </p:to>
                                    </p:set>
                                    <p:anim calcmode="lin" valueType="num">
                                      <p:cBhvr>
                                        <p:cTn id="7" dur="500" fill="hold"/>
                                        <p:tgtEl>
                                          <p:spTgt spid="209925"/>
                                        </p:tgtEl>
                                        <p:attrNameLst>
                                          <p:attrName>ppt_w</p:attrName>
                                        </p:attrNameLst>
                                      </p:cBhvr>
                                      <p:tavLst>
                                        <p:tav tm="0">
                                          <p:val>
                                            <p:fltVal val="0"/>
                                          </p:val>
                                        </p:tav>
                                        <p:tav tm="100000">
                                          <p:val>
                                            <p:strVal val="#ppt_w"/>
                                          </p:val>
                                        </p:tav>
                                      </p:tavLst>
                                    </p:anim>
                                    <p:anim calcmode="lin" valueType="num">
                                      <p:cBhvr>
                                        <p:cTn id="8" dur="500" fill="hold"/>
                                        <p:tgtEl>
                                          <p:spTgt spid="20992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09926"/>
                                        </p:tgtEl>
                                        <p:attrNameLst>
                                          <p:attrName>style.visibility</p:attrName>
                                        </p:attrNameLst>
                                      </p:cBhvr>
                                      <p:to>
                                        <p:strVal val="visible"/>
                                      </p:to>
                                    </p:set>
                                    <p:animEffect transition="in" filter="checkerboard(across)">
                                      <p:cBhvr>
                                        <p:cTn id="13" dur="500"/>
                                        <p:tgtEl>
                                          <p:spTgt spid="209926"/>
                                        </p:tgtEl>
                                      </p:cBhvr>
                                    </p:animEffect>
                                  </p:childTnLst>
                                </p:cTn>
                              </p:par>
                            </p:childTnLst>
                          </p:cTn>
                        </p:par>
                        <p:par>
                          <p:cTn id="14" fill="hold">
                            <p:stCondLst>
                              <p:cond delay="500"/>
                            </p:stCondLst>
                            <p:childTnLst>
                              <p:par>
                                <p:cTn id="15" presetID="5" presetClass="entr" presetSubtype="10" fill="hold" grpId="0" nodeType="afterEffect">
                                  <p:stCondLst>
                                    <p:cond delay="0"/>
                                  </p:stCondLst>
                                  <p:childTnLst>
                                    <p:set>
                                      <p:cBhvr>
                                        <p:cTn id="16" dur="1" fill="hold">
                                          <p:stCondLst>
                                            <p:cond delay="0"/>
                                          </p:stCondLst>
                                        </p:cTn>
                                        <p:tgtEl>
                                          <p:spTgt spid="209927"/>
                                        </p:tgtEl>
                                        <p:attrNameLst>
                                          <p:attrName>style.visibility</p:attrName>
                                        </p:attrNameLst>
                                      </p:cBhvr>
                                      <p:to>
                                        <p:strVal val="visible"/>
                                      </p:to>
                                    </p:set>
                                    <p:animEffect transition="in" filter="checkerboard(across)">
                                      <p:cBhvr>
                                        <p:cTn id="17" dur="500"/>
                                        <p:tgtEl>
                                          <p:spTgt spid="209927"/>
                                        </p:tgtEl>
                                      </p:cBhvr>
                                    </p:animEffect>
                                  </p:childTnLst>
                                </p:cTn>
                              </p:par>
                            </p:childTnLst>
                          </p:cTn>
                        </p:par>
                        <p:par>
                          <p:cTn id="18" fill="hold">
                            <p:stCondLst>
                              <p:cond delay="1000"/>
                            </p:stCondLst>
                            <p:childTnLst>
                              <p:par>
                                <p:cTn id="19" presetID="5" presetClass="entr" presetSubtype="10" fill="hold" grpId="0" nodeType="afterEffect">
                                  <p:stCondLst>
                                    <p:cond delay="0"/>
                                  </p:stCondLst>
                                  <p:childTnLst>
                                    <p:set>
                                      <p:cBhvr>
                                        <p:cTn id="20" dur="1" fill="hold">
                                          <p:stCondLst>
                                            <p:cond delay="0"/>
                                          </p:stCondLst>
                                        </p:cTn>
                                        <p:tgtEl>
                                          <p:spTgt spid="209928"/>
                                        </p:tgtEl>
                                        <p:attrNameLst>
                                          <p:attrName>style.visibility</p:attrName>
                                        </p:attrNameLst>
                                      </p:cBhvr>
                                      <p:to>
                                        <p:strVal val="visible"/>
                                      </p:to>
                                    </p:set>
                                    <p:animEffect transition="in" filter="checkerboard(across)">
                                      <p:cBhvr>
                                        <p:cTn id="21" dur="500"/>
                                        <p:tgtEl>
                                          <p:spTgt spid="209928"/>
                                        </p:tgtEl>
                                      </p:cBhvr>
                                    </p:animEffect>
                                  </p:childTnLst>
                                </p:cTn>
                              </p:par>
                            </p:childTnLst>
                          </p:cTn>
                        </p:par>
                        <p:par>
                          <p:cTn id="22" fill="hold">
                            <p:stCondLst>
                              <p:cond delay="1500"/>
                            </p:stCondLst>
                            <p:childTnLst>
                              <p:par>
                                <p:cTn id="23" presetID="23" presetClass="entr" presetSubtype="16" fill="hold" nodeType="afterEffect">
                                  <p:stCondLst>
                                    <p:cond delay="0"/>
                                  </p:stCondLst>
                                  <p:childTnLst>
                                    <p:set>
                                      <p:cBhvr>
                                        <p:cTn id="24" dur="1" fill="hold">
                                          <p:stCondLst>
                                            <p:cond delay="0"/>
                                          </p:stCondLst>
                                        </p:cTn>
                                        <p:tgtEl>
                                          <p:spTgt spid="209929"/>
                                        </p:tgtEl>
                                        <p:attrNameLst>
                                          <p:attrName>style.visibility</p:attrName>
                                        </p:attrNameLst>
                                      </p:cBhvr>
                                      <p:to>
                                        <p:strVal val="visible"/>
                                      </p:to>
                                    </p:set>
                                    <p:anim calcmode="lin" valueType="num">
                                      <p:cBhvr>
                                        <p:cTn id="25" dur="500" fill="hold"/>
                                        <p:tgtEl>
                                          <p:spTgt spid="209929"/>
                                        </p:tgtEl>
                                        <p:attrNameLst>
                                          <p:attrName>ppt_w</p:attrName>
                                        </p:attrNameLst>
                                      </p:cBhvr>
                                      <p:tavLst>
                                        <p:tav tm="0">
                                          <p:val>
                                            <p:fltVal val="0"/>
                                          </p:val>
                                        </p:tav>
                                        <p:tav tm="100000">
                                          <p:val>
                                            <p:strVal val="#ppt_w"/>
                                          </p:val>
                                        </p:tav>
                                      </p:tavLst>
                                    </p:anim>
                                    <p:anim calcmode="lin" valueType="num">
                                      <p:cBhvr>
                                        <p:cTn id="26" dur="500" fill="hold"/>
                                        <p:tgtEl>
                                          <p:spTgt spid="209929"/>
                                        </p:tgtEl>
                                        <p:attrNameLst>
                                          <p:attrName>ppt_h</p:attrName>
                                        </p:attrNameLst>
                                      </p:cBhvr>
                                      <p:tavLst>
                                        <p:tav tm="0">
                                          <p:val>
                                            <p:fltVal val="0"/>
                                          </p:val>
                                        </p:tav>
                                        <p:tav tm="100000">
                                          <p:val>
                                            <p:strVal val="#ppt_h"/>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09924"/>
                                        </p:tgtEl>
                                        <p:attrNameLst>
                                          <p:attrName>style.visibility</p:attrName>
                                        </p:attrNameLst>
                                      </p:cBhvr>
                                      <p:to>
                                        <p:strVal val="visible"/>
                                      </p:to>
                                    </p:set>
                                    <p:anim calcmode="lin" valueType="num">
                                      <p:cBhvr>
                                        <p:cTn id="30" dur="500" fill="hold"/>
                                        <p:tgtEl>
                                          <p:spTgt spid="209924"/>
                                        </p:tgtEl>
                                        <p:attrNameLst>
                                          <p:attrName>ppt_w</p:attrName>
                                        </p:attrNameLst>
                                      </p:cBhvr>
                                      <p:tavLst>
                                        <p:tav tm="0">
                                          <p:val>
                                            <p:fltVal val="0"/>
                                          </p:val>
                                        </p:tav>
                                        <p:tav tm="100000">
                                          <p:val>
                                            <p:strVal val="#ppt_w"/>
                                          </p:val>
                                        </p:tav>
                                      </p:tavLst>
                                    </p:anim>
                                    <p:anim calcmode="lin" valueType="num">
                                      <p:cBhvr>
                                        <p:cTn id="31" dur="500" fill="hold"/>
                                        <p:tgtEl>
                                          <p:spTgt spid="20992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4" grpId="0" animBg="1" autoUpdateAnimBg="0"/>
      <p:bldP spid="209925" grpId="0" autoUpdateAnimBg="0"/>
      <p:bldP spid="209926" grpId="0" autoUpdateAnimBg="0"/>
      <p:bldP spid="209927" grpId="0" autoUpdateAnimBg="0"/>
      <p:bldP spid="209928"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210946" name="Rectangle 2"/>
          <p:cNvSpPr>
            <a:spLocks noChangeArrowheads="1"/>
          </p:cNvSpPr>
          <p:nvPr>
            <p:ph type="ctrTitle"/>
          </p:nvPr>
        </p:nvSpPr>
        <p:spPr bwMode="auto">
          <a:xfrm>
            <a:off x="685800" y="152400"/>
            <a:ext cx="7772400" cy="457200"/>
          </a:xfrm>
          <a:noFill/>
          <a:ln>
            <a:miter lim="800000"/>
            <a:headEnd/>
            <a:tailEnd/>
          </a:ln>
        </p:spPr>
        <p:txBody>
          <a:bodyPr vert="horz" wrap="square" lIns="91440" tIns="45720" rIns="91440" bIns="45720" numCol="1" anchor="t" anchorCtr="0" compatLnSpc="1">
            <a:prstTxWarp prst="textNoShape">
              <a:avLst/>
            </a:prstTxWarp>
          </a:bodyPr>
          <a:lstStyle/>
          <a:p>
            <a:r>
              <a:rPr lang="en-US" sz="2400" b="1">
                <a:solidFill>
                  <a:srgbClr val="990033"/>
                </a:solidFill>
                <a:latin typeface="Arial" charset="0"/>
              </a:rPr>
              <a:t>Three Phase Star Connections 10</a:t>
            </a:r>
            <a:endParaRPr lang="en-AU" sz="2400" b="1">
              <a:solidFill>
                <a:srgbClr val="990033"/>
              </a:solidFill>
              <a:latin typeface="Arial" charset="0"/>
            </a:endParaRPr>
          </a:p>
        </p:txBody>
      </p:sp>
      <p:sp>
        <p:nvSpPr>
          <p:cNvPr id="210947" name="Line 3"/>
          <p:cNvSpPr>
            <a:spLocks noChangeShapeType="1"/>
          </p:cNvSpPr>
          <p:nvPr/>
        </p:nvSpPr>
        <p:spPr bwMode="auto">
          <a:xfrm>
            <a:off x="895350" y="590550"/>
            <a:ext cx="7696200" cy="0"/>
          </a:xfrm>
          <a:prstGeom prst="line">
            <a:avLst/>
          </a:prstGeom>
          <a:noFill/>
          <a:ln w="9525">
            <a:solidFill>
              <a:srgbClr val="993300"/>
            </a:solidFill>
            <a:round/>
            <a:headEnd/>
            <a:tailEnd/>
          </a:ln>
          <a:effectLst/>
        </p:spPr>
        <p:txBody>
          <a:bodyPr lIns="90000" tIns="46800" rIns="90000" bIns="46800" anchor="ctr"/>
          <a:lstStyle/>
          <a:p>
            <a:endParaRPr lang="en-AU"/>
          </a:p>
        </p:txBody>
      </p:sp>
      <p:sp>
        <p:nvSpPr>
          <p:cNvPr id="210948" name="AutoShape 4"/>
          <p:cNvSpPr>
            <a:spLocks noChangeArrowheads="1"/>
          </p:cNvSpPr>
          <p:nvPr/>
        </p:nvSpPr>
        <p:spPr bwMode="auto">
          <a:xfrm>
            <a:off x="7696200" y="6096000"/>
            <a:ext cx="1143000" cy="3810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p:spPr>
        <p:txBody>
          <a:bodyPr wrap="none" anchor="ctr"/>
          <a:lstStyle/>
          <a:p>
            <a:pPr>
              <a:spcBef>
                <a:spcPct val="0"/>
              </a:spcBef>
            </a:pPr>
            <a:r>
              <a:rPr lang="en-US" sz="1800" b="1">
                <a:solidFill>
                  <a:srgbClr val="990033"/>
                </a:solidFill>
              </a:rPr>
              <a:t>Continue</a:t>
            </a:r>
            <a:endParaRPr lang="en-AU" sz="1800" b="1">
              <a:solidFill>
                <a:srgbClr val="990033"/>
              </a:solidFill>
            </a:endParaRPr>
          </a:p>
        </p:txBody>
      </p:sp>
      <p:sp>
        <p:nvSpPr>
          <p:cNvPr id="210949" name="Text Box 5"/>
          <p:cNvSpPr txBox="1">
            <a:spLocks noChangeArrowheads="1"/>
          </p:cNvSpPr>
          <p:nvPr/>
        </p:nvSpPr>
        <p:spPr bwMode="auto">
          <a:xfrm>
            <a:off x="933450" y="762000"/>
            <a:ext cx="7524750" cy="776288"/>
          </a:xfrm>
          <a:prstGeom prst="rect">
            <a:avLst/>
          </a:prstGeom>
          <a:noFill/>
          <a:ln w="9525">
            <a:noFill/>
            <a:miter lim="800000"/>
            <a:headEnd/>
            <a:tailEnd/>
          </a:ln>
          <a:effectLst/>
        </p:spPr>
        <p:txBody>
          <a:bodyPr bIns="0">
            <a:spAutoFit/>
          </a:bodyPr>
          <a:lstStyle/>
          <a:p>
            <a:pPr algn="l"/>
            <a:r>
              <a:rPr lang="en-US" sz="2400">
                <a:solidFill>
                  <a:schemeClr val="tx1"/>
                </a:solidFill>
                <a:cs typeface="Arial" charset="0"/>
              </a:rPr>
              <a:t>10</a:t>
            </a:r>
            <a:r>
              <a:rPr lang="en-AU">
                <a:solidFill>
                  <a:schemeClr val="tx1"/>
                </a:solidFill>
                <a:cs typeface="Arial" charset="0"/>
              </a:rPr>
              <a:t>.	</a:t>
            </a:r>
            <a:r>
              <a:rPr lang="en-AU" sz="2400">
                <a:solidFill>
                  <a:schemeClr val="tx1"/>
                </a:solidFill>
              </a:rPr>
              <a:t> What creates an unbalanced star-connected single­phase load?</a:t>
            </a:r>
            <a:r>
              <a:rPr lang="en-AU" sz="2400">
                <a:solidFill>
                  <a:schemeClr val="tx1"/>
                </a:solidFill>
                <a:cs typeface="Arial" charset="0"/>
              </a:rPr>
              <a:t> </a:t>
            </a:r>
          </a:p>
        </p:txBody>
      </p:sp>
      <p:sp>
        <p:nvSpPr>
          <p:cNvPr id="210950" name="Text Box 6"/>
          <p:cNvSpPr txBox="1">
            <a:spLocks noChangeArrowheads="1"/>
          </p:cNvSpPr>
          <p:nvPr/>
        </p:nvSpPr>
        <p:spPr bwMode="auto">
          <a:xfrm>
            <a:off x="723900" y="4781550"/>
            <a:ext cx="2209800" cy="366713"/>
          </a:xfrm>
          <a:prstGeom prst="rect">
            <a:avLst/>
          </a:prstGeom>
          <a:noFill/>
          <a:ln w="9525">
            <a:noFill/>
            <a:miter lim="800000"/>
            <a:headEnd/>
            <a:tailEnd/>
          </a:ln>
          <a:effectLst/>
        </p:spPr>
        <p:txBody>
          <a:bodyPr lIns="90000" tIns="46800" rIns="90000" bIns="46800">
            <a:spAutoFit/>
          </a:bodyPr>
          <a:lstStyle/>
          <a:p>
            <a:r>
              <a:rPr lang="en-US" sz="1800" b="1">
                <a:solidFill>
                  <a:srgbClr val="990033"/>
                </a:solidFill>
              </a:rPr>
              <a:t>Answer:</a:t>
            </a:r>
            <a:endParaRPr lang="en-AU" sz="1800" b="1">
              <a:solidFill>
                <a:srgbClr val="990033"/>
              </a:solidFill>
            </a:endParaRPr>
          </a:p>
        </p:txBody>
      </p:sp>
      <p:sp>
        <p:nvSpPr>
          <p:cNvPr id="210951" name="Text Box 7"/>
          <p:cNvSpPr txBox="1">
            <a:spLocks noChangeArrowheads="1"/>
          </p:cNvSpPr>
          <p:nvPr/>
        </p:nvSpPr>
        <p:spPr bwMode="auto">
          <a:xfrm>
            <a:off x="1238250" y="5127625"/>
            <a:ext cx="7524750" cy="701675"/>
          </a:xfrm>
          <a:prstGeom prst="rect">
            <a:avLst/>
          </a:prstGeom>
          <a:noFill/>
          <a:ln w="9525">
            <a:noFill/>
            <a:miter lim="800000"/>
            <a:headEnd/>
            <a:tailEnd/>
          </a:ln>
          <a:effectLst/>
        </p:spPr>
        <p:txBody>
          <a:bodyPr lIns="90000" tIns="46800" rIns="90000" bIns="46800">
            <a:spAutoFit/>
          </a:bodyPr>
          <a:lstStyle/>
          <a:p>
            <a:pPr algn="l"/>
            <a:r>
              <a:rPr lang="en-AU">
                <a:solidFill>
                  <a:schemeClr val="tx1"/>
                </a:solidFill>
              </a:rPr>
              <a:t>Many three-phase systems represent an unbalanced condition due to uneven loading on the different phases. </a:t>
            </a:r>
          </a:p>
        </p:txBody>
      </p:sp>
      <p:sp>
        <p:nvSpPr>
          <p:cNvPr id="210952" name="Text Box 8"/>
          <p:cNvSpPr txBox="1">
            <a:spLocks noChangeArrowheads="1"/>
          </p:cNvSpPr>
          <p:nvPr/>
        </p:nvSpPr>
        <p:spPr bwMode="auto">
          <a:xfrm>
            <a:off x="1276350" y="6172200"/>
            <a:ext cx="6858000" cy="396875"/>
          </a:xfrm>
          <a:prstGeom prst="rect">
            <a:avLst/>
          </a:prstGeom>
          <a:noFill/>
          <a:ln w="9525">
            <a:noFill/>
            <a:miter lim="800000"/>
            <a:headEnd/>
            <a:tailEnd/>
          </a:ln>
          <a:effectLst/>
        </p:spPr>
        <p:txBody>
          <a:bodyPr lIns="90000" tIns="46800" rIns="90000" bIns="46800">
            <a:spAutoFit/>
          </a:bodyPr>
          <a:lstStyle/>
          <a:p>
            <a:r>
              <a:rPr lang="en-US">
                <a:solidFill>
                  <a:srgbClr val="CC6600"/>
                </a:solidFill>
              </a:rPr>
              <a:t>Reference:  Hampson - Page 194</a:t>
            </a:r>
            <a:endParaRPr lang="en-AU">
              <a:solidFill>
                <a:srgbClr val="CC6600"/>
              </a:solidFill>
            </a:endParaRPr>
          </a:p>
        </p:txBody>
      </p:sp>
      <p:pic>
        <p:nvPicPr>
          <p:cNvPr id="210954" name="Picture 10" descr="C:\Hampson\Section 5\Fig05-44.jpg"/>
          <p:cNvPicPr>
            <a:picLocks noChangeAspect="1" noChangeArrowheads="1"/>
          </p:cNvPicPr>
          <p:nvPr/>
        </p:nvPicPr>
        <p:blipFill>
          <a:blip r:embed="rId2" cstate="print"/>
          <a:srcRect/>
          <a:stretch>
            <a:fillRect/>
          </a:stretch>
        </p:blipFill>
        <p:spPr bwMode="auto">
          <a:xfrm>
            <a:off x="2363788" y="1674813"/>
            <a:ext cx="4759325" cy="33940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10949"/>
                                        </p:tgtEl>
                                        <p:attrNameLst>
                                          <p:attrName>style.visibility</p:attrName>
                                        </p:attrNameLst>
                                      </p:cBhvr>
                                      <p:to>
                                        <p:strVal val="visible"/>
                                      </p:to>
                                    </p:set>
                                    <p:anim calcmode="lin" valueType="num">
                                      <p:cBhvr>
                                        <p:cTn id="7" dur="500" fill="hold"/>
                                        <p:tgtEl>
                                          <p:spTgt spid="210949"/>
                                        </p:tgtEl>
                                        <p:attrNameLst>
                                          <p:attrName>ppt_w</p:attrName>
                                        </p:attrNameLst>
                                      </p:cBhvr>
                                      <p:tavLst>
                                        <p:tav tm="0">
                                          <p:val>
                                            <p:fltVal val="0"/>
                                          </p:val>
                                        </p:tav>
                                        <p:tav tm="100000">
                                          <p:val>
                                            <p:strVal val="#ppt_w"/>
                                          </p:val>
                                        </p:tav>
                                      </p:tavLst>
                                    </p:anim>
                                    <p:anim calcmode="lin" valueType="num">
                                      <p:cBhvr>
                                        <p:cTn id="8" dur="500" fill="hold"/>
                                        <p:tgtEl>
                                          <p:spTgt spid="21094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10950"/>
                                        </p:tgtEl>
                                        <p:attrNameLst>
                                          <p:attrName>style.visibility</p:attrName>
                                        </p:attrNameLst>
                                      </p:cBhvr>
                                      <p:to>
                                        <p:strVal val="visible"/>
                                      </p:to>
                                    </p:set>
                                    <p:animEffect transition="in" filter="checkerboard(across)">
                                      <p:cBhvr>
                                        <p:cTn id="13" dur="500"/>
                                        <p:tgtEl>
                                          <p:spTgt spid="210950"/>
                                        </p:tgtEl>
                                      </p:cBhvr>
                                    </p:animEffect>
                                  </p:childTnLst>
                                </p:cTn>
                              </p:par>
                            </p:childTnLst>
                          </p:cTn>
                        </p:par>
                        <p:par>
                          <p:cTn id="14" fill="hold">
                            <p:stCondLst>
                              <p:cond delay="500"/>
                            </p:stCondLst>
                            <p:childTnLst>
                              <p:par>
                                <p:cTn id="15" presetID="5" presetClass="entr" presetSubtype="10" fill="hold" grpId="0" nodeType="afterEffect">
                                  <p:stCondLst>
                                    <p:cond delay="0"/>
                                  </p:stCondLst>
                                  <p:childTnLst>
                                    <p:set>
                                      <p:cBhvr>
                                        <p:cTn id="16" dur="1" fill="hold">
                                          <p:stCondLst>
                                            <p:cond delay="0"/>
                                          </p:stCondLst>
                                        </p:cTn>
                                        <p:tgtEl>
                                          <p:spTgt spid="210951"/>
                                        </p:tgtEl>
                                        <p:attrNameLst>
                                          <p:attrName>style.visibility</p:attrName>
                                        </p:attrNameLst>
                                      </p:cBhvr>
                                      <p:to>
                                        <p:strVal val="visible"/>
                                      </p:to>
                                    </p:set>
                                    <p:animEffect transition="in" filter="checkerboard(across)">
                                      <p:cBhvr>
                                        <p:cTn id="17" dur="500"/>
                                        <p:tgtEl>
                                          <p:spTgt spid="210951"/>
                                        </p:tgtEl>
                                      </p:cBhvr>
                                    </p:animEffect>
                                  </p:childTnLst>
                                </p:cTn>
                              </p:par>
                            </p:childTnLst>
                          </p:cTn>
                        </p:par>
                        <p:par>
                          <p:cTn id="18" fill="hold">
                            <p:stCondLst>
                              <p:cond delay="1000"/>
                            </p:stCondLst>
                            <p:childTnLst>
                              <p:par>
                                <p:cTn id="19" presetID="5" presetClass="entr" presetSubtype="10" fill="hold" grpId="0" nodeType="afterEffect">
                                  <p:stCondLst>
                                    <p:cond delay="0"/>
                                  </p:stCondLst>
                                  <p:childTnLst>
                                    <p:set>
                                      <p:cBhvr>
                                        <p:cTn id="20" dur="1" fill="hold">
                                          <p:stCondLst>
                                            <p:cond delay="0"/>
                                          </p:stCondLst>
                                        </p:cTn>
                                        <p:tgtEl>
                                          <p:spTgt spid="210952"/>
                                        </p:tgtEl>
                                        <p:attrNameLst>
                                          <p:attrName>style.visibility</p:attrName>
                                        </p:attrNameLst>
                                      </p:cBhvr>
                                      <p:to>
                                        <p:strVal val="visible"/>
                                      </p:to>
                                    </p:set>
                                    <p:animEffect transition="in" filter="checkerboard(across)">
                                      <p:cBhvr>
                                        <p:cTn id="21" dur="500"/>
                                        <p:tgtEl>
                                          <p:spTgt spid="210952"/>
                                        </p:tgtEl>
                                      </p:cBhvr>
                                    </p:animEffect>
                                  </p:childTnLst>
                                </p:cTn>
                              </p:par>
                            </p:childTnLst>
                          </p:cTn>
                        </p:par>
                        <p:par>
                          <p:cTn id="22" fill="hold">
                            <p:stCondLst>
                              <p:cond delay="1500"/>
                            </p:stCondLst>
                            <p:childTnLst>
                              <p:par>
                                <p:cTn id="23" presetID="23" presetClass="entr" presetSubtype="16" fill="hold" nodeType="afterEffect">
                                  <p:stCondLst>
                                    <p:cond delay="0"/>
                                  </p:stCondLst>
                                  <p:childTnLst>
                                    <p:set>
                                      <p:cBhvr>
                                        <p:cTn id="24" dur="1" fill="hold">
                                          <p:stCondLst>
                                            <p:cond delay="0"/>
                                          </p:stCondLst>
                                        </p:cTn>
                                        <p:tgtEl>
                                          <p:spTgt spid="210954"/>
                                        </p:tgtEl>
                                        <p:attrNameLst>
                                          <p:attrName>style.visibility</p:attrName>
                                        </p:attrNameLst>
                                      </p:cBhvr>
                                      <p:to>
                                        <p:strVal val="visible"/>
                                      </p:to>
                                    </p:set>
                                    <p:anim calcmode="lin" valueType="num">
                                      <p:cBhvr>
                                        <p:cTn id="25" dur="500" fill="hold"/>
                                        <p:tgtEl>
                                          <p:spTgt spid="210954"/>
                                        </p:tgtEl>
                                        <p:attrNameLst>
                                          <p:attrName>ppt_w</p:attrName>
                                        </p:attrNameLst>
                                      </p:cBhvr>
                                      <p:tavLst>
                                        <p:tav tm="0">
                                          <p:val>
                                            <p:fltVal val="0"/>
                                          </p:val>
                                        </p:tav>
                                        <p:tav tm="100000">
                                          <p:val>
                                            <p:strVal val="#ppt_w"/>
                                          </p:val>
                                        </p:tav>
                                      </p:tavLst>
                                    </p:anim>
                                    <p:anim calcmode="lin" valueType="num">
                                      <p:cBhvr>
                                        <p:cTn id="26" dur="500" fill="hold"/>
                                        <p:tgtEl>
                                          <p:spTgt spid="210954"/>
                                        </p:tgtEl>
                                        <p:attrNameLst>
                                          <p:attrName>ppt_h</p:attrName>
                                        </p:attrNameLst>
                                      </p:cBhvr>
                                      <p:tavLst>
                                        <p:tav tm="0">
                                          <p:val>
                                            <p:fltVal val="0"/>
                                          </p:val>
                                        </p:tav>
                                        <p:tav tm="100000">
                                          <p:val>
                                            <p:strVal val="#ppt_h"/>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10948"/>
                                        </p:tgtEl>
                                        <p:attrNameLst>
                                          <p:attrName>style.visibility</p:attrName>
                                        </p:attrNameLst>
                                      </p:cBhvr>
                                      <p:to>
                                        <p:strVal val="visible"/>
                                      </p:to>
                                    </p:set>
                                    <p:anim calcmode="lin" valueType="num">
                                      <p:cBhvr>
                                        <p:cTn id="30" dur="500" fill="hold"/>
                                        <p:tgtEl>
                                          <p:spTgt spid="210948"/>
                                        </p:tgtEl>
                                        <p:attrNameLst>
                                          <p:attrName>ppt_w</p:attrName>
                                        </p:attrNameLst>
                                      </p:cBhvr>
                                      <p:tavLst>
                                        <p:tav tm="0">
                                          <p:val>
                                            <p:fltVal val="0"/>
                                          </p:val>
                                        </p:tav>
                                        <p:tav tm="100000">
                                          <p:val>
                                            <p:strVal val="#ppt_w"/>
                                          </p:val>
                                        </p:tav>
                                      </p:tavLst>
                                    </p:anim>
                                    <p:anim calcmode="lin" valueType="num">
                                      <p:cBhvr>
                                        <p:cTn id="31" dur="500" fill="hold"/>
                                        <p:tgtEl>
                                          <p:spTgt spid="21094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animBg="1" autoUpdateAnimBg="0"/>
      <p:bldP spid="210949" grpId="0" autoUpdateAnimBg="0"/>
      <p:bldP spid="210950" grpId="0" autoUpdateAnimBg="0"/>
      <p:bldP spid="210951" grpId="0" autoUpdateAnimBg="0"/>
      <p:bldP spid="210952"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211970" name="Rectangle 2"/>
          <p:cNvSpPr>
            <a:spLocks noChangeArrowheads="1"/>
          </p:cNvSpPr>
          <p:nvPr>
            <p:ph type="ctrTitle"/>
          </p:nvPr>
        </p:nvSpPr>
        <p:spPr bwMode="auto">
          <a:xfrm>
            <a:off x="685800" y="152400"/>
            <a:ext cx="7772400" cy="457200"/>
          </a:xfrm>
          <a:noFill/>
          <a:ln>
            <a:miter lim="800000"/>
            <a:headEnd/>
            <a:tailEnd/>
          </a:ln>
        </p:spPr>
        <p:txBody>
          <a:bodyPr vert="horz" wrap="square" lIns="91440" tIns="45720" rIns="91440" bIns="45720" numCol="1" anchor="t" anchorCtr="0" compatLnSpc="1">
            <a:prstTxWarp prst="textNoShape">
              <a:avLst/>
            </a:prstTxWarp>
          </a:bodyPr>
          <a:lstStyle/>
          <a:p>
            <a:r>
              <a:rPr lang="en-US" sz="2400" b="1">
                <a:solidFill>
                  <a:srgbClr val="990033"/>
                </a:solidFill>
                <a:latin typeface="Arial" charset="0"/>
              </a:rPr>
              <a:t>Three Phase Star Connections 11</a:t>
            </a:r>
            <a:endParaRPr lang="en-AU" sz="2400" b="1">
              <a:solidFill>
                <a:srgbClr val="990033"/>
              </a:solidFill>
              <a:latin typeface="Arial" charset="0"/>
            </a:endParaRPr>
          </a:p>
        </p:txBody>
      </p:sp>
      <p:sp>
        <p:nvSpPr>
          <p:cNvPr id="211971" name="Line 3"/>
          <p:cNvSpPr>
            <a:spLocks noChangeShapeType="1"/>
          </p:cNvSpPr>
          <p:nvPr/>
        </p:nvSpPr>
        <p:spPr bwMode="auto">
          <a:xfrm>
            <a:off x="895350" y="590550"/>
            <a:ext cx="7696200" cy="0"/>
          </a:xfrm>
          <a:prstGeom prst="line">
            <a:avLst/>
          </a:prstGeom>
          <a:noFill/>
          <a:ln w="9525">
            <a:solidFill>
              <a:srgbClr val="993300"/>
            </a:solidFill>
            <a:round/>
            <a:headEnd/>
            <a:tailEnd/>
          </a:ln>
          <a:effectLst/>
        </p:spPr>
        <p:txBody>
          <a:bodyPr lIns="90000" tIns="46800" rIns="90000" bIns="46800" anchor="ctr"/>
          <a:lstStyle/>
          <a:p>
            <a:endParaRPr lang="en-AU"/>
          </a:p>
        </p:txBody>
      </p:sp>
      <p:sp>
        <p:nvSpPr>
          <p:cNvPr id="211972" name="AutoShape 4"/>
          <p:cNvSpPr>
            <a:spLocks noChangeArrowheads="1"/>
          </p:cNvSpPr>
          <p:nvPr/>
        </p:nvSpPr>
        <p:spPr bwMode="auto">
          <a:xfrm>
            <a:off x="7696200" y="6096000"/>
            <a:ext cx="1143000" cy="3810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p:spPr>
        <p:txBody>
          <a:bodyPr wrap="none" anchor="ctr"/>
          <a:lstStyle/>
          <a:p>
            <a:pPr>
              <a:spcBef>
                <a:spcPct val="0"/>
              </a:spcBef>
            </a:pPr>
            <a:r>
              <a:rPr lang="en-US" sz="1800" b="1">
                <a:solidFill>
                  <a:srgbClr val="990033"/>
                </a:solidFill>
              </a:rPr>
              <a:t>Continue</a:t>
            </a:r>
            <a:endParaRPr lang="en-AU" sz="1800" b="1">
              <a:solidFill>
                <a:srgbClr val="990033"/>
              </a:solidFill>
            </a:endParaRPr>
          </a:p>
        </p:txBody>
      </p:sp>
      <p:sp>
        <p:nvSpPr>
          <p:cNvPr id="211973" name="Text Box 5"/>
          <p:cNvSpPr txBox="1">
            <a:spLocks noChangeArrowheads="1"/>
          </p:cNvSpPr>
          <p:nvPr/>
        </p:nvSpPr>
        <p:spPr bwMode="auto">
          <a:xfrm>
            <a:off x="933450" y="762000"/>
            <a:ext cx="7524750" cy="1141413"/>
          </a:xfrm>
          <a:prstGeom prst="rect">
            <a:avLst/>
          </a:prstGeom>
          <a:noFill/>
          <a:ln w="9525">
            <a:noFill/>
            <a:miter lim="800000"/>
            <a:headEnd/>
            <a:tailEnd/>
          </a:ln>
          <a:effectLst/>
        </p:spPr>
        <p:txBody>
          <a:bodyPr bIns="0">
            <a:spAutoFit/>
          </a:bodyPr>
          <a:lstStyle/>
          <a:p>
            <a:pPr algn="l"/>
            <a:r>
              <a:rPr lang="en-US" sz="2400">
                <a:solidFill>
                  <a:schemeClr val="tx1"/>
                </a:solidFill>
                <a:cs typeface="Arial" charset="0"/>
              </a:rPr>
              <a:t>11</a:t>
            </a:r>
            <a:r>
              <a:rPr lang="en-AU">
                <a:solidFill>
                  <a:schemeClr val="tx1"/>
                </a:solidFill>
                <a:cs typeface="Arial" charset="0"/>
              </a:rPr>
              <a:t>.	</a:t>
            </a:r>
            <a:r>
              <a:rPr lang="en-AU" sz="2400">
                <a:solidFill>
                  <a:schemeClr val="tx1"/>
                </a:solidFill>
              </a:rPr>
              <a:t> </a:t>
            </a:r>
            <a:r>
              <a:rPr lang="en-AU" sz="2400">
                <a:solidFill>
                  <a:schemeClr val="tx1"/>
                </a:solidFill>
                <a:cs typeface="Arial" charset="0"/>
              </a:rPr>
              <a:t> When the three-phase currents deviate from the ideal balanced conditions what effect does this have on the phase voltage across the loads?</a:t>
            </a:r>
          </a:p>
        </p:txBody>
      </p:sp>
      <p:sp>
        <p:nvSpPr>
          <p:cNvPr id="211974" name="Text Box 6"/>
          <p:cNvSpPr txBox="1">
            <a:spLocks noChangeArrowheads="1"/>
          </p:cNvSpPr>
          <p:nvPr/>
        </p:nvSpPr>
        <p:spPr bwMode="auto">
          <a:xfrm>
            <a:off x="723900" y="3905250"/>
            <a:ext cx="2209800" cy="366713"/>
          </a:xfrm>
          <a:prstGeom prst="rect">
            <a:avLst/>
          </a:prstGeom>
          <a:noFill/>
          <a:ln w="9525">
            <a:noFill/>
            <a:miter lim="800000"/>
            <a:headEnd/>
            <a:tailEnd/>
          </a:ln>
          <a:effectLst/>
        </p:spPr>
        <p:txBody>
          <a:bodyPr lIns="90000" tIns="46800" rIns="90000" bIns="46800">
            <a:spAutoFit/>
          </a:bodyPr>
          <a:lstStyle/>
          <a:p>
            <a:r>
              <a:rPr lang="en-US" sz="1800" b="1">
                <a:solidFill>
                  <a:srgbClr val="990033"/>
                </a:solidFill>
              </a:rPr>
              <a:t>Answer:</a:t>
            </a:r>
            <a:endParaRPr lang="en-AU" sz="1800" b="1">
              <a:solidFill>
                <a:srgbClr val="990033"/>
              </a:solidFill>
            </a:endParaRPr>
          </a:p>
        </p:txBody>
      </p:sp>
      <p:sp>
        <p:nvSpPr>
          <p:cNvPr id="211975" name="Text Box 7"/>
          <p:cNvSpPr txBox="1">
            <a:spLocks noChangeArrowheads="1"/>
          </p:cNvSpPr>
          <p:nvPr/>
        </p:nvSpPr>
        <p:spPr bwMode="auto">
          <a:xfrm>
            <a:off x="1238250" y="4251325"/>
            <a:ext cx="7524750" cy="1920875"/>
          </a:xfrm>
          <a:prstGeom prst="rect">
            <a:avLst/>
          </a:prstGeom>
          <a:noFill/>
          <a:ln w="9525">
            <a:noFill/>
            <a:miter lim="800000"/>
            <a:headEnd/>
            <a:tailEnd/>
          </a:ln>
          <a:effectLst/>
        </p:spPr>
        <p:txBody>
          <a:bodyPr lIns="90000" tIns="46800" rIns="90000" bIns="46800">
            <a:spAutoFit/>
          </a:bodyPr>
          <a:lstStyle/>
          <a:p>
            <a:pPr algn="l"/>
            <a:r>
              <a:rPr lang="en-AU">
                <a:solidFill>
                  <a:schemeClr val="tx1"/>
                </a:solidFill>
              </a:rPr>
              <a:t>If the three-phase load currents deviate from the ideal balanced condition the voltage between each phase and the star point will experience wide variations. Depending upon the degree of unbalance between the three single-phase loads the three voltages across the loads could vary from zero to any voltage up to phase-to-phase voltage.</a:t>
            </a:r>
          </a:p>
        </p:txBody>
      </p:sp>
      <p:sp>
        <p:nvSpPr>
          <p:cNvPr id="211976" name="Text Box 8"/>
          <p:cNvSpPr txBox="1">
            <a:spLocks noChangeArrowheads="1"/>
          </p:cNvSpPr>
          <p:nvPr/>
        </p:nvSpPr>
        <p:spPr bwMode="auto">
          <a:xfrm>
            <a:off x="1276350" y="6172200"/>
            <a:ext cx="6858000" cy="396875"/>
          </a:xfrm>
          <a:prstGeom prst="rect">
            <a:avLst/>
          </a:prstGeom>
          <a:noFill/>
          <a:ln w="9525">
            <a:noFill/>
            <a:miter lim="800000"/>
            <a:headEnd/>
            <a:tailEnd/>
          </a:ln>
          <a:effectLst/>
        </p:spPr>
        <p:txBody>
          <a:bodyPr lIns="90000" tIns="46800" rIns="90000" bIns="46800">
            <a:spAutoFit/>
          </a:bodyPr>
          <a:lstStyle/>
          <a:p>
            <a:r>
              <a:rPr lang="en-US">
                <a:solidFill>
                  <a:srgbClr val="CC6600"/>
                </a:solidFill>
              </a:rPr>
              <a:t>Reference:  Hampson - Page 194</a:t>
            </a:r>
            <a:endParaRPr lang="en-AU">
              <a:solidFill>
                <a:srgbClr val="CC6600"/>
              </a:solidFill>
            </a:endParaRPr>
          </a:p>
        </p:txBody>
      </p:sp>
      <p:sp>
        <p:nvSpPr>
          <p:cNvPr id="211978" name="Text Box 10"/>
          <p:cNvSpPr txBox="1">
            <a:spLocks noChangeArrowheads="1"/>
          </p:cNvSpPr>
          <p:nvPr/>
        </p:nvSpPr>
        <p:spPr bwMode="auto">
          <a:xfrm>
            <a:off x="1095375" y="2944813"/>
            <a:ext cx="7524750" cy="396875"/>
          </a:xfrm>
          <a:prstGeom prst="rect">
            <a:avLst/>
          </a:prstGeom>
          <a:noFill/>
          <a:ln w="9525">
            <a:noFill/>
            <a:miter lim="800000"/>
            <a:headEnd/>
            <a:tailEnd/>
          </a:ln>
          <a:effectLst/>
        </p:spPr>
        <p:txBody>
          <a:bodyPr lIns="90000" tIns="46800" rIns="90000" bIns="46800">
            <a:spAutoFit/>
          </a:bodyPr>
          <a:lstStyle/>
          <a:p>
            <a:pPr algn="l"/>
            <a:r>
              <a:rPr lang="en-US" b="1">
                <a:solidFill>
                  <a:schemeClr val="tx1"/>
                </a:solidFill>
              </a:rPr>
              <a:t>T</a:t>
            </a:r>
            <a:r>
              <a:rPr lang="en-AU" b="1">
                <a:solidFill>
                  <a:schemeClr val="tx1"/>
                </a:solidFill>
              </a:rPr>
              <a:t>hree-phase</a:t>
            </a:r>
            <a:r>
              <a:rPr lang="en-US" b="1">
                <a:solidFill>
                  <a:schemeClr val="tx1"/>
                </a:solidFill>
              </a:rPr>
              <a:t> three-wire systems are rarely used in practice</a:t>
            </a:r>
            <a:r>
              <a:rPr lang="en-US">
                <a:solidFill>
                  <a:schemeClr val="tx1"/>
                </a:solidFill>
              </a:rPr>
              <a:t>.</a:t>
            </a:r>
            <a:endParaRPr lang="en-AU">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11973"/>
                                        </p:tgtEl>
                                        <p:attrNameLst>
                                          <p:attrName>style.visibility</p:attrName>
                                        </p:attrNameLst>
                                      </p:cBhvr>
                                      <p:to>
                                        <p:strVal val="visible"/>
                                      </p:to>
                                    </p:set>
                                    <p:anim calcmode="lin" valueType="num">
                                      <p:cBhvr>
                                        <p:cTn id="7" dur="500" fill="hold"/>
                                        <p:tgtEl>
                                          <p:spTgt spid="211973"/>
                                        </p:tgtEl>
                                        <p:attrNameLst>
                                          <p:attrName>ppt_w</p:attrName>
                                        </p:attrNameLst>
                                      </p:cBhvr>
                                      <p:tavLst>
                                        <p:tav tm="0">
                                          <p:val>
                                            <p:fltVal val="0"/>
                                          </p:val>
                                        </p:tav>
                                        <p:tav tm="100000">
                                          <p:val>
                                            <p:strVal val="#ppt_w"/>
                                          </p:val>
                                        </p:tav>
                                      </p:tavLst>
                                    </p:anim>
                                    <p:anim calcmode="lin" valueType="num">
                                      <p:cBhvr>
                                        <p:cTn id="8" dur="500" fill="hold"/>
                                        <p:tgtEl>
                                          <p:spTgt spid="21197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11974"/>
                                        </p:tgtEl>
                                        <p:attrNameLst>
                                          <p:attrName>style.visibility</p:attrName>
                                        </p:attrNameLst>
                                      </p:cBhvr>
                                      <p:to>
                                        <p:strVal val="visible"/>
                                      </p:to>
                                    </p:set>
                                    <p:animEffect transition="in" filter="checkerboard(across)">
                                      <p:cBhvr>
                                        <p:cTn id="13" dur="500"/>
                                        <p:tgtEl>
                                          <p:spTgt spid="211974"/>
                                        </p:tgtEl>
                                      </p:cBhvr>
                                    </p:animEffect>
                                  </p:childTnLst>
                                </p:cTn>
                              </p:par>
                            </p:childTnLst>
                          </p:cTn>
                        </p:par>
                        <p:par>
                          <p:cTn id="14" fill="hold">
                            <p:stCondLst>
                              <p:cond delay="500"/>
                            </p:stCondLst>
                            <p:childTnLst>
                              <p:par>
                                <p:cTn id="15" presetID="5" presetClass="entr" presetSubtype="10" fill="hold" grpId="0" nodeType="afterEffect">
                                  <p:stCondLst>
                                    <p:cond delay="0"/>
                                  </p:stCondLst>
                                  <p:childTnLst>
                                    <p:set>
                                      <p:cBhvr>
                                        <p:cTn id="16" dur="1" fill="hold">
                                          <p:stCondLst>
                                            <p:cond delay="0"/>
                                          </p:stCondLst>
                                        </p:cTn>
                                        <p:tgtEl>
                                          <p:spTgt spid="211975"/>
                                        </p:tgtEl>
                                        <p:attrNameLst>
                                          <p:attrName>style.visibility</p:attrName>
                                        </p:attrNameLst>
                                      </p:cBhvr>
                                      <p:to>
                                        <p:strVal val="visible"/>
                                      </p:to>
                                    </p:set>
                                    <p:animEffect transition="in" filter="checkerboard(across)">
                                      <p:cBhvr>
                                        <p:cTn id="17" dur="500"/>
                                        <p:tgtEl>
                                          <p:spTgt spid="211975"/>
                                        </p:tgtEl>
                                      </p:cBhvr>
                                    </p:animEffect>
                                  </p:childTnLst>
                                </p:cTn>
                              </p:par>
                            </p:childTnLst>
                          </p:cTn>
                        </p:par>
                        <p:par>
                          <p:cTn id="18" fill="hold">
                            <p:stCondLst>
                              <p:cond delay="1000"/>
                            </p:stCondLst>
                            <p:childTnLst>
                              <p:par>
                                <p:cTn id="19" presetID="5" presetClass="entr" presetSubtype="10" fill="hold" grpId="0" nodeType="afterEffect">
                                  <p:stCondLst>
                                    <p:cond delay="0"/>
                                  </p:stCondLst>
                                  <p:childTnLst>
                                    <p:set>
                                      <p:cBhvr>
                                        <p:cTn id="20" dur="1" fill="hold">
                                          <p:stCondLst>
                                            <p:cond delay="0"/>
                                          </p:stCondLst>
                                        </p:cTn>
                                        <p:tgtEl>
                                          <p:spTgt spid="211978"/>
                                        </p:tgtEl>
                                        <p:attrNameLst>
                                          <p:attrName>style.visibility</p:attrName>
                                        </p:attrNameLst>
                                      </p:cBhvr>
                                      <p:to>
                                        <p:strVal val="visible"/>
                                      </p:to>
                                    </p:set>
                                    <p:animEffect transition="in" filter="checkerboard(across)">
                                      <p:cBhvr>
                                        <p:cTn id="21" dur="500"/>
                                        <p:tgtEl>
                                          <p:spTgt spid="211978"/>
                                        </p:tgtEl>
                                      </p:cBhvr>
                                    </p:animEffect>
                                  </p:childTnLst>
                                </p:cTn>
                              </p:par>
                            </p:childTnLst>
                          </p:cTn>
                        </p:par>
                        <p:par>
                          <p:cTn id="22" fill="hold">
                            <p:stCondLst>
                              <p:cond delay="1500"/>
                            </p:stCondLst>
                            <p:childTnLst>
                              <p:par>
                                <p:cTn id="23" presetID="5" presetClass="entr" presetSubtype="10" fill="hold" grpId="0" nodeType="afterEffect">
                                  <p:stCondLst>
                                    <p:cond delay="0"/>
                                  </p:stCondLst>
                                  <p:childTnLst>
                                    <p:set>
                                      <p:cBhvr>
                                        <p:cTn id="24" dur="1" fill="hold">
                                          <p:stCondLst>
                                            <p:cond delay="0"/>
                                          </p:stCondLst>
                                        </p:cTn>
                                        <p:tgtEl>
                                          <p:spTgt spid="211976"/>
                                        </p:tgtEl>
                                        <p:attrNameLst>
                                          <p:attrName>style.visibility</p:attrName>
                                        </p:attrNameLst>
                                      </p:cBhvr>
                                      <p:to>
                                        <p:strVal val="visible"/>
                                      </p:to>
                                    </p:set>
                                    <p:animEffect transition="in" filter="checkerboard(across)">
                                      <p:cBhvr>
                                        <p:cTn id="25" dur="500"/>
                                        <p:tgtEl>
                                          <p:spTgt spid="211976"/>
                                        </p:tgtEl>
                                      </p:cBhvr>
                                    </p:animEffect>
                                  </p:childTnLst>
                                </p:cTn>
                              </p:par>
                            </p:childTnLst>
                          </p:cTn>
                        </p:par>
                        <p:par>
                          <p:cTn id="26" fill="hold">
                            <p:stCondLst>
                              <p:cond delay="2000"/>
                            </p:stCondLst>
                            <p:childTnLst>
                              <p:par>
                                <p:cTn id="27" presetID="23" presetClass="entr" presetSubtype="16" fill="hold" grpId="0" nodeType="afterEffect">
                                  <p:stCondLst>
                                    <p:cond delay="0"/>
                                  </p:stCondLst>
                                  <p:childTnLst>
                                    <p:set>
                                      <p:cBhvr>
                                        <p:cTn id="28" dur="1" fill="hold">
                                          <p:stCondLst>
                                            <p:cond delay="0"/>
                                          </p:stCondLst>
                                        </p:cTn>
                                        <p:tgtEl>
                                          <p:spTgt spid="211972"/>
                                        </p:tgtEl>
                                        <p:attrNameLst>
                                          <p:attrName>style.visibility</p:attrName>
                                        </p:attrNameLst>
                                      </p:cBhvr>
                                      <p:to>
                                        <p:strVal val="visible"/>
                                      </p:to>
                                    </p:set>
                                    <p:anim calcmode="lin" valueType="num">
                                      <p:cBhvr>
                                        <p:cTn id="29" dur="500" fill="hold"/>
                                        <p:tgtEl>
                                          <p:spTgt spid="211972"/>
                                        </p:tgtEl>
                                        <p:attrNameLst>
                                          <p:attrName>ppt_w</p:attrName>
                                        </p:attrNameLst>
                                      </p:cBhvr>
                                      <p:tavLst>
                                        <p:tav tm="0">
                                          <p:val>
                                            <p:fltVal val="0"/>
                                          </p:val>
                                        </p:tav>
                                        <p:tav tm="100000">
                                          <p:val>
                                            <p:strVal val="#ppt_w"/>
                                          </p:val>
                                        </p:tav>
                                      </p:tavLst>
                                    </p:anim>
                                    <p:anim calcmode="lin" valueType="num">
                                      <p:cBhvr>
                                        <p:cTn id="30" dur="500" fill="hold"/>
                                        <p:tgtEl>
                                          <p:spTgt spid="21197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2" grpId="0" animBg="1" autoUpdateAnimBg="0"/>
      <p:bldP spid="211973" grpId="0" autoUpdateAnimBg="0"/>
      <p:bldP spid="211974" grpId="0" autoUpdateAnimBg="0"/>
      <p:bldP spid="211975" grpId="0" autoUpdateAnimBg="0"/>
      <p:bldP spid="211976" grpId="0" autoUpdateAnimBg="0"/>
      <p:bldP spid="211978"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212994" name="Rectangle 2"/>
          <p:cNvSpPr>
            <a:spLocks noChangeArrowheads="1"/>
          </p:cNvSpPr>
          <p:nvPr>
            <p:ph type="ctrTitle"/>
          </p:nvPr>
        </p:nvSpPr>
        <p:spPr bwMode="auto">
          <a:xfrm>
            <a:off x="685800" y="152400"/>
            <a:ext cx="7772400" cy="457200"/>
          </a:xfrm>
          <a:noFill/>
          <a:ln>
            <a:miter lim="800000"/>
            <a:headEnd/>
            <a:tailEnd/>
          </a:ln>
        </p:spPr>
        <p:txBody>
          <a:bodyPr vert="horz" wrap="square" lIns="91440" tIns="45720" rIns="91440" bIns="45720" numCol="1" anchor="t" anchorCtr="0" compatLnSpc="1">
            <a:prstTxWarp prst="textNoShape">
              <a:avLst/>
            </a:prstTxWarp>
          </a:bodyPr>
          <a:lstStyle/>
          <a:p>
            <a:r>
              <a:rPr lang="en-US" sz="2400" b="1">
                <a:solidFill>
                  <a:srgbClr val="990033"/>
                </a:solidFill>
                <a:latin typeface="Arial" charset="0"/>
              </a:rPr>
              <a:t>Three Phase Star Connections 12</a:t>
            </a:r>
            <a:endParaRPr lang="en-AU" sz="2400" b="1">
              <a:solidFill>
                <a:srgbClr val="990033"/>
              </a:solidFill>
              <a:latin typeface="Arial" charset="0"/>
            </a:endParaRPr>
          </a:p>
        </p:txBody>
      </p:sp>
      <p:sp>
        <p:nvSpPr>
          <p:cNvPr id="212995" name="Line 3"/>
          <p:cNvSpPr>
            <a:spLocks noChangeShapeType="1"/>
          </p:cNvSpPr>
          <p:nvPr/>
        </p:nvSpPr>
        <p:spPr bwMode="auto">
          <a:xfrm>
            <a:off x="895350" y="590550"/>
            <a:ext cx="7696200" cy="0"/>
          </a:xfrm>
          <a:prstGeom prst="line">
            <a:avLst/>
          </a:prstGeom>
          <a:noFill/>
          <a:ln w="9525">
            <a:solidFill>
              <a:srgbClr val="993300"/>
            </a:solidFill>
            <a:round/>
            <a:headEnd/>
            <a:tailEnd/>
          </a:ln>
          <a:effectLst/>
        </p:spPr>
        <p:txBody>
          <a:bodyPr lIns="90000" tIns="46800" rIns="90000" bIns="46800" anchor="ctr"/>
          <a:lstStyle/>
          <a:p>
            <a:endParaRPr lang="en-AU"/>
          </a:p>
        </p:txBody>
      </p:sp>
      <p:sp>
        <p:nvSpPr>
          <p:cNvPr id="212996" name="AutoShape 4"/>
          <p:cNvSpPr>
            <a:spLocks noChangeArrowheads="1"/>
          </p:cNvSpPr>
          <p:nvPr/>
        </p:nvSpPr>
        <p:spPr bwMode="auto">
          <a:xfrm>
            <a:off x="7696200" y="6096000"/>
            <a:ext cx="1143000" cy="3810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p:spPr>
        <p:txBody>
          <a:bodyPr wrap="none" anchor="ctr"/>
          <a:lstStyle/>
          <a:p>
            <a:pPr>
              <a:spcBef>
                <a:spcPct val="0"/>
              </a:spcBef>
            </a:pPr>
            <a:r>
              <a:rPr lang="en-US" sz="1800" b="1">
                <a:solidFill>
                  <a:srgbClr val="990033"/>
                </a:solidFill>
              </a:rPr>
              <a:t>Continue</a:t>
            </a:r>
            <a:endParaRPr lang="en-AU" sz="1800" b="1">
              <a:solidFill>
                <a:srgbClr val="990033"/>
              </a:solidFill>
            </a:endParaRPr>
          </a:p>
        </p:txBody>
      </p:sp>
      <p:sp>
        <p:nvSpPr>
          <p:cNvPr id="212997" name="Text Box 5"/>
          <p:cNvSpPr txBox="1">
            <a:spLocks noChangeArrowheads="1"/>
          </p:cNvSpPr>
          <p:nvPr/>
        </p:nvSpPr>
        <p:spPr bwMode="auto">
          <a:xfrm>
            <a:off x="933450" y="762000"/>
            <a:ext cx="7524750" cy="1141413"/>
          </a:xfrm>
          <a:prstGeom prst="rect">
            <a:avLst/>
          </a:prstGeom>
          <a:noFill/>
          <a:ln w="9525">
            <a:noFill/>
            <a:miter lim="800000"/>
            <a:headEnd/>
            <a:tailEnd/>
          </a:ln>
          <a:effectLst/>
        </p:spPr>
        <p:txBody>
          <a:bodyPr bIns="0">
            <a:spAutoFit/>
          </a:bodyPr>
          <a:lstStyle/>
          <a:p>
            <a:pPr algn="l"/>
            <a:r>
              <a:rPr lang="en-US" sz="2400">
                <a:solidFill>
                  <a:schemeClr val="tx1"/>
                </a:solidFill>
                <a:cs typeface="Arial" charset="0"/>
              </a:rPr>
              <a:t>12</a:t>
            </a:r>
            <a:r>
              <a:rPr lang="en-AU">
                <a:solidFill>
                  <a:schemeClr val="tx1"/>
                </a:solidFill>
                <a:cs typeface="Arial" charset="0"/>
              </a:rPr>
              <a:t>.	</a:t>
            </a:r>
            <a:r>
              <a:rPr lang="en-AU" sz="2400">
                <a:solidFill>
                  <a:schemeClr val="tx1"/>
                </a:solidFill>
              </a:rPr>
              <a:t>State the consequence on equipment and appliances connected across phases when the phase voltage varies under unbalanced conditions.</a:t>
            </a:r>
            <a:r>
              <a:rPr lang="en-AU" sz="2400">
                <a:solidFill>
                  <a:schemeClr val="tx1"/>
                </a:solidFill>
                <a:cs typeface="Arial" charset="0"/>
              </a:rPr>
              <a:t> </a:t>
            </a:r>
          </a:p>
        </p:txBody>
      </p:sp>
      <p:sp>
        <p:nvSpPr>
          <p:cNvPr id="212998" name="Text Box 6"/>
          <p:cNvSpPr txBox="1">
            <a:spLocks noChangeArrowheads="1"/>
          </p:cNvSpPr>
          <p:nvPr/>
        </p:nvSpPr>
        <p:spPr bwMode="auto">
          <a:xfrm>
            <a:off x="723900" y="4781550"/>
            <a:ext cx="2209800" cy="366713"/>
          </a:xfrm>
          <a:prstGeom prst="rect">
            <a:avLst/>
          </a:prstGeom>
          <a:noFill/>
          <a:ln w="9525">
            <a:noFill/>
            <a:miter lim="800000"/>
            <a:headEnd/>
            <a:tailEnd/>
          </a:ln>
          <a:effectLst/>
        </p:spPr>
        <p:txBody>
          <a:bodyPr lIns="90000" tIns="46800" rIns="90000" bIns="46800">
            <a:spAutoFit/>
          </a:bodyPr>
          <a:lstStyle/>
          <a:p>
            <a:r>
              <a:rPr lang="en-US" sz="1800" b="1">
                <a:solidFill>
                  <a:srgbClr val="990033"/>
                </a:solidFill>
              </a:rPr>
              <a:t>Answer:</a:t>
            </a:r>
            <a:endParaRPr lang="en-AU" sz="1800" b="1">
              <a:solidFill>
                <a:srgbClr val="990033"/>
              </a:solidFill>
            </a:endParaRPr>
          </a:p>
        </p:txBody>
      </p:sp>
      <p:sp>
        <p:nvSpPr>
          <p:cNvPr id="212999" name="Text Box 7"/>
          <p:cNvSpPr txBox="1">
            <a:spLocks noChangeArrowheads="1"/>
          </p:cNvSpPr>
          <p:nvPr/>
        </p:nvSpPr>
        <p:spPr bwMode="auto">
          <a:xfrm>
            <a:off x="1238250" y="5127625"/>
            <a:ext cx="7524750" cy="701675"/>
          </a:xfrm>
          <a:prstGeom prst="rect">
            <a:avLst/>
          </a:prstGeom>
          <a:noFill/>
          <a:ln w="9525">
            <a:noFill/>
            <a:miter lim="800000"/>
            <a:headEnd/>
            <a:tailEnd/>
          </a:ln>
          <a:effectLst/>
        </p:spPr>
        <p:txBody>
          <a:bodyPr lIns="90000" tIns="46800" rIns="90000" bIns="46800">
            <a:spAutoFit/>
          </a:bodyPr>
          <a:lstStyle/>
          <a:p>
            <a:pPr algn="l"/>
            <a:r>
              <a:rPr lang="en-AU">
                <a:solidFill>
                  <a:schemeClr val="tx1"/>
                </a:solidFill>
              </a:rPr>
              <a:t>Such a consequence causes damage to connected loads due to over voltage on the circuit </a:t>
            </a:r>
          </a:p>
        </p:txBody>
      </p:sp>
      <p:sp>
        <p:nvSpPr>
          <p:cNvPr id="213000" name="Text Box 8"/>
          <p:cNvSpPr txBox="1">
            <a:spLocks noChangeArrowheads="1"/>
          </p:cNvSpPr>
          <p:nvPr/>
        </p:nvSpPr>
        <p:spPr bwMode="auto">
          <a:xfrm>
            <a:off x="1276350" y="6172200"/>
            <a:ext cx="6858000" cy="396875"/>
          </a:xfrm>
          <a:prstGeom prst="rect">
            <a:avLst/>
          </a:prstGeom>
          <a:noFill/>
          <a:ln w="9525">
            <a:noFill/>
            <a:miter lim="800000"/>
            <a:headEnd/>
            <a:tailEnd/>
          </a:ln>
          <a:effectLst/>
        </p:spPr>
        <p:txBody>
          <a:bodyPr lIns="90000" tIns="46800" rIns="90000" bIns="46800">
            <a:spAutoFit/>
          </a:bodyPr>
          <a:lstStyle/>
          <a:p>
            <a:r>
              <a:rPr lang="en-US">
                <a:solidFill>
                  <a:srgbClr val="CC6600"/>
                </a:solidFill>
              </a:rPr>
              <a:t>Reference:  Hampson - Page 194</a:t>
            </a:r>
            <a:endParaRPr lang="en-AU">
              <a:solidFill>
                <a:srgbClr val="CC6600"/>
              </a:solidFill>
            </a:endParaRPr>
          </a:p>
        </p:txBody>
      </p:sp>
      <p:sp>
        <p:nvSpPr>
          <p:cNvPr id="213002" name="Text Box 10"/>
          <p:cNvSpPr txBox="1">
            <a:spLocks noChangeArrowheads="1"/>
          </p:cNvSpPr>
          <p:nvPr/>
        </p:nvSpPr>
        <p:spPr bwMode="auto">
          <a:xfrm>
            <a:off x="1095375" y="2944813"/>
            <a:ext cx="7524750" cy="396875"/>
          </a:xfrm>
          <a:prstGeom prst="rect">
            <a:avLst/>
          </a:prstGeom>
          <a:noFill/>
          <a:ln w="9525">
            <a:noFill/>
            <a:miter lim="800000"/>
            <a:headEnd/>
            <a:tailEnd/>
          </a:ln>
          <a:effectLst/>
        </p:spPr>
        <p:txBody>
          <a:bodyPr lIns="90000" tIns="46800" rIns="90000" bIns="46800">
            <a:spAutoFit/>
          </a:bodyPr>
          <a:lstStyle/>
          <a:p>
            <a:pPr algn="l"/>
            <a:r>
              <a:rPr lang="en-US" b="1">
                <a:solidFill>
                  <a:schemeClr val="tx1"/>
                </a:solidFill>
              </a:rPr>
              <a:t>T</a:t>
            </a:r>
            <a:r>
              <a:rPr lang="en-AU" b="1">
                <a:solidFill>
                  <a:schemeClr val="tx1"/>
                </a:solidFill>
              </a:rPr>
              <a:t>hree-phase</a:t>
            </a:r>
            <a:r>
              <a:rPr lang="en-US" b="1">
                <a:solidFill>
                  <a:schemeClr val="tx1"/>
                </a:solidFill>
              </a:rPr>
              <a:t> three-wire systems are rarely used in practice</a:t>
            </a:r>
            <a:r>
              <a:rPr lang="en-US">
                <a:solidFill>
                  <a:schemeClr val="tx1"/>
                </a:solidFill>
              </a:rPr>
              <a:t>.</a:t>
            </a:r>
            <a:endParaRPr lang="en-AU">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12997"/>
                                        </p:tgtEl>
                                        <p:attrNameLst>
                                          <p:attrName>style.visibility</p:attrName>
                                        </p:attrNameLst>
                                      </p:cBhvr>
                                      <p:to>
                                        <p:strVal val="visible"/>
                                      </p:to>
                                    </p:set>
                                    <p:anim calcmode="lin" valueType="num">
                                      <p:cBhvr>
                                        <p:cTn id="7" dur="500" fill="hold"/>
                                        <p:tgtEl>
                                          <p:spTgt spid="212997"/>
                                        </p:tgtEl>
                                        <p:attrNameLst>
                                          <p:attrName>ppt_w</p:attrName>
                                        </p:attrNameLst>
                                      </p:cBhvr>
                                      <p:tavLst>
                                        <p:tav tm="0">
                                          <p:val>
                                            <p:fltVal val="0"/>
                                          </p:val>
                                        </p:tav>
                                        <p:tav tm="100000">
                                          <p:val>
                                            <p:strVal val="#ppt_w"/>
                                          </p:val>
                                        </p:tav>
                                      </p:tavLst>
                                    </p:anim>
                                    <p:anim calcmode="lin" valueType="num">
                                      <p:cBhvr>
                                        <p:cTn id="8" dur="500" fill="hold"/>
                                        <p:tgtEl>
                                          <p:spTgt spid="21299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12998"/>
                                        </p:tgtEl>
                                        <p:attrNameLst>
                                          <p:attrName>style.visibility</p:attrName>
                                        </p:attrNameLst>
                                      </p:cBhvr>
                                      <p:to>
                                        <p:strVal val="visible"/>
                                      </p:to>
                                    </p:set>
                                    <p:animEffect transition="in" filter="checkerboard(across)">
                                      <p:cBhvr>
                                        <p:cTn id="13" dur="500"/>
                                        <p:tgtEl>
                                          <p:spTgt spid="212998"/>
                                        </p:tgtEl>
                                      </p:cBhvr>
                                    </p:animEffect>
                                  </p:childTnLst>
                                </p:cTn>
                              </p:par>
                            </p:childTnLst>
                          </p:cTn>
                        </p:par>
                        <p:par>
                          <p:cTn id="14" fill="hold">
                            <p:stCondLst>
                              <p:cond delay="500"/>
                            </p:stCondLst>
                            <p:childTnLst>
                              <p:par>
                                <p:cTn id="15" presetID="5" presetClass="entr" presetSubtype="10" fill="hold" grpId="0" nodeType="afterEffect">
                                  <p:stCondLst>
                                    <p:cond delay="0"/>
                                  </p:stCondLst>
                                  <p:childTnLst>
                                    <p:set>
                                      <p:cBhvr>
                                        <p:cTn id="16" dur="1" fill="hold">
                                          <p:stCondLst>
                                            <p:cond delay="0"/>
                                          </p:stCondLst>
                                        </p:cTn>
                                        <p:tgtEl>
                                          <p:spTgt spid="212999"/>
                                        </p:tgtEl>
                                        <p:attrNameLst>
                                          <p:attrName>style.visibility</p:attrName>
                                        </p:attrNameLst>
                                      </p:cBhvr>
                                      <p:to>
                                        <p:strVal val="visible"/>
                                      </p:to>
                                    </p:set>
                                    <p:animEffect transition="in" filter="checkerboard(across)">
                                      <p:cBhvr>
                                        <p:cTn id="17" dur="500"/>
                                        <p:tgtEl>
                                          <p:spTgt spid="212999"/>
                                        </p:tgtEl>
                                      </p:cBhvr>
                                    </p:animEffect>
                                  </p:childTnLst>
                                </p:cTn>
                              </p:par>
                            </p:childTnLst>
                          </p:cTn>
                        </p:par>
                        <p:par>
                          <p:cTn id="18" fill="hold">
                            <p:stCondLst>
                              <p:cond delay="1000"/>
                            </p:stCondLst>
                            <p:childTnLst>
                              <p:par>
                                <p:cTn id="19" presetID="5" presetClass="entr" presetSubtype="10" fill="hold" grpId="0" nodeType="afterEffect">
                                  <p:stCondLst>
                                    <p:cond delay="0"/>
                                  </p:stCondLst>
                                  <p:childTnLst>
                                    <p:set>
                                      <p:cBhvr>
                                        <p:cTn id="20" dur="1" fill="hold">
                                          <p:stCondLst>
                                            <p:cond delay="0"/>
                                          </p:stCondLst>
                                        </p:cTn>
                                        <p:tgtEl>
                                          <p:spTgt spid="213002"/>
                                        </p:tgtEl>
                                        <p:attrNameLst>
                                          <p:attrName>style.visibility</p:attrName>
                                        </p:attrNameLst>
                                      </p:cBhvr>
                                      <p:to>
                                        <p:strVal val="visible"/>
                                      </p:to>
                                    </p:set>
                                    <p:animEffect transition="in" filter="checkerboard(across)">
                                      <p:cBhvr>
                                        <p:cTn id="21" dur="500"/>
                                        <p:tgtEl>
                                          <p:spTgt spid="213002"/>
                                        </p:tgtEl>
                                      </p:cBhvr>
                                    </p:animEffect>
                                  </p:childTnLst>
                                </p:cTn>
                              </p:par>
                            </p:childTnLst>
                          </p:cTn>
                        </p:par>
                        <p:par>
                          <p:cTn id="22" fill="hold">
                            <p:stCondLst>
                              <p:cond delay="1500"/>
                            </p:stCondLst>
                            <p:childTnLst>
                              <p:par>
                                <p:cTn id="23" presetID="5" presetClass="entr" presetSubtype="10" fill="hold" grpId="0" nodeType="afterEffect">
                                  <p:stCondLst>
                                    <p:cond delay="0"/>
                                  </p:stCondLst>
                                  <p:childTnLst>
                                    <p:set>
                                      <p:cBhvr>
                                        <p:cTn id="24" dur="1" fill="hold">
                                          <p:stCondLst>
                                            <p:cond delay="0"/>
                                          </p:stCondLst>
                                        </p:cTn>
                                        <p:tgtEl>
                                          <p:spTgt spid="213000"/>
                                        </p:tgtEl>
                                        <p:attrNameLst>
                                          <p:attrName>style.visibility</p:attrName>
                                        </p:attrNameLst>
                                      </p:cBhvr>
                                      <p:to>
                                        <p:strVal val="visible"/>
                                      </p:to>
                                    </p:set>
                                    <p:animEffect transition="in" filter="checkerboard(across)">
                                      <p:cBhvr>
                                        <p:cTn id="25" dur="500"/>
                                        <p:tgtEl>
                                          <p:spTgt spid="213000"/>
                                        </p:tgtEl>
                                      </p:cBhvr>
                                    </p:animEffect>
                                  </p:childTnLst>
                                </p:cTn>
                              </p:par>
                            </p:childTnLst>
                          </p:cTn>
                        </p:par>
                        <p:par>
                          <p:cTn id="26" fill="hold">
                            <p:stCondLst>
                              <p:cond delay="2000"/>
                            </p:stCondLst>
                            <p:childTnLst>
                              <p:par>
                                <p:cTn id="27" presetID="23" presetClass="entr" presetSubtype="16" fill="hold" grpId="0" nodeType="afterEffect">
                                  <p:stCondLst>
                                    <p:cond delay="0"/>
                                  </p:stCondLst>
                                  <p:childTnLst>
                                    <p:set>
                                      <p:cBhvr>
                                        <p:cTn id="28" dur="1" fill="hold">
                                          <p:stCondLst>
                                            <p:cond delay="0"/>
                                          </p:stCondLst>
                                        </p:cTn>
                                        <p:tgtEl>
                                          <p:spTgt spid="212996"/>
                                        </p:tgtEl>
                                        <p:attrNameLst>
                                          <p:attrName>style.visibility</p:attrName>
                                        </p:attrNameLst>
                                      </p:cBhvr>
                                      <p:to>
                                        <p:strVal val="visible"/>
                                      </p:to>
                                    </p:set>
                                    <p:anim calcmode="lin" valueType="num">
                                      <p:cBhvr>
                                        <p:cTn id="29" dur="500" fill="hold"/>
                                        <p:tgtEl>
                                          <p:spTgt spid="212996"/>
                                        </p:tgtEl>
                                        <p:attrNameLst>
                                          <p:attrName>ppt_w</p:attrName>
                                        </p:attrNameLst>
                                      </p:cBhvr>
                                      <p:tavLst>
                                        <p:tav tm="0">
                                          <p:val>
                                            <p:fltVal val="0"/>
                                          </p:val>
                                        </p:tav>
                                        <p:tav tm="100000">
                                          <p:val>
                                            <p:strVal val="#ppt_w"/>
                                          </p:val>
                                        </p:tav>
                                      </p:tavLst>
                                    </p:anim>
                                    <p:anim calcmode="lin" valueType="num">
                                      <p:cBhvr>
                                        <p:cTn id="30" dur="500" fill="hold"/>
                                        <p:tgtEl>
                                          <p:spTgt spid="21299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6" grpId="0" animBg="1" autoUpdateAnimBg="0"/>
      <p:bldP spid="212997" grpId="0" autoUpdateAnimBg="0"/>
      <p:bldP spid="212998" grpId="0" autoUpdateAnimBg="0"/>
      <p:bldP spid="212999" grpId="0" autoUpdateAnimBg="0"/>
      <p:bldP spid="213000" grpId="0" autoUpdateAnimBg="0"/>
      <p:bldP spid="213002"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214018" name="Rectangle 2"/>
          <p:cNvSpPr>
            <a:spLocks noChangeArrowheads="1"/>
          </p:cNvSpPr>
          <p:nvPr>
            <p:ph type="ctrTitle"/>
          </p:nvPr>
        </p:nvSpPr>
        <p:spPr bwMode="auto">
          <a:xfrm>
            <a:off x="685800" y="152400"/>
            <a:ext cx="7772400" cy="457200"/>
          </a:xfrm>
          <a:noFill/>
          <a:ln>
            <a:miter lim="800000"/>
            <a:headEnd/>
            <a:tailEnd/>
          </a:ln>
        </p:spPr>
        <p:txBody>
          <a:bodyPr vert="horz" wrap="square" lIns="91440" tIns="45720" rIns="91440" bIns="45720" numCol="1" anchor="t" anchorCtr="0" compatLnSpc="1">
            <a:prstTxWarp prst="textNoShape">
              <a:avLst/>
            </a:prstTxWarp>
          </a:bodyPr>
          <a:lstStyle/>
          <a:p>
            <a:r>
              <a:rPr lang="en-US" sz="2400" b="1">
                <a:solidFill>
                  <a:srgbClr val="990033"/>
                </a:solidFill>
                <a:latin typeface="Arial" charset="0"/>
              </a:rPr>
              <a:t>Three Phase Star Connections 13</a:t>
            </a:r>
            <a:endParaRPr lang="en-AU" sz="2400" b="1">
              <a:solidFill>
                <a:srgbClr val="990033"/>
              </a:solidFill>
              <a:latin typeface="Arial" charset="0"/>
            </a:endParaRPr>
          </a:p>
        </p:txBody>
      </p:sp>
      <p:sp>
        <p:nvSpPr>
          <p:cNvPr id="214019" name="Line 3"/>
          <p:cNvSpPr>
            <a:spLocks noChangeShapeType="1"/>
          </p:cNvSpPr>
          <p:nvPr/>
        </p:nvSpPr>
        <p:spPr bwMode="auto">
          <a:xfrm>
            <a:off x="895350" y="590550"/>
            <a:ext cx="7696200" cy="0"/>
          </a:xfrm>
          <a:prstGeom prst="line">
            <a:avLst/>
          </a:prstGeom>
          <a:noFill/>
          <a:ln w="9525">
            <a:solidFill>
              <a:srgbClr val="993300"/>
            </a:solidFill>
            <a:round/>
            <a:headEnd/>
            <a:tailEnd/>
          </a:ln>
          <a:effectLst/>
        </p:spPr>
        <p:txBody>
          <a:bodyPr lIns="90000" tIns="46800" rIns="90000" bIns="46800" anchor="ctr"/>
          <a:lstStyle/>
          <a:p>
            <a:endParaRPr lang="en-AU"/>
          </a:p>
        </p:txBody>
      </p:sp>
      <p:sp>
        <p:nvSpPr>
          <p:cNvPr id="214020" name="AutoShape 4"/>
          <p:cNvSpPr>
            <a:spLocks noChangeArrowheads="1"/>
          </p:cNvSpPr>
          <p:nvPr/>
        </p:nvSpPr>
        <p:spPr bwMode="auto">
          <a:xfrm>
            <a:off x="7696200" y="6096000"/>
            <a:ext cx="1143000" cy="3810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p:spPr>
        <p:txBody>
          <a:bodyPr wrap="none" anchor="ctr"/>
          <a:lstStyle/>
          <a:p>
            <a:pPr>
              <a:spcBef>
                <a:spcPct val="0"/>
              </a:spcBef>
            </a:pPr>
            <a:r>
              <a:rPr lang="en-US" sz="1800" b="1">
                <a:solidFill>
                  <a:srgbClr val="990033"/>
                </a:solidFill>
              </a:rPr>
              <a:t>Continue</a:t>
            </a:r>
            <a:endParaRPr lang="en-AU" sz="1800" b="1">
              <a:solidFill>
                <a:srgbClr val="990033"/>
              </a:solidFill>
            </a:endParaRPr>
          </a:p>
        </p:txBody>
      </p:sp>
      <p:sp>
        <p:nvSpPr>
          <p:cNvPr id="214021" name="Text Box 5"/>
          <p:cNvSpPr txBox="1">
            <a:spLocks noChangeArrowheads="1"/>
          </p:cNvSpPr>
          <p:nvPr/>
        </p:nvSpPr>
        <p:spPr bwMode="auto">
          <a:xfrm>
            <a:off x="933450" y="762000"/>
            <a:ext cx="7524750" cy="776288"/>
          </a:xfrm>
          <a:prstGeom prst="rect">
            <a:avLst/>
          </a:prstGeom>
          <a:noFill/>
          <a:ln w="9525">
            <a:noFill/>
            <a:miter lim="800000"/>
            <a:headEnd/>
            <a:tailEnd/>
          </a:ln>
          <a:effectLst/>
        </p:spPr>
        <p:txBody>
          <a:bodyPr bIns="0">
            <a:spAutoFit/>
          </a:bodyPr>
          <a:lstStyle/>
          <a:p>
            <a:pPr algn="l"/>
            <a:r>
              <a:rPr lang="en-US" sz="2400">
                <a:solidFill>
                  <a:schemeClr val="tx1"/>
                </a:solidFill>
                <a:cs typeface="Arial" charset="0"/>
              </a:rPr>
              <a:t>13</a:t>
            </a:r>
            <a:r>
              <a:rPr lang="en-AU">
                <a:solidFill>
                  <a:schemeClr val="tx1"/>
                </a:solidFill>
                <a:cs typeface="Arial" charset="0"/>
              </a:rPr>
              <a:t>.	</a:t>
            </a:r>
            <a:r>
              <a:rPr lang="en-AU" sz="2400">
                <a:solidFill>
                  <a:schemeClr val="tx1"/>
                </a:solidFill>
              </a:rPr>
              <a:t> Under what conditions could an unbalanced system exist?</a:t>
            </a:r>
            <a:r>
              <a:rPr lang="en-AU" sz="2400">
                <a:solidFill>
                  <a:schemeClr val="tx1"/>
                </a:solidFill>
                <a:cs typeface="Arial" charset="0"/>
              </a:rPr>
              <a:t> </a:t>
            </a:r>
          </a:p>
        </p:txBody>
      </p:sp>
      <p:sp>
        <p:nvSpPr>
          <p:cNvPr id="214022" name="Text Box 6"/>
          <p:cNvSpPr txBox="1">
            <a:spLocks noChangeArrowheads="1"/>
          </p:cNvSpPr>
          <p:nvPr/>
        </p:nvSpPr>
        <p:spPr bwMode="auto">
          <a:xfrm>
            <a:off x="723900" y="4362450"/>
            <a:ext cx="2209800" cy="366713"/>
          </a:xfrm>
          <a:prstGeom prst="rect">
            <a:avLst/>
          </a:prstGeom>
          <a:noFill/>
          <a:ln w="9525">
            <a:noFill/>
            <a:miter lim="800000"/>
            <a:headEnd/>
            <a:tailEnd/>
          </a:ln>
          <a:effectLst/>
        </p:spPr>
        <p:txBody>
          <a:bodyPr lIns="90000" tIns="46800" rIns="90000" bIns="46800">
            <a:spAutoFit/>
          </a:bodyPr>
          <a:lstStyle/>
          <a:p>
            <a:r>
              <a:rPr lang="en-US" sz="1800" b="1">
                <a:solidFill>
                  <a:srgbClr val="990033"/>
                </a:solidFill>
              </a:rPr>
              <a:t>Answer:</a:t>
            </a:r>
            <a:endParaRPr lang="en-AU" sz="1800" b="1">
              <a:solidFill>
                <a:srgbClr val="990033"/>
              </a:solidFill>
            </a:endParaRPr>
          </a:p>
        </p:txBody>
      </p:sp>
      <p:sp>
        <p:nvSpPr>
          <p:cNvPr id="214023" name="Text Box 7"/>
          <p:cNvSpPr txBox="1">
            <a:spLocks noChangeArrowheads="1"/>
          </p:cNvSpPr>
          <p:nvPr/>
        </p:nvSpPr>
        <p:spPr bwMode="auto">
          <a:xfrm>
            <a:off x="1238250" y="4708525"/>
            <a:ext cx="7524750" cy="1311275"/>
          </a:xfrm>
          <a:prstGeom prst="rect">
            <a:avLst/>
          </a:prstGeom>
          <a:noFill/>
          <a:ln w="9525">
            <a:noFill/>
            <a:miter lim="800000"/>
            <a:headEnd/>
            <a:tailEnd/>
          </a:ln>
          <a:effectLst/>
        </p:spPr>
        <p:txBody>
          <a:bodyPr lIns="90000" tIns="46800" rIns="90000" bIns="46800">
            <a:spAutoFit/>
          </a:bodyPr>
          <a:lstStyle/>
          <a:p>
            <a:pPr algn="l"/>
            <a:r>
              <a:rPr lang="en-AU">
                <a:solidFill>
                  <a:schemeClr val="tx1"/>
                </a:solidFill>
              </a:rPr>
              <a:t>With four wire three-phase systems it is possible for a neutral to be displaced from the system due to poor workmanship, environmental conditions such as storms, and vandalism creating the out-of-balance problems.</a:t>
            </a:r>
          </a:p>
        </p:txBody>
      </p:sp>
      <p:sp>
        <p:nvSpPr>
          <p:cNvPr id="214024" name="Text Box 8"/>
          <p:cNvSpPr txBox="1">
            <a:spLocks noChangeArrowheads="1"/>
          </p:cNvSpPr>
          <p:nvPr/>
        </p:nvSpPr>
        <p:spPr bwMode="auto">
          <a:xfrm>
            <a:off x="1276350" y="6172200"/>
            <a:ext cx="6858000" cy="396875"/>
          </a:xfrm>
          <a:prstGeom prst="rect">
            <a:avLst/>
          </a:prstGeom>
          <a:noFill/>
          <a:ln w="9525">
            <a:noFill/>
            <a:miter lim="800000"/>
            <a:headEnd/>
            <a:tailEnd/>
          </a:ln>
          <a:effectLst/>
        </p:spPr>
        <p:txBody>
          <a:bodyPr lIns="90000" tIns="46800" rIns="90000" bIns="46800">
            <a:spAutoFit/>
          </a:bodyPr>
          <a:lstStyle/>
          <a:p>
            <a:r>
              <a:rPr lang="en-US">
                <a:solidFill>
                  <a:srgbClr val="CC6600"/>
                </a:solidFill>
              </a:rPr>
              <a:t>Reference:  Hampson - Page 195</a:t>
            </a:r>
            <a:endParaRPr lang="en-AU">
              <a:solidFill>
                <a:srgbClr val="CC6600"/>
              </a:solidFill>
            </a:endParaRPr>
          </a:p>
        </p:txBody>
      </p:sp>
      <p:pic>
        <p:nvPicPr>
          <p:cNvPr id="214025" name="Picture 9" descr="C:\Hampson\Section 5\Fig05-44.jpg"/>
          <p:cNvPicPr>
            <a:picLocks noChangeAspect="1" noChangeArrowheads="1"/>
          </p:cNvPicPr>
          <p:nvPr/>
        </p:nvPicPr>
        <p:blipFill>
          <a:blip r:embed="rId2" cstate="print"/>
          <a:srcRect/>
          <a:stretch>
            <a:fillRect/>
          </a:stretch>
        </p:blipFill>
        <p:spPr bwMode="auto">
          <a:xfrm>
            <a:off x="3276600" y="1384300"/>
            <a:ext cx="4646613" cy="33131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14021"/>
                                        </p:tgtEl>
                                        <p:attrNameLst>
                                          <p:attrName>style.visibility</p:attrName>
                                        </p:attrNameLst>
                                      </p:cBhvr>
                                      <p:to>
                                        <p:strVal val="visible"/>
                                      </p:to>
                                    </p:set>
                                    <p:anim calcmode="lin" valueType="num">
                                      <p:cBhvr>
                                        <p:cTn id="7" dur="500" fill="hold"/>
                                        <p:tgtEl>
                                          <p:spTgt spid="214021"/>
                                        </p:tgtEl>
                                        <p:attrNameLst>
                                          <p:attrName>ppt_w</p:attrName>
                                        </p:attrNameLst>
                                      </p:cBhvr>
                                      <p:tavLst>
                                        <p:tav tm="0">
                                          <p:val>
                                            <p:fltVal val="0"/>
                                          </p:val>
                                        </p:tav>
                                        <p:tav tm="100000">
                                          <p:val>
                                            <p:strVal val="#ppt_w"/>
                                          </p:val>
                                        </p:tav>
                                      </p:tavLst>
                                    </p:anim>
                                    <p:anim calcmode="lin" valueType="num">
                                      <p:cBhvr>
                                        <p:cTn id="8" dur="500" fill="hold"/>
                                        <p:tgtEl>
                                          <p:spTgt spid="21402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14022"/>
                                        </p:tgtEl>
                                        <p:attrNameLst>
                                          <p:attrName>style.visibility</p:attrName>
                                        </p:attrNameLst>
                                      </p:cBhvr>
                                      <p:to>
                                        <p:strVal val="visible"/>
                                      </p:to>
                                    </p:set>
                                    <p:animEffect transition="in" filter="checkerboard(across)">
                                      <p:cBhvr>
                                        <p:cTn id="13" dur="500"/>
                                        <p:tgtEl>
                                          <p:spTgt spid="214022"/>
                                        </p:tgtEl>
                                      </p:cBhvr>
                                    </p:animEffect>
                                  </p:childTnLst>
                                </p:cTn>
                              </p:par>
                            </p:childTnLst>
                          </p:cTn>
                        </p:par>
                        <p:par>
                          <p:cTn id="14" fill="hold">
                            <p:stCondLst>
                              <p:cond delay="500"/>
                            </p:stCondLst>
                            <p:childTnLst>
                              <p:par>
                                <p:cTn id="15" presetID="5" presetClass="entr" presetSubtype="10" fill="hold" grpId="0" nodeType="afterEffect">
                                  <p:stCondLst>
                                    <p:cond delay="0"/>
                                  </p:stCondLst>
                                  <p:childTnLst>
                                    <p:set>
                                      <p:cBhvr>
                                        <p:cTn id="16" dur="1" fill="hold">
                                          <p:stCondLst>
                                            <p:cond delay="0"/>
                                          </p:stCondLst>
                                        </p:cTn>
                                        <p:tgtEl>
                                          <p:spTgt spid="214023"/>
                                        </p:tgtEl>
                                        <p:attrNameLst>
                                          <p:attrName>style.visibility</p:attrName>
                                        </p:attrNameLst>
                                      </p:cBhvr>
                                      <p:to>
                                        <p:strVal val="visible"/>
                                      </p:to>
                                    </p:set>
                                    <p:animEffect transition="in" filter="checkerboard(across)">
                                      <p:cBhvr>
                                        <p:cTn id="17" dur="500"/>
                                        <p:tgtEl>
                                          <p:spTgt spid="214023"/>
                                        </p:tgtEl>
                                      </p:cBhvr>
                                    </p:animEffect>
                                  </p:childTnLst>
                                </p:cTn>
                              </p:par>
                            </p:childTnLst>
                          </p:cTn>
                        </p:par>
                        <p:par>
                          <p:cTn id="18" fill="hold">
                            <p:stCondLst>
                              <p:cond delay="1000"/>
                            </p:stCondLst>
                            <p:childTnLst>
                              <p:par>
                                <p:cTn id="19" presetID="5" presetClass="entr" presetSubtype="10" fill="hold" grpId="0" nodeType="afterEffect">
                                  <p:stCondLst>
                                    <p:cond delay="0"/>
                                  </p:stCondLst>
                                  <p:childTnLst>
                                    <p:set>
                                      <p:cBhvr>
                                        <p:cTn id="20" dur="1" fill="hold">
                                          <p:stCondLst>
                                            <p:cond delay="0"/>
                                          </p:stCondLst>
                                        </p:cTn>
                                        <p:tgtEl>
                                          <p:spTgt spid="214024"/>
                                        </p:tgtEl>
                                        <p:attrNameLst>
                                          <p:attrName>style.visibility</p:attrName>
                                        </p:attrNameLst>
                                      </p:cBhvr>
                                      <p:to>
                                        <p:strVal val="visible"/>
                                      </p:to>
                                    </p:set>
                                    <p:animEffect transition="in" filter="checkerboard(across)">
                                      <p:cBhvr>
                                        <p:cTn id="21" dur="500"/>
                                        <p:tgtEl>
                                          <p:spTgt spid="214024"/>
                                        </p:tgtEl>
                                      </p:cBhvr>
                                    </p:animEffect>
                                  </p:childTnLst>
                                </p:cTn>
                              </p:par>
                            </p:childTnLst>
                          </p:cTn>
                        </p:par>
                        <p:par>
                          <p:cTn id="22" fill="hold">
                            <p:stCondLst>
                              <p:cond delay="1500"/>
                            </p:stCondLst>
                            <p:childTnLst>
                              <p:par>
                                <p:cTn id="23" presetID="23" presetClass="entr" presetSubtype="16" fill="hold" nodeType="afterEffect">
                                  <p:stCondLst>
                                    <p:cond delay="0"/>
                                  </p:stCondLst>
                                  <p:childTnLst>
                                    <p:set>
                                      <p:cBhvr>
                                        <p:cTn id="24" dur="1" fill="hold">
                                          <p:stCondLst>
                                            <p:cond delay="0"/>
                                          </p:stCondLst>
                                        </p:cTn>
                                        <p:tgtEl>
                                          <p:spTgt spid="214025"/>
                                        </p:tgtEl>
                                        <p:attrNameLst>
                                          <p:attrName>style.visibility</p:attrName>
                                        </p:attrNameLst>
                                      </p:cBhvr>
                                      <p:to>
                                        <p:strVal val="visible"/>
                                      </p:to>
                                    </p:set>
                                    <p:anim calcmode="lin" valueType="num">
                                      <p:cBhvr>
                                        <p:cTn id="25" dur="500" fill="hold"/>
                                        <p:tgtEl>
                                          <p:spTgt spid="214025"/>
                                        </p:tgtEl>
                                        <p:attrNameLst>
                                          <p:attrName>ppt_w</p:attrName>
                                        </p:attrNameLst>
                                      </p:cBhvr>
                                      <p:tavLst>
                                        <p:tav tm="0">
                                          <p:val>
                                            <p:fltVal val="0"/>
                                          </p:val>
                                        </p:tav>
                                        <p:tav tm="100000">
                                          <p:val>
                                            <p:strVal val="#ppt_w"/>
                                          </p:val>
                                        </p:tav>
                                      </p:tavLst>
                                    </p:anim>
                                    <p:anim calcmode="lin" valueType="num">
                                      <p:cBhvr>
                                        <p:cTn id="26" dur="500" fill="hold"/>
                                        <p:tgtEl>
                                          <p:spTgt spid="214025"/>
                                        </p:tgtEl>
                                        <p:attrNameLst>
                                          <p:attrName>ppt_h</p:attrName>
                                        </p:attrNameLst>
                                      </p:cBhvr>
                                      <p:tavLst>
                                        <p:tav tm="0">
                                          <p:val>
                                            <p:fltVal val="0"/>
                                          </p:val>
                                        </p:tav>
                                        <p:tav tm="100000">
                                          <p:val>
                                            <p:strVal val="#ppt_h"/>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14020"/>
                                        </p:tgtEl>
                                        <p:attrNameLst>
                                          <p:attrName>style.visibility</p:attrName>
                                        </p:attrNameLst>
                                      </p:cBhvr>
                                      <p:to>
                                        <p:strVal val="visible"/>
                                      </p:to>
                                    </p:set>
                                    <p:anim calcmode="lin" valueType="num">
                                      <p:cBhvr>
                                        <p:cTn id="30" dur="500" fill="hold"/>
                                        <p:tgtEl>
                                          <p:spTgt spid="214020"/>
                                        </p:tgtEl>
                                        <p:attrNameLst>
                                          <p:attrName>ppt_w</p:attrName>
                                        </p:attrNameLst>
                                      </p:cBhvr>
                                      <p:tavLst>
                                        <p:tav tm="0">
                                          <p:val>
                                            <p:fltVal val="0"/>
                                          </p:val>
                                        </p:tav>
                                        <p:tav tm="100000">
                                          <p:val>
                                            <p:strVal val="#ppt_w"/>
                                          </p:val>
                                        </p:tav>
                                      </p:tavLst>
                                    </p:anim>
                                    <p:anim calcmode="lin" valueType="num">
                                      <p:cBhvr>
                                        <p:cTn id="31" dur="500" fill="hold"/>
                                        <p:tgtEl>
                                          <p:spTgt spid="2140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20" grpId="0" animBg="1" autoUpdateAnimBg="0"/>
      <p:bldP spid="214021" grpId="0" autoUpdateAnimBg="0"/>
      <p:bldP spid="214022" grpId="0" autoUpdateAnimBg="0"/>
      <p:bldP spid="214023" grpId="0" autoUpdateAnimBg="0"/>
      <p:bldP spid="214024"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17410" name="Rectangle 2"/>
          <p:cNvSpPr>
            <a:spLocks noChangeArrowheads="1"/>
          </p:cNvSpPr>
          <p:nvPr>
            <p:ph type="ctrTitle"/>
          </p:nvPr>
        </p:nvSpPr>
        <p:spPr bwMode="auto">
          <a:xfrm>
            <a:off x="685800" y="152400"/>
            <a:ext cx="7772400" cy="457200"/>
          </a:xfrm>
          <a:noFill/>
          <a:ln>
            <a:miter lim="800000"/>
            <a:headEnd/>
            <a:tailEnd/>
          </a:ln>
        </p:spPr>
        <p:txBody>
          <a:bodyPr vert="horz" wrap="square" lIns="91440" tIns="45720" rIns="91440" bIns="45720" numCol="1" anchor="t" anchorCtr="0" compatLnSpc="1">
            <a:prstTxWarp prst="textNoShape">
              <a:avLst/>
            </a:prstTxWarp>
          </a:bodyPr>
          <a:lstStyle/>
          <a:p>
            <a:r>
              <a:rPr lang="en-US" sz="2400" b="1">
                <a:solidFill>
                  <a:srgbClr val="990033"/>
                </a:solidFill>
                <a:latin typeface="Arial" charset="0"/>
              </a:rPr>
              <a:t>Three Phase Star Connections</a:t>
            </a:r>
            <a:endParaRPr lang="en-AU" sz="2400" b="1">
              <a:solidFill>
                <a:srgbClr val="990033"/>
              </a:solidFill>
              <a:latin typeface="Arial" charset="0"/>
            </a:endParaRPr>
          </a:p>
        </p:txBody>
      </p:sp>
      <p:sp>
        <p:nvSpPr>
          <p:cNvPr id="17411" name="Line 3"/>
          <p:cNvSpPr>
            <a:spLocks noChangeShapeType="1"/>
          </p:cNvSpPr>
          <p:nvPr/>
        </p:nvSpPr>
        <p:spPr bwMode="auto">
          <a:xfrm>
            <a:off x="895350" y="590550"/>
            <a:ext cx="7696200" cy="0"/>
          </a:xfrm>
          <a:prstGeom prst="line">
            <a:avLst/>
          </a:prstGeom>
          <a:noFill/>
          <a:ln w="9525">
            <a:solidFill>
              <a:srgbClr val="993300"/>
            </a:solidFill>
            <a:round/>
            <a:headEnd/>
            <a:tailEnd/>
          </a:ln>
          <a:effectLst/>
        </p:spPr>
        <p:txBody>
          <a:bodyPr lIns="90000" tIns="46800" rIns="90000" bIns="46800" anchor="ctr"/>
          <a:lstStyle/>
          <a:p>
            <a:endParaRPr lang="en-AU"/>
          </a:p>
        </p:txBody>
      </p:sp>
      <p:sp>
        <p:nvSpPr>
          <p:cNvPr id="17412" name="AutoShape 4"/>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p:spPr>
        <p:txBody>
          <a:bodyPr wrap="none" anchor="ctr"/>
          <a:lstStyle/>
          <a:p>
            <a:pPr>
              <a:spcBef>
                <a:spcPct val="0"/>
              </a:spcBef>
            </a:pPr>
            <a:r>
              <a:rPr lang="en-US" b="1">
                <a:solidFill>
                  <a:srgbClr val="990033"/>
                </a:solidFill>
              </a:rPr>
              <a:t>Finished</a:t>
            </a:r>
            <a:endParaRPr lang="en-AU" b="1">
              <a:solidFill>
                <a:srgbClr val="990033"/>
              </a:solidFill>
            </a:endParaRPr>
          </a:p>
        </p:txBody>
      </p:sp>
      <p:sp>
        <p:nvSpPr>
          <p:cNvPr id="17413" name="Text Box 5"/>
          <p:cNvSpPr txBox="1">
            <a:spLocks noChangeArrowheads="1"/>
          </p:cNvSpPr>
          <p:nvPr/>
        </p:nvSpPr>
        <p:spPr bwMode="auto">
          <a:xfrm>
            <a:off x="990600" y="1562100"/>
            <a:ext cx="7277100" cy="411163"/>
          </a:xfrm>
          <a:prstGeom prst="rect">
            <a:avLst/>
          </a:prstGeom>
          <a:noFill/>
          <a:ln w="9525">
            <a:noFill/>
            <a:miter lim="800000"/>
            <a:headEnd/>
            <a:tailEnd/>
          </a:ln>
          <a:effectLst/>
        </p:spPr>
        <p:txBody>
          <a:bodyPr bIns="0">
            <a:spAutoFit/>
          </a:bodyPr>
          <a:lstStyle/>
          <a:p>
            <a:r>
              <a:rPr lang="en-US" sz="2400">
                <a:solidFill>
                  <a:srgbClr val="990033"/>
                </a:solidFill>
                <a:cs typeface="Arial" charset="0"/>
              </a:rPr>
              <a:t>That is the end of this presentation.</a:t>
            </a:r>
            <a:endParaRPr lang="en-AU" sz="2400">
              <a:solidFill>
                <a:srgbClr val="990033"/>
              </a:solidFill>
            </a:endParaRPr>
          </a:p>
        </p:txBody>
      </p:sp>
      <p:sp>
        <p:nvSpPr>
          <p:cNvPr id="17415" name="Text Box 7"/>
          <p:cNvSpPr txBox="1">
            <a:spLocks noChangeArrowheads="1"/>
          </p:cNvSpPr>
          <p:nvPr/>
        </p:nvSpPr>
        <p:spPr bwMode="auto">
          <a:xfrm>
            <a:off x="876300" y="5372100"/>
            <a:ext cx="6858000" cy="396875"/>
          </a:xfrm>
          <a:prstGeom prst="rect">
            <a:avLst/>
          </a:prstGeom>
          <a:noFill/>
          <a:ln w="9525">
            <a:noFill/>
            <a:miter lim="800000"/>
            <a:headEnd/>
            <a:tailEnd/>
          </a:ln>
          <a:effectLst/>
        </p:spPr>
        <p:txBody>
          <a:bodyPr lIns="90000" tIns="46800" rIns="90000" bIns="46800">
            <a:spAutoFit/>
          </a:bodyPr>
          <a:lstStyle/>
          <a:p>
            <a:pPr algn="l"/>
            <a:endParaRPr lang="en-US">
              <a:solidFill>
                <a:schemeClr val="tx2"/>
              </a:solidFill>
            </a:endParaRPr>
          </a:p>
        </p:txBody>
      </p:sp>
      <p:sp>
        <p:nvSpPr>
          <p:cNvPr id="17417" name="Text Box 9"/>
          <p:cNvSpPr txBox="1">
            <a:spLocks noChangeArrowheads="1"/>
          </p:cNvSpPr>
          <p:nvPr/>
        </p:nvSpPr>
        <p:spPr bwMode="auto">
          <a:xfrm>
            <a:off x="933450" y="5318125"/>
            <a:ext cx="7277100" cy="320675"/>
          </a:xfrm>
          <a:prstGeom prst="rect">
            <a:avLst/>
          </a:prstGeom>
          <a:noFill/>
          <a:ln w="9525">
            <a:noFill/>
            <a:miter lim="800000"/>
            <a:headEnd/>
            <a:tailEnd/>
          </a:ln>
          <a:effectLst/>
        </p:spPr>
        <p:txBody>
          <a:bodyPr bIns="0">
            <a:spAutoFit/>
          </a:bodyPr>
          <a:lstStyle/>
          <a:p>
            <a:r>
              <a:rPr lang="en-US" sz="1800">
                <a:solidFill>
                  <a:srgbClr val="990033"/>
                </a:solidFill>
                <a:cs typeface="Arial" charset="0"/>
              </a:rPr>
              <a:t>Thank you for your participation.</a:t>
            </a:r>
            <a:endParaRPr lang="en-AU" sz="1800">
              <a:solidFill>
                <a:srgbClr val="990033"/>
              </a:solidFill>
            </a:endParaRPr>
          </a:p>
        </p:txBody>
      </p:sp>
      <p:sp>
        <p:nvSpPr>
          <p:cNvPr id="17444" name="Rectangle 36"/>
          <p:cNvSpPr>
            <a:spLocks noChangeArrowheads="1"/>
          </p:cNvSpPr>
          <p:nvPr/>
        </p:nvSpPr>
        <p:spPr bwMode="auto">
          <a:xfrm>
            <a:off x="1295400" y="2971800"/>
            <a:ext cx="6858000" cy="869950"/>
          </a:xfrm>
          <a:prstGeom prst="rect">
            <a:avLst/>
          </a:prstGeom>
          <a:noFill/>
          <a:ln w="9525">
            <a:noFill/>
            <a:miter lim="800000"/>
            <a:headEnd/>
            <a:tailEnd/>
          </a:ln>
          <a:effectLst/>
        </p:spPr>
        <p:txBody>
          <a:bodyPr bIns="0">
            <a:spAutoFit/>
          </a:bodyPr>
          <a:lstStyle/>
          <a:p>
            <a:pPr>
              <a:spcBef>
                <a:spcPct val="0"/>
              </a:spcBef>
            </a:pPr>
            <a:r>
              <a:rPr lang="en-US" sz="1800">
                <a:solidFill>
                  <a:schemeClr val="tx1"/>
                </a:solidFill>
                <a:cs typeface="Arial" charset="0"/>
              </a:rPr>
              <a:t>Reference:  Electrical Trade Principles - A Practical Approach,  Jeffery Hampson,  Pearson Education Australia.</a:t>
            </a:r>
            <a:br>
              <a:rPr lang="en-US" sz="1800">
                <a:solidFill>
                  <a:schemeClr val="tx1"/>
                </a:solidFill>
                <a:cs typeface="Arial" charset="0"/>
              </a:rPr>
            </a:br>
            <a:r>
              <a:rPr lang="en-US" sz="1800">
                <a:solidFill>
                  <a:schemeClr val="tx1"/>
                </a:solidFill>
                <a:cs typeface="Arial" charset="0"/>
              </a:rPr>
              <a:t>ISBN 1 74103 389 6.     Dewey:  621.3</a:t>
            </a:r>
            <a:endParaRPr lang="en-AU" sz="18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7412"/>
                                        </p:tgtEl>
                                        <p:attrNameLst>
                                          <p:attrName>style.visibility</p:attrName>
                                        </p:attrNameLst>
                                      </p:cBhvr>
                                      <p:to>
                                        <p:strVal val="visible"/>
                                      </p:to>
                                    </p:set>
                                    <p:anim calcmode="lin" valueType="num">
                                      <p:cBhvr>
                                        <p:cTn id="7" dur="500" fill="hold"/>
                                        <p:tgtEl>
                                          <p:spTgt spid="17412"/>
                                        </p:tgtEl>
                                        <p:attrNameLst>
                                          <p:attrName>ppt_w</p:attrName>
                                        </p:attrNameLst>
                                      </p:cBhvr>
                                      <p:tavLst>
                                        <p:tav tm="0">
                                          <p:val>
                                            <p:fltVal val="0"/>
                                          </p:val>
                                        </p:tav>
                                        <p:tav tm="100000">
                                          <p:val>
                                            <p:strVal val="#ppt_w"/>
                                          </p:val>
                                        </p:tav>
                                      </p:tavLst>
                                    </p:anim>
                                    <p:anim calcmode="lin" valueType="num">
                                      <p:cBhvr>
                                        <p:cTn id="8" dur="500" fill="hold"/>
                                        <p:tgtEl>
                                          <p:spTgt spid="174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72707" name="Rectangle 1027"/>
          <p:cNvSpPr>
            <a:spLocks noChangeArrowheads="1"/>
          </p:cNvSpPr>
          <p:nvPr>
            <p:ph type="ctrTitle"/>
          </p:nvPr>
        </p:nvSpPr>
        <p:spPr bwMode="auto">
          <a:xfrm>
            <a:off x="685800" y="152400"/>
            <a:ext cx="7772400" cy="457200"/>
          </a:xfrm>
          <a:noFill/>
          <a:ln>
            <a:miter lim="800000"/>
            <a:headEnd/>
            <a:tailEnd/>
          </a:ln>
        </p:spPr>
        <p:txBody>
          <a:bodyPr vert="horz" wrap="square" lIns="91440" tIns="45720" rIns="91440" bIns="45720" numCol="1" anchor="t" anchorCtr="0" compatLnSpc="1">
            <a:prstTxWarp prst="textNoShape">
              <a:avLst/>
            </a:prstTxWarp>
          </a:bodyPr>
          <a:lstStyle/>
          <a:p>
            <a:r>
              <a:rPr lang="en-US" sz="2400" b="1">
                <a:solidFill>
                  <a:srgbClr val="990033"/>
                </a:solidFill>
                <a:latin typeface="Arial" charset="0"/>
              </a:rPr>
              <a:t>Three Phase Star Connections 1</a:t>
            </a:r>
            <a:endParaRPr lang="en-AU" sz="2400" b="1">
              <a:solidFill>
                <a:srgbClr val="990033"/>
              </a:solidFill>
              <a:latin typeface="Arial" charset="0"/>
            </a:endParaRPr>
          </a:p>
        </p:txBody>
      </p:sp>
      <p:sp>
        <p:nvSpPr>
          <p:cNvPr id="72708" name="Line 1028"/>
          <p:cNvSpPr>
            <a:spLocks noChangeShapeType="1"/>
          </p:cNvSpPr>
          <p:nvPr/>
        </p:nvSpPr>
        <p:spPr bwMode="auto">
          <a:xfrm>
            <a:off x="895350" y="590550"/>
            <a:ext cx="7696200" cy="0"/>
          </a:xfrm>
          <a:prstGeom prst="line">
            <a:avLst/>
          </a:prstGeom>
          <a:noFill/>
          <a:ln w="9525">
            <a:solidFill>
              <a:srgbClr val="993300"/>
            </a:solidFill>
            <a:round/>
            <a:headEnd/>
            <a:tailEnd/>
          </a:ln>
          <a:effectLst/>
        </p:spPr>
        <p:txBody>
          <a:bodyPr lIns="90000" tIns="46800" rIns="90000" bIns="46800" anchor="ctr"/>
          <a:lstStyle/>
          <a:p>
            <a:endParaRPr lang="en-AU"/>
          </a:p>
        </p:txBody>
      </p:sp>
      <p:sp>
        <p:nvSpPr>
          <p:cNvPr id="72709" name="AutoShape 1029"/>
          <p:cNvSpPr>
            <a:spLocks noChangeArrowheads="1"/>
          </p:cNvSpPr>
          <p:nvPr/>
        </p:nvSpPr>
        <p:spPr bwMode="auto">
          <a:xfrm>
            <a:off x="7696200" y="6096000"/>
            <a:ext cx="1143000" cy="3810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p:spPr>
        <p:txBody>
          <a:bodyPr wrap="none" anchor="ctr"/>
          <a:lstStyle/>
          <a:p>
            <a:pPr>
              <a:spcBef>
                <a:spcPct val="0"/>
              </a:spcBef>
            </a:pPr>
            <a:r>
              <a:rPr lang="en-US" sz="1800" b="1">
                <a:solidFill>
                  <a:srgbClr val="990033"/>
                </a:solidFill>
              </a:rPr>
              <a:t>Continue</a:t>
            </a:r>
            <a:endParaRPr lang="en-AU" sz="1800" b="1">
              <a:solidFill>
                <a:srgbClr val="990033"/>
              </a:solidFill>
            </a:endParaRPr>
          </a:p>
        </p:txBody>
      </p:sp>
      <p:sp>
        <p:nvSpPr>
          <p:cNvPr id="72710" name="Text Box 1030"/>
          <p:cNvSpPr txBox="1">
            <a:spLocks noChangeArrowheads="1"/>
          </p:cNvSpPr>
          <p:nvPr/>
        </p:nvSpPr>
        <p:spPr bwMode="auto">
          <a:xfrm>
            <a:off x="933450" y="762000"/>
            <a:ext cx="7524750" cy="1141413"/>
          </a:xfrm>
          <a:prstGeom prst="rect">
            <a:avLst/>
          </a:prstGeom>
          <a:noFill/>
          <a:ln w="9525">
            <a:noFill/>
            <a:miter lim="800000"/>
            <a:headEnd/>
            <a:tailEnd/>
          </a:ln>
          <a:effectLst/>
        </p:spPr>
        <p:txBody>
          <a:bodyPr bIns="0">
            <a:spAutoFit/>
          </a:bodyPr>
          <a:lstStyle/>
          <a:p>
            <a:pPr algn="l"/>
            <a:r>
              <a:rPr lang="en-US" sz="2400">
                <a:solidFill>
                  <a:schemeClr val="tx1"/>
                </a:solidFill>
                <a:cs typeface="Arial" charset="0"/>
              </a:rPr>
              <a:t>1</a:t>
            </a:r>
            <a:r>
              <a:rPr lang="en-AU">
                <a:solidFill>
                  <a:schemeClr val="tx1"/>
                </a:solidFill>
                <a:cs typeface="Arial" charset="0"/>
              </a:rPr>
              <a:t>.	</a:t>
            </a:r>
            <a:r>
              <a:rPr lang="en-AU" sz="2400">
                <a:solidFill>
                  <a:schemeClr val="tx1"/>
                </a:solidFill>
              </a:rPr>
              <a:t>Why is the generation and distribution of energy carried out using a three-phase star connection?                                 </a:t>
            </a:r>
          </a:p>
        </p:txBody>
      </p:sp>
      <p:sp>
        <p:nvSpPr>
          <p:cNvPr id="72711" name="Text Box 1031"/>
          <p:cNvSpPr txBox="1">
            <a:spLocks noChangeArrowheads="1"/>
          </p:cNvSpPr>
          <p:nvPr/>
        </p:nvSpPr>
        <p:spPr bwMode="auto">
          <a:xfrm>
            <a:off x="723900" y="4152900"/>
            <a:ext cx="2209800" cy="366713"/>
          </a:xfrm>
          <a:prstGeom prst="rect">
            <a:avLst/>
          </a:prstGeom>
          <a:noFill/>
          <a:ln w="9525">
            <a:noFill/>
            <a:miter lim="800000"/>
            <a:headEnd/>
            <a:tailEnd/>
          </a:ln>
          <a:effectLst/>
        </p:spPr>
        <p:txBody>
          <a:bodyPr lIns="90000" tIns="46800" rIns="90000" bIns="46800">
            <a:spAutoFit/>
          </a:bodyPr>
          <a:lstStyle/>
          <a:p>
            <a:r>
              <a:rPr lang="en-US" sz="1800" b="1">
                <a:solidFill>
                  <a:srgbClr val="990033"/>
                </a:solidFill>
              </a:rPr>
              <a:t>Answer:</a:t>
            </a:r>
            <a:endParaRPr lang="en-AU" sz="1800" b="1">
              <a:solidFill>
                <a:srgbClr val="990033"/>
              </a:solidFill>
            </a:endParaRPr>
          </a:p>
        </p:txBody>
      </p:sp>
      <p:sp>
        <p:nvSpPr>
          <p:cNvPr id="72712" name="Text Box 1032"/>
          <p:cNvSpPr txBox="1">
            <a:spLocks noChangeArrowheads="1"/>
          </p:cNvSpPr>
          <p:nvPr/>
        </p:nvSpPr>
        <p:spPr bwMode="auto">
          <a:xfrm>
            <a:off x="1238250" y="4498975"/>
            <a:ext cx="6858000" cy="1311275"/>
          </a:xfrm>
          <a:prstGeom prst="rect">
            <a:avLst/>
          </a:prstGeom>
          <a:noFill/>
          <a:ln w="9525">
            <a:noFill/>
            <a:miter lim="800000"/>
            <a:headEnd/>
            <a:tailEnd/>
          </a:ln>
          <a:effectLst/>
        </p:spPr>
        <p:txBody>
          <a:bodyPr lIns="90000" tIns="46800" rIns="90000" bIns="46800">
            <a:spAutoFit/>
          </a:bodyPr>
          <a:lstStyle/>
          <a:p>
            <a:pPr algn="l"/>
            <a:r>
              <a:rPr lang="en-AU">
                <a:solidFill>
                  <a:schemeClr val="tx1"/>
                </a:solidFill>
              </a:rPr>
              <a:t>There are many advantages of using a star connected system one of which is that the phase voltages are lower in this system when compared with a delta system requiring less insulation with respect to the stator. </a:t>
            </a:r>
          </a:p>
        </p:txBody>
      </p:sp>
      <p:sp>
        <p:nvSpPr>
          <p:cNvPr id="72732" name="Text Box 1052"/>
          <p:cNvSpPr txBox="1">
            <a:spLocks noChangeArrowheads="1"/>
          </p:cNvSpPr>
          <p:nvPr/>
        </p:nvSpPr>
        <p:spPr bwMode="auto">
          <a:xfrm>
            <a:off x="1276350" y="6172200"/>
            <a:ext cx="6858000" cy="396875"/>
          </a:xfrm>
          <a:prstGeom prst="rect">
            <a:avLst/>
          </a:prstGeom>
          <a:noFill/>
          <a:ln w="9525">
            <a:noFill/>
            <a:miter lim="800000"/>
            <a:headEnd/>
            <a:tailEnd/>
          </a:ln>
          <a:effectLst/>
        </p:spPr>
        <p:txBody>
          <a:bodyPr lIns="90000" tIns="46800" rIns="90000" bIns="46800">
            <a:spAutoFit/>
          </a:bodyPr>
          <a:lstStyle/>
          <a:p>
            <a:r>
              <a:rPr lang="en-US">
                <a:solidFill>
                  <a:srgbClr val="CC6600"/>
                </a:solidFill>
              </a:rPr>
              <a:t>Reference:  Hampson - Page 192</a:t>
            </a:r>
            <a:endParaRPr lang="en-AU">
              <a:solidFill>
                <a:srgbClr val="CC66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72710"/>
                                        </p:tgtEl>
                                        <p:attrNameLst>
                                          <p:attrName>style.visibility</p:attrName>
                                        </p:attrNameLst>
                                      </p:cBhvr>
                                      <p:to>
                                        <p:strVal val="visible"/>
                                      </p:to>
                                    </p:set>
                                    <p:anim calcmode="lin" valueType="num">
                                      <p:cBhvr>
                                        <p:cTn id="7" dur="500" fill="hold"/>
                                        <p:tgtEl>
                                          <p:spTgt spid="72710"/>
                                        </p:tgtEl>
                                        <p:attrNameLst>
                                          <p:attrName>ppt_w</p:attrName>
                                        </p:attrNameLst>
                                      </p:cBhvr>
                                      <p:tavLst>
                                        <p:tav tm="0">
                                          <p:val>
                                            <p:fltVal val="0"/>
                                          </p:val>
                                        </p:tav>
                                        <p:tav tm="100000">
                                          <p:val>
                                            <p:strVal val="#ppt_w"/>
                                          </p:val>
                                        </p:tav>
                                      </p:tavLst>
                                    </p:anim>
                                    <p:anim calcmode="lin" valueType="num">
                                      <p:cBhvr>
                                        <p:cTn id="8" dur="500" fill="hold"/>
                                        <p:tgtEl>
                                          <p:spTgt spid="7271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72711"/>
                                        </p:tgtEl>
                                        <p:attrNameLst>
                                          <p:attrName>style.visibility</p:attrName>
                                        </p:attrNameLst>
                                      </p:cBhvr>
                                      <p:to>
                                        <p:strVal val="visible"/>
                                      </p:to>
                                    </p:set>
                                    <p:animEffect transition="in" filter="checkerboard(across)">
                                      <p:cBhvr>
                                        <p:cTn id="13" dur="500"/>
                                        <p:tgtEl>
                                          <p:spTgt spid="72711"/>
                                        </p:tgtEl>
                                      </p:cBhvr>
                                    </p:animEffect>
                                  </p:childTnLst>
                                </p:cTn>
                              </p:par>
                            </p:childTnLst>
                          </p:cTn>
                        </p:par>
                        <p:par>
                          <p:cTn id="14" fill="hold">
                            <p:stCondLst>
                              <p:cond delay="500"/>
                            </p:stCondLst>
                            <p:childTnLst>
                              <p:par>
                                <p:cTn id="15" presetID="5" presetClass="entr" presetSubtype="10" fill="hold" grpId="0" nodeType="afterEffect">
                                  <p:stCondLst>
                                    <p:cond delay="0"/>
                                  </p:stCondLst>
                                  <p:childTnLst>
                                    <p:set>
                                      <p:cBhvr>
                                        <p:cTn id="16" dur="1" fill="hold">
                                          <p:stCondLst>
                                            <p:cond delay="0"/>
                                          </p:stCondLst>
                                        </p:cTn>
                                        <p:tgtEl>
                                          <p:spTgt spid="72712"/>
                                        </p:tgtEl>
                                        <p:attrNameLst>
                                          <p:attrName>style.visibility</p:attrName>
                                        </p:attrNameLst>
                                      </p:cBhvr>
                                      <p:to>
                                        <p:strVal val="visible"/>
                                      </p:to>
                                    </p:set>
                                    <p:animEffect transition="in" filter="checkerboard(across)">
                                      <p:cBhvr>
                                        <p:cTn id="17" dur="500"/>
                                        <p:tgtEl>
                                          <p:spTgt spid="72712"/>
                                        </p:tgtEl>
                                      </p:cBhvr>
                                    </p:animEffect>
                                  </p:childTnLst>
                                </p:cTn>
                              </p:par>
                            </p:childTnLst>
                          </p:cTn>
                        </p:par>
                        <p:par>
                          <p:cTn id="18" fill="hold">
                            <p:stCondLst>
                              <p:cond delay="1000"/>
                            </p:stCondLst>
                            <p:childTnLst>
                              <p:par>
                                <p:cTn id="19" presetID="5" presetClass="entr" presetSubtype="10" fill="hold" grpId="0" nodeType="afterEffect">
                                  <p:stCondLst>
                                    <p:cond delay="0"/>
                                  </p:stCondLst>
                                  <p:childTnLst>
                                    <p:set>
                                      <p:cBhvr>
                                        <p:cTn id="20" dur="1" fill="hold">
                                          <p:stCondLst>
                                            <p:cond delay="0"/>
                                          </p:stCondLst>
                                        </p:cTn>
                                        <p:tgtEl>
                                          <p:spTgt spid="72732"/>
                                        </p:tgtEl>
                                        <p:attrNameLst>
                                          <p:attrName>style.visibility</p:attrName>
                                        </p:attrNameLst>
                                      </p:cBhvr>
                                      <p:to>
                                        <p:strVal val="visible"/>
                                      </p:to>
                                    </p:set>
                                    <p:animEffect transition="in" filter="checkerboard(across)">
                                      <p:cBhvr>
                                        <p:cTn id="21" dur="500"/>
                                        <p:tgtEl>
                                          <p:spTgt spid="72732"/>
                                        </p:tgtEl>
                                      </p:cBhvr>
                                    </p:animEffect>
                                  </p:childTnLst>
                                </p:cTn>
                              </p:par>
                            </p:childTnLst>
                          </p:cTn>
                        </p:par>
                        <p:par>
                          <p:cTn id="22" fill="hold">
                            <p:stCondLst>
                              <p:cond delay="1500"/>
                            </p:stCondLst>
                            <p:childTnLst>
                              <p:par>
                                <p:cTn id="23" presetID="23" presetClass="entr" presetSubtype="16" fill="hold" grpId="0" nodeType="afterEffect">
                                  <p:stCondLst>
                                    <p:cond delay="0"/>
                                  </p:stCondLst>
                                  <p:childTnLst>
                                    <p:set>
                                      <p:cBhvr>
                                        <p:cTn id="24" dur="1" fill="hold">
                                          <p:stCondLst>
                                            <p:cond delay="0"/>
                                          </p:stCondLst>
                                        </p:cTn>
                                        <p:tgtEl>
                                          <p:spTgt spid="72709"/>
                                        </p:tgtEl>
                                        <p:attrNameLst>
                                          <p:attrName>style.visibility</p:attrName>
                                        </p:attrNameLst>
                                      </p:cBhvr>
                                      <p:to>
                                        <p:strVal val="visible"/>
                                      </p:to>
                                    </p:set>
                                    <p:anim calcmode="lin" valueType="num">
                                      <p:cBhvr>
                                        <p:cTn id="25" dur="500" fill="hold"/>
                                        <p:tgtEl>
                                          <p:spTgt spid="72709"/>
                                        </p:tgtEl>
                                        <p:attrNameLst>
                                          <p:attrName>ppt_w</p:attrName>
                                        </p:attrNameLst>
                                      </p:cBhvr>
                                      <p:tavLst>
                                        <p:tav tm="0">
                                          <p:val>
                                            <p:fltVal val="0"/>
                                          </p:val>
                                        </p:tav>
                                        <p:tav tm="100000">
                                          <p:val>
                                            <p:strVal val="#ppt_w"/>
                                          </p:val>
                                        </p:tav>
                                      </p:tavLst>
                                    </p:anim>
                                    <p:anim calcmode="lin" valueType="num">
                                      <p:cBhvr>
                                        <p:cTn id="26" dur="500" fill="hold"/>
                                        <p:tgtEl>
                                          <p:spTgt spid="7270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9" grpId="0" animBg="1" autoUpdateAnimBg="0"/>
      <p:bldP spid="72710" grpId="0" autoUpdateAnimBg="0"/>
      <p:bldP spid="72711" grpId="0" autoUpdateAnimBg="0"/>
      <p:bldP spid="72712" grpId="0" autoUpdateAnimBg="0"/>
      <p:bldP spid="72732"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202754" name="Rectangle 2"/>
          <p:cNvSpPr>
            <a:spLocks noChangeArrowheads="1"/>
          </p:cNvSpPr>
          <p:nvPr>
            <p:ph type="ctrTitle"/>
          </p:nvPr>
        </p:nvSpPr>
        <p:spPr bwMode="auto">
          <a:xfrm>
            <a:off x="685800" y="152400"/>
            <a:ext cx="7772400" cy="457200"/>
          </a:xfrm>
          <a:noFill/>
          <a:ln>
            <a:miter lim="800000"/>
            <a:headEnd/>
            <a:tailEnd/>
          </a:ln>
        </p:spPr>
        <p:txBody>
          <a:bodyPr vert="horz" wrap="square" lIns="91440" tIns="45720" rIns="91440" bIns="45720" numCol="1" anchor="t" anchorCtr="0" compatLnSpc="1">
            <a:prstTxWarp prst="textNoShape">
              <a:avLst/>
            </a:prstTxWarp>
          </a:bodyPr>
          <a:lstStyle/>
          <a:p>
            <a:r>
              <a:rPr lang="en-US" sz="2400" b="1">
                <a:solidFill>
                  <a:srgbClr val="990033"/>
                </a:solidFill>
                <a:latin typeface="Arial" charset="0"/>
              </a:rPr>
              <a:t>Three Phase Star Connections 2</a:t>
            </a:r>
            <a:endParaRPr lang="en-AU" sz="2400" b="1">
              <a:solidFill>
                <a:srgbClr val="990033"/>
              </a:solidFill>
              <a:latin typeface="Arial" charset="0"/>
            </a:endParaRPr>
          </a:p>
        </p:txBody>
      </p:sp>
      <p:sp>
        <p:nvSpPr>
          <p:cNvPr id="202755" name="Line 3"/>
          <p:cNvSpPr>
            <a:spLocks noChangeShapeType="1"/>
          </p:cNvSpPr>
          <p:nvPr/>
        </p:nvSpPr>
        <p:spPr bwMode="auto">
          <a:xfrm>
            <a:off x="895350" y="590550"/>
            <a:ext cx="7696200" cy="0"/>
          </a:xfrm>
          <a:prstGeom prst="line">
            <a:avLst/>
          </a:prstGeom>
          <a:noFill/>
          <a:ln w="9525">
            <a:solidFill>
              <a:srgbClr val="993300"/>
            </a:solidFill>
            <a:round/>
            <a:headEnd/>
            <a:tailEnd/>
          </a:ln>
          <a:effectLst/>
        </p:spPr>
        <p:txBody>
          <a:bodyPr lIns="90000" tIns="46800" rIns="90000" bIns="46800" anchor="ctr"/>
          <a:lstStyle/>
          <a:p>
            <a:endParaRPr lang="en-AU"/>
          </a:p>
        </p:txBody>
      </p:sp>
      <p:sp>
        <p:nvSpPr>
          <p:cNvPr id="202756" name="AutoShape 4"/>
          <p:cNvSpPr>
            <a:spLocks noChangeArrowheads="1"/>
          </p:cNvSpPr>
          <p:nvPr/>
        </p:nvSpPr>
        <p:spPr bwMode="auto">
          <a:xfrm>
            <a:off x="7696200" y="6096000"/>
            <a:ext cx="1143000" cy="3810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p:spPr>
        <p:txBody>
          <a:bodyPr wrap="none" anchor="ctr"/>
          <a:lstStyle/>
          <a:p>
            <a:pPr>
              <a:spcBef>
                <a:spcPct val="0"/>
              </a:spcBef>
            </a:pPr>
            <a:r>
              <a:rPr lang="en-US" sz="1800" b="1">
                <a:solidFill>
                  <a:srgbClr val="990033"/>
                </a:solidFill>
              </a:rPr>
              <a:t>Continue</a:t>
            </a:r>
            <a:endParaRPr lang="en-AU" sz="1800" b="1">
              <a:solidFill>
                <a:srgbClr val="990033"/>
              </a:solidFill>
            </a:endParaRPr>
          </a:p>
        </p:txBody>
      </p:sp>
      <p:sp>
        <p:nvSpPr>
          <p:cNvPr id="202757" name="Text Box 5"/>
          <p:cNvSpPr txBox="1">
            <a:spLocks noChangeArrowheads="1"/>
          </p:cNvSpPr>
          <p:nvPr/>
        </p:nvSpPr>
        <p:spPr bwMode="auto">
          <a:xfrm>
            <a:off x="933450" y="762000"/>
            <a:ext cx="7524750" cy="776288"/>
          </a:xfrm>
          <a:prstGeom prst="rect">
            <a:avLst/>
          </a:prstGeom>
          <a:noFill/>
          <a:ln w="9525">
            <a:noFill/>
            <a:miter lim="800000"/>
            <a:headEnd/>
            <a:tailEnd/>
          </a:ln>
          <a:effectLst/>
        </p:spPr>
        <p:txBody>
          <a:bodyPr bIns="0">
            <a:spAutoFit/>
          </a:bodyPr>
          <a:lstStyle/>
          <a:p>
            <a:pPr algn="l"/>
            <a:r>
              <a:rPr lang="en-US" sz="2400">
                <a:solidFill>
                  <a:schemeClr val="tx1"/>
                </a:solidFill>
                <a:cs typeface="Arial" charset="0"/>
              </a:rPr>
              <a:t>2</a:t>
            </a:r>
            <a:r>
              <a:rPr lang="en-AU">
                <a:solidFill>
                  <a:schemeClr val="tx1"/>
                </a:solidFill>
                <a:cs typeface="Arial" charset="0"/>
              </a:rPr>
              <a:t>.	</a:t>
            </a:r>
            <a:r>
              <a:rPr lang="en-AU" sz="2400">
                <a:solidFill>
                  <a:schemeClr val="tx1"/>
                </a:solidFill>
              </a:rPr>
              <a:t>Between what two points on a coil group is a phase voltage measurement taken? </a:t>
            </a:r>
          </a:p>
        </p:txBody>
      </p:sp>
      <p:sp>
        <p:nvSpPr>
          <p:cNvPr id="202758" name="Text Box 6"/>
          <p:cNvSpPr txBox="1">
            <a:spLocks noChangeArrowheads="1"/>
          </p:cNvSpPr>
          <p:nvPr/>
        </p:nvSpPr>
        <p:spPr bwMode="auto">
          <a:xfrm>
            <a:off x="723900" y="4781550"/>
            <a:ext cx="2209800" cy="366713"/>
          </a:xfrm>
          <a:prstGeom prst="rect">
            <a:avLst/>
          </a:prstGeom>
          <a:noFill/>
          <a:ln w="9525">
            <a:noFill/>
            <a:miter lim="800000"/>
            <a:headEnd/>
            <a:tailEnd/>
          </a:ln>
          <a:effectLst/>
        </p:spPr>
        <p:txBody>
          <a:bodyPr lIns="90000" tIns="46800" rIns="90000" bIns="46800">
            <a:spAutoFit/>
          </a:bodyPr>
          <a:lstStyle/>
          <a:p>
            <a:r>
              <a:rPr lang="en-US" sz="1800" b="1">
                <a:solidFill>
                  <a:srgbClr val="990033"/>
                </a:solidFill>
              </a:rPr>
              <a:t>Answer:</a:t>
            </a:r>
            <a:endParaRPr lang="en-AU" sz="1800" b="1">
              <a:solidFill>
                <a:srgbClr val="990033"/>
              </a:solidFill>
            </a:endParaRPr>
          </a:p>
        </p:txBody>
      </p:sp>
      <p:sp>
        <p:nvSpPr>
          <p:cNvPr id="202759" name="Text Box 7"/>
          <p:cNvSpPr txBox="1">
            <a:spLocks noChangeArrowheads="1"/>
          </p:cNvSpPr>
          <p:nvPr/>
        </p:nvSpPr>
        <p:spPr bwMode="auto">
          <a:xfrm>
            <a:off x="1238250" y="5127625"/>
            <a:ext cx="6858000" cy="701675"/>
          </a:xfrm>
          <a:prstGeom prst="rect">
            <a:avLst/>
          </a:prstGeom>
          <a:noFill/>
          <a:ln w="9525">
            <a:noFill/>
            <a:miter lim="800000"/>
            <a:headEnd/>
            <a:tailEnd/>
          </a:ln>
          <a:effectLst/>
        </p:spPr>
        <p:txBody>
          <a:bodyPr lIns="90000" tIns="46800" rIns="90000" bIns="46800">
            <a:spAutoFit/>
          </a:bodyPr>
          <a:lstStyle/>
          <a:p>
            <a:pPr algn="l"/>
            <a:r>
              <a:rPr lang="en-AU">
                <a:solidFill>
                  <a:schemeClr val="tx1"/>
                </a:solidFill>
              </a:rPr>
              <a:t>The voltage measured across a single coil group in a star connection is known as the phase voltage.</a:t>
            </a:r>
          </a:p>
        </p:txBody>
      </p:sp>
      <p:sp>
        <p:nvSpPr>
          <p:cNvPr id="202760" name="Text Box 8"/>
          <p:cNvSpPr txBox="1">
            <a:spLocks noChangeArrowheads="1"/>
          </p:cNvSpPr>
          <p:nvPr/>
        </p:nvSpPr>
        <p:spPr bwMode="auto">
          <a:xfrm>
            <a:off x="1276350" y="6172200"/>
            <a:ext cx="6858000" cy="396875"/>
          </a:xfrm>
          <a:prstGeom prst="rect">
            <a:avLst/>
          </a:prstGeom>
          <a:noFill/>
          <a:ln w="9525">
            <a:noFill/>
            <a:miter lim="800000"/>
            <a:headEnd/>
            <a:tailEnd/>
          </a:ln>
          <a:effectLst/>
        </p:spPr>
        <p:txBody>
          <a:bodyPr lIns="90000" tIns="46800" rIns="90000" bIns="46800">
            <a:spAutoFit/>
          </a:bodyPr>
          <a:lstStyle/>
          <a:p>
            <a:r>
              <a:rPr lang="en-US">
                <a:solidFill>
                  <a:srgbClr val="CC6600"/>
                </a:solidFill>
              </a:rPr>
              <a:t>Reference:  Hampson - Page 192</a:t>
            </a:r>
            <a:endParaRPr lang="en-AU">
              <a:solidFill>
                <a:srgbClr val="CC6600"/>
              </a:solidFill>
            </a:endParaRPr>
          </a:p>
        </p:txBody>
      </p:sp>
      <p:pic>
        <p:nvPicPr>
          <p:cNvPr id="202761" name="Picture 9" descr="C:\Hampson\Section 5\Fig05-35.jpg"/>
          <p:cNvPicPr>
            <a:picLocks noChangeAspect="1" noChangeArrowheads="1"/>
          </p:cNvPicPr>
          <p:nvPr/>
        </p:nvPicPr>
        <p:blipFill>
          <a:blip r:embed="rId2" cstate="print"/>
          <a:srcRect/>
          <a:stretch>
            <a:fillRect/>
          </a:stretch>
        </p:blipFill>
        <p:spPr bwMode="auto">
          <a:xfrm>
            <a:off x="2038350" y="1744663"/>
            <a:ext cx="4932363" cy="298926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02757"/>
                                        </p:tgtEl>
                                        <p:attrNameLst>
                                          <p:attrName>style.visibility</p:attrName>
                                        </p:attrNameLst>
                                      </p:cBhvr>
                                      <p:to>
                                        <p:strVal val="visible"/>
                                      </p:to>
                                    </p:set>
                                    <p:anim calcmode="lin" valueType="num">
                                      <p:cBhvr>
                                        <p:cTn id="7" dur="500" fill="hold"/>
                                        <p:tgtEl>
                                          <p:spTgt spid="202757"/>
                                        </p:tgtEl>
                                        <p:attrNameLst>
                                          <p:attrName>ppt_w</p:attrName>
                                        </p:attrNameLst>
                                      </p:cBhvr>
                                      <p:tavLst>
                                        <p:tav tm="0">
                                          <p:val>
                                            <p:fltVal val="0"/>
                                          </p:val>
                                        </p:tav>
                                        <p:tav tm="100000">
                                          <p:val>
                                            <p:strVal val="#ppt_w"/>
                                          </p:val>
                                        </p:tav>
                                      </p:tavLst>
                                    </p:anim>
                                    <p:anim calcmode="lin" valueType="num">
                                      <p:cBhvr>
                                        <p:cTn id="8" dur="500" fill="hold"/>
                                        <p:tgtEl>
                                          <p:spTgt spid="20275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02758"/>
                                        </p:tgtEl>
                                        <p:attrNameLst>
                                          <p:attrName>style.visibility</p:attrName>
                                        </p:attrNameLst>
                                      </p:cBhvr>
                                      <p:to>
                                        <p:strVal val="visible"/>
                                      </p:to>
                                    </p:set>
                                    <p:animEffect transition="in" filter="checkerboard(across)">
                                      <p:cBhvr>
                                        <p:cTn id="13" dur="500"/>
                                        <p:tgtEl>
                                          <p:spTgt spid="202758"/>
                                        </p:tgtEl>
                                      </p:cBhvr>
                                    </p:animEffect>
                                  </p:childTnLst>
                                </p:cTn>
                              </p:par>
                            </p:childTnLst>
                          </p:cTn>
                        </p:par>
                        <p:par>
                          <p:cTn id="14" fill="hold">
                            <p:stCondLst>
                              <p:cond delay="500"/>
                            </p:stCondLst>
                            <p:childTnLst>
                              <p:par>
                                <p:cTn id="15" presetID="5" presetClass="entr" presetSubtype="10" fill="hold" grpId="0" nodeType="afterEffect">
                                  <p:stCondLst>
                                    <p:cond delay="0"/>
                                  </p:stCondLst>
                                  <p:childTnLst>
                                    <p:set>
                                      <p:cBhvr>
                                        <p:cTn id="16" dur="1" fill="hold">
                                          <p:stCondLst>
                                            <p:cond delay="0"/>
                                          </p:stCondLst>
                                        </p:cTn>
                                        <p:tgtEl>
                                          <p:spTgt spid="202759"/>
                                        </p:tgtEl>
                                        <p:attrNameLst>
                                          <p:attrName>style.visibility</p:attrName>
                                        </p:attrNameLst>
                                      </p:cBhvr>
                                      <p:to>
                                        <p:strVal val="visible"/>
                                      </p:to>
                                    </p:set>
                                    <p:animEffect transition="in" filter="checkerboard(across)">
                                      <p:cBhvr>
                                        <p:cTn id="17" dur="500"/>
                                        <p:tgtEl>
                                          <p:spTgt spid="202759"/>
                                        </p:tgtEl>
                                      </p:cBhvr>
                                    </p:animEffect>
                                  </p:childTnLst>
                                </p:cTn>
                              </p:par>
                            </p:childTnLst>
                          </p:cTn>
                        </p:par>
                        <p:par>
                          <p:cTn id="18" fill="hold">
                            <p:stCondLst>
                              <p:cond delay="1000"/>
                            </p:stCondLst>
                            <p:childTnLst>
                              <p:par>
                                <p:cTn id="19" presetID="5" presetClass="entr" presetSubtype="10" fill="hold" grpId="0" nodeType="afterEffect">
                                  <p:stCondLst>
                                    <p:cond delay="0"/>
                                  </p:stCondLst>
                                  <p:childTnLst>
                                    <p:set>
                                      <p:cBhvr>
                                        <p:cTn id="20" dur="1" fill="hold">
                                          <p:stCondLst>
                                            <p:cond delay="0"/>
                                          </p:stCondLst>
                                        </p:cTn>
                                        <p:tgtEl>
                                          <p:spTgt spid="202760"/>
                                        </p:tgtEl>
                                        <p:attrNameLst>
                                          <p:attrName>style.visibility</p:attrName>
                                        </p:attrNameLst>
                                      </p:cBhvr>
                                      <p:to>
                                        <p:strVal val="visible"/>
                                      </p:to>
                                    </p:set>
                                    <p:animEffect transition="in" filter="checkerboard(across)">
                                      <p:cBhvr>
                                        <p:cTn id="21" dur="500"/>
                                        <p:tgtEl>
                                          <p:spTgt spid="202760"/>
                                        </p:tgtEl>
                                      </p:cBhvr>
                                    </p:animEffect>
                                  </p:childTnLst>
                                </p:cTn>
                              </p:par>
                            </p:childTnLst>
                          </p:cTn>
                        </p:par>
                        <p:par>
                          <p:cTn id="22" fill="hold">
                            <p:stCondLst>
                              <p:cond delay="1500"/>
                            </p:stCondLst>
                            <p:childTnLst>
                              <p:par>
                                <p:cTn id="23" presetID="23" presetClass="entr" presetSubtype="16" fill="hold" nodeType="afterEffect">
                                  <p:stCondLst>
                                    <p:cond delay="0"/>
                                  </p:stCondLst>
                                  <p:childTnLst>
                                    <p:set>
                                      <p:cBhvr>
                                        <p:cTn id="24" dur="1" fill="hold">
                                          <p:stCondLst>
                                            <p:cond delay="0"/>
                                          </p:stCondLst>
                                        </p:cTn>
                                        <p:tgtEl>
                                          <p:spTgt spid="202761"/>
                                        </p:tgtEl>
                                        <p:attrNameLst>
                                          <p:attrName>style.visibility</p:attrName>
                                        </p:attrNameLst>
                                      </p:cBhvr>
                                      <p:to>
                                        <p:strVal val="visible"/>
                                      </p:to>
                                    </p:set>
                                    <p:anim calcmode="lin" valueType="num">
                                      <p:cBhvr>
                                        <p:cTn id="25" dur="500" fill="hold"/>
                                        <p:tgtEl>
                                          <p:spTgt spid="202761"/>
                                        </p:tgtEl>
                                        <p:attrNameLst>
                                          <p:attrName>ppt_w</p:attrName>
                                        </p:attrNameLst>
                                      </p:cBhvr>
                                      <p:tavLst>
                                        <p:tav tm="0">
                                          <p:val>
                                            <p:fltVal val="0"/>
                                          </p:val>
                                        </p:tav>
                                        <p:tav tm="100000">
                                          <p:val>
                                            <p:strVal val="#ppt_w"/>
                                          </p:val>
                                        </p:tav>
                                      </p:tavLst>
                                    </p:anim>
                                    <p:anim calcmode="lin" valueType="num">
                                      <p:cBhvr>
                                        <p:cTn id="26" dur="500" fill="hold"/>
                                        <p:tgtEl>
                                          <p:spTgt spid="202761"/>
                                        </p:tgtEl>
                                        <p:attrNameLst>
                                          <p:attrName>ppt_h</p:attrName>
                                        </p:attrNameLst>
                                      </p:cBhvr>
                                      <p:tavLst>
                                        <p:tav tm="0">
                                          <p:val>
                                            <p:fltVal val="0"/>
                                          </p:val>
                                        </p:tav>
                                        <p:tav tm="100000">
                                          <p:val>
                                            <p:strVal val="#ppt_h"/>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02756"/>
                                        </p:tgtEl>
                                        <p:attrNameLst>
                                          <p:attrName>style.visibility</p:attrName>
                                        </p:attrNameLst>
                                      </p:cBhvr>
                                      <p:to>
                                        <p:strVal val="visible"/>
                                      </p:to>
                                    </p:set>
                                    <p:anim calcmode="lin" valueType="num">
                                      <p:cBhvr>
                                        <p:cTn id="30" dur="500" fill="hold"/>
                                        <p:tgtEl>
                                          <p:spTgt spid="202756"/>
                                        </p:tgtEl>
                                        <p:attrNameLst>
                                          <p:attrName>ppt_w</p:attrName>
                                        </p:attrNameLst>
                                      </p:cBhvr>
                                      <p:tavLst>
                                        <p:tav tm="0">
                                          <p:val>
                                            <p:fltVal val="0"/>
                                          </p:val>
                                        </p:tav>
                                        <p:tav tm="100000">
                                          <p:val>
                                            <p:strVal val="#ppt_w"/>
                                          </p:val>
                                        </p:tav>
                                      </p:tavLst>
                                    </p:anim>
                                    <p:anim calcmode="lin" valueType="num">
                                      <p:cBhvr>
                                        <p:cTn id="31" dur="500" fill="hold"/>
                                        <p:tgtEl>
                                          <p:spTgt spid="20275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6" grpId="0" animBg="1" autoUpdateAnimBg="0"/>
      <p:bldP spid="202757" grpId="0" autoUpdateAnimBg="0"/>
      <p:bldP spid="202758" grpId="0" autoUpdateAnimBg="0"/>
      <p:bldP spid="202759" grpId="0" autoUpdateAnimBg="0"/>
      <p:bldP spid="202760"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203778" name="Rectangle 2"/>
          <p:cNvSpPr>
            <a:spLocks noChangeArrowheads="1"/>
          </p:cNvSpPr>
          <p:nvPr>
            <p:ph type="ctrTitle"/>
          </p:nvPr>
        </p:nvSpPr>
        <p:spPr bwMode="auto">
          <a:xfrm>
            <a:off x="685800" y="152400"/>
            <a:ext cx="7772400" cy="457200"/>
          </a:xfrm>
          <a:noFill/>
          <a:ln>
            <a:miter lim="800000"/>
            <a:headEnd/>
            <a:tailEnd/>
          </a:ln>
        </p:spPr>
        <p:txBody>
          <a:bodyPr vert="horz" wrap="square" lIns="91440" tIns="45720" rIns="91440" bIns="45720" numCol="1" anchor="t" anchorCtr="0" compatLnSpc="1">
            <a:prstTxWarp prst="textNoShape">
              <a:avLst/>
            </a:prstTxWarp>
          </a:bodyPr>
          <a:lstStyle/>
          <a:p>
            <a:r>
              <a:rPr lang="en-US" sz="2400" b="1">
                <a:solidFill>
                  <a:srgbClr val="990033"/>
                </a:solidFill>
                <a:latin typeface="Arial" charset="0"/>
              </a:rPr>
              <a:t>Three Phase Star Connections 3</a:t>
            </a:r>
            <a:endParaRPr lang="en-AU" sz="2400" b="1">
              <a:solidFill>
                <a:srgbClr val="990033"/>
              </a:solidFill>
              <a:latin typeface="Arial" charset="0"/>
            </a:endParaRPr>
          </a:p>
        </p:txBody>
      </p:sp>
      <p:sp>
        <p:nvSpPr>
          <p:cNvPr id="203779" name="Line 3"/>
          <p:cNvSpPr>
            <a:spLocks noChangeShapeType="1"/>
          </p:cNvSpPr>
          <p:nvPr/>
        </p:nvSpPr>
        <p:spPr bwMode="auto">
          <a:xfrm>
            <a:off x="895350" y="590550"/>
            <a:ext cx="7696200" cy="0"/>
          </a:xfrm>
          <a:prstGeom prst="line">
            <a:avLst/>
          </a:prstGeom>
          <a:noFill/>
          <a:ln w="9525">
            <a:solidFill>
              <a:srgbClr val="993300"/>
            </a:solidFill>
            <a:round/>
            <a:headEnd/>
            <a:tailEnd/>
          </a:ln>
          <a:effectLst/>
        </p:spPr>
        <p:txBody>
          <a:bodyPr lIns="90000" tIns="46800" rIns="90000" bIns="46800" anchor="ctr"/>
          <a:lstStyle/>
          <a:p>
            <a:endParaRPr lang="en-AU"/>
          </a:p>
        </p:txBody>
      </p:sp>
      <p:sp>
        <p:nvSpPr>
          <p:cNvPr id="203780" name="AutoShape 4"/>
          <p:cNvSpPr>
            <a:spLocks noChangeArrowheads="1"/>
          </p:cNvSpPr>
          <p:nvPr/>
        </p:nvSpPr>
        <p:spPr bwMode="auto">
          <a:xfrm>
            <a:off x="7696200" y="6096000"/>
            <a:ext cx="1143000" cy="3810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p:spPr>
        <p:txBody>
          <a:bodyPr wrap="none" anchor="ctr"/>
          <a:lstStyle/>
          <a:p>
            <a:pPr>
              <a:spcBef>
                <a:spcPct val="0"/>
              </a:spcBef>
            </a:pPr>
            <a:r>
              <a:rPr lang="en-US" sz="1800" b="1">
                <a:solidFill>
                  <a:srgbClr val="990033"/>
                </a:solidFill>
              </a:rPr>
              <a:t>Continue</a:t>
            </a:r>
            <a:endParaRPr lang="en-AU" sz="1800" b="1">
              <a:solidFill>
                <a:srgbClr val="990033"/>
              </a:solidFill>
            </a:endParaRPr>
          </a:p>
        </p:txBody>
      </p:sp>
      <p:sp>
        <p:nvSpPr>
          <p:cNvPr id="203781" name="Text Box 5"/>
          <p:cNvSpPr txBox="1">
            <a:spLocks noChangeArrowheads="1"/>
          </p:cNvSpPr>
          <p:nvPr/>
        </p:nvSpPr>
        <p:spPr bwMode="auto">
          <a:xfrm>
            <a:off x="933450" y="762000"/>
            <a:ext cx="7524750" cy="776288"/>
          </a:xfrm>
          <a:prstGeom prst="rect">
            <a:avLst/>
          </a:prstGeom>
          <a:noFill/>
          <a:ln w="9525">
            <a:noFill/>
            <a:miter lim="800000"/>
            <a:headEnd/>
            <a:tailEnd/>
          </a:ln>
          <a:effectLst/>
        </p:spPr>
        <p:txBody>
          <a:bodyPr bIns="0">
            <a:spAutoFit/>
          </a:bodyPr>
          <a:lstStyle/>
          <a:p>
            <a:pPr algn="l"/>
            <a:r>
              <a:rPr lang="en-US" sz="2400">
                <a:solidFill>
                  <a:schemeClr val="tx1"/>
                </a:solidFill>
                <a:cs typeface="Arial" charset="0"/>
              </a:rPr>
              <a:t>3</a:t>
            </a:r>
            <a:r>
              <a:rPr lang="en-AU">
                <a:solidFill>
                  <a:schemeClr val="tx1"/>
                </a:solidFill>
                <a:cs typeface="Arial" charset="0"/>
              </a:rPr>
              <a:t>.	</a:t>
            </a:r>
            <a:r>
              <a:rPr lang="en-AU" sz="2400">
                <a:solidFill>
                  <a:schemeClr val="tx1"/>
                </a:solidFill>
              </a:rPr>
              <a:t>The voltage measurement between the lines of a star system is known as . . .? </a:t>
            </a:r>
          </a:p>
        </p:txBody>
      </p:sp>
      <p:sp>
        <p:nvSpPr>
          <p:cNvPr id="203782" name="Text Box 6"/>
          <p:cNvSpPr txBox="1">
            <a:spLocks noChangeArrowheads="1"/>
          </p:cNvSpPr>
          <p:nvPr/>
        </p:nvSpPr>
        <p:spPr bwMode="auto">
          <a:xfrm>
            <a:off x="723900" y="4781550"/>
            <a:ext cx="2209800" cy="366713"/>
          </a:xfrm>
          <a:prstGeom prst="rect">
            <a:avLst/>
          </a:prstGeom>
          <a:noFill/>
          <a:ln w="9525">
            <a:noFill/>
            <a:miter lim="800000"/>
            <a:headEnd/>
            <a:tailEnd/>
          </a:ln>
          <a:effectLst/>
        </p:spPr>
        <p:txBody>
          <a:bodyPr lIns="90000" tIns="46800" rIns="90000" bIns="46800">
            <a:spAutoFit/>
          </a:bodyPr>
          <a:lstStyle/>
          <a:p>
            <a:r>
              <a:rPr lang="en-US" sz="1800" b="1">
                <a:solidFill>
                  <a:srgbClr val="990033"/>
                </a:solidFill>
              </a:rPr>
              <a:t>Answer:</a:t>
            </a:r>
            <a:endParaRPr lang="en-AU" sz="1800" b="1">
              <a:solidFill>
                <a:srgbClr val="990033"/>
              </a:solidFill>
            </a:endParaRPr>
          </a:p>
        </p:txBody>
      </p:sp>
      <p:sp>
        <p:nvSpPr>
          <p:cNvPr id="203783" name="Text Box 7"/>
          <p:cNvSpPr txBox="1">
            <a:spLocks noChangeArrowheads="1"/>
          </p:cNvSpPr>
          <p:nvPr/>
        </p:nvSpPr>
        <p:spPr bwMode="auto">
          <a:xfrm>
            <a:off x="1238250" y="5127625"/>
            <a:ext cx="6858000" cy="701675"/>
          </a:xfrm>
          <a:prstGeom prst="rect">
            <a:avLst/>
          </a:prstGeom>
          <a:noFill/>
          <a:ln w="9525">
            <a:noFill/>
            <a:miter lim="800000"/>
            <a:headEnd/>
            <a:tailEnd/>
          </a:ln>
          <a:effectLst/>
        </p:spPr>
        <p:txBody>
          <a:bodyPr lIns="90000" tIns="46800" rIns="90000" bIns="46800">
            <a:spAutoFit/>
          </a:bodyPr>
          <a:lstStyle/>
          <a:p>
            <a:pPr algn="l"/>
            <a:r>
              <a:rPr lang="en-AU">
                <a:solidFill>
                  <a:schemeClr val="tx1"/>
                </a:solidFill>
              </a:rPr>
              <a:t>The voltage measured between the lines is known as the line-to-line voltage or line voltage. </a:t>
            </a:r>
          </a:p>
        </p:txBody>
      </p:sp>
      <p:sp>
        <p:nvSpPr>
          <p:cNvPr id="203784" name="Text Box 8"/>
          <p:cNvSpPr txBox="1">
            <a:spLocks noChangeArrowheads="1"/>
          </p:cNvSpPr>
          <p:nvPr/>
        </p:nvSpPr>
        <p:spPr bwMode="auto">
          <a:xfrm>
            <a:off x="1276350" y="6172200"/>
            <a:ext cx="6858000" cy="396875"/>
          </a:xfrm>
          <a:prstGeom prst="rect">
            <a:avLst/>
          </a:prstGeom>
          <a:noFill/>
          <a:ln w="9525">
            <a:noFill/>
            <a:miter lim="800000"/>
            <a:headEnd/>
            <a:tailEnd/>
          </a:ln>
          <a:effectLst/>
        </p:spPr>
        <p:txBody>
          <a:bodyPr lIns="90000" tIns="46800" rIns="90000" bIns="46800">
            <a:spAutoFit/>
          </a:bodyPr>
          <a:lstStyle/>
          <a:p>
            <a:r>
              <a:rPr lang="en-US">
                <a:solidFill>
                  <a:srgbClr val="CC6600"/>
                </a:solidFill>
              </a:rPr>
              <a:t>Reference:  Hampson - Page 192</a:t>
            </a:r>
            <a:endParaRPr lang="en-AU">
              <a:solidFill>
                <a:srgbClr val="CC6600"/>
              </a:solidFill>
            </a:endParaRPr>
          </a:p>
        </p:txBody>
      </p:sp>
      <p:pic>
        <p:nvPicPr>
          <p:cNvPr id="203786" name="Picture 10" descr="C:\Hampson\Section 5\Fig05-36.jpg"/>
          <p:cNvPicPr>
            <a:picLocks noChangeAspect="1" noChangeArrowheads="1"/>
          </p:cNvPicPr>
          <p:nvPr/>
        </p:nvPicPr>
        <p:blipFill>
          <a:blip r:embed="rId2" cstate="print"/>
          <a:srcRect/>
          <a:stretch>
            <a:fillRect/>
          </a:stretch>
        </p:blipFill>
        <p:spPr bwMode="auto">
          <a:xfrm>
            <a:off x="1905000" y="1516063"/>
            <a:ext cx="5791200" cy="32797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03781"/>
                                        </p:tgtEl>
                                        <p:attrNameLst>
                                          <p:attrName>style.visibility</p:attrName>
                                        </p:attrNameLst>
                                      </p:cBhvr>
                                      <p:to>
                                        <p:strVal val="visible"/>
                                      </p:to>
                                    </p:set>
                                    <p:anim calcmode="lin" valueType="num">
                                      <p:cBhvr>
                                        <p:cTn id="7" dur="500" fill="hold"/>
                                        <p:tgtEl>
                                          <p:spTgt spid="203781"/>
                                        </p:tgtEl>
                                        <p:attrNameLst>
                                          <p:attrName>ppt_w</p:attrName>
                                        </p:attrNameLst>
                                      </p:cBhvr>
                                      <p:tavLst>
                                        <p:tav tm="0">
                                          <p:val>
                                            <p:fltVal val="0"/>
                                          </p:val>
                                        </p:tav>
                                        <p:tav tm="100000">
                                          <p:val>
                                            <p:strVal val="#ppt_w"/>
                                          </p:val>
                                        </p:tav>
                                      </p:tavLst>
                                    </p:anim>
                                    <p:anim calcmode="lin" valueType="num">
                                      <p:cBhvr>
                                        <p:cTn id="8" dur="500" fill="hold"/>
                                        <p:tgtEl>
                                          <p:spTgt spid="20378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03782"/>
                                        </p:tgtEl>
                                        <p:attrNameLst>
                                          <p:attrName>style.visibility</p:attrName>
                                        </p:attrNameLst>
                                      </p:cBhvr>
                                      <p:to>
                                        <p:strVal val="visible"/>
                                      </p:to>
                                    </p:set>
                                    <p:animEffect transition="in" filter="checkerboard(across)">
                                      <p:cBhvr>
                                        <p:cTn id="13" dur="500"/>
                                        <p:tgtEl>
                                          <p:spTgt spid="203782"/>
                                        </p:tgtEl>
                                      </p:cBhvr>
                                    </p:animEffect>
                                  </p:childTnLst>
                                </p:cTn>
                              </p:par>
                            </p:childTnLst>
                          </p:cTn>
                        </p:par>
                        <p:par>
                          <p:cTn id="14" fill="hold">
                            <p:stCondLst>
                              <p:cond delay="500"/>
                            </p:stCondLst>
                            <p:childTnLst>
                              <p:par>
                                <p:cTn id="15" presetID="5" presetClass="entr" presetSubtype="10" fill="hold" grpId="0" nodeType="afterEffect">
                                  <p:stCondLst>
                                    <p:cond delay="0"/>
                                  </p:stCondLst>
                                  <p:childTnLst>
                                    <p:set>
                                      <p:cBhvr>
                                        <p:cTn id="16" dur="1" fill="hold">
                                          <p:stCondLst>
                                            <p:cond delay="0"/>
                                          </p:stCondLst>
                                        </p:cTn>
                                        <p:tgtEl>
                                          <p:spTgt spid="203783"/>
                                        </p:tgtEl>
                                        <p:attrNameLst>
                                          <p:attrName>style.visibility</p:attrName>
                                        </p:attrNameLst>
                                      </p:cBhvr>
                                      <p:to>
                                        <p:strVal val="visible"/>
                                      </p:to>
                                    </p:set>
                                    <p:animEffect transition="in" filter="checkerboard(across)">
                                      <p:cBhvr>
                                        <p:cTn id="17" dur="500"/>
                                        <p:tgtEl>
                                          <p:spTgt spid="203783"/>
                                        </p:tgtEl>
                                      </p:cBhvr>
                                    </p:animEffect>
                                  </p:childTnLst>
                                </p:cTn>
                              </p:par>
                            </p:childTnLst>
                          </p:cTn>
                        </p:par>
                        <p:par>
                          <p:cTn id="18" fill="hold">
                            <p:stCondLst>
                              <p:cond delay="1000"/>
                            </p:stCondLst>
                            <p:childTnLst>
                              <p:par>
                                <p:cTn id="19" presetID="5" presetClass="entr" presetSubtype="10" fill="hold" grpId="0" nodeType="afterEffect">
                                  <p:stCondLst>
                                    <p:cond delay="0"/>
                                  </p:stCondLst>
                                  <p:childTnLst>
                                    <p:set>
                                      <p:cBhvr>
                                        <p:cTn id="20" dur="1" fill="hold">
                                          <p:stCondLst>
                                            <p:cond delay="0"/>
                                          </p:stCondLst>
                                        </p:cTn>
                                        <p:tgtEl>
                                          <p:spTgt spid="203784"/>
                                        </p:tgtEl>
                                        <p:attrNameLst>
                                          <p:attrName>style.visibility</p:attrName>
                                        </p:attrNameLst>
                                      </p:cBhvr>
                                      <p:to>
                                        <p:strVal val="visible"/>
                                      </p:to>
                                    </p:set>
                                    <p:animEffect transition="in" filter="checkerboard(across)">
                                      <p:cBhvr>
                                        <p:cTn id="21" dur="500"/>
                                        <p:tgtEl>
                                          <p:spTgt spid="203784"/>
                                        </p:tgtEl>
                                      </p:cBhvr>
                                    </p:animEffect>
                                  </p:childTnLst>
                                </p:cTn>
                              </p:par>
                            </p:childTnLst>
                          </p:cTn>
                        </p:par>
                        <p:par>
                          <p:cTn id="22" fill="hold">
                            <p:stCondLst>
                              <p:cond delay="1500"/>
                            </p:stCondLst>
                            <p:childTnLst>
                              <p:par>
                                <p:cTn id="23" presetID="23" presetClass="entr" presetSubtype="16" fill="hold" nodeType="afterEffect">
                                  <p:stCondLst>
                                    <p:cond delay="0"/>
                                  </p:stCondLst>
                                  <p:childTnLst>
                                    <p:set>
                                      <p:cBhvr>
                                        <p:cTn id="24" dur="1" fill="hold">
                                          <p:stCondLst>
                                            <p:cond delay="0"/>
                                          </p:stCondLst>
                                        </p:cTn>
                                        <p:tgtEl>
                                          <p:spTgt spid="203786"/>
                                        </p:tgtEl>
                                        <p:attrNameLst>
                                          <p:attrName>style.visibility</p:attrName>
                                        </p:attrNameLst>
                                      </p:cBhvr>
                                      <p:to>
                                        <p:strVal val="visible"/>
                                      </p:to>
                                    </p:set>
                                    <p:anim calcmode="lin" valueType="num">
                                      <p:cBhvr>
                                        <p:cTn id="25" dur="500" fill="hold"/>
                                        <p:tgtEl>
                                          <p:spTgt spid="203786"/>
                                        </p:tgtEl>
                                        <p:attrNameLst>
                                          <p:attrName>ppt_w</p:attrName>
                                        </p:attrNameLst>
                                      </p:cBhvr>
                                      <p:tavLst>
                                        <p:tav tm="0">
                                          <p:val>
                                            <p:fltVal val="0"/>
                                          </p:val>
                                        </p:tav>
                                        <p:tav tm="100000">
                                          <p:val>
                                            <p:strVal val="#ppt_w"/>
                                          </p:val>
                                        </p:tav>
                                      </p:tavLst>
                                    </p:anim>
                                    <p:anim calcmode="lin" valueType="num">
                                      <p:cBhvr>
                                        <p:cTn id="26" dur="500" fill="hold"/>
                                        <p:tgtEl>
                                          <p:spTgt spid="203786"/>
                                        </p:tgtEl>
                                        <p:attrNameLst>
                                          <p:attrName>ppt_h</p:attrName>
                                        </p:attrNameLst>
                                      </p:cBhvr>
                                      <p:tavLst>
                                        <p:tav tm="0">
                                          <p:val>
                                            <p:fltVal val="0"/>
                                          </p:val>
                                        </p:tav>
                                        <p:tav tm="100000">
                                          <p:val>
                                            <p:strVal val="#ppt_h"/>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03780"/>
                                        </p:tgtEl>
                                        <p:attrNameLst>
                                          <p:attrName>style.visibility</p:attrName>
                                        </p:attrNameLst>
                                      </p:cBhvr>
                                      <p:to>
                                        <p:strVal val="visible"/>
                                      </p:to>
                                    </p:set>
                                    <p:anim calcmode="lin" valueType="num">
                                      <p:cBhvr>
                                        <p:cTn id="30" dur="500" fill="hold"/>
                                        <p:tgtEl>
                                          <p:spTgt spid="203780"/>
                                        </p:tgtEl>
                                        <p:attrNameLst>
                                          <p:attrName>ppt_w</p:attrName>
                                        </p:attrNameLst>
                                      </p:cBhvr>
                                      <p:tavLst>
                                        <p:tav tm="0">
                                          <p:val>
                                            <p:fltVal val="0"/>
                                          </p:val>
                                        </p:tav>
                                        <p:tav tm="100000">
                                          <p:val>
                                            <p:strVal val="#ppt_w"/>
                                          </p:val>
                                        </p:tav>
                                      </p:tavLst>
                                    </p:anim>
                                    <p:anim calcmode="lin" valueType="num">
                                      <p:cBhvr>
                                        <p:cTn id="31" dur="500" fill="hold"/>
                                        <p:tgtEl>
                                          <p:spTgt spid="20378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80" grpId="0" animBg="1" autoUpdateAnimBg="0"/>
      <p:bldP spid="203781" grpId="0" autoUpdateAnimBg="0"/>
      <p:bldP spid="203782" grpId="0" autoUpdateAnimBg="0"/>
      <p:bldP spid="203783" grpId="0" autoUpdateAnimBg="0"/>
      <p:bldP spid="203784"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204802" name="Rectangle 2"/>
          <p:cNvSpPr>
            <a:spLocks noChangeArrowheads="1"/>
          </p:cNvSpPr>
          <p:nvPr>
            <p:ph type="ctrTitle"/>
          </p:nvPr>
        </p:nvSpPr>
        <p:spPr bwMode="auto">
          <a:xfrm>
            <a:off x="685800" y="152400"/>
            <a:ext cx="7772400" cy="457200"/>
          </a:xfrm>
          <a:noFill/>
          <a:ln>
            <a:miter lim="800000"/>
            <a:headEnd/>
            <a:tailEnd/>
          </a:ln>
        </p:spPr>
        <p:txBody>
          <a:bodyPr vert="horz" wrap="square" lIns="91440" tIns="45720" rIns="91440" bIns="45720" numCol="1" anchor="t" anchorCtr="0" compatLnSpc="1">
            <a:prstTxWarp prst="textNoShape">
              <a:avLst/>
            </a:prstTxWarp>
          </a:bodyPr>
          <a:lstStyle/>
          <a:p>
            <a:r>
              <a:rPr lang="en-US" sz="2400" b="1">
                <a:solidFill>
                  <a:srgbClr val="990033"/>
                </a:solidFill>
                <a:latin typeface="Arial" charset="0"/>
              </a:rPr>
              <a:t>Three Phase Star Connections 4</a:t>
            </a:r>
            <a:endParaRPr lang="en-AU" sz="2400" b="1">
              <a:solidFill>
                <a:srgbClr val="990033"/>
              </a:solidFill>
              <a:latin typeface="Arial" charset="0"/>
            </a:endParaRPr>
          </a:p>
        </p:txBody>
      </p:sp>
      <p:sp>
        <p:nvSpPr>
          <p:cNvPr id="204803" name="Line 3"/>
          <p:cNvSpPr>
            <a:spLocks noChangeShapeType="1"/>
          </p:cNvSpPr>
          <p:nvPr/>
        </p:nvSpPr>
        <p:spPr bwMode="auto">
          <a:xfrm>
            <a:off x="895350" y="590550"/>
            <a:ext cx="7696200" cy="0"/>
          </a:xfrm>
          <a:prstGeom prst="line">
            <a:avLst/>
          </a:prstGeom>
          <a:noFill/>
          <a:ln w="9525">
            <a:solidFill>
              <a:srgbClr val="993300"/>
            </a:solidFill>
            <a:round/>
            <a:headEnd/>
            <a:tailEnd/>
          </a:ln>
          <a:effectLst/>
        </p:spPr>
        <p:txBody>
          <a:bodyPr lIns="90000" tIns="46800" rIns="90000" bIns="46800" anchor="ctr"/>
          <a:lstStyle/>
          <a:p>
            <a:endParaRPr lang="en-AU"/>
          </a:p>
        </p:txBody>
      </p:sp>
      <p:sp>
        <p:nvSpPr>
          <p:cNvPr id="204804" name="AutoShape 4"/>
          <p:cNvSpPr>
            <a:spLocks noChangeArrowheads="1"/>
          </p:cNvSpPr>
          <p:nvPr/>
        </p:nvSpPr>
        <p:spPr bwMode="auto">
          <a:xfrm>
            <a:off x="7696200" y="6096000"/>
            <a:ext cx="1143000" cy="3810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p:spPr>
        <p:txBody>
          <a:bodyPr wrap="none" anchor="ctr"/>
          <a:lstStyle/>
          <a:p>
            <a:pPr>
              <a:spcBef>
                <a:spcPct val="0"/>
              </a:spcBef>
            </a:pPr>
            <a:r>
              <a:rPr lang="en-US" sz="1800" b="1">
                <a:solidFill>
                  <a:srgbClr val="990033"/>
                </a:solidFill>
              </a:rPr>
              <a:t>Continue</a:t>
            </a:r>
            <a:endParaRPr lang="en-AU" sz="1800" b="1">
              <a:solidFill>
                <a:srgbClr val="990033"/>
              </a:solidFill>
            </a:endParaRPr>
          </a:p>
        </p:txBody>
      </p:sp>
      <p:sp>
        <p:nvSpPr>
          <p:cNvPr id="204805" name="Text Box 5"/>
          <p:cNvSpPr txBox="1">
            <a:spLocks noChangeArrowheads="1"/>
          </p:cNvSpPr>
          <p:nvPr/>
        </p:nvSpPr>
        <p:spPr bwMode="auto">
          <a:xfrm>
            <a:off x="933450" y="762000"/>
            <a:ext cx="7524750" cy="776288"/>
          </a:xfrm>
          <a:prstGeom prst="rect">
            <a:avLst/>
          </a:prstGeom>
          <a:noFill/>
          <a:ln w="9525">
            <a:noFill/>
            <a:miter lim="800000"/>
            <a:headEnd/>
            <a:tailEnd/>
          </a:ln>
          <a:effectLst/>
        </p:spPr>
        <p:txBody>
          <a:bodyPr bIns="0">
            <a:spAutoFit/>
          </a:bodyPr>
          <a:lstStyle/>
          <a:p>
            <a:pPr algn="l"/>
            <a:r>
              <a:rPr lang="en-US" sz="2400">
                <a:solidFill>
                  <a:schemeClr val="tx1"/>
                </a:solidFill>
                <a:cs typeface="Arial" charset="0"/>
              </a:rPr>
              <a:t>4</a:t>
            </a:r>
            <a:r>
              <a:rPr lang="en-AU">
                <a:solidFill>
                  <a:schemeClr val="tx1"/>
                </a:solidFill>
                <a:cs typeface="Arial" charset="0"/>
              </a:rPr>
              <a:t>.	</a:t>
            </a:r>
            <a:r>
              <a:rPr lang="en-AU" sz="2400">
                <a:solidFill>
                  <a:schemeClr val="tx1"/>
                </a:solidFill>
              </a:rPr>
              <a:t>By what factor does the line voltage differ from the phase voltage in a star-connected system? </a:t>
            </a:r>
          </a:p>
        </p:txBody>
      </p:sp>
      <p:sp>
        <p:nvSpPr>
          <p:cNvPr id="204806" name="Text Box 6"/>
          <p:cNvSpPr txBox="1">
            <a:spLocks noChangeArrowheads="1"/>
          </p:cNvSpPr>
          <p:nvPr/>
        </p:nvSpPr>
        <p:spPr bwMode="auto">
          <a:xfrm>
            <a:off x="723900" y="4781550"/>
            <a:ext cx="2209800" cy="366713"/>
          </a:xfrm>
          <a:prstGeom prst="rect">
            <a:avLst/>
          </a:prstGeom>
          <a:noFill/>
          <a:ln w="9525">
            <a:noFill/>
            <a:miter lim="800000"/>
            <a:headEnd/>
            <a:tailEnd/>
          </a:ln>
          <a:effectLst/>
        </p:spPr>
        <p:txBody>
          <a:bodyPr lIns="90000" tIns="46800" rIns="90000" bIns="46800">
            <a:spAutoFit/>
          </a:bodyPr>
          <a:lstStyle/>
          <a:p>
            <a:r>
              <a:rPr lang="en-US" sz="1800" b="1">
                <a:solidFill>
                  <a:srgbClr val="990033"/>
                </a:solidFill>
              </a:rPr>
              <a:t>Answer:</a:t>
            </a:r>
            <a:endParaRPr lang="en-AU" sz="1800" b="1">
              <a:solidFill>
                <a:srgbClr val="990033"/>
              </a:solidFill>
            </a:endParaRPr>
          </a:p>
        </p:txBody>
      </p:sp>
      <p:sp>
        <p:nvSpPr>
          <p:cNvPr id="204807" name="Text Box 7"/>
          <p:cNvSpPr txBox="1">
            <a:spLocks noChangeArrowheads="1"/>
          </p:cNvSpPr>
          <p:nvPr/>
        </p:nvSpPr>
        <p:spPr bwMode="auto">
          <a:xfrm>
            <a:off x="1238250" y="5127625"/>
            <a:ext cx="7524750" cy="701675"/>
          </a:xfrm>
          <a:prstGeom prst="rect">
            <a:avLst/>
          </a:prstGeom>
          <a:noFill/>
          <a:ln w="9525">
            <a:noFill/>
            <a:miter lim="800000"/>
            <a:headEnd/>
            <a:tailEnd/>
          </a:ln>
          <a:effectLst/>
        </p:spPr>
        <p:txBody>
          <a:bodyPr lIns="90000" tIns="46800" rIns="90000" bIns="46800">
            <a:spAutoFit/>
          </a:bodyPr>
          <a:lstStyle/>
          <a:p>
            <a:pPr algn="l"/>
            <a:r>
              <a:rPr lang="en-AU">
                <a:solidFill>
                  <a:schemeClr val="tx1"/>
                </a:solidFill>
              </a:rPr>
              <a:t> In a star connected system the line voltage is of greater potential than the phase voltage by a factor of the √3 (1·732). </a:t>
            </a:r>
          </a:p>
        </p:txBody>
      </p:sp>
      <p:sp>
        <p:nvSpPr>
          <p:cNvPr id="204808" name="Text Box 8"/>
          <p:cNvSpPr txBox="1">
            <a:spLocks noChangeArrowheads="1"/>
          </p:cNvSpPr>
          <p:nvPr/>
        </p:nvSpPr>
        <p:spPr bwMode="auto">
          <a:xfrm>
            <a:off x="1276350" y="6172200"/>
            <a:ext cx="6858000" cy="396875"/>
          </a:xfrm>
          <a:prstGeom prst="rect">
            <a:avLst/>
          </a:prstGeom>
          <a:noFill/>
          <a:ln w="9525">
            <a:noFill/>
            <a:miter lim="800000"/>
            <a:headEnd/>
            <a:tailEnd/>
          </a:ln>
          <a:effectLst/>
        </p:spPr>
        <p:txBody>
          <a:bodyPr lIns="90000" tIns="46800" rIns="90000" bIns="46800">
            <a:spAutoFit/>
          </a:bodyPr>
          <a:lstStyle/>
          <a:p>
            <a:r>
              <a:rPr lang="en-US">
                <a:solidFill>
                  <a:srgbClr val="CC6600"/>
                </a:solidFill>
              </a:rPr>
              <a:t>Reference:  Hampson - Page 193</a:t>
            </a:r>
            <a:endParaRPr lang="en-AU">
              <a:solidFill>
                <a:srgbClr val="CC6600"/>
              </a:solidFill>
            </a:endParaRPr>
          </a:p>
        </p:txBody>
      </p:sp>
      <p:pic>
        <p:nvPicPr>
          <p:cNvPr id="204810" name="Picture 10" descr="C:\Hampson\Section 5\Fig05-39.jpg"/>
          <p:cNvPicPr>
            <a:picLocks noChangeAspect="1" noChangeArrowheads="1"/>
          </p:cNvPicPr>
          <p:nvPr/>
        </p:nvPicPr>
        <p:blipFill>
          <a:blip r:embed="rId2" cstate="print"/>
          <a:srcRect/>
          <a:stretch>
            <a:fillRect/>
          </a:stretch>
        </p:blipFill>
        <p:spPr bwMode="auto">
          <a:xfrm>
            <a:off x="2286000" y="1641475"/>
            <a:ext cx="4179888" cy="32686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04805"/>
                                        </p:tgtEl>
                                        <p:attrNameLst>
                                          <p:attrName>style.visibility</p:attrName>
                                        </p:attrNameLst>
                                      </p:cBhvr>
                                      <p:to>
                                        <p:strVal val="visible"/>
                                      </p:to>
                                    </p:set>
                                    <p:anim calcmode="lin" valueType="num">
                                      <p:cBhvr>
                                        <p:cTn id="7" dur="500" fill="hold"/>
                                        <p:tgtEl>
                                          <p:spTgt spid="204805"/>
                                        </p:tgtEl>
                                        <p:attrNameLst>
                                          <p:attrName>ppt_w</p:attrName>
                                        </p:attrNameLst>
                                      </p:cBhvr>
                                      <p:tavLst>
                                        <p:tav tm="0">
                                          <p:val>
                                            <p:fltVal val="0"/>
                                          </p:val>
                                        </p:tav>
                                        <p:tav tm="100000">
                                          <p:val>
                                            <p:strVal val="#ppt_w"/>
                                          </p:val>
                                        </p:tav>
                                      </p:tavLst>
                                    </p:anim>
                                    <p:anim calcmode="lin" valueType="num">
                                      <p:cBhvr>
                                        <p:cTn id="8" dur="500" fill="hold"/>
                                        <p:tgtEl>
                                          <p:spTgt spid="20480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04806"/>
                                        </p:tgtEl>
                                        <p:attrNameLst>
                                          <p:attrName>style.visibility</p:attrName>
                                        </p:attrNameLst>
                                      </p:cBhvr>
                                      <p:to>
                                        <p:strVal val="visible"/>
                                      </p:to>
                                    </p:set>
                                    <p:animEffect transition="in" filter="checkerboard(across)">
                                      <p:cBhvr>
                                        <p:cTn id="13" dur="500"/>
                                        <p:tgtEl>
                                          <p:spTgt spid="204806"/>
                                        </p:tgtEl>
                                      </p:cBhvr>
                                    </p:animEffect>
                                  </p:childTnLst>
                                </p:cTn>
                              </p:par>
                            </p:childTnLst>
                          </p:cTn>
                        </p:par>
                        <p:par>
                          <p:cTn id="14" fill="hold">
                            <p:stCondLst>
                              <p:cond delay="500"/>
                            </p:stCondLst>
                            <p:childTnLst>
                              <p:par>
                                <p:cTn id="15" presetID="5" presetClass="entr" presetSubtype="10" fill="hold" grpId="0" nodeType="afterEffect">
                                  <p:stCondLst>
                                    <p:cond delay="0"/>
                                  </p:stCondLst>
                                  <p:childTnLst>
                                    <p:set>
                                      <p:cBhvr>
                                        <p:cTn id="16" dur="1" fill="hold">
                                          <p:stCondLst>
                                            <p:cond delay="0"/>
                                          </p:stCondLst>
                                        </p:cTn>
                                        <p:tgtEl>
                                          <p:spTgt spid="204807"/>
                                        </p:tgtEl>
                                        <p:attrNameLst>
                                          <p:attrName>style.visibility</p:attrName>
                                        </p:attrNameLst>
                                      </p:cBhvr>
                                      <p:to>
                                        <p:strVal val="visible"/>
                                      </p:to>
                                    </p:set>
                                    <p:animEffect transition="in" filter="checkerboard(across)">
                                      <p:cBhvr>
                                        <p:cTn id="17" dur="500"/>
                                        <p:tgtEl>
                                          <p:spTgt spid="204807"/>
                                        </p:tgtEl>
                                      </p:cBhvr>
                                    </p:animEffect>
                                  </p:childTnLst>
                                </p:cTn>
                              </p:par>
                            </p:childTnLst>
                          </p:cTn>
                        </p:par>
                        <p:par>
                          <p:cTn id="18" fill="hold">
                            <p:stCondLst>
                              <p:cond delay="1000"/>
                            </p:stCondLst>
                            <p:childTnLst>
                              <p:par>
                                <p:cTn id="19" presetID="5" presetClass="entr" presetSubtype="10" fill="hold" grpId="0" nodeType="afterEffect">
                                  <p:stCondLst>
                                    <p:cond delay="0"/>
                                  </p:stCondLst>
                                  <p:childTnLst>
                                    <p:set>
                                      <p:cBhvr>
                                        <p:cTn id="20" dur="1" fill="hold">
                                          <p:stCondLst>
                                            <p:cond delay="0"/>
                                          </p:stCondLst>
                                        </p:cTn>
                                        <p:tgtEl>
                                          <p:spTgt spid="204808"/>
                                        </p:tgtEl>
                                        <p:attrNameLst>
                                          <p:attrName>style.visibility</p:attrName>
                                        </p:attrNameLst>
                                      </p:cBhvr>
                                      <p:to>
                                        <p:strVal val="visible"/>
                                      </p:to>
                                    </p:set>
                                    <p:animEffect transition="in" filter="checkerboard(across)">
                                      <p:cBhvr>
                                        <p:cTn id="21" dur="500"/>
                                        <p:tgtEl>
                                          <p:spTgt spid="204808"/>
                                        </p:tgtEl>
                                      </p:cBhvr>
                                    </p:animEffect>
                                  </p:childTnLst>
                                </p:cTn>
                              </p:par>
                            </p:childTnLst>
                          </p:cTn>
                        </p:par>
                        <p:par>
                          <p:cTn id="22" fill="hold">
                            <p:stCondLst>
                              <p:cond delay="1500"/>
                            </p:stCondLst>
                            <p:childTnLst>
                              <p:par>
                                <p:cTn id="23" presetID="23" presetClass="entr" presetSubtype="16" fill="hold" nodeType="afterEffect">
                                  <p:stCondLst>
                                    <p:cond delay="0"/>
                                  </p:stCondLst>
                                  <p:childTnLst>
                                    <p:set>
                                      <p:cBhvr>
                                        <p:cTn id="24" dur="1" fill="hold">
                                          <p:stCondLst>
                                            <p:cond delay="0"/>
                                          </p:stCondLst>
                                        </p:cTn>
                                        <p:tgtEl>
                                          <p:spTgt spid="204810"/>
                                        </p:tgtEl>
                                        <p:attrNameLst>
                                          <p:attrName>style.visibility</p:attrName>
                                        </p:attrNameLst>
                                      </p:cBhvr>
                                      <p:to>
                                        <p:strVal val="visible"/>
                                      </p:to>
                                    </p:set>
                                    <p:anim calcmode="lin" valueType="num">
                                      <p:cBhvr>
                                        <p:cTn id="25" dur="500" fill="hold"/>
                                        <p:tgtEl>
                                          <p:spTgt spid="204810"/>
                                        </p:tgtEl>
                                        <p:attrNameLst>
                                          <p:attrName>ppt_w</p:attrName>
                                        </p:attrNameLst>
                                      </p:cBhvr>
                                      <p:tavLst>
                                        <p:tav tm="0">
                                          <p:val>
                                            <p:fltVal val="0"/>
                                          </p:val>
                                        </p:tav>
                                        <p:tav tm="100000">
                                          <p:val>
                                            <p:strVal val="#ppt_w"/>
                                          </p:val>
                                        </p:tav>
                                      </p:tavLst>
                                    </p:anim>
                                    <p:anim calcmode="lin" valueType="num">
                                      <p:cBhvr>
                                        <p:cTn id="26" dur="500" fill="hold"/>
                                        <p:tgtEl>
                                          <p:spTgt spid="204810"/>
                                        </p:tgtEl>
                                        <p:attrNameLst>
                                          <p:attrName>ppt_h</p:attrName>
                                        </p:attrNameLst>
                                      </p:cBhvr>
                                      <p:tavLst>
                                        <p:tav tm="0">
                                          <p:val>
                                            <p:fltVal val="0"/>
                                          </p:val>
                                        </p:tav>
                                        <p:tav tm="100000">
                                          <p:val>
                                            <p:strVal val="#ppt_h"/>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04804"/>
                                        </p:tgtEl>
                                        <p:attrNameLst>
                                          <p:attrName>style.visibility</p:attrName>
                                        </p:attrNameLst>
                                      </p:cBhvr>
                                      <p:to>
                                        <p:strVal val="visible"/>
                                      </p:to>
                                    </p:set>
                                    <p:anim calcmode="lin" valueType="num">
                                      <p:cBhvr>
                                        <p:cTn id="30" dur="500" fill="hold"/>
                                        <p:tgtEl>
                                          <p:spTgt spid="204804"/>
                                        </p:tgtEl>
                                        <p:attrNameLst>
                                          <p:attrName>ppt_w</p:attrName>
                                        </p:attrNameLst>
                                      </p:cBhvr>
                                      <p:tavLst>
                                        <p:tav tm="0">
                                          <p:val>
                                            <p:fltVal val="0"/>
                                          </p:val>
                                        </p:tav>
                                        <p:tav tm="100000">
                                          <p:val>
                                            <p:strVal val="#ppt_w"/>
                                          </p:val>
                                        </p:tav>
                                      </p:tavLst>
                                    </p:anim>
                                    <p:anim calcmode="lin" valueType="num">
                                      <p:cBhvr>
                                        <p:cTn id="31" dur="500" fill="hold"/>
                                        <p:tgtEl>
                                          <p:spTgt spid="20480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4" grpId="0" animBg="1" autoUpdateAnimBg="0"/>
      <p:bldP spid="204805" grpId="0" autoUpdateAnimBg="0"/>
      <p:bldP spid="204806" grpId="0" autoUpdateAnimBg="0"/>
      <p:bldP spid="204807" grpId="0" autoUpdateAnimBg="0"/>
      <p:bldP spid="204808"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205826" name="Rectangle 2"/>
          <p:cNvSpPr>
            <a:spLocks noChangeArrowheads="1"/>
          </p:cNvSpPr>
          <p:nvPr>
            <p:ph type="ctrTitle"/>
          </p:nvPr>
        </p:nvSpPr>
        <p:spPr bwMode="auto">
          <a:xfrm>
            <a:off x="685800" y="152400"/>
            <a:ext cx="7772400" cy="457200"/>
          </a:xfrm>
          <a:noFill/>
          <a:ln>
            <a:miter lim="800000"/>
            <a:headEnd/>
            <a:tailEnd/>
          </a:ln>
        </p:spPr>
        <p:txBody>
          <a:bodyPr vert="horz" wrap="square" lIns="91440" tIns="45720" rIns="91440" bIns="45720" numCol="1" anchor="t" anchorCtr="0" compatLnSpc="1">
            <a:prstTxWarp prst="textNoShape">
              <a:avLst/>
            </a:prstTxWarp>
          </a:bodyPr>
          <a:lstStyle/>
          <a:p>
            <a:r>
              <a:rPr lang="en-US" sz="2400" b="1">
                <a:solidFill>
                  <a:srgbClr val="990033"/>
                </a:solidFill>
                <a:latin typeface="Arial" charset="0"/>
              </a:rPr>
              <a:t>Three Phase Star Connections 5</a:t>
            </a:r>
            <a:endParaRPr lang="en-AU" sz="2400" b="1">
              <a:solidFill>
                <a:srgbClr val="990033"/>
              </a:solidFill>
              <a:latin typeface="Arial" charset="0"/>
            </a:endParaRPr>
          </a:p>
        </p:txBody>
      </p:sp>
      <p:sp>
        <p:nvSpPr>
          <p:cNvPr id="205827" name="Line 3"/>
          <p:cNvSpPr>
            <a:spLocks noChangeShapeType="1"/>
          </p:cNvSpPr>
          <p:nvPr/>
        </p:nvSpPr>
        <p:spPr bwMode="auto">
          <a:xfrm>
            <a:off x="895350" y="590550"/>
            <a:ext cx="7696200" cy="0"/>
          </a:xfrm>
          <a:prstGeom prst="line">
            <a:avLst/>
          </a:prstGeom>
          <a:noFill/>
          <a:ln w="9525">
            <a:solidFill>
              <a:srgbClr val="993300"/>
            </a:solidFill>
            <a:round/>
            <a:headEnd/>
            <a:tailEnd/>
          </a:ln>
          <a:effectLst/>
        </p:spPr>
        <p:txBody>
          <a:bodyPr lIns="90000" tIns="46800" rIns="90000" bIns="46800" anchor="ctr"/>
          <a:lstStyle/>
          <a:p>
            <a:endParaRPr lang="en-AU"/>
          </a:p>
        </p:txBody>
      </p:sp>
      <p:sp>
        <p:nvSpPr>
          <p:cNvPr id="205828" name="AutoShape 4"/>
          <p:cNvSpPr>
            <a:spLocks noChangeArrowheads="1"/>
          </p:cNvSpPr>
          <p:nvPr/>
        </p:nvSpPr>
        <p:spPr bwMode="auto">
          <a:xfrm>
            <a:off x="7696200" y="6096000"/>
            <a:ext cx="1143000" cy="3810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p:spPr>
        <p:txBody>
          <a:bodyPr wrap="none" anchor="ctr"/>
          <a:lstStyle/>
          <a:p>
            <a:pPr>
              <a:spcBef>
                <a:spcPct val="0"/>
              </a:spcBef>
            </a:pPr>
            <a:r>
              <a:rPr lang="en-US" sz="1800" b="1">
                <a:solidFill>
                  <a:srgbClr val="990033"/>
                </a:solidFill>
              </a:rPr>
              <a:t>Continue</a:t>
            </a:r>
            <a:endParaRPr lang="en-AU" sz="1800" b="1">
              <a:solidFill>
                <a:srgbClr val="990033"/>
              </a:solidFill>
            </a:endParaRPr>
          </a:p>
        </p:txBody>
      </p:sp>
      <p:sp>
        <p:nvSpPr>
          <p:cNvPr id="205829" name="Text Box 5"/>
          <p:cNvSpPr txBox="1">
            <a:spLocks noChangeArrowheads="1"/>
          </p:cNvSpPr>
          <p:nvPr/>
        </p:nvSpPr>
        <p:spPr bwMode="auto">
          <a:xfrm>
            <a:off x="933450" y="762000"/>
            <a:ext cx="7524750" cy="1141413"/>
          </a:xfrm>
          <a:prstGeom prst="rect">
            <a:avLst/>
          </a:prstGeom>
          <a:noFill/>
          <a:ln w="9525">
            <a:noFill/>
            <a:miter lim="800000"/>
            <a:headEnd/>
            <a:tailEnd/>
          </a:ln>
          <a:effectLst/>
        </p:spPr>
        <p:txBody>
          <a:bodyPr bIns="0">
            <a:spAutoFit/>
          </a:bodyPr>
          <a:lstStyle/>
          <a:p>
            <a:pPr algn="l"/>
            <a:r>
              <a:rPr lang="en-US" sz="2400">
                <a:solidFill>
                  <a:schemeClr val="tx1"/>
                </a:solidFill>
                <a:cs typeface="Arial" charset="0"/>
              </a:rPr>
              <a:t>5</a:t>
            </a:r>
            <a:r>
              <a:rPr lang="en-AU">
                <a:solidFill>
                  <a:schemeClr val="tx1"/>
                </a:solidFill>
                <a:cs typeface="Arial" charset="0"/>
              </a:rPr>
              <a:t>.	</a:t>
            </a:r>
            <a:r>
              <a:rPr lang="en-AU" sz="2400">
                <a:solidFill>
                  <a:schemeClr val="tx1"/>
                </a:solidFill>
                <a:cs typeface="Arial" charset="0"/>
              </a:rPr>
              <a:t>In a star-connected system state the angle of relationship between the line voltage and the phase voltage.</a:t>
            </a:r>
          </a:p>
        </p:txBody>
      </p:sp>
      <p:sp>
        <p:nvSpPr>
          <p:cNvPr id="205830" name="Text Box 6"/>
          <p:cNvSpPr txBox="1">
            <a:spLocks noChangeArrowheads="1"/>
          </p:cNvSpPr>
          <p:nvPr/>
        </p:nvSpPr>
        <p:spPr bwMode="auto">
          <a:xfrm>
            <a:off x="723900" y="4781550"/>
            <a:ext cx="2209800" cy="366713"/>
          </a:xfrm>
          <a:prstGeom prst="rect">
            <a:avLst/>
          </a:prstGeom>
          <a:noFill/>
          <a:ln w="9525">
            <a:noFill/>
            <a:miter lim="800000"/>
            <a:headEnd/>
            <a:tailEnd/>
          </a:ln>
          <a:effectLst/>
        </p:spPr>
        <p:txBody>
          <a:bodyPr lIns="90000" tIns="46800" rIns="90000" bIns="46800">
            <a:spAutoFit/>
          </a:bodyPr>
          <a:lstStyle/>
          <a:p>
            <a:r>
              <a:rPr lang="en-US" sz="1800" b="1">
                <a:solidFill>
                  <a:srgbClr val="990033"/>
                </a:solidFill>
              </a:rPr>
              <a:t>Answer</a:t>
            </a:r>
            <a:r>
              <a:rPr lang="en-US" sz="1800">
                <a:solidFill>
                  <a:srgbClr val="990033"/>
                </a:solidFill>
              </a:rPr>
              <a:t>:</a:t>
            </a:r>
            <a:endParaRPr lang="en-AU" sz="1800">
              <a:solidFill>
                <a:srgbClr val="990033"/>
              </a:solidFill>
            </a:endParaRPr>
          </a:p>
        </p:txBody>
      </p:sp>
      <p:sp>
        <p:nvSpPr>
          <p:cNvPr id="205831" name="Text Box 7"/>
          <p:cNvSpPr txBox="1">
            <a:spLocks noChangeArrowheads="1"/>
          </p:cNvSpPr>
          <p:nvPr/>
        </p:nvSpPr>
        <p:spPr bwMode="auto">
          <a:xfrm>
            <a:off x="1238250" y="5127625"/>
            <a:ext cx="7524750" cy="396875"/>
          </a:xfrm>
          <a:prstGeom prst="rect">
            <a:avLst/>
          </a:prstGeom>
          <a:noFill/>
          <a:ln w="9525">
            <a:noFill/>
            <a:miter lim="800000"/>
            <a:headEnd/>
            <a:tailEnd/>
          </a:ln>
          <a:effectLst/>
        </p:spPr>
        <p:txBody>
          <a:bodyPr lIns="90000" tIns="46800" rIns="90000" bIns="46800">
            <a:spAutoFit/>
          </a:bodyPr>
          <a:lstStyle/>
          <a:p>
            <a:pPr algn="l"/>
            <a:r>
              <a:rPr lang="en-AU">
                <a:solidFill>
                  <a:schemeClr val="tx1"/>
                </a:solidFill>
              </a:rPr>
              <a:t>The line voltage leads the phase voltage by 30º. </a:t>
            </a:r>
          </a:p>
        </p:txBody>
      </p:sp>
      <p:sp>
        <p:nvSpPr>
          <p:cNvPr id="205832" name="Text Box 8"/>
          <p:cNvSpPr txBox="1">
            <a:spLocks noChangeArrowheads="1"/>
          </p:cNvSpPr>
          <p:nvPr/>
        </p:nvSpPr>
        <p:spPr bwMode="auto">
          <a:xfrm>
            <a:off x="1276350" y="6172200"/>
            <a:ext cx="6858000" cy="396875"/>
          </a:xfrm>
          <a:prstGeom prst="rect">
            <a:avLst/>
          </a:prstGeom>
          <a:noFill/>
          <a:ln w="9525">
            <a:noFill/>
            <a:miter lim="800000"/>
            <a:headEnd/>
            <a:tailEnd/>
          </a:ln>
          <a:effectLst/>
        </p:spPr>
        <p:txBody>
          <a:bodyPr lIns="90000" tIns="46800" rIns="90000" bIns="46800">
            <a:spAutoFit/>
          </a:bodyPr>
          <a:lstStyle/>
          <a:p>
            <a:r>
              <a:rPr lang="en-US">
                <a:solidFill>
                  <a:srgbClr val="CC6600"/>
                </a:solidFill>
              </a:rPr>
              <a:t>Reference:  Hampson - Page 193</a:t>
            </a:r>
            <a:endParaRPr lang="en-AU">
              <a:solidFill>
                <a:srgbClr val="CC6600"/>
              </a:solidFill>
            </a:endParaRPr>
          </a:p>
        </p:txBody>
      </p:sp>
      <p:pic>
        <p:nvPicPr>
          <p:cNvPr id="205835" name="Picture 11" descr="C:\Hampson\Section 5\Fig05-39.jpg"/>
          <p:cNvPicPr>
            <a:picLocks noChangeAspect="1" noChangeArrowheads="1"/>
          </p:cNvPicPr>
          <p:nvPr/>
        </p:nvPicPr>
        <p:blipFill>
          <a:blip r:embed="rId2" cstate="print"/>
          <a:srcRect/>
          <a:stretch>
            <a:fillRect/>
          </a:stretch>
        </p:blipFill>
        <p:spPr bwMode="auto">
          <a:xfrm>
            <a:off x="2936875" y="1643063"/>
            <a:ext cx="4424363" cy="345916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05829"/>
                                        </p:tgtEl>
                                        <p:attrNameLst>
                                          <p:attrName>style.visibility</p:attrName>
                                        </p:attrNameLst>
                                      </p:cBhvr>
                                      <p:to>
                                        <p:strVal val="visible"/>
                                      </p:to>
                                    </p:set>
                                    <p:anim calcmode="lin" valueType="num">
                                      <p:cBhvr>
                                        <p:cTn id="7" dur="500" fill="hold"/>
                                        <p:tgtEl>
                                          <p:spTgt spid="205829"/>
                                        </p:tgtEl>
                                        <p:attrNameLst>
                                          <p:attrName>ppt_w</p:attrName>
                                        </p:attrNameLst>
                                      </p:cBhvr>
                                      <p:tavLst>
                                        <p:tav tm="0">
                                          <p:val>
                                            <p:fltVal val="0"/>
                                          </p:val>
                                        </p:tav>
                                        <p:tav tm="100000">
                                          <p:val>
                                            <p:strVal val="#ppt_w"/>
                                          </p:val>
                                        </p:tav>
                                      </p:tavLst>
                                    </p:anim>
                                    <p:anim calcmode="lin" valueType="num">
                                      <p:cBhvr>
                                        <p:cTn id="8" dur="500" fill="hold"/>
                                        <p:tgtEl>
                                          <p:spTgt spid="20582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05830"/>
                                        </p:tgtEl>
                                        <p:attrNameLst>
                                          <p:attrName>style.visibility</p:attrName>
                                        </p:attrNameLst>
                                      </p:cBhvr>
                                      <p:to>
                                        <p:strVal val="visible"/>
                                      </p:to>
                                    </p:set>
                                    <p:animEffect transition="in" filter="checkerboard(across)">
                                      <p:cBhvr>
                                        <p:cTn id="13" dur="500"/>
                                        <p:tgtEl>
                                          <p:spTgt spid="205830"/>
                                        </p:tgtEl>
                                      </p:cBhvr>
                                    </p:animEffect>
                                  </p:childTnLst>
                                </p:cTn>
                              </p:par>
                            </p:childTnLst>
                          </p:cTn>
                        </p:par>
                        <p:par>
                          <p:cTn id="14" fill="hold">
                            <p:stCondLst>
                              <p:cond delay="500"/>
                            </p:stCondLst>
                            <p:childTnLst>
                              <p:par>
                                <p:cTn id="15" presetID="5" presetClass="entr" presetSubtype="10" fill="hold" grpId="0" nodeType="afterEffect">
                                  <p:stCondLst>
                                    <p:cond delay="0"/>
                                  </p:stCondLst>
                                  <p:childTnLst>
                                    <p:set>
                                      <p:cBhvr>
                                        <p:cTn id="16" dur="1" fill="hold">
                                          <p:stCondLst>
                                            <p:cond delay="0"/>
                                          </p:stCondLst>
                                        </p:cTn>
                                        <p:tgtEl>
                                          <p:spTgt spid="205831"/>
                                        </p:tgtEl>
                                        <p:attrNameLst>
                                          <p:attrName>style.visibility</p:attrName>
                                        </p:attrNameLst>
                                      </p:cBhvr>
                                      <p:to>
                                        <p:strVal val="visible"/>
                                      </p:to>
                                    </p:set>
                                    <p:animEffect transition="in" filter="checkerboard(across)">
                                      <p:cBhvr>
                                        <p:cTn id="17" dur="500"/>
                                        <p:tgtEl>
                                          <p:spTgt spid="205831"/>
                                        </p:tgtEl>
                                      </p:cBhvr>
                                    </p:animEffect>
                                  </p:childTnLst>
                                </p:cTn>
                              </p:par>
                            </p:childTnLst>
                          </p:cTn>
                        </p:par>
                        <p:par>
                          <p:cTn id="18" fill="hold">
                            <p:stCondLst>
                              <p:cond delay="1000"/>
                            </p:stCondLst>
                            <p:childTnLst>
                              <p:par>
                                <p:cTn id="19" presetID="5" presetClass="entr" presetSubtype="10" fill="hold" grpId="0" nodeType="afterEffect">
                                  <p:stCondLst>
                                    <p:cond delay="0"/>
                                  </p:stCondLst>
                                  <p:childTnLst>
                                    <p:set>
                                      <p:cBhvr>
                                        <p:cTn id="20" dur="1" fill="hold">
                                          <p:stCondLst>
                                            <p:cond delay="0"/>
                                          </p:stCondLst>
                                        </p:cTn>
                                        <p:tgtEl>
                                          <p:spTgt spid="205832"/>
                                        </p:tgtEl>
                                        <p:attrNameLst>
                                          <p:attrName>style.visibility</p:attrName>
                                        </p:attrNameLst>
                                      </p:cBhvr>
                                      <p:to>
                                        <p:strVal val="visible"/>
                                      </p:to>
                                    </p:set>
                                    <p:animEffect transition="in" filter="checkerboard(across)">
                                      <p:cBhvr>
                                        <p:cTn id="21" dur="500"/>
                                        <p:tgtEl>
                                          <p:spTgt spid="205832"/>
                                        </p:tgtEl>
                                      </p:cBhvr>
                                    </p:animEffect>
                                  </p:childTnLst>
                                </p:cTn>
                              </p:par>
                            </p:childTnLst>
                          </p:cTn>
                        </p:par>
                        <p:par>
                          <p:cTn id="22" fill="hold">
                            <p:stCondLst>
                              <p:cond delay="1500"/>
                            </p:stCondLst>
                            <p:childTnLst>
                              <p:par>
                                <p:cTn id="23" presetID="23" presetClass="entr" presetSubtype="16" fill="hold" nodeType="afterEffect">
                                  <p:stCondLst>
                                    <p:cond delay="0"/>
                                  </p:stCondLst>
                                  <p:childTnLst>
                                    <p:set>
                                      <p:cBhvr>
                                        <p:cTn id="24" dur="1" fill="hold">
                                          <p:stCondLst>
                                            <p:cond delay="0"/>
                                          </p:stCondLst>
                                        </p:cTn>
                                        <p:tgtEl>
                                          <p:spTgt spid="205835"/>
                                        </p:tgtEl>
                                        <p:attrNameLst>
                                          <p:attrName>style.visibility</p:attrName>
                                        </p:attrNameLst>
                                      </p:cBhvr>
                                      <p:to>
                                        <p:strVal val="visible"/>
                                      </p:to>
                                    </p:set>
                                    <p:anim calcmode="lin" valueType="num">
                                      <p:cBhvr>
                                        <p:cTn id="25" dur="500" fill="hold"/>
                                        <p:tgtEl>
                                          <p:spTgt spid="205835"/>
                                        </p:tgtEl>
                                        <p:attrNameLst>
                                          <p:attrName>ppt_w</p:attrName>
                                        </p:attrNameLst>
                                      </p:cBhvr>
                                      <p:tavLst>
                                        <p:tav tm="0">
                                          <p:val>
                                            <p:fltVal val="0"/>
                                          </p:val>
                                        </p:tav>
                                        <p:tav tm="100000">
                                          <p:val>
                                            <p:strVal val="#ppt_w"/>
                                          </p:val>
                                        </p:tav>
                                      </p:tavLst>
                                    </p:anim>
                                    <p:anim calcmode="lin" valueType="num">
                                      <p:cBhvr>
                                        <p:cTn id="26" dur="500" fill="hold"/>
                                        <p:tgtEl>
                                          <p:spTgt spid="205835"/>
                                        </p:tgtEl>
                                        <p:attrNameLst>
                                          <p:attrName>ppt_h</p:attrName>
                                        </p:attrNameLst>
                                      </p:cBhvr>
                                      <p:tavLst>
                                        <p:tav tm="0">
                                          <p:val>
                                            <p:fltVal val="0"/>
                                          </p:val>
                                        </p:tav>
                                        <p:tav tm="100000">
                                          <p:val>
                                            <p:strVal val="#ppt_h"/>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05828"/>
                                        </p:tgtEl>
                                        <p:attrNameLst>
                                          <p:attrName>style.visibility</p:attrName>
                                        </p:attrNameLst>
                                      </p:cBhvr>
                                      <p:to>
                                        <p:strVal val="visible"/>
                                      </p:to>
                                    </p:set>
                                    <p:anim calcmode="lin" valueType="num">
                                      <p:cBhvr>
                                        <p:cTn id="30" dur="500" fill="hold"/>
                                        <p:tgtEl>
                                          <p:spTgt spid="205828"/>
                                        </p:tgtEl>
                                        <p:attrNameLst>
                                          <p:attrName>ppt_w</p:attrName>
                                        </p:attrNameLst>
                                      </p:cBhvr>
                                      <p:tavLst>
                                        <p:tav tm="0">
                                          <p:val>
                                            <p:fltVal val="0"/>
                                          </p:val>
                                        </p:tav>
                                        <p:tav tm="100000">
                                          <p:val>
                                            <p:strVal val="#ppt_w"/>
                                          </p:val>
                                        </p:tav>
                                      </p:tavLst>
                                    </p:anim>
                                    <p:anim calcmode="lin" valueType="num">
                                      <p:cBhvr>
                                        <p:cTn id="31" dur="500" fill="hold"/>
                                        <p:tgtEl>
                                          <p:spTgt spid="20582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8" grpId="0" animBg="1" autoUpdateAnimBg="0"/>
      <p:bldP spid="205829" grpId="0" autoUpdateAnimBg="0"/>
      <p:bldP spid="205830" grpId="0" autoUpdateAnimBg="0"/>
      <p:bldP spid="205831" grpId="0" autoUpdateAnimBg="0"/>
      <p:bldP spid="205832"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206850" name="Rectangle 2"/>
          <p:cNvSpPr>
            <a:spLocks noChangeArrowheads="1"/>
          </p:cNvSpPr>
          <p:nvPr>
            <p:ph type="ctrTitle"/>
          </p:nvPr>
        </p:nvSpPr>
        <p:spPr bwMode="auto">
          <a:xfrm>
            <a:off x="685800" y="152400"/>
            <a:ext cx="7772400" cy="457200"/>
          </a:xfrm>
          <a:noFill/>
          <a:ln>
            <a:miter lim="800000"/>
            <a:headEnd/>
            <a:tailEnd/>
          </a:ln>
        </p:spPr>
        <p:txBody>
          <a:bodyPr vert="horz" wrap="square" lIns="91440" tIns="45720" rIns="91440" bIns="45720" numCol="1" anchor="t" anchorCtr="0" compatLnSpc="1">
            <a:prstTxWarp prst="textNoShape">
              <a:avLst/>
            </a:prstTxWarp>
          </a:bodyPr>
          <a:lstStyle/>
          <a:p>
            <a:r>
              <a:rPr lang="en-US" sz="2400" b="1">
                <a:solidFill>
                  <a:srgbClr val="990033"/>
                </a:solidFill>
                <a:latin typeface="Arial" charset="0"/>
              </a:rPr>
              <a:t>Three Phase Star Connections 6</a:t>
            </a:r>
            <a:endParaRPr lang="en-AU" sz="2400" b="1">
              <a:solidFill>
                <a:srgbClr val="990033"/>
              </a:solidFill>
              <a:latin typeface="Arial" charset="0"/>
            </a:endParaRPr>
          </a:p>
        </p:txBody>
      </p:sp>
      <p:sp>
        <p:nvSpPr>
          <p:cNvPr id="206851" name="Line 3"/>
          <p:cNvSpPr>
            <a:spLocks noChangeShapeType="1"/>
          </p:cNvSpPr>
          <p:nvPr/>
        </p:nvSpPr>
        <p:spPr bwMode="auto">
          <a:xfrm>
            <a:off x="895350" y="590550"/>
            <a:ext cx="7696200" cy="0"/>
          </a:xfrm>
          <a:prstGeom prst="line">
            <a:avLst/>
          </a:prstGeom>
          <a:noFill/>
          <a:ln w="9525">
            <a:solidFill>
              <a:srgbClr val="993300"/>
            </a:solidFill>
            <a:round/>
            <a:headEnd/>
            <a:tailEnd/>
          </a:ln>
          <a:effectLst/>
        </p:spPr>
        <p:txBody>
          <a:bodyPr lIns="90000" tIns="46800" rIns="90000" bIns="46800" anchor="ctr"/>
          <a:lstStyle/>
          <a:p>
            <a:endParaRPr lang="en-AU"/>
          </a:p>
        </p:txBody>
      </p:sp>
      <p:sp>
        <p:nvSpPr>
          <p:cNvPr id="206852" name="AutoShape 4"/>
          <p:cNvSpPr>
            <a:spLocks noChangeArrowheads="1"/>
          </p:cNvSpPr>
          <p:nvPr/>
        </p:nvSpPr>
        <p:spPr bwMode="auto">
          <a:xfrm>
            <a:off x="7696200" y="6096000"/>
            <a:ext cx="1143000" cy="3810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p:spPr>
        <p:txBody>
          <a:bodyPr wrap="none" anchor="ctr"/>
          <a:lstStyle/>
          <a:p>
            <a:pPr>
              <a:spcBef>
                <a:spcPct val="0"/>
              </a:spcBef>
            </a:pPr>
            <a:r>
              <a:rPr lang="en-US" sz="1800" b="1">
                <a:solidFill>
                  <a:srgbClr val="990033"/>
                </a:solidFill>
              </a:rPr>
              <a:t>Continue</a:t>
            </a:r>
            <a:endParaRPr lang="en-AU" sz="1800" b="1">
              <a:solidFill>
                <a:srgbClr val="990033"/>
              </a:solidFill>
            </a:endParaRPr>
          </a:p>
        </p:txBody>
      </p:sp>
      <p:sp>
        <p:nvSpPr>
          <p:cNvPr id="206853" name="Text Box 5"/>
          <p:cNvSpPr txBox="1">
            <a:spLocks noChangeArrowheads="1"/>
          </p:cNvSpPr>
          <p:nvPr/>
        </p:nvSpPr>
        <p:spPr bwMode="auto">
          <a:xfrm>
            <a:off x="933450" y="762000"/>
            <a:ext cx="7524750" cy="776288"/>
          </a:xfrm>
          <a:prstGeom prst="rect">
            <a:avLst/>
          </a:prstGeom>
          <a:noFill/>
          <a:ln w="9525">
            <a:noFill/>
            <a:miter lim="800000"/>
            <a:headEnd/>
            <a:tailEnd/>
          </a:ln>
          <a:effectLst/>
        </p:spPr>
        <p:txBody>
          <a:bodyPr bIns="0">
            <a:spAutoFit/>
          </a:bodyPr>
          <a:lstStyle/>
          <a:p>
            <a:pPr algn="l"/>
            <a:r>
              <a:rPr lang="en-US" sz="2400">
                <a:solidFill>
                  <a:schemeClr val="tx1"/>
                </a:solidFill>
                <a:cs typeface="Arial" charset="0"/>
              </a:rPr>
              <a:t>6</a:t>
            </a:r>
            <a:r>
              <a:rPr lang="en-AU">
                <a:solidFill>
                  <a:schemeClr val="tx1"/>
                </a:solidFill>
                <a:cs typeface="Arial" charset="0"/>
              </a:rPr>
              <a:t>.	</a:t>
            </a:r>
            <a:r>
              <a:rPr lang="en-AU" sz="2400">
                <a:solidFill>
                  <a:schemeClr val="tx1"/>
                </a:solidFill>
                <a:cs typeface="Arial" charset="0"/>
              </a:rPr>
              <a:t> If the phase voltage in a star generator is 288 675 V, determine the line voltage.</a:t>
            </a:r>
          </a:p>
        </p:txBody>
      </p:sp>
      <p:sp>
        <p:nvSpPr>
          <p:cNvPr id="206854" name="Text Box 6"/>
          <p:cNvSpPr txBox="1">
            <a:spLocks noChangeArrowheads="1"/>
          </p:cNvSpPr>
          <p:nvPr/>
        </p:nvSpPr>
        <p:spPr bwMode="auto">
          <a:xfrm>
            <a:off x="723900" y="4781550"/>
            <a:ext cx="2209800" cy="366713"/>
          </a:xfrm>
          <a:prstGeom prst="rect">
            <a:avLst/>
          </a:prstGeom>
          <a:noFill/>
          <a:ln w="9525">
            <a:noFill/>
            <a:miter lim="800000"/>
            <a:headEnd/>
            <a:tailEnd/>
          </a:ln>
          <a:effectLst/>
        </p:spPr>
        <p:txBody>
          <a:bodyPr lIns="90000" tIns="46800" rIns="90000" bIns="46800">
            <a:spAutoFit/>
          </a:bodyPr>
          <a:lstStyle/>
          <a:p>
            <a:r>
              <a:rPr lang="en-US" sz="1800" b="1">
                <a:solidFill>
                  <a:srgbClr val="990033"/>
                </a:solidFill>
              </a:rPr>
              <a:t>Answer:</a:t>
            </a:r>
            <a:endParaRPr lang="en-AU" sz="1800" b="1">
              <a:solidFill>
                <a:srgbClr val="990033"/>
              </a:solidFill>
            </a:endParaRPr>
          </a:p>
        </p:txBody>
      </p:sp>
      <p:sp>
        <p:nvSpPr>
          <p:cNvPr id="206855" name="Text Box 7"/>
          <p:cNvSpPr txBox="1">
            <a:spLocks noChangeArrowheads="1"/>
          </p:cNvSpPr>
          <p:nvPr/>
        </p:nvSpPr>
        <p:spPr bwMode="auto">
          <a:xfrm>
            <a:off x="1238250" y="5127625"/>
            <a:ext cx="7524750" cy="396875"/>
          </a:xfrm>
          <a:prstGeom prst="rect">
            <a:avLst/>
          </a:prstGeom>
          <a:noFill/>
          <a:ln w="9525">
            <a:noFill/>
            <a:miter lim="800000"/>
            <a:headEnd/>
            <a:tailEnd/>
          </a:ln>
          <a:effectLst/>
        </p:spPr>
        <p:txBody>
          <a:bodyPr lIns="90000" tIns="46800" rIns="90000" bIns="46800">
            <a:spAutoFit/>
          </a:bodyPr>
          <a:lstStyle/>
          <a:p>
            <a:pPr algn="l"/>
            <a:r>
              <a:rPr lang="en-AU">
                <a:solidFill>
                  <a:schemeClr val="tx1"/>
                </a:solidFill>
              </a:rPr>
              <a:t> 500 kV </a:t>
            </a:r>
          </a:p>
        </p:txBody>
      </p:sp>
      <p:sp>
        <p:nvSpPr>
          <p:cNvPr id="206856" name="Text Box 8"/>
          <p:cNvSpPr txBox="1">
            <a:spLocks noChangeArrowheads="1"/>
          </p:cNvSpPr>
          <p:nvPr/>
        </p:nvSpPr>
        <p:spPr bwMode="auto">
          <a:xfrm>
            <a:off x="1276350" y="6172200"/>
            <a:ext cx="6858000" cy="396875"/>
          </a:xfrm>
          <a:prstGeom prst="rect">
            <a:avLst/>
          </a:prstGeom>
          <a:noFill/>
          <a:ln w="9525">
            <a:noFill/>
            <a:miter lim="800000"/>
            <a:headEnd/>
            <a:tailEnd/>
          </a:ln>
          <a:effectLst/>
        </p:spPr>
        <p:txBody>
          <a:bodyPr lIns="90000" tIns="46800" rIns="90000" bIns="46800">
            <a:spAutoFit/>
          </a:bodyPr>
          <a:lstStyle/>
          <a:p>
            <a:r>
              <a:rPr lang="en-US">
                <a:solidFill>
                  <a:srgbClr val="CC6600"/>
                </a:solidFill>
              </a:rPr>
              <a:t>Reference:  Hampson - Page 192</a:t>
            </a:r>
            <a:endParaRPr lang="en-AU">
              <a:solidFill>
                <a:srgbClr val="CC6600"/>
              </a:solidFill>
            </a:endParaRPr>
          </a:p>
        </p:txBody>
      </p:sp>
      <p:sp>
        <p:nvSpPr>
          <p:cNvPr id="206858" name="Text Box 10"/>
          <p:cNvSpPr txBox="1">
            <a:spLocks noChangeArrowheads="1"/>
          </p:cNvSpPr>
          <p:nvPr/>
        </p:nvSpPr>
        <p:spPr bwMode="auto">
          <a:xfrm>
            <a:off x="1685925" y="2670175"/>
            <a:ext cx="6581775" cy="457200"/>
          </a:xfrm>
          <a:prstGeom prst="rect">
            <a:avLst/>
          </a:prstGeom>
          <a:noFill/>
          <a:ln w="9525">
            <a:noFill/>
            <a:miter lim="800000"/>
            <a:headEnd/>
            <a:tailEnd/>
          </a:ln>
          <a:effectLst/>
        </p:spPr>
        <p:txBody>
          <a:bodyPr lIns="90000" tIns="46800" rIns="90000" bIns="46800">
            <a:spAutoFit/>
          </a:bodyPr>
          <a:lstStyle/>
          <a:p>
            <a:pPr algn="l"/>
            <a:r>
              <a:rPr lang="en-AU">
                <a:solidFill>
                  <a:schemeClr val="tx1"/>
                </a:solidFill>
              </a:rPr>
              <a:t> </a:t>
            </a:r>
            <a:r>
              <a:rPr lang="en-US" sz="2400" b="1">
                <a:solidFill>
                  <a:schemeClr val="tx1"/>
                </a:solidFill>
              </a:rPr>
              <a:t>Line voltage  =  Phase voltage x </a:t>
            </a:r>
            <a:r>
              <a:rPr lang="en-US" sz="2400" b="1">
                <a:solidFill>
                  <a:schemeClr val="tx1"/>
                </a:solidFill>
                <a:sym typeface="Symbol" pitchFamily="18" charset="2"/>
              </a:rPr>
              <a:t></a:t>
            </a:r>
            <a:r>
              <a:rPr lang="en-US" sz="2400" b="1">
                <a:solidFill>
                  <a:schemeClr val="tx1"/>
                </a:solidFill>
              </a:rPr>
              <a:t>3</a:t>
            </a:r>
            <a:endParaRPr lang="en-AU" sz="2400" b="1">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06853"/>
                                        </p:tgtEl>
                                        <p:attrNameLst>
                                          <p:attrName>style.visibility</p:attrName>
                                        </p:attrNameLst>
                                      </p:cBhvr>
                                      <p:to>
                                        <p:strVal val="visible"/>
                                      </p:to>
                                    </p:set>
                                    <p:anim calcmode="lin" valueType="num">
                                      <p:cBhvr>
                                        <p:cTn id="7" dur="500" fill="hold"/>
                                        <p:tgtEl>
                                          <p:spTgt spid="206853"/>
                                        </p:tgtEl>
                                        <p:attrNameLst>
                                          <p:attrName>ppt_w</p:attrName>
                                        </p:attrNameLst>
                                      </p:cBhvr>
                                      <p:tavLst>
                                        <p:tav tm="0">
                                          <p:val>
                                            <p:fltVal val="0"/>
                                          </p:val>
                                        </p:tav>
                                        <p:tav tm="100000">
                                          <p:val>
                                            <p:strVal val="#ppt_w"/>
                                          </p:val>
                                        </p:tav>
                                      </p:tavLst>
                                    </p:anim>
                                    <p:anim calcmode="lin" valueType="num">
                                      <p:cBhvr>
                                        <p:cTn id="8" dur="500" fill="hold"/>
                                        <p:tgtEl>
                                          <p:spTgt spid="20685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06854"/>
                                        </p:tgtEl>
                                        <p:attrNameLst>
                                          <p:attrName>style.visibility</p:attrName>
                                        </p:attrNameLst>
                                      </p:cBhvr>
                                      <p:to>
                                        <p:strVal val="visible"/>
                                      </p:to>
                                    </p:set>
                                    <p:animEffect transition="in" filter="checkerboard(across)">
                                      <p:cBhvr>
                                        <p:cTn id="13" dur="500"/>
                                        <p:tgtEl>
                                          <p:spTgt spid="206854"/>
                                        </p:tgtEl>
                                      </p:cBhvr>
                                    </p:animEffect>
                                  </p:childTnLst>
                                </p:cTn>
                              </p:par>
                            </p:childTnLst>
                          </p:cTn>
                        </p:par>
                        <p:par>
                          <p:cTn id="14" fill="hold">
                            <p:stCondLst>
                              <p:cond delay="500"/>
                            </p:stCondLst>
                            <p:childTnLst>
                              <p:par>
                                <p:cTn id="15" presetID="5" presetClass="entr" presetSubtype="10" fill="hold" grpId="0" nodeType="afterEffect">
                                  <p:stCondLst>
                                    <p:cond delay="0"/>
                                  </p:stCondLst>
                                  <p:childTnLst>
                                    <p:set>
                                      <p:cBhvr>
                                        <p:cTn id="16" dur="1" fill="hold">
                                          <p:stCondLst>
                                            <p:cond delay="0"/>
                                          </p:stCondLst>
                                        </p:cTn>
                                        <p:tgtEl>
                                          <p:spTgt spid="206855"/>
                                        </p:tgtEl>
                                        <p:attrNameLst>
                                          <p:attrName>style.visibility</p:attrName>
                                        </p:attrNameLst>
                                      </p:cBhvr>
                                      <p:to>
                                        <p:strVal val="visible"/>
                                      </p:to>
                                    </p:set>
                                    <p:animEffect transition="in" filter="checkerboard(across)">
                                      <p:cBhvr>
                                        <p:cTn id="17" dur="500"/>
                                        <p:tgtEl>
                                          <p:spTgt spid="206855"/>
                                        </p:tgtEl>
                                      </p:cBhvr>
                                    </p:animEffect>
                                  </p:childTnLst>
                                </p:cTn>
                              </p:par>
                            </p:childTnLst>
                          </p:cTn>
                        </p:par>
                        <p:par>
                          <p:cTn id="18" fill="hold">
                            <p:stCondLst>
                              <p:cond delay="1000"/>
                            </p:stCondLst>
                            <p:childTnLst>
                              <p:par>
                                <p:cTn id="19" presetID="5" presetClass="entr" presetSubtype="10" fill="hold" grpId="0" nodeType="afterEffect">
                                  <p:stCondLst>
                                    <p:cond delay="0"/>
                                  </p:stCondLst>
                                  <p:childTnLst>
                                    <p:set>
                                      <p:cBhvr>
                                        <p:cTn id="20" dur="1" fill="hold">
                                          <p:stCondLst>
                                            <p:cond delay="0"/>
                                          </p:stCondLst>
                                        </p:cTn>
                                        <p:tgtEl>
                                          <p:spTgt spid="206858"/>
                                        </p:tgtEl>
                                        <p:attrNameLst>
                                          <p:attrName>style.visibility</p:attrName>
                                        </p:attrNameLst>
                                      </p:cBhvr>
                                      <p:to>
                                        <p:strVal val="visible"/>
                                      </p:to>
                                    </p:set>
                                    <p:animEffect transition="in" filter="checkerboard(across)">
                                      <p:cBhvr>
                                        <p:cTn id="21" dur="500"/>
                                        <p:tgtEl>
                                          <p:spTgt spid="206858"/>
                                        </p:tgtEl>
                                      </p:cBhvr>
                                    </p:animEffect>
                                  </p:childTnLst>
                                </p:cTn>
                              </p:par>
                            </p:childTnLst>
                          </p:cTn>
                        </p:par>
                        <p:par>
                          <p:cTn id="22" fill="hold">
                            <p:stCondLst>
                              <p:cond delay="1500"/>
                            </p:stCondLst>
                            <p:childTnLst>
                              <p:par>
                                <p:cTn id="23" presetID="5" presetClass="entr" presetSubtype="10" fill="hold" grpId="0" nodeType="afterEffect">
                                  <p:stCondLst>
                                    <p:cond delay="0"/>
                                  </p:stCondLst>
                                  <p:childTnLst>
                                    <p:set>
                                      <p:cBhvr>
                                        <p:cTn id="24" dur="1" fill="hold">
                                          <p:stCondLst>
                                            <p:cond delay="0"/>
                                          </p:stCondLst>
                                        </p:cTn>
                                        <p:tgtEl>
                                          <p:spTgt spid="206856"/>
                                        </p:tgtEl>
                                        <p:attrNameLst>
                                          <p:attrName>style.visibility</p:attrName>
                                        </p:attrNameLst>
                                      </p:cBhvr>
                                      <p:to>
                                        <p:strVal val="visible"/>
                                      </p:to>
                                    </p:set>
                                    <p:animEffect transition="in" filter="checkerboard(across)">
                                      <p:cBhvr>
                                        <p:cTn id="25" dur="500"/>
                                        <p:tgtEl>
                                          <p:spTgt spid="206856"/>
                                        </p:tgtEl>
                                      </p:cBhvr>
                                    </p:animEffect>
                                  </p:childTnLst>
                                </p:cTn>
                              </p:par>
                            </p:childTnLst>
                          </p:cTn>
                        </p:par>
                        <p:par>
                          <p:cTn id="26" fill="hold">
                            <p:stCondLst>
                              <p:cond delay="2000"/>
                            </p:stCondLst>
                            <p:childTnLst>
                              <p:par>
                                <p:cTn id="27" presetID="23" presetClass="entr" presetSubtype="16" fill="hold" grpId="0" nodeType="afterEffect">
                                  <p:stCondLst>
                                    <p:cond delay="0"/>
                                  </p:stCondLst>
                                  <p:childTnLst>
                                    <p:set>
                                      <p:cBhvr>
                                        <p:cTn id="28" dur="1" fill="hold">
                                          <p:stCondLst>
                                            <p:cond delay="0"/>
                                          </p:stCondLst>
                                        </p:cTn>
                                        <p:tgtEl>
                                          <p:spTgt spid="206852"/>
                                        </p:tgtEl>
                                        <p:attrNameLst>
                                          <p:attrName>style.visibility</p:attrName>
                                        </p:attrNameLst>
                                      </p:cBhvr>
                                      <p:to>
                                        <p:strVal val="visible"/>
                                      </p:to>
                                    </p:set>
                                    <p:anim calcmode="lin" valueType="num">
                                      <p:cBhvr>
                                        <p:cTn id="29" dur="500" fill="hold"/>
                                        <p:tgtEl>
                                          <p:spTgt spid="206852"/>
                                        </p:tgtEl>
                                        <p:attrNameLst>
                                          <p:attrName>ppt_w</p:attrName>
                                        </p:attrNameLst>
                                      </p:cBhvr>
                                      <p:tavLst>
                                        <p:tav tm="0">
                                          <p:val>
                                            <p:fltVal val="0"/>
                                          </p:val>
                                        </p:tav>
                                        <p:tav tm="100000">
                                          <p:val>
                                            <p:strVal val="#ppt_w"/>
                                          </p:val>
                                        </p:tav>
                                      </p:tavLst>
                                    </p:anim>
                                    <p:anim calcmode="lin" valueType="num">
                                      <p:cBhvr>
                                        <p:cTn id="30" dur="500" fill="hold"/>
                                        <p:tgtEl>
                                          <p:spTgt spid="20685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2" grpId="0" animBg="1" autoUpdateAnimBg="0"/>
      <p:bldP spid="206853" grpId="0" autoUpdateAnimBg="0"/>
      <p:bldP spid="206854" grpId="0" autoUpdateAnimBg="0"/>
      <p:bldP spid="206855" grpId="0" autoUpdateAnimBg="0"/>
      <p:bldP spid="206856" grpId="0" autoUpdateAnimBg="0"/>
      <p:bldP spid="206858"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207874" name="Rectangle 2"/>
          <p:cNvSpPr>
            <a:spLocks noChangeArrowheads="1"/>
          </p:cNvSpPr>
          <p:nvPr>
            <p:ph type="ctrTitle"/>
          </p:nvPr>
        </p:nvSpPr>
        <p:spPr bwMode="auto">
          <a:xfrm>
            <a:off x="685800" y="152400"/>
            <a:ext cx="7772400" cy="457200"/>
          </a:xfrm>
          <a:noFill/>
          <a:ln>
            <a:miter lim="800000"/>
            <a:headEnd/>
            <a:tailEnd/>
          </a:ln>
        </p:spPr>
        <p:txBody>
          <a:bodyPr vert="horz" wrap="square" lIns="91440" tIns="45720" rIns="91440" bIns="45720" numCol="1" anchor="t" anchorCtr="0" compatLnSpc="1">
            <a:prstTxWarp prst="textNoShape">
              <a:avLst/>
            </a:prstTxWarp>
          </a:bodyPr>
          <a:lstStyle/>
          <a:p>
            <a:r>
              <a:rPr lang="en-US" sz="2400" b="1">
                <a:solidFill>
                  <a:srgbClr val="990033"/>
                </a:solidFill>
                <a:latin typeface="Arial" charset="0"/>
              </a:rPr>
              <a:t>Three Phase Star Connections 7</a:t>
            </a:r>
            <a:endParaRPr lang="en-AU" sz="2400" b="1">
              <a:solidFill>
                <a:srgbClr val="990033"/>
              </a:solidFill>
              <a:latin typeface="Arial" charset="0"/>
            </a:endParaRPr>
          </a:p>
        </p:txBody>
      </p:sp>
      <p:sp>
        <p:nvSpPr>
          <p:cNvPr id="207875" name="Line 3"/>
          <p:cNvSpPr>
            <a:spLocks noChangeShapeType="1"/>
          </p:cNvSpPr>
          <p:nvPr/>
        </p:nvSpPr>
        <p:spPr bwMode="auto">
          <a:xfrm>
            <a:off x="895350" y="590550"/>
            <a:ext cx="7696200" cy="0"/>
          </a:xfrm>
          <a:prstGeom prst="line">
            <a:avLst/>
          </a:prstGeom>
          <a:noFill/>
          <a:ln w="9525">
            <a:solidFill>
              <a:srgbClr val="993300"/>
            </a:solidFill>
            <a:round/>
            <a:headEnd/>
            <a:tailEnd/>
          </a:ln>
          <a:effectLst/>
        </p:spPr>
        <p:txBody>
          <a:bodyPr lIns="90000" tIns="46800" rIns="90000" bIns="46800" anchor="ctr"/>
          <a:lstStyle/>
          <a:p>
            <a:endParaRPr lang="en-AU"/>
          </a:p>
        </p:txBody>
      </p:sp>
      <p:sp>
        <p:nvSpPr>
          <p:cNvPr id="207876" name="AutoShape 4"/>
          <p:cNvSpPr>
            <a:spLocks noChangeArrowheads="1"/>
          </p:cNvSpPr>
          <p:nvPr/>
        </p:nvSpPr>
        <p:spPr bwMode="auto">
          <a:xfrm>
            <a:off x="7696200" y="6096000"/>
            <a:ext cx="1143000" cy="3810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p:spPr>
        <p:txBody>
          <a:bodyPr wrap="none" anchor="ctr"/>
          <a:lstStyle/>
          <a:p>
            <a:pPr>
              <a:spcBef>
                <a:spcPct val="0"/>
              </a:spcBef>
            </a:pPr>
            <a:r>
              <a:rPr lang="en-US" sz="1800" b="1">
                <a:solidFill>
                  <a:srgbClr val="990033"/>
                </a:solidFill>
              </a:rPr>
              <a:t>Continue</a:t>
            </a:r>
            <a:endParaRPr lang="en-AU" sz="1800" b="1">
              <a:solidFill>
                <a:srgbClr val="990033"/>
              </a:solidFill>
            </a:endParaRPr>
          </a:p>
        </p:txBody>
      </p:sp>
      <p:sp>
        <p:nvSpPr>
          <p:cNvPr id="207877" name="Text Box 5"/>
          <p:cNvSpPr txBox="1">
            <a:spLocks noChangeArrowheads="1"/>
          </p:cNvSpPr>
          <p:nvPr/>
        </p:nvSpPr>
        <p:spPr bwMode="auto">
          <a:xfrm>
            <a:off x="933450" y="762000"/>
            <a:ext cx="7524750" cy="776288"/>
          </a:xfrm>
          <a:prstGeom prst="rect">
            <a:avLst/>
          </a:prstGeom>
          <a:noFill/>
          <a:ln w="9525">
            <a:noFill/>
            <a:miter lim="800000"/>
            <a:headEnd/>
            <a:tailEnd/>
          </a:ln>
          <a:effectLst/>
        </p:spPr>
        <p:txBody>
          <a:bodyPr bIns="0">
            <a:spAutoFit/>
          </a:bodyPr>
          <a:lstStyle/>
          <a:p>
            <a:pPr algn="l"/>
            <a:r>
              <a:rPr lang="en-US" sz="2400">
                <a:solidFill>
                  <a:schemeClr val="tx1"/>
                </a:solidFill>
                <a:cs typeface="Arial" charset="0"/>
              </a:rPr>
              <a:t>7</a:t>
            </a:r>
            <a:r>
              <a:rPr lang="en-AU">
                <a:solidFill>
                  <a:schemeClr val="tx1"/>
                </a:solidFill>
                <a:cs typeface="Arial" charset="0"/>
              </a:rPr>
              <a:t>.	</a:t>
            </a:r>
            <a:r>
              <a:rPr lang="en-AU" sz="2400">
                <a:solidFill>
                  <a:schemeClr val="tx1"/>
                </a:solidFill>
              </a:rPr>
              <a:t>The line voltage in a star generator is 66 kV. Determine the phase voltage.</a:t>
            </a:r>
            <a:r>
              <a:rPr lang="en-AU" sz="2400">
                <a:solidFill>
                  <a:schemeClr val="tx1"/>
                </a:solidFill>
                <a:cs typeface="Arial" charset="0"/>
              </a:rPr>
              <a:t> </a:t>
            </a:r>
          </a:p>
        </p:txBody>
      </p:sp>
      <p:sp>
        <p:nvSpPr>
          <p:cNvPr id="207878" name="Text Box 6"/>
          <p:cNvSpPr txBox="1">
            <a:spLocks noChangeArrowheads="1"/>
          </p:cNvSpPr>
          <p:nvPr/>
        </p:nvSpPr>
        <p:spPr bwMode="auto">
          <a:xfrm>
            <a:off x="723900" y="4781550"/>
            <a:ext cx="2209800" cy="366713"/>
          </a:xfrm>
          <a:prstGeom prst="rect">
            <a:avLst/>
          </a:prstGeom>
          <a:noFill/>
          <a:ln w="9525">
            <a:noFill/>
            <a:miter lim="800000"/>
            <a:headEnd/>
            <a:tailEnd/>
          </a:ln>
          <a:effectLst/>
        </p:spPr>
        <p:txBody>
          <a:bodyPr lIns="90000" tIns="46800" rIns="90000" bIns="46800">
            <a:spAutoFit/>
          </a:bodyPr>
          <a:lstStyle/>
          <a:p>
            <a:r>
              <a:rPr lang="en-US" sz="1800" b="1">
                <a:solidFill>
                  <a:srgbClr val="990033"/>
                </a:solidFill>
              </a:rPr>
              <a:t>Answer:</a:t>
            </a:r>
            <a:endParaRPr lang="en-AU" sz="1800" b="1">
              <a:solidFill>
                <a:srgbClr val="990033"/>
              </a:solidFill>
            </a:endParaRPr>
          </a:p>
        </p:txBody>
      </p:sp>
      <p:sp>
        <p:nvSpPr>
          <p:cNvPr id="207879" name="Text Box 7"/>
          <p:cNvSpPr txBox="1">
            <a:spLocks noChangeArrowheads="1"/>
          </p:cNvSpPr>
          <p:nvPr/>
        </p:nvSpPr>
        <p:spPr bwMode="auto">
          <a:xfrm>
            <a:off x="1238250" y="5127625"/>
            <a:ext cx="7524750" cy="396875"/>
          </a:xfrm>
          <a:prstGeom prst="rect">
            <a:avLst/>
          </a:prstGeom>
          <a:noFill/>
          <a:ln w="9525">
            <a:noFill/>
            <a:miter lim="800000"/>
            <a:headEnd/>
            <a:tailEnd/>
          </a:ln>
          <a:effectLst/>
        </p:spPr>
        <p:txBody>
          <a:bodyPr lIns="90000" tIns="46800" rIns="90000" bIns="46800">
            <a:spAutoFit/>
          </a:bodyPr>
          <a:lstStyle/>
          <a:p>
            <a:pPr algn="l"/>
            <a:r>
              <a:rPr lang="en-AU">
                <a:solidFill>
                  <a:schemeClr val="tx1"/>
                </a:solidFill>
              </a:rPr>
              <a:t> 38 105 V </a:t>
            </a:r>
          </a:p>
        </p:txBody>
      </p:sp>
      <p:sp>
        <p:nvSpPr>
          <p:cNvPr id="207880" name="Text Box 8"/>
          <p:cNvSpPr txBox="1">
            <a:spLocks noChangeArrowheads="1"/>
          </p:cNvSpPr>
          <p:nvPr/>
        </p:nvSpPr>
        <p:spPr bwMode="auto">
          <a:xfrm>
            <a:off x="1276350" y="6172200"/>
            <a:ext cx="6858000" cy="396875"/>
          </a:xfrm>
          <a:prstGeom prst="rect">
            <a:avLst/>
          </a:prstGeom>
          <a:noFill/>
          <a:ln w="9525">
            <a:noFill/>
            <a:miter lim="800000"/>
            <a:headEnd/>
            <a:tailEnd/>
          </a:ln>
          <a:effectLst/>
        </p:spPr>
        <p:txBody>
          <a:bodyPr lIns="90000" tIns="46800" rIns="90000" bIns="46800">
            <a:spAutoFit/>
          </a:bodyPr>
          <a:lstStyle/>
          <a:p>
            <a:r>
              <a:rPr lang="en-US">
                <a:solidFill>
                  <a:srgbClr val="CC6600"/>
                </a:solidFill>
              </a:rPr>
              <a:t>Reference:  Hampson - Page 192</a:t>
            </a:r>
            <a:endParaRPr lang="en-AU">
              <a:solidFill>
                <a:srgbClr val="CC6600"/>
              </a:solidFill>
            </a:endParaRPr>
          </a:p>
        </p:txBody>
      </p:sp>
      <p:sp>
        <p:nvSpPr>
          <p:cNvPr id="207881" name="Text Box 9"/>
          <p:cNvSpPr txBox="1">
            <a:spLocks noChangeArrowheads="1"/>
          </p:cNvSpPr>
          <p:nvPr/>
        </p:nvSpPr>
        <p:spPr bwMode="auto">
          <a:xfrm>
            <a:off x="1685925" y="2670175"/>
            <a:ext cx="6581775" cy="822325"/>
          </a:xfrm>
          <a:prstGeom prst="rect">
            <a:avLst/>
          </a:prstGeom>
          <a:noFill/>
          <a:ln w="9525">
            <a:noFill/>
            <a:miter lim="800000"/>
            <a:headEnd/>
            <a:tailEnd/>
          </a:ln>
          <a:effectLst/>
        </p:spPr>
        <p:txBody>
          <a:bodyPr lIns="90000" tIns="46800" rIns="90000" bIns="46800">
            <a:spAutoFit/>
          </a:bodyPr>
          <a:lstStyle/>
          <a:p>
            <a:pPr algn="l"/>
            <a:r>
              <a:rPr lang="en-AU">
                <a:solidFill>
                  <a:schemeClr val="tx1"/>
                </a:solidFill>
              </a:rPr>
              <a:t> </a:t>
            </a:r>
            <a:r>
              <a:rPr lang="en-US" sz="2400" b="1">
                <a:solidFill>
                  <a:schemeClr val="tx1"/>
                </a:solidFill>
              </a:rPr>
              <a:t>Phase voltage  =  </a:t>
            </a:r>
            <a:r>
              <a:rPr lang="en-US" sz="2400" b="1" u="sng">
                <a:solidFill>
                  <a:schemeClr val="tx1"/>
                </a:solidFill>
              </a:rPr>
              <a:t>Line voltage</a:t>
            </a:r>
            <a:br>
              <a:rPr lang="en-US" sz="2400" b="1" u="sng">
                <a:solidFill>
                  <a:schemeClr val="tx1"/>
                </a:solidFill>
              </a:rPr>
            </a:br>
            <a:r>
              <a:rPr lang="en-US" sz="2400" b="1">
                <a:solidFill>
                  <a:schemeClr val="tx1"/>
                </a:solidFill>
              </a:rPr>
              <a:t>                                      </a:t>
            </a:r>
            <a:r>
              <a:rPr lang="en-US" sz="2400" b="1">
                <a:solidFill>
                  <a:schemeClr val="tx1"/>
                </a:solidFill>
                <a:sym typeface="Symbol" pitchFamily="18" charset="2"/>
              </a:rPr>
              <a:t></a:t>
            </a:r>
            <a:r>
              <a:rPr lang="en-US" sz="2400" b="1">
                <a:solidFill>
                  <a:schemeClr val="tx1"/>
                </a:solidFill>
              </a:rPr>
              <a:t>3</a:t>
            </a:r>
            <a:endParaRPr lang="en-AU" sz="2400" b="1">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07877"/>
                                        </p:tgtEl>
                                        <p:attrNameLst>
                                          <p:attrName>style.visibility</p:attrName>
                                        </p:attrNameLst>
                                      </p:cBhvr>
                                      <p:to>
                                        <p:strVal val="visible"/>
                                      </p:to>
                                    </p:set>
                                    <p:anim calcmode="lin" valueType="num">
                                      <p:cBhvr>
                                        <p:cTn id="7" dur="500" fill="hold"/>
                                        <p:tgtEl>
                                          <p:spTgt spid="207877"/>
                                        </p:tgtEl>
                                        <p:attrNameLst>
                                          <p:attrName>ppt_w</p:attrName>
                                        </p:attrNameLst>
                                      </p:cBhvr>
                                      <p:tavLst>
                                        <p:tav tm="0">
                                          <p:val>
                                            <p:fltVal val="0"/>
                                          </p:val>
                                        </p:tav>
                                        <p:tav tm="100000">
                                          <p:val>
                                            <p:strVal val="#ppt_w"/>
                                          </p:val>
                                        </p:tav>
                                      </p:tavLst>
                                    </p:anim>
                                    <p:anim calcmode="lin" valueType="num">
                                      <p:cBhvr>
                                        <p:cTn id="8" dur="500" fill="hold"/>
                                        <p:tgtEl>
                                          <p:spTgt spid="20787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07878"/>
                                        </p:tgtEl>
                                        <p:attrNameLst>
                                          <p:attrName>style.visibility</p:attrName>
                                        </p:attrNameLst>
                                      </p:cBhvr>
                                      <p:to>
                                        <p:strVal val="visible"/>
                                      </p:to>
                                    </p:set>
                                    <p:animEffect transition="in" filter="checkerboard(across)">
                                      <p:cBhvr>
                                        <p:cTn id="13" dur="500"/>
                                        <p:tgtEl>
                                          <p:spTgt spid="207878"/>
                                        </p:tgtEl>
                                      </p:cBhvr>
                                    </p:animEffect>
                                  </p:childTnLst>
                                </p:cTn>
                              </p:par>
                            </p:childTnLst>
                          </p:cTn>
                        </p:par>
                        <p:par>
                          <p:cTn id="14" fill="hold">
                            <p:stCondLst>
                              <p:cond delay="500"/>
                            </p:stCondLst>
                            <p:childTnLst>
                              <p:par>
                                <p:cTn id="15" presetID="5" presetClass="entr" presetSubtype="10" fill="hold" grpId="0" nodeType="afterEffect">
                                  <p:stCondLst>
                                    <p:cond delay="0"/>
                                  </p:stCondLst>
                                  <p:childTnLst>
                                    <p:set>
                                      <p:cBhvr>
                                        <p:cTn id="16" dur="1" fill="hold">
                                          <p:stCondLst>
                                            <p:cond delay="0"/>
                                          </p:stCondLst>
                                        </p:cTn>
                                        <p:tgtEl>
                                          <p:spTgt spid="207879"/>
                                        </p:tgtEl>
                                        <p:attrNameLst>
                                          <p:attrName>style.visibility</p:attrName>
                                        </p:attrNameLst>
                                      </p:cBhvr>
                                      <p:to>
                                        <p:strVal val="visible"/>
                                      </p:to>
                                    </p:set>
                                    <p:animEffect transition="in" filter="checkerboard(across)">
                                      <p:cBhvr>
                                        <p:cTn id="17" dur="500"/>
                                        <p:tgtEl>
                                          <p:spTgt spid="207879"/>
                                        </p:tgtEl>
                                      </p:cBhvr>
                                    </p:animEffect>
                                  </p:childTnLst>
                                </p:cTn>
                              </p:par>
                            </p:childTnLst>
                          </p:cTn>
                        </p:par>
                        <p:par>
                          <p:cTn id="18" fill="hold">
                            <p:stCondLst>
                              <p:cond delay="1000"/>
                            </p:stCondLst>
                            <p:childTnLst>
                              <p:par>
                                <p:cTn id="19" presetID="5" presetClass="entr" presetSubtype="10" fill="hold" grpId="0" nodeType="afterEffect">
                                  <p:stCondLst>
                                    <p:cond delay="0"/>
                                  </p:stCondLst>
                                  <p:childTnLst>
                                    <p:set>
                                      <p:cBhvr>
                                        <p:cTn id="20" dur="1" fill="hold">
                                          <p:stCondLst>
                                            <p:cond delay="0"/>
                                          </p:stCondLst>
                                        </p:cTn>
                                        <p:tgtEl>
                                          <p:spTgt spid="207881"/>
                                        </p:tgtEl>
                                        <p:attrNameLst>
                                          <p:attrName>style.visibility</p:attrName>
                                        </p:attrNameLst>
                                      </p:cBhvr>
                                      <p:to>
                                        <p:strVal val="visible"/>
                                      </p:to>
                                    </p:set>
                                    <p:animEffect transition="in" filter="checkerboard(across)">
                                      <p:cBhvr>
                                        <p:cTn id="21" dur="500"/>
                                        <p:tgtEl>
                                          <p:spTgt spid="207881"/>
                                        </p:tgtEl>
                                      </p:cBhvr>
                                    </p:animEffect>
                                  </p:childTnLst>
                                </p:cTn>
                              </p:par>
                            </p:childTnLst>
                          </p:cTn>
                        </p:par>
                        <p:par>
                          <p:cTn id="22" fill="hold">
                            <p:stCondLst>
                              <p:cond delay="1500"/>
                            </p:stCondLst>
                            <p:childTnLst>
                              <p:par>
                                <p:cTn id="23" presetID="5" presetClass="entr" presetSubtype="10" fill="hold" grpId="0" nodeType="afterEffect">
                                  <p:stCondLst>
                                    <p:cond delay="0"/>
                                  </p:stCondLst>
                                  <p:childTnLst>
                                    <p:set>
                                      <p:cBhvr>
                                        <p:cTn id="24" dur="1" fill="hold">
                                          <p:stCondLst>
                                            <p:cond delay="0"/>
                                          </p:stCondLst>
                                        </p:cTn>
                                        <p:tgtEl>
                                          <p:spTgt spid="207880"/>
                                        </p:tgtEl>
                                        <p:attrNameLst>
                                          <p:attrName>style.visibility</p:attrName>
                                        </p:attrNameLst>
                                      </p:cBhvr>
                                      <p:to>
                                        <p:strVal val="visible"/>
                                      </p:to>
                                    </p:set>
                                    <p:animEffect transition="in" filter="checkerboard(across)">
                                      <p:cBhvr>
                                        <p:cTn id="25" dur="500"/>
                                        <p:tgtEl>
                                          <p:spTgt spid="207880"/>
                                        </p:tgtEl>
                                      </p:cBhvr>
                                    </p:animEffect>
                                  </p:childTnLst>
                                </p:cTn>
                              </p:par>
                            </p:childTnLst>
                          </p:cTn>
                        </p:par>
                        <p:par>
                          <p:cTn id="26" fill="hold">
                            <p:stCondLst>
                              <p:cond delay="2000"/>
                            </p:stCondLst>
                            <p:childTnLst>
                              <p:par>
                                <p:cTn id="27" presetID="23" presetClass="entr" presetSubtype="16" fill="hold" grpId="0" nodeType="afterEffect">
                                  <p:stCondLst>
                                    <p:cond delay="0"/>
                                  </p:stCondLst>
                                  <p:childTnLst>
                                    <p:set>
                                      <p:cBhvr>
                                        <p:cTn id="28" dur="1" fill="hold">
                                          <p:stCondLst>
                                            <p:cond delay="0"/>
                                          </p:stCondLst>
                                        </p:cTn>
                                        <p:tgtEl>
                                          <p:spTgt spid="207876"/>
                                        </p:tgtEl>
                                        <p:attrNameLst>
                                          <p:attrName>style.visibility</p:attrName>
                                        </p:attrNameLst>
                                      </p:cBhvr>
                                      <p:to>
                                        <p:strVal val="visible"/>
                                      </p:to>
                                    </p:set>
                                    <p:anim calcmode="lin" valueType="num">
                                      <p:cBhvr>
                                        <p:cTn id="29" dur="500" fill="hold"/>
                                        <p:tgtEl>
                                          <p:spTgt spid="207876"/>
                                        </p:tgtEl>
                                        <p:attrNameLst>
                                          <p:attrName>ppt_w</p:attrName>
                                        </p:attrNameLst>
                                      </p:cBhvr>
                                      <p:tavLst>
                                        <p:tav tm="0">
                                          <p:val>
                                            <p:fltVal val="0"/>
                                          </p:val>
                                        </p:tav>
                                        <p:tav tm="100000">
                                          <p:val>
                                            <p:strVal val="#ppt_w"/>
                                          </p:val>
                                        </p:tav>
                                      </p:tavLst>
                                    </p:anim>
                                    <p:anim calcmode="lin" valueType="num">
                                      <p:cBhvr>
                                        <p:cTn id="30" dur="500" fill="hold"/>
                                        <p:tgtEl>
                                          <p:spTgt spid="20787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6" grpId="0" animBg="1" autoUpdateAnimBg="0"/>
      <p:bldP spid="207877" grpId="0" autoUpdateAnimBg="0"/>
      <p:bldP spid="207878" grpId="0" autoUpdateAnimBg="0"/>
      <p:bldP spid="207879" grpId="0" autoUpdateAnimBg="0"/>
      <p:bldP spid="207880" grpId="0" autoUpdateAnimBg="0"/>
      <p:bldP spid="207881"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208898" name="Rectangle 2"/>
          <p:cNvSpPr>
            <a:spLocks noChangeArrowheads="1"/>
          </p:cNvSpPr>
          <p:nvPr>
            <p:ph type="ctrTitle"/>
          </p:nvPr>
        </p:nvSpPr>
        <p:spPr bwMode="auto">
          <a:xfrm>
            <a:off x="685800" y="152400"/>
            <a:ext cx="7772400" cy="457200"/>
          </a:xfrm>
          <a:noFill/>
          <a:ln>
            <a:miter lim="800000"/>
            <a:headEnd/>
            <a:tailEnd/>
          </a:ln>
        </p:spPr>
        <p:txBody>
          <a:bodyPr vert="horz" wrap="square" lIns="91440" tIns="45720" rIns="91440" bIns="45720" numCol="1" anchor="t" anchorCtr="0" compatLnSpc="1">
            <a:prstTxWarp prst="textNoShape">
              <a:avLst/>
            </a:prstTxWarp>
          </a:bodyPr>
          <a:lstStyle/>
          <a:p>
            <a:r>
              <a:rPr lang="en-US" sz="2400" b="1">
                <a:solidFill>
                  <a:srgbClr val="990033"/>
                </a:solidFill>
                <a:latin typeface="Arial" charset="0"/>
              </a:rPr>
              <a:t>Three Phase Star Connections 8</a:t>
            </a:r>
            <a:endParaRPr lang="en-AU" sz="2400" b="1">
              <a:solidFill>
                <a:srgbClr val="990033"/>
              </a:solidFill>
              <a:latin typeface="Arial" charset="0"/>
            </a:endParaRPr>
          </a:p>
        </p:txBody>
      </p:sp>
      <p:sp>
        <p:nvSpPr>
          <p:cNvPr id="208899" name="Line 3"/>
          <p:cNvSpPr>
            <a:spLocks noChangeShapeType="1"/>
          </p:cNvSpPr>
          <p:nvPr/>
        </p:nvSpPr>
        <p:spPr bwMode="auto">
          <a:xfrm>
            <a:off x="895350" y="590550"/>
            <a:ext cx="7696200" cy="0"/>
          </a:xfrm>
          <a:prstGeom prst="line">
            <a:avLst/>
          </a:prstGeom>
          <a:noFill/>
          <a:ln w="9525">
            <a:solidFill>
              <a:srgbClr val="993300"/>
            </a:solidFill>
            <a:round/>
            <a:headEnd/>
            <a:tailEnd/>
          </a:ln>
          <a:effectLst/>
        </p:spPr>
        <p:txBody>
          <a:bodyPr lIns="90000" tIns="46800" rIns="90000" bIns="46800" anchor="ctr"/>
          <a:lstStyle/>
          <a:p>
            <a:endParaRPr lang="en-AU"/>
          </a:p>
        </p:txBody>
      </p:sp>
      <p:sp>
        <p:nvSpPr>
          <p:cNvPr id="208900" name="AutoShape 4"/>
          <p:cNvSpPr>
            <a:spLocks noChangeArrowheads="1"/>
          </p:cNvSpPr>
          <p:nvPr/>
        </p:nvSpPr>
        <p:spPr bwMode="auto">
          <a:xfrm>
            <a:off x="7696200" y="6096000"/>
            <a:ext cx="1143000" cy="3810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p:spPr>
        <p:txBody>
          <a:bodyPr wrap="none" anchor="ctr"/>
          <a:lstStyle/>
          <a:p>
            <a:pPr>
              <a:spcBef>
                <a:spcPct val="0"/>
              </a:spcBef>
            </a:pPr>
            <a:r>
              <a:rPr lang="en-US" sz="1800" b="1">
                <a:solidFill>
                  <a:srgbClr val="990033"/>
                </a:solidFill>
              </a:rPr>
              <a:t>Continue</a:t>
            </a:r>
            <a:endParaRPr lang="en-AU" sz="1800" b="1">
              <a:solidFill>
                <a:srgbClr val="990033"/>
              </a:solidFill>
            </a:endParaRPr>
          </a:p>
        </p:txBody>
      </p:sp>
      <p:sp>
        <p:nvSpPr>
          <p:cNvPr id="208901" name="Text Box 5"/>
          <p:cNvSpPr txBox="1">
            <a:spLocks noChangeArrowheads="1"/>
          </p:cNvSpPr>
          <p:nvPr/>
        </p:nvSpPr>
        <p:spPr bwMode="auto">
          <a:xfrm>
            <a:off x="933450" y="762000"/>
            <a:ext cx="7524750" cy="776288"/>
          </a:xfrm>
          <a:prstGeom prst="rect">
            <a:avLst/>
          </a:prstGeom>
          <a:noFill/>
          <a:ln w="9525">
            <a:noFill/>
            <a:miter lim="800000"/>
            <a:headEnd/>
            <a:tailEnd/>
          </a:ln>
          <a:effectLst/>
        </p:spPr>
        <p:txBody>
          <a:bodyPr bIns="0">
            <a:spAutoFit/>
          </a:bodyPr>
          <a:lstStyle/>
          <a:p>
            <a:pPr algn="l"/>
            <a:r>
              <a:rPr lang="en-US" sz="2400">
                <a:solidFill>
                  <a:schemeClr val="tx1"/>
                </a:solidFill>
                <a:cs typeface="Arial" charset="0"/>
              </a:rPr>
              <a:t>8</a:t>
            </a:r>
            <a:r>
              <a:rPr lang="en-AU">
                <a:solidFill>
                  <a:schemeClr val="tx1"/>
                </a:solidFill>
                <a:cs typeface="Arial" charset="0"/>
              </a:rPr>
              <a:t>.	</a:t>
            </a:r>
            <a:r>
              <a:rPr lang="en-AU" sz="2400">
                <a:solidFill>
                  <a:schemeClr val="tx1"/>
                </a:solidFill>
                <a:cs typeface="Arial" charset="0"/>
              </a:rPr>
              <a:t>State the current relationship between the line current and phase current in a star-connected system.</a:t>
            </a:r>
          </a:p>
        </p:txBody>
      </p:sp>
      <p:sp>
        <p:nvSpPr>
          <p:cNvPr id="208902" name="Text Box 6"/>
          <p:cNvSpPr txBox="1">
            <a:spLocks noChangeArrowheads="1"/>
          </p:cNvSpPr>
          <p:nvPr/>
        </p:nvSpPr>
        <p:spPr bwMode="auto">
          <a:xfrm>
            <a:off x="723900" y="4781550"/>
            <a:ext cx="2209800" cy="366713"/>
          </a:xfrm>
          <a:prstGeom prst="rect">
            <a:avLst/>
          </a:prstGeom>
          <a:noFill/>
          <a:ln w="9525">
            <a:noFill/>
            <a:miter lim="800000"/>
            <a:headEnd/>
            <a:tailEnd/>
          </a:ln>
          <a:effectLst/>
        </p:spPr>
        <p:txBody>
          <a:bodyPr lIns="90000" tIns="46800" rIns="90000" bIns="46800">
            <a:spAutoFit/>
          </a:bodyPr>
          <a:lstStyle/>
          <a:p>
            <a:r>
              <a:rPr lang="en-US" sz="1800" b="1">
                <a:solidFill>
                  <a:srgbClr val="990033"/>
                </a:solidFill>
              </a:rPr>
              <a:t>Answer:</a:t>
            </a:r>
            <a:endParaRPr lang="en-AU" sz="1800" b="1">
              <a:solidFill>
                <a:srgbClr val="990033"/>
              </a:solidFill>
            </a:endParaRPr>
          </a:p>
        </p:txBody>
      </p:sp>
      <p:sp>
        <p:nvSpPr>
          <p:cNvPr id="208903" name="Text Box 7"/>
          <p:cNvSpPr txBox="1">
            <a:spLocks noChangeArrowheads="1"/>
          </p:cNvSpPr>
          <p:nvPr/>
        </p:nvSpPr>
        <p:spPr bwMode="auto">
          <a:xfrm>
            <a:off x="1238250" y="5127625"/>
            <a:ext cx="7524750" cy="396875"/>
          </a:xfrm>
          <a:prstGeom prst="rect">
            <a:avLst/>
          </a:prstGeom>
          <a:noFill/>
          <a:ln w="9525">
            <a:noFill/>
            <a:miter lim="800000"/>
            <a:headEnd/>
            <a:tailEnd/>
          </a:ln>
          <a:effectLst/>
        </p:spPr>
        <p:txBody>
          <a:bodyPr lIns="90000" tIns="46800" rIns="90000" bIns="46800">
            <a:spAutoFit/>
          </a:bodyPr>
          <a:lstStyle/>
          <a:p>
            <a:pPr algn="l"/>
            <a:r>
              <a:rPr lang="en-AU">
                <a:solidFill>
                  <a:schemeClr val="tx1"/>
                </a:solidFill>
              </a:rPr>
              <a:t> The line current equals the phase current. </a:t>
            </a:r>
          </a:p>
        </p:txBody>
      </p:sp>
      <p:sp>
        <p:nvSpPr>
          <p:cNvPr id="208904" name="Text Box 8"/>
          <p:cNvSpPr txBox="1">
            <a:spLocks noChangeArrowheads="1"/>
          </p:cNvSpPr>
          <p:nvPr/>
        </p:nvSpPr>
        <p:spPr bwMode="auto">
          <a:xfrm>
            <a:off x="1276350" y="6172200"/>
            <a:ext cx="6858000" cy="396875"/>
          </a:xfrm>
          <a:prstGeom prst="rect">
            <a:avLst/>
          </a:prstGeom>
          <a:noFill/>
          <a:ln w="9525">
            <a:noFill/>
            <a:miter lim="800000"/>
            <a:headEnd/>
            <a:tailEnd/>
          </a:ln>
          <a:effectLst/>
        </p:spPr>
        <p:txBody>
          <a:bodyPr lIns="90000" tIns="46800" rIns="90000" bIns="46800">
            <a:spAutoFit/>
          </a:bodyPr>
          <a:lstStyle/>
          <a:p>
            <a:r>
              <a:rPr lang="en-US">
                <a:solidFill>
                  <a:srgbClr val="CC6600"/>
                </a:solidFill>
              </a:rPr>
              <a:t>Reference:  Hampson - Page 193</a:t>
            </a:r>
            <a:endParaRPr lang="en-AU">
              <a:solidFill>
                <a:srgbClr val="CC6600"/>
              </a:solidFill>
            </a:endParaRPr>
          </a:p>
        </p:txBody>
      </p:sp>
      <p:pic>
        <p:nvPicPr>
          <p:cNvPr id="208905" name="Picture 9" descr="C:\Hampson\Section 5\Fig05-40.jpg"/>
          <p:cNvPicPr>
            <a:picLocks noChangeAspect="1" noChangeArrowheads="1"/>
          </p:cNvPicPr>
          <p:nvPr/>
        </p:nvPicPr>
        <p:blipFill>
          <a:blip r:embed="rId2" cstate="print"/>
          <a:srcRect/>
          <a:stretch>
            <a:fillRect/>
          </a:stretch>
        </p:blipFill>
        <p:spPr bwMode="auto">
          <a:xfrm>
            <a:off x="3076575" y="1631950"/>
            <a:ext cx="3998913" cy="33512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08901"/>
                                        </p:tgtEl>
                                        <p:attrNameLst>
                                          <p:attrName>style.visibility</p:attrName>
                                        </p:attrNameLst>
                                      </p:cBhvr>
                                      <p:to>
                                        <p:strVal val="visible"/>
                                      </p:to>
                                    </p:set>
                                    <p:anim calcmode="lin" valueType="num">
                                      <p:cBhvr>
                                        <p:cTn id="7" dur="500" fill="hold"/>
                                        <p:tgtEl>
                                          <p:spTgt spid="208901"/>
                                        </p:tgtEl>
                                        <p:attrNameLst>
                                          <p:attrName>ppt_w</p:attrName>
                                        </p:attrNameLst>
                                      </p:cBhvr>
                                      <p:tavLst>
                                        <p:tav tm="0">
                                          <p:val>
                                            <p:fltVal val="0"/>
                                          </p:val>
                                        </p:tav>
                                        <p:tav tm="100000">
                                          <p:val>
                                            <p:strVal val="#ppt_w"/>
                                          </p:val>
                                        </p:tav>
                                      </p:tavLst>
                                    </p:anim>
                                    <p:anim calcmode="lin" valueType="num">
                                      <p:cBhvr>
                                        <p:cTn id="8" dur="500" fill="hold"/>
                                        <p:tgtEl>
                                          <p:spTgt spid="20890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08902"/>
                                        </p:tgtEl>
                                        <p:attrNameLst>
                                          <p:attrName>style.visibility</p:attrName>
                                        </p:attrNameLst>
                                      </p:cBhvr>
                                      <p:to>
                                        <p:strVal val="visible"/>
                                      </p:to>
                                    </p:set>
                                    <p:animEffect transition="in" filter="checkerboard(across)">
                                      <p:cBhvr>
                                        <p:cTn id="13" dur="500"/>
                                        <p:tgtEl>
                                          <p:spTgt spid="208902"/>
                                        </p:tgtEl>
                                      </p:cBhvr>
                                    </p:animEffect>
                                  </p:childTnLst>
                                </p:cTn>
                              </p:par>
                            </p:childTnLst>
                          </p:cTn>
                        </p:par>
                        <p:par>
                          <p:cTn id="14" fill="hold">
                            <p:stCondLst>
                              <p:cond delay="500"/>
                            </p:stCondLst>
                            <p:childTnLst>
                              <p:par>
                                <p:cTn id="15" presetID="5" presetClass="entr" presetSubtype="10" fill="hold" grpId="0" nodeType="afterEffect">
                                  <p:stCondLst>
                                    <p:cond delay="0"/>
                                  </p:stCondLst>
                                  <p:childTnLst>
                                    <p:set>
                                      <p:cBhvr>
                                        <p:cTn id="16" dur="1" fill="hold">
                                          <p:stCondLst>
                                            <p:cond delay="0"/>
                                          </p:stCondLst>
                                        </p:cTn>
                                        <p:tgtEl>
                                          <p:spTgt spid="208903"/>
                                        </p:tgtEl>
                                        <p:attrNameLst>
                                          <p:attrName>style.visibility</p:attrName>
                                        </p:attrNameLst>
                                      </p:cBhvr>
                                      <p:to>
                                        <p:strVal val="visible"/>
                                      </p:to>
                                    </p:set>
                                    <p:animEffect transition="in" filter="checkerboard(across)">
                                      <p:cBhvr>
                                        <p:cTn id="17" dur="500"/>
                                        <p:tgtEl>
                                          <p:spTgt spid="208903"/>
                                        </p:tgtEl>
                                      </p:cBhvr>
                                    </p:animEffect>
                                  </p:childTnLst>
                                </p:cTn>
                              </p:par>
                            </p:childTnLst>
                          </p:cTn>
                        </p:par>
                        <p:par>
                          <p:cTn id="18" fill="hold">
                            <p:stCondLst>
                              <p:cond delay="1000"/>
                            </p:stCondLst>
                            <p:childTnLst>
                              <p:par>
                                <p:cTn id="19" presetID="5" presetClass="entr" presetSubtype="10" fill="hold" grpId="0" nodeType="afterEffect">
                                  <p:stCondLst>
                                    <p:cond delay="0"/>
                                  </p:stCondLst>
                                  <p:childTnLst>
                                    <p:set>
                                      <p:cBhvr>
                                        <p:cTn id="20" dur="1" fill="hold">
                                          <p:stCondLst>
                                            <p:cond delay="0"/>
                                          </p:stCondLst>
                                        </p:cTn>
                                        <p:tgtEl>
                                          <p:spTgt spid="208904"/>
                                        </p:tgtEl>
                                        <p:attrNameLst>
                                          <p:attrName>style.visibility</p:attrName>
                                        </p:attrNameLst>
                                      </p:cBhvr>
                                      <p:to>
                                        <p:strVal val="visible"/>
                                      </p:to>
                                    </p:set>
                                    <p:animEffect transition="in" filter="checkerboard(across)">
                                      <p:cBhvr>
                                        <p:cTn id="21" dur="500"/>
                                        <p:tgtEl>
                                          <p:spTgt spid="208904"/>
                                        </p:tgtEl>
                                      </p:cBhvr>
                                    </p:animEffect>
                                  </p:childTnLst>
                                </p:cTn>
                              </p:par>
                            </p:childTnLst>
                          </p:cTn>
                        </p:par>
                        <p:par>
                          <p:cTn id="22" fill="hold">
                            <p:stCondLst>
                              <p:cond delay="1500"/>
                            </p:stCondLst>
                            <p:childTnLst>
                              <p:par>
                                <p:cTn id="23" presetID="23" presetClass="entr" presetSubtype="16" fill="hold" nodeType="afterEffect">
                                  <p:stCondLst>
                                    <p:cond delay="0"/>
                                  </p:stCondLst>
                                  <p:childTnLst>
                                    <p:set>
                                      <p:cBhvr>
                                        <p:cTn id="24" dur="1" fill="hold">
                                          <p:stCondLst>
                                            <p:cond delay="0"/>
                                          </p:stCondLst>
                                        </p:cTn>
                                        <p:tgtEl>
                                          <p:spTgt spid="208905"/>
                                        </p:tgtEl>
                                        <p:attrNameLst>
                                          <p:attrName>style.visibility</p:attrName>
                                        </p:attrNameLst>
                                      </p:cBhvr>
                                      <p:to>
                                        <p:strVal val="visible"/>
                                      </p:to>
                                    </p:set>
                                    <p:anim calcmode="lin" valueType="num">
                                      <p:cBhvr>
                                        <p:cTn id="25" dur="500" fill="hold"/>
                                        <p:tgtEl>
                                          <p:spTgt spid="208905"/>
                                        </p:tgtEl>
                                        <p:attrNameLst>
                                          <p:attrName>ppt_w</p:attrName>
                                        </p:attrNameLst>
                                      </p:cBhvr>
                                      <p:tavLst>
                                        <p:tav tm="0">
                                          <p:val>
                                            <p:fltVal val="0"/>
                                          </p:val>
                                        </p:tav>
                                        <p:tav tm="100000">
                                          <p:val>
                                            <p:strVal val="#ppt_w"/>
                                          </p:val>
                                        </p:tav>
                                      </p:tavLst>
                                    </p:anim>
                                    <p:anim calcmode="lin" valueType="num">
                                      <p:cBhvr>
                                        <p:cTn id="26" dur="500" fill="hold"/>
                                        <p:tgtEl>
                                          <p:spTgt spid="208905"/>
                                        </p:tgtEl>
                                        <p:attrNameLst>
                                          <p:attrName>ppt_h</p:attrName>
                                        </p:attrNameLst>
                                      </p:cBhvr>
                                      <p:tavLst>
                                        <p:tav tm="0">
                                          <p:val>
                                            <p:fltVal val="0"/>
                                          </p:val>
                                        </p:tav>
                                        <p:tav tm="100000">
                                          <p:val>
                                            <p:strVal val="#ppt_h"/>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08900"/>
                                        </p:tgtEl>
                                        <p:attrNameLst>
                                          <p:attrName>style.visibility</p:attrName>
                                        </p:attrNameLst>
                                      </p:cBhvr>
                                      <p:to>
                                        <p:strVal val="visible"/>
                                      </p:to>
                                    </p:set>
                                    <p:anim calcmode="lin" valueType="num">
                                      <p:cBhvr>
                                        <p:cTn id="30" dur="500" fill="hold"/>
                                        <p:tgtEl>
                                          <p:spTgt spid="208900"/>
                                        </p:tgtEl>
                                        <p:attrNameLst>
                                          <p:attrName>ppt_w</p:attrName>
                                        </p:attrNameLst>
                                      </p:cBhvr>
                                      <p:tavLst>
                                        <p:tav tm="0">
                                          <p:val>
                                            <p:fltVal val="0"/>
                                          </p:val>
                                        </p:tav>
                                        <p:tav tm="100000">
                                          <p:val>
                                            <p:strVal val="#ppt_w"/>
                                          </p:val>
                                        </p:tav>
                                      </p:tavLst>
                                    </p:anim>
                                    <p:anim calcmode="lin" valueType="num">
                                      <p:cBhvr>
                                        <p:cTn id="31" dur="500" fill="hold"/>
                                        <p:tgtEl>
                                          <p:spTgt spid="20890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0" grpId="0" animBg="1" autoUpdateAnimBg="0"/>
      <p:bldP spid="208901" grpId="0" autoUpdateAnimBg="0"/>
      <p:bldP spid="208902" grpId="0" autoUpdateAnimBg="0"/>
      <p:bldP spid="208903" grpId="0" autoUpdateAnimBg="0"/>
      <p:bldP spid="208904" grpId="0" autoUpdateAnimBg="0"/>
    </p:bldLst>
  </p:timing>
</p:sld>
</file>

<file path=ppt/theme/theme1.xml><?xml version="1.0" encoding="utf-8"?>
<a:theme xmlns:a="http://schemas.openxmlformats.org/drawingml/2006/main" name="3.Three Phase Star Connections">
  <a:themeElements>
    <a:clrScheme name="">
      <a:dk1>
        <a:srgbClr val="000000"/>
      </a:dk1>
      <a:lt1>
        <a:srgbClr val="FFFFFF"/>
      </a:lt1>
      <a:dk2>
        <a:srgbClr val="000000"/>
      </a:dk2>
      <a:lt2>
        <a:srgbClr val="FFFFCC"/>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993300"/>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AU" sz="2000" b="0" i="0" u="none" strike="noStrike" cap="none" normalizeH="0" baseline="0" smtClean="0">
            <a:ln>
              <a:noFill/>
            </a:ln>
            <a:solidFill>
              <a:srgbClr val="CC0000"/>
            </a:solidFill>
            <a:effectLst/>
            <a:latin typeface="Arial" charset="0"/>
            <a:cs typeface="Times New Roman" charset="0"/>
          </a:defRPr>
        </a:defPPr>
      </a:lstStyle>
    </a:spDef>
    <a:lnDef>
      <a:spPr bwMode="auto">
        <a:xfrm>
          <a:off x="0" y="0"/>
          <a:ext cx="1" cy="1"/>
        </a:xfrm>
        <a:custGeom>
          <a:avLst/>
          <a:gdLst/>
          <a:ahLst/>
          <a:cxnLst/>
          <a:rect l="0" t="0" r="0" b="0"/>
          <a:pathLst/>
        </a:custGeom>
        <a:noFill/>
        <a:ln w="9525" cap="flat" cmpd="sng" algn="ctr">
          <a:solidFill>
            <a:srgbClr val="993300"/>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AU" sz="2000" b="0" i="0" u="none" strike="noStrike" cap="none" normalizeH="0" baseline="0" smtClean="0">
            <a:ln>
              <a:noFill/>
            </a:ln>
            <a:solidFill>
              <a:srgbClr val="CC0000"/>
            </a:solidFill>
            <a:effectLst/>
            <a:latin typeface="Arial" charset="0"/>
            <a:cs typeface="Times New Roman"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3.Three Phase Star Connections</Template>
  <TotalTime>0</TotalTime>
  <Words>662</Words>
  <Application>Microsoft Office PowerPoint</Application>
  <PresentationFormat>On-screen Show (4:3)</PresentationFormat>
  <Paragraphs>100</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Times New Roman</vt:lpstr>
      <vt:lpstr>Arial</vt:lpstr>
      <vt:lpstr>Symbol</vt:lpstr>
      <vt:lpstr>3.Three Phase Star Connections</vt:lpstr>
      <vt:lpstr>Three Phase Star Connections</vt:lpstr>
      <vt:lpstr>Three Phase Star Connections 1</vt:lpstr>
      <vt:lpstr>Three Phase Star Connections 2</vt:lpstr>
      <vt:lpstr>Three Phase Star Connections 3</vt:lpstr>
      <vt:lpstr>Three Phase Star Connections 4</vt:lpstr>
      <vt:lpstr>Three Phase Star Connections 5</vt:lpstr>
      <vt:lpstr>Three Phase Star Connections 6</vt:lpstr>
      <vt:lpstr>Three Phase Star Connections 7</vt:lpstr>
      <vt:lpstr>Three Phase Star Connections 8</vt:lpstr>
      <vt:lpstr>Three Phase Star Connections 9</vt:lpstr>
      <vt:lpstr>Three Phase Star Connections 10</vt:lpstr>
      <vt:lpstr>Three Phase Star Connections 11</vt:lpstr>
      <vt:lpstr>Three Phase Star Connections 12</vt:lpstr>
      <vt:lpstr>Three Phase Star Connections 13</vt:lpstr>
      <vt:lpstr>Three Phase Star Connections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Three Phase Star Connections</dc:title>
  <dc:creator>Geoff</dc:creator>
  <cp:lastModifiedBy>Geoff</cp:lastModifiedBy>
  <cp:revision>1</cp:revision>
  <dcterms:created xsi:type="dcterms:W3CDTF">2012-03-29T12:57:41Z</dcterms:created>
  <dcterms:modified xsi:type="dcterms:W3CDTF">2012-03-29T12:57:53Z</dcterms:modified>
</cp:coreProperties>
</file>