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3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9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9325"/>
    <a:srgbClr val="482A06"/>
    <a:srgbClr val="163F3A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7" autoAdjust="0"/>
    <p:restoredTop sz="86441" autoAdjust="0"/>
  </p:normalViewPr>
  <p:slideViewPr>
    <p:cSldViewPr snapToObjects="1">
      <p:cViewPr varScale="1">
        <p:scale>
          <a:sx n="99" d="100"/>
          <a:sy n="99" d="100"/>
        </p:scale>
        <p:origin x="156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0CC22E62-CA49-4387-B47B-DE0BDE35F741}" type="datetimeFigureOut">
              <a:rPr lang="en-US"/>
              <a:pPr>
                <a:defRPr/>
              </a:pPr>
              <a:t>5/21/2020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noProof="0" dirty="0" smtClean="0"/>
              <a:t>Click to edit Master text styles</a:t>
            </a:r>
          </a:p>
          <a:p>
            <a:pPr lvl="1"/>
            <a:r>
              <a:rPr lang="en-AU" noProof="0" dirty="0" smtClean="0"/>
              <a:t>Second level</a:t>
            </a:r>
          </a:p>
          <a:p>
            <a:pPr lvl="2"/>
            <a:r>
              <a:rPr lang="en-AU" noProof="0" dirty="0" smtClean="0"/>
              <a:t>Third level</a:t>
            </a:r>
          </a:p>
          <a:p>
            <a:pPr lvl="3"/>
            <a:r>
              <a:rPr lang="en-AU" noProof="0" dirty="0" smtClean="0"/>
              <a:t>Fourth level</a:t>
            </a:r>
          </a:p>
          <a:p>
            <a:pPr lvl="4"/>
            <a:r>
              <a:rPr lang="en-AU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AE744957-2C61-464F-BFDA-0D777827F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855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5F0346-6226-4D74-ACA8-4E6854C59F90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CCF5BD-8BB7-4A9C-BA35-C5A2F9AA8129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4CC06F-9FCF-4718-A5E5-87A531B781F9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52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53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16FA2-2A46-45CF-BEA7-9F79F63C9668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53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479BD7-37DF-4D32-8E87-FA665D9CD04F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632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632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44178D-7F59-42A2-97CC-25AF339C62B5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63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B27760-2AE3-4F07-8E25-2378E4BCE117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73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73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60C8DC-B504-4B4C-841F-3D7F5CD3480F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73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25.47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CCE33B-1108-44E5-8764-6E72DEDC0461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837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837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FD39EFA-82FC-4298-AECD-2B4D3E301F8A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83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25.48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0BE547-A1DD-44C4-98F8-6FDA342A6B65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939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394DFC-AFE4-485D-A291-2ED979D8EA50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93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3E1C0D7-2A9A-42F2-B7A4-8B8C89207FF1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041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042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55E144-AC7E-4F45-9407-9204D0D9769D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04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4055A4-C92A-4E32-AA44-ACA58A9DCE2E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14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14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DD5FD8-0147-46BD-A9C8-86DEB37C1A52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14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25.49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88C12F-1AE2-45BA-BC87-29D8EA13A9FF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246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A216CC-4793-41D4-AB47-F67492237373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24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AB9CC16-17EE-4B72-9D70-3E0E38EC09AB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A6114A-78B0-4D57-88B2-A794ACF4DA8C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25.50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3FA7F3-F357-4327-866E-E15046D4FEE1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45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45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2C4833-39D4-4CEC-BB1A-BF91825DF2B0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4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239DFB-8345-45E3-A7C3-86A499B7AA3A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71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471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6A07EDA-ACE0-4080-907B-178FC39654AF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1A1E74-7F47-4453-AA29-990ECA9AAA31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553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554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3C423D-B189-4325-A951-2A4F65A35DCC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5F05DD-36CD-4FAF-A56C-0C4770C7747C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656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B8BCF8-E4FD-4CFE-9359-BFCD46BAC8DF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25.51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48D810-3C9C-4A38-A3F1-E587042D6F57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758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758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3773BB-665C-4A14-9AAF-7B985E8D5F04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7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9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4C552CE-7696-467A-BA4F-240C0DB19748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861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861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36276D-BD0D-4944-941D-B29131D9066F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8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6536AD-2665-43FA-BE72-AEE96171DD8A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963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6963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88F82D-23C3-4EC2-B869-A72C4662ECFC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69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25.52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9553B1-2E5D-4CD8-BDB1-7338E11D4438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065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E24899-F083-4E5D-97A2-330F4B0AB794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06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25.53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FFB70C-943B-44E1-9E4B-7BCDCB76B6BF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168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4E26DC-3A5F-4A21-AB3D-04900131DEA2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9AD580-FA70-4EFE-8BA5-991DB826D032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270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CE4359-3344-472B-8AE8-A4900B4C7FD5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25.54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940550-7381-4FDF-A1A6-67D1A292D55D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37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373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78164B-E5CC-4ADC-9E61-EB0DDFA1567C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37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25.55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D3DF3F-A1B0-4BA0-A626-E0DEC4B0E47E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47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47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B40CDA-6101-4DB4-8E71-48B6E4167289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47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25.56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D072B0-0F94-4B92-B1FD-65981293D979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143B3F-26FA-4B7F-A001-506A2265C36D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D1D152-CFE2-4A55-85E6-656FBB8D81BB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57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57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85DA8F-8F28-45E8-9862-2DF70FB9F474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57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2F0136-B8C0-47F4-9A0A-AD4F16D1332A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68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ED749-AD74-4C1A-AD77-8C1B4081DC95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68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25.57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731EA9-6DA3-4D1A-96E3-496D0EA9D83D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78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78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EA84832-A1EA-49CC-A78B-9238C1C827BD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78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91D4C56-AD00-449C-9777-90DA0311DD9A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88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52CA8D-906C-4937-975A-07E4D2B222E4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88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34E4105-4C12-46C0-BADF-19D60A7CF388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98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798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021682-D862-4928-88DF-D4C6E7459CD7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798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F46D9C-7EC6-46C5-8EE8-FCDB16F47F3E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8089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0BB7BF-1286-46C8-913B-2E35F32EB01B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399E37C-2524-4043-9586-7C7AEE437128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915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4915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BE48C2-C2D5-4711-B73F-EB0ACA7DBA83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91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25.43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C947FF-61D4-4593-805D-95C697CBE8E8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5B89AA-2D1C-46CD-B08A-82823AEEBAB6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25.44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BCF249-61F5-4055-AF20-5C1491078981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120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120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A6C651-6C43-4602-B6D6-F1F3F72FC732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12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25.45 (a) only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8AF53-98CC-4339-919C-A2A1F6C46A0E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222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222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C6BB11-7BDA-4C9F-A8E3-EA44052D2E84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22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25.45 (b) only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486EFD-F48C-48B2-9B30-DEF3533C9767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CED99F-2B14-466E-962F-5630ED3C1A68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32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AU" altLang="en-US" smtClean="0"/>
              <a:t>Figure 25.46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E5D0B7F-EBA9-41AF-9C27-5CB06A47B2AE}" type="datetime5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21-May-20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427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en-US" smtClean="0">
                <a:latin typeface="Arial Narrow" pitchFamily="34" charset="0"/>
              </a:rPr>
              <a:t>Install HV equipment</a:t>
            </a:r>
          </a:p>
        </p:txBody>
      </p:sp>
      <p:sp>
        <p:nvSpPr>
          <p:cNvPr id="5427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064944-0881-47BC-BD13-241543F8EA1C}" type="slidenum">
              <a:rPr lang="en-AU" altLang="en-US">
                <a:latin typeface="Arial Narrow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542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500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2B5E1F-A5C5-423F-9E86-F0589342A3DE}" type="datetimeFigureOut">
              <a:rPr lang="en-US" smtClean="0"/>
              <a:pPr>
                <a:defRPr/>
              </a:pPr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1D7E46-78C3-412F-ABF7-94E9EE951B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D32229-15D8-4F8A-9ADE-41BCBA610910}" type="datetimeFigureOut">
              <a:rPr lang="en-US" smtClean="0"/>
              <a:pPr>
                <a:defRPr/>
              </a:pPr>
              <a:t>5/21/2020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1EC95-EEBE-4D09-9C5E-819D4F5951E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44F9A7-FB5F-4D9E-8AA8-1A8AB02CDE96}" type="datetimeFigureOut">
              <a:rPr lang="en-US" smtClean="0"/>
              <a:pPr>
                <a:defRPr/>
              </a:pPr>
              <a:t>5/21/2020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33CB19-21A3-4AFB-BD6D-FF0BE2E7D24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45DE3D-1F7E-433C-AB70-E397F0DE4AB4}" type="datetimeFigureOut">
              <a:rPr lang="en-US" smtClean="0"/>
              <a:pPr>
                <a:defRPr/>
              </a:pPr>
              <a:t>5/21/2020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891E79-D189-45CD-AD14-57EFBB2526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39DAE586-2FBF-4008-9CC9-F247EB0D8369}" type="datetimeFigureOut">
              <a:rPr lang="en-US" smtClean="0"/>
              <a:pPr>
                <a:defRPr/>
              </a:pPr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7CBA27-552D-4B21-928A-75A1A3A5872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9D2A14-94DD-4BAA-A329-A1F6D719B718}" type="datetimeFigureOut">
              <a:rPr lang="en-US" smtClean="0"/>
              <a:pPr>
                <a:defRPr/>
              </a:pPr>
              <a:t>5/21/2020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B0C1E3D-0CD1-42C7-A2C5-980C365020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5/21/2020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2775" y="549275"/>
            <a:ext cx="791845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en-AU" altLang="en-US" sz="4800" dirty="0">
              <a:solidFill>
                <a:srgbClr val="3C9325"/>
              </a:solidFill>
              <a:latin typeface="Arial Narrow" pitchFamily="34" charset="0"/>
            </a:endParaRPr>
          </a:p>
          <a:p>
            <a:pPr algn="ctr"/>
            <a:r>
              <a:rPr lang="en-AU" altLang="en-US" sz="4800" dirty="0">
                <a:solidFill>
                  <a:srgbClr val="3C9325"/>
                </a:solidFill>
                <a:latin typeface="Arial Narrow" pitchFamily="34" charset="0"/>
              </a:rPr>
              <a:t>Batteries</a:t>
            </a:r>
          </a:p>
          <a:p>
            <a:pPr algn="ctr"/>
            <a:endParaRPr lang="en-AU" altLang="en-US" sz="4800" dirty="0">
              <a:solidFill>
                <a:srgbClr val="3C9325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6A71B68-BC9D-4F75-819B-C9E3405D8C1F}" type="slidenum">
              <a:rPr lang="en-AU" altLang="en-US">
                <a:latin typeface="Arial Narrow" pitchFamily="34" charset="0"/>
              </a:rPr>
              <a:pPr/>
              <a:t>10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The lead-acid cell</a:t>
            </a: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611188" y="1511300"/>
            <a:ext cx="792162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fontAlgn="auto">
              <a:spcBef>
                <a:spcPts val="1200"/>
              </a:spcBef>
              <a:spcAft>
                <a:spcPts val="0"/>
              </a:spcAft>
              <a:tabLst>
                <a:tab pos="6181725" algn="l"/>
              </a:tabLst>
              <a:defRPr/>
            </a:pPr>
            <a:r>
              <a:rPr lang="en-AU" sz="2800" dirty="0">
                <a:latin typeface="Arial Narrow" pitchFamily="34" charset="0"/>
                <a:cs typeface="+mn-cs"/>
              </a:rPr>
              <a:t>When charged, the lead acid cell has:</a:t>
            </a:r>
          </a:p>
          <a:p>
            <a:pPr marL="179388" indent="-179388" fontAlgn="auto">
              <a:spcBef>
                <a:spcPts val="1200"/>
              </a:spcBef>
              <a:spcAft>
                <a:spcPts val="0"/>
              </a:spcAft>
              <a:buFontTx/>
              <a:buChar char="•"/>
              <a:tabLst>
                <a:tab pos="6181725" algn="l"/>
              </a:tabLst>
              <a:defRPr/>
            </a:pPr>
            <a:r>
              <a:rPr lang="en-AU" sz="2800" dirty="0">
                <a:latin typeface="Arial Narrow" pitchFamily="34" charset="0"/>
                <a:cs typeface="+mn-cs"/>
              </a:rPr>
              <a:t>an electrolyte of sulphuric acid mixed with water</a:t>
            </a:r>
          </a:p>
          <a:p>
            <a:pPr marL="179388" indent="-179388" fontAlgn="auto">
              <a:spcBef>
                <a:spcPts val="1200"/>
              </a:spcBef>
              <a:spcAft>
                <a:spcPts val="0"/>
              </a:spcAft>
              <a:buFontTx/>
              <a:buChar char="•"/>
              <a:tabLst>
                <a:tab pos="6181725" algn="l"/>
              </a:tabLst>
              <a:defRPr/>
            </a:pPr>
            <a:r>
              <a:rPr lang="en-AU" sz="2800" dirty="0">
                <a:latin typeface="Arial Narrow" pitchFamily="34" charset="0"/>
                <a:cs typeface="+mn-cs"/>
              </a:rPr>
              <a:t>a positive electrode of lead peroxide</a:t>
            </a:r>
          </a:p>
          <a:p>
            <a:pPr marL="179388" indent="-179388" fontAlgn="auto">
              <a:spcBef>
                <a:spcPts val="1200"/>
              </a:spcBef>
              <a:spcAft>
                <a:spcPts val="0"/>
              </a:spcAft>
              <a:buFontTx/>
              <a:buChar char="•"/>
              <a:tabLst>
                <a:tab pos="6181725" algn="l"/>
              </a:tabLst>
              <a:defRPr/>
            </a:pPr>
            <a:r>
              <a:rPr lang="en-AU" sz="2800" dirty="0">
                <a:latin typeface="Arial Narrow" pitchFamily="34" charset="0"/>
                <a:cs typeface="+mn-cs"/>
              </a:rPr>
              <a:t>a negative electrode of spongy lead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84387F-2F44-4FF6-8A15-DA63F8431D48}" type="slidenum">
              <a:rPr lang="en-AU" altLang="en-US">
                <a:latin typeface="Arial Narrow" pitchFamily="34" charset="0"/>
              </a:rPr>
              <a:pPr/>
              <a:t>11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The lead-acid cell (2)</a:t>
            </a:r>
          </a:p>
        </p:txBody>
      </p:sp>
      <p:sp>
        <p:nvSpPr>
          <p:cNvPr id="13316" name="Rectangle 25"/>
          <p:cNvSpPr>
            <a:spLocks noChangeArrowheads="1"/>
          </p:cNvSpPr>
          <p:nvPr/>
        </p:nvSpPr>
        <p:spPr bwMode="auto">
          <a:xfrm>
            <a:off x="611188" y="1511300"/>
            <a:ext cx="7921625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fontAlgn="auto">
              <a:spcBef>
                <a:spcPts val="1200"/>
              </a:spcBef>
              <a:spcAft>
                <a:spcPts val="0"/>
              </a:spcAft>
              <a:tabLst>
                <a:tab pos="6181725" algn="l"/>
              </a:tabLst>
              <a:defRPr/>
            </a:pPr>
            <a:r>
              <a:rPr lang="en-AU" sz="2800" dirty="0">
                <a:latin typeface="Arial Narrow" pitchFamily="34" charset="0"/>
                <a:cs typeface="+mn-cs"/>
              </a:rPr>
              <a:t>When discharged, the:</a:t>
            </a:r>
          </a:p>
          <a:p>
            <a:pPr marL="179388" indent="-179388" fontAlgn="auto">
              <a:spcBef>
                <a:spcPts val="1200"/>
              </a:spcBef>
              <a:spcAft>
                <a:spcPts val="0"/>
              </a:spcAft>
              <a:buFontTx/>
              <a:buChar char="•"/>
              <a:tabLst>
                <a:tab pos="6181725" algn="l"/>
              </a:tabLst>
              <a:defRPr/>
            </a:pPr>
            <a:r>
              <a:rPr lang="en-AU" sz="2800" dirty="0">
                <a:latin typeface="Arial Narrow" pitchFamily="34" charset="0"/>
                <a:cs typeface="+mn-cs"/>
              </a:rPr>
              <a:t>concentration of sulphuric acid in the electrolyte is much weaker</a:t>
            </a:r>
          </a:p>
          <a:p>
            <a:pPr marL="179388" indent="-179388" fontAlgn="auto">
              <a:spcBef>
                <a:spcPts val="1200"/>
              </a:spcBef>
              <a:spcAft>
                <a:spcPts val="0"/>
              </a:spcAft>
              <a:buFontTx/>
              <a:buChar char="•"/>
              <a:tabLst>
                <a:tab pos="6181725" algn="l"/>
              </a:tabLst>
              <a:defRPr/>
            </a:pPr>
            <a:r>
              <a:rPr lang="en-AU" sz="2800" dirty="0">
                <a:latin typeface="Arial Narrow" pitchFamily="34" charset="0"/>
                <a:cs typeface="+mn-cs"/>
              </a:rPr>
              <a:t>positive electrode is mainly lead sulphate</a:t>
            </a:r>
          </a:p>
          <a:p>
            <a:pPr marL="179388" indent="-179388" fontAlgn="auto">
              <a:spcBef>
                <a:spcPts val="1200"/>
              </a:spcBef>
              <a:spcAft>
                <a:spcPts val="0"/>
              </a:spcAft>
              <a:buFontTx/>
              <a:buChar char="•"/>
              <a:tabLst>
                <a:tab pos="6181725" algn="l"/>
              </a:tabLst>
              <a:defRPr/>
            </a:pPr>
            <a:r>
              <a:rPr lang="en-AU" sz="2800" dirty="0">
                <a:latin typeface="Arial Narrow" pitchFamily="34" charset="0"/>
                <a:cs typeface="+mn-cs"/>
              </a:rPr>
              <a:t>negative electrode is mainly lead sulphate.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79619F3-28CE-4A4D-B87D-B29F4A129B81}" type="slidenum">
              <a:rPr lang="en-AU" altLang="en-US">
                <a:latin typeface="Arial Narrow" pitchFamily="34" charset="0"/>
              </a:rPr>
              <a:pPr/>
              <a:t>12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Plates in a lead-acid cell</a:t>
            </a:r>
          </a:p>
        </p:txBody>
      </p:sp>
      <p:sp>
        <p:nvSpPr>
          <p:cNvPr id="21508" name="Rectangle 31"/>
          <p:cNvSpPr>
            <a:spLocks noChangeArrowheads="1"/>
          </p:cNvSpPr>
          <p:nvPr/>
        </p:nvSpPr>
        <p:spPr bwMode="auto">
          <a:xfrm>
            <a:off x="611188" y="4859338"/>
            <a:ext cx="7920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 The active materials (lead peroxide and spongy lead) are a paste, and are held by  grids (or plates) made of lead-antimony</a:t>
            </a:r>
          </a:p>
        </p:txBody>
      </p:sp>
      <p:pic>
        <p:nvPicPr>
          <p:cNvPr id="21509" name="Picture 5" descr="Figure 25c.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57338"/>
            <a:ext cx="6481762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7AF4BEE-97E1-490C-BB3B-B3725FE3C2B1}" type="slidenum">
              <a:rPr lang="en-AU" altLang="en-US">
                <a:latin typeface="Arial Narrow" pitchFamily="34" charset="0"/>
              </a:rPr>
              <a:pPr/>
              <a:t>13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5363" name="Rectangle 11"/>
          <p:cNvSpPr>
            <a:spLocks noChangeArrowheads="1"/>
          </p:cNvSpPr>
          <p:nvPr/>
        </p:nvSpPr>
        <p:spPr bwMode="auto">
          <a:xfrm>
            <a:off x="0" y="0"/>
            <a:ext cx="9144000" cy="1260475"/>
          </a:xfrm>
          <a:prstGeom prst="rect">
            <a:avLst/>
          </a:prstGeom>
          <a:noFill/>
          <a:ln>
            <a:noFill/>
          </a:ln>
        </p:spPr>
        <p:txBody>
          <a:bodyPr tIns="10800" bIns="1080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AU" sz="4000" dirty="0">
                <a:solidFill>
                  <a:srgbClr val="3C9325"/>
                </a:solidFill>
                <a:latin typeface="Arial Narrow" pitchFamily="34" charset="0"/>
                <a:ea typeface="+mj-ea"/>
                <a:cs typeface="Arial"/>
              </a:rPr>
              <a:t>Cell and battery construction</a:t>
            </a:r>
          </a:p>
        </p:txBody>
      </p:sp>
      <p:sp>
        <p:nvSpPr>
          <p:cNvPr id="22532" name="Rectangle 32"/>
          <p:cNvSpPr>
            <a:spLocks noChangeArrowheads="1"/>
          </p:cNvSpPr>
          <p:nvPr/>
        </p:nvSpPr>
        <p:spPr bwMode="auto">
          <a:xfrm>
            <a:off x="611188" y="4859338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A lead-acid cell is made with interleaved plates, a 12 V battery has six cells (each of 2 V) connected in series</a:t>
            </a:r>
          </a:p>
        </p:txBody>
      </p:sp>
      <p:pic>
        <p:nvPicPr>
          <p:cNvPr id="22533" name="Picture 5" descr="Figure 25c.4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0213"/>
            <a:ext cx="71913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67A5E0-96A6-4640-A415-6FBC6A647954}" type="slidenum">
              <a:rPr lang="en-AU" altLang="en-US">
                <a:latin typeface="Arial Narrow" pitchFamily="34" charset="0"/>
              </a:rPr>
              <a:pPr/>
              <a:t>14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1260475"/>
          </a:xfrm>
          <a:prstGeom prst="rect">
            <a:avLst/>
          </a:prstGeom>
          <a:noFill/>
          <a:ln>
            <a:noFill/>
          </a:ln>
        </p:spPr>
        <p:txBody>
          <a:bodyPr tIns="10800" bIns="1080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en-AU" sz="4000" dirty="0">
                <a:solidFill>
                  <a:srgbClr val="3C9325"/>
                </a:solidFill>
                <a:latin typeface="Arial Narrow" pitchFamily="34" charset="0"/>
                <a:ea typeface="+mj-ea"/>
                <a:cs typeface="Arial"/>
              </a:rPr>
              <a:t>Valve regulated lead-acid battery</a:t>
            </a:r>
          </a:p>
        </p:txBody>
      </p:sp>
      <p:sp>
        <p:nvSpPr>
          <p:cNvPr id="16388" name="Rectangle 23"/>
          <p:cNvSpPr>
            <a:spLocks noChangeArrowheads="1"/>
          </p:cNvSpPr>
          <p:nvPr/>
        </p:nvSpPr>
        <p:spPr bwMode="auto">
          <a:xfrm>
            <a:off x="612775" y="1511300"/>
            <a:ext cx="7920038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standard lead-acid cell is called a vented, wet or flooded cell, as it has a liquid electrolyte that is open to atmosphere.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valve regulated lead-acid (VRLA) battery, or maintenance-free battery, is sealed and has absorbent materials to hold the electrolyte.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high internal gas pressure due to an excessive charging current is released with a pressure relief valve.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19CA87D-1149-417C-B349-2F67FA1FAA01}" type="slidenum">
              <a:rPr lang="en-AU" altLang="en-US">
                <a:latin typeface="Arial Narrow" pitchFamily="34" charset="0"/>
              </a:rPr>
              <a:pPr/>
              <a:t>15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Gel battery</a:t>
            </a:r>
          </a:p>
        </p:txBody>
      </p:sp>
      <p:sp>
        <p:nvSpPr>
          <p:cNvPr id="17412" name="Rectangle 30"/>
          <p:cNvSpPr>
            <a:spLocks noChangeArrowheads="1"/>
          </p:cNvSpPr>
          <p:nvPr/>
        </p:nvSpPr>
        <p:spPr bwMode="auto">
          <a:xfrm>
            <a:off x="612775" y="1511300"/>
            <a:ext cx="7918450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gel battery (or gel cell) is another type of sealed, valve regulated lead-acid battery.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electrolyte is combined with a silicon dioxide gel into a jelly-like solid.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Gases released during charging are combined in the same way as the maintenance-free battery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pressure release valve operates if the internal case pressure is too high.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D25A6C5-7091-4C60-A48B-3956F8CB133E}" type="slidenum">
              <a:rPr lang="en-AU" altLang="en-US">
                <a:latin typeface="Arial Narrow" pitchFamily="34" charset="0"/>
              </a:rPr>
              <a:pPr/>
              <a:t>16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Typical gel battery</a:t>
            </a:r>
          </a:p>
        </p:txBody>
      </p:sp>
      <p:sp>
        <p:nvSpPr>
          <p:cNvPr id="25604" name="Rectangle 27"/>
          <p:cNvSpPr>
            <a:spLocks noChangeArrowheads="1"/>
          </p:cNvSpPr>
          <p:nvPr/>
        </p:nvSpPr>
        <p:spPr bwMode="auto">
          <a:xfrm>
            <a:off x="611188" y="5111750"/>
            <a:ext cx="7921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A gel battery has a pressure release valve, but is otherwise sealed</a:t>
            </a:r>
          </a:p>
        </p:txBody>
      </p:sp>
      <p:pic>
        <p:nvPicPr>
          <p:cNvPr id="25605" name="Picture 5" descr="Figure 25c.4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490663"/>
            <a:ext cx="362585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E6A02283-48AC-4D69-9501-8924D2FC9EAD}" type="slidenum">
              <a:rPr lang="en-AU" altLang="en-US">
                <a:latin typeface="Arial Narrow" pitchFamily="34" charset="0"/>
              </a:rPr>
              <a:pPr/>
              <a:t>17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Nickel-cadmium cell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611188" y="1511300"/>
            <a:ext cx="792162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6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nickel-cadmium cell (nicad) was developed in Sweden in 1898.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positive and negative plates are both made as a grid fitted with finely perforated pockets to hold the active materials.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active material for the positive plate is nickel hydroxide; cadmium oxide for the negative plate.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Electrolyte is potassium hydroxide (an alkali). </a:t>
            </a:r>
          </a:p>
          <a:p>
            <a:pPr>
              <a:spcBef>
                <a:spcPts val="6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terminal voltage of a nicad cell is 1.2 V.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BB8D5FA-CAB0-4E7A-8DCF-08121CB562D1}" type="slidenum">
              <a:rPr lang="en-AU" altLang="en-US">
                <a:latin typeface="Arial Narrow" pitchFamily="34" charset="0"/>
              </a:rPr>
              <a:pPr/>
              <a:t>18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Nicad battery bank</a:t>
            </a:r>
          </a:p>
        </p:txBody>
      </p:sp>
      <p:sp>
        <p:nvSpPr>
          <p:cNvPr id="27652" name="Rectangle 18"/>
          <p:cNvSpPr>
            <a:spLocks noChangeArrowheads="1"/>
          </p:cNvSpPr>
          <p:nvPr/>
        </p:nvSpPr>
        <p:spPr bwMode="auto">
          <a:xfrm>
            <a:off x="612775" y="4859338"/>
            <a:ext cx="7918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All substations have a bank of batteries to provide a back-up DC power supply to the control and switch gear </a:t>
            </a:r>
          </a:p>
        </p:txBody>
      </p:sp>
      <p:pic>
        <p:nvPicPr>
          <p:cNvPr id="27653" name="Picture 5" descr="Figure 25c.5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97013"/>
            <a:ext cx="7523162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DD410A6-892E-4E29-A522-9E327F64E867}" type="slidenum">
              <a:rPr lang="en-AU" altLang="en-US">
                <a:latin typeface="Arial Narrow" pitchFamily="34" charset="0"/>
              </a:rPr>
              <a:pPr/>
              <a:t>19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Nickel-iron (nife) cell 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611188" y="1511300"/>
            <a:ext cx="792162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NiFe cell was developed by Thomas Edison in 1901 for use in electric cars.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It is made in a similar way to the nicad cell, and like the nicad is lighter and more robust than the lead-acid cell.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active material for the negative plates is powdered iron.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Like the nicad, the active material for the positive plate is nickel hydroxide, and the electrolyte is potassium hydroxide.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E7DD7F0-722A-4220-8A1E-D2E137CABFF7}" type="slidenum">
              <a:rPr lang="en-AU" altLang="en-US">
                <a:latin typeface="Arial Narrow" pitchFamily="34" charset="0"/>
              </a:rPr>
              <a:pPr/>
              <a:t>2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25.3 Batteries</a:t>
            </a:r>
          </a:p>
        </p:txBody>
      </p:sp>
      <p:sp>
        <p:nvSpPr>
          <p:cNvPr id="5124" name="Rectangle 17"/>
          <p:cNvSpPr>
            <a:spLocks noChangeArrowheads="1"/>
          </p:cNvSpPr>
          <p:nvPr/>
        </p:nvSpPr>
        <p:spPr bwMode="auto">
          <a:xfrm>
            <a:off x="612775" y="1511300"/>
            <a:ext cx="791845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63195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4629150" algn="l"/>
                <a:tab pos="5029200" algn="l"/>
                <a:tab pos="5486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40000"/>
              </a:spcBef>
            </a:pPr>
            <a:r>
              <a:rPr lang="en-AU" altLang="en-US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This section provides an overview of the types of batteries used in the electrical industry as back-up power supplies.</a:t>
            </a:r>
          </a:p>
          <a:p>
            <a:pPr algn="ctr">
              <a:spcBef>
                <a:spcPct val="40000"/>
              </a:spcBef>
            </a:pPr>
            <a:r>
              <a:rPr lang="en-AU" altLang="en-US" sz="280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It describes the main types of primary cells (those that cannot be recharged) and typical types  of secondary cells.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3D85497-63A8-4D0F-BC6F-4F217B295E29}" type="slidenum">
              <a:rPr lang="en-AU" altLang="en-US">
                <a:latin typeface="Arial Narrow" pitchFamily="34" charset="0"/>
              </a:rPr>
              <a:pPr/>
              <a:t>20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Nickel metal-hydride (ni-mh)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611188" y="1511300"/>
            <a:ext cx="7920037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main features of an Ni-MH cell  compared to a nicad are reduced memory effect and 40% more capacity. 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Ni-MH cell can often be used as a replacement for nicads, and has the same terminal voltage. 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Ni-MH cell does not grow internal crystalline ‘shorts’ (dendrites) that short-circuit the battery. 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They are more environmentally friendly than nicads, as they don’t contain cadmium (an environmental hazard).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4167E1B-C314-4A73-B734-262BAD925A4F}" type="slidenum">
              <a:rPr lang="en-AU" altLang="en-US">
                <a:latin typeface="Arial Narrow" pitchFamily="34" charset="0"/>
              </a:rPr>
              <a:pPr/>
              <a:t>21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Ni-mh examples</a:t>
            </a:r>
          </a:p>
        </p:txBody>
      </p:sp>
      <p:sp>
        <p:nvSpPr>
          <p:cNvPr id="30724" name="Rectangle 12"/>
          <p:cNvSpPr>
            <a:spLocks noChangeArrowheads="1"/>
          </p:cNvSpPr>
          <p:nvPr/>
        </p:nvSpPr>
        <p:spPr bwMode="auto">
          <a:xfrm>
            <a:off x="612775" y="4859338"/>
            <a:ext cx="7918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Example nickel metal-hydride batteries. They are available as sealed or open (vented) types.</a:t>
            </a:r>
          </a:p>
        </p:txBody>
      </p:sp>
      <p:pic>
        <p:nvPicPr>
          <p:cNvPr id="30725" name="Picture 5" descr="Figure 25c.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575" y="1443038"/>
            <a:ext cx="4217988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8D1A647-2A68-47D2-86E6-407F7D516FDE}" type="slidenum">
              <a:rPr lang="en-AU" altLang="en-US">
                <a:latin typeface="Arial Narrow" pitchFamily="34" charset="0"/>
              </a:rPr>
              <a:pPr/>
              <a:t>22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Lithium-ion cell</a:t>
            </a:r>
          </a:p>
        </p:txBody>
      </p:sp>
      <p:sp>
        <p:nvSpPr>
          <p:cNvPr id="24580" name="Rectangle 17"/>
          <p:cNvSpPr>
            <a:spLocks noChangeArrowheads="1"/>
          </p:cNvSpPr>
          <p:nvPr/>
        </p:nvSpPr>
        <p:spPr bwMode="auto">
          <a:xfrm>
            <a:off x="611188" y="1511300"/>
            <a:ext cx="792162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Li-Ion cell has about twice the capacity of a similar size nicad. Its terminal voltage is 3.6 V.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It has a higher internal resistance, but a much reduced self-discharge (about 5 per cent per month), and no memory effect.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It is environmentally safe as there is no free lithium metal.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If overheated or overcharged, Li-Ion batteries can suffer thermal runaway and cell rupture.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CBB16D3-8DDB-4004-9D8D-3164C64E0833}" type="slidenum">
              <a:rPr lang="en-AU" altLang="en-US">
                <a:latin typeface="Arial Narrow" pitchFamily="34" charset="0"/>
              </a:rPr>
              <a:pPr/>
              <a:t>23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Ampere-hour rating of a battery</a:t>
            </a:r>
          </a:p>
        </p:txBody>
      </p:sp>
      <p:sp>
        <p:nvSpPr>
          <p:cNvPr id="25604" name="Rectangle 23"/>
          <p:cNvSpPr>
            <a:spLocks noChangeArrowheads="1"/>
          </p:cNvSpPr>
          <p:nvPr/>
        </p:nvSpPr>
        <p:spPr bwMode="auto">
          <a:xfrm>
            <a:off x="612775" y="1511300"/>
            <a:ext cx="791845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capacity of a battery is a measure of how long it can supply a certain value of current.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usual way of expressing this is with an ampere-hour rating (Ah). 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An Ah rating is based on a discharge current one tenth of the rating, in which that current can be sustained by the battery for 10 hours.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discharge over 10 hours is called a C/10 discharge. A discharge over one hour is a C discharge current.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D950E0F3-A54E-4C70-925A-C05585596A36}" type="slidenum">
              <a:rPr lang="en-AU" altLang="en-US">
                <a:latin typeface="Arial Narrow" pitchFamily="34" charset="0"/>
              </a:rPr>
              <a:pPr/>
              <a:t>24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Output voltage</a:t>
            </a:r>
          </a:p>
        </p:txBody>
      </p:sp>
      <p:sp>
        <p:nvSpPr>
          <p:cNvPr id="33796" name="Rectangle 19"/>
          <p:cNvSpPr>
            <a:spLocks noChangeArrowheads="1"/>
          </p:cNvSpPr>
          <p:nvPr/>
        </p:nvSpPr>
        <p:spPr bwMode="auto">
          <a:xfrm>
            <a:off x="612775" y="4859338"/>
            <a:ext cx="7918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Voltage discharge curves for a five hour (0.2C) and a three hour (0.28C) discharge rate</a:t>
            </a:r>
          </a:p>
        </p:txBody>
      </p:sp>
      <p:pic>
        <p:nvPicPr>
          <p:cNvPr id="33797" name="Picture 5" descr="Figure 25c.5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73238"/>
            <a:ext cx="7453312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AA01ABE-8C7B-47C1-97AC-9D6376CDCE15}" type="slidenum">
              <a:rPr lang="en-AU" altLang="en-US">
                <a:latin typeface="Arial Narrow" pitchFamily="34" charset="0"/>
              </a:rPr>
              <a:pPr/>
              <a:t>25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Internal resistance</a:t>
            </a:r>
          </a:p>
        </p:txBody>
      </p:sp>
      <p:sp>
        <p:nvSpPr>
          <p:cNvPr id="34820" name="Rectangle 21"/>
          <p:cNvSpPr>
            <a:spLocks noChangeArrowheads="1"/>
          </p:cNvSpPr>
          <p:nvPr/>
        </p:nvSpPr>
        <p:spPr bwMode="auto">
          <a:xfrm>
            <a:off x="0" y="30686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altLang="en-US">
              <a:latin typeface="Arial Narrow" pitchFamily="34" charset="0"/>
            </a:endParaRPr>
          </a:p>
        </p:txBody>
      </p:sp>
      <p:sp>
        <p:nvSpPr>
          <p:cNvPr id="34821" name="Rectangle 29"/>
          <p:cNvSpPr>
            <a:spLocks noChangeArrowheads="1"/>
          </p:cNvSpPr>
          <p:nvPr/>
        </p:nvSpPr>
        <p:spPr bwMode="auto">
          <a:xfrm>
            <a:off x="611188" y="4859338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The internal resistance of a cell causes the terminal voltage to drop when the cell is connected to a load</a:t>
            </a:r>
          </a:p>
        </p:txBody>
      </p:sp>
      <p:pic>
        <p:nvPicPr>
          <p:cNvPr id="34822" name="Picture 6" descr="Figure 25c.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58938"/>
            <a:ext cx="4752975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24BEF72-6C6B-4A13-8D24-7219FD62FAD2}" type="slidenum">
              <a:rPr lang="en-AU" altLang="en-US">
                <a:latin typeface="Arial Narrow" pitchFamily="34" charset="0"/>
              </a:rPr>
              <a:pPr/>
              <a:t>26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Calculating internal resistance</a:t>
            </a:r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3022600" y="2324100"/>
          <a:ext cx="914400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914400" imgH="336960" progId="Equation.DSMT4">
                  <p:embed/>
                </p:oleObj>
              </mc:Choice>
              <mc:Fallback>
                <p:oleObj name="Equation" r:id="rId4" imgW="914400" imgH="336960" progId="Equation.DSMT4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2324100"/>
                        <a:ext cx="914400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2"/>
          <p:cNvGraphicFramePr>
            <a:graphicFrameLocks noChangeAspect="1"/>
          </p:cNvGraphicFramePr>
          <p:nvPr/>
        </p:nvGraphicFramePr>
        <p:xfrm>
          <a:off x="3509963" y="4427538"/>
          <a:ext cx="2070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6" imgW="2070000" imgH="914400" progId="Equation.DSMT4">
                  <p:embed/>
                </p:oleObj>
              </mc:Choice>
              <mc:Fallback>
                <p:oleObj name="Equation" r:id="rId6" imgW="2070000" imgH="914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4427538"/>
                        <a:ext cx="20701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33"/>
          <p:cNvSpPr>
            <a:spLocks noChangeArrowheads="1"/>
          </p:cNvSpPr>
          <p:nvPr/>
        </p:nvSpPr>
        <p:spPr bwMode="auto">
          <a:xfrm>
            <a:off x="612775" y="1511300"/>
            <a:ext cx="79184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To find the internal resistance of a battery, measure the open-circuit voltage of the battery (V</a:t>
            </a:r>
            <a:r>
              <a:rPr lang="en-AU" altLang="en-US" sz="2800" baseline="-25000">
                <a:latin typeface="Arial Narrow" pitchFamily="34" charset="0"/>
              </a:rPr>
              <a:t>NL</a:t>
            </a:r>
            <a:r>
              <a:rPr lang="en-AU" altLang="en-US" sz="2800">
                <a:latin typeface="Arial Narrow" pitchFamily="34" charset="0"/>
              </a:rPr>
              <a:t>), then connect a load, measure the load current (I</a:t>
            </a:r>
            <a:r>
              <a:rPr lang="en-AU" altLang="en-US" sz="2800" baseline="-25000">
                <a:latin typeface="Arial Narrow" pitchFamily="34" charset="0"/>
              </a:rPr>
              <a:t>L</a:t>
            </a:r>
            <a:r>
              <a:rPr lang="en-AU" altLang="en-US" sz="2800">
                <a:latin typeface="Arial Narrow" pitchFamily="34" charset="0"/>
              </a:rPr>
              <a:t>) and the voltage of the battery when the load is connected (V</a:t>
            </a:r>
            <a:r>
              <a:rPr lang="en-AU" altLang="en-US" sz="2800" baseline="-25000">
                <a:latin typeface="Arial Narrow" pitchFamily="34" charset="0"/>
              </a:rPr>
              <a:t>L</a:t>
            </a:r>
            <a:r>
              <a:rPr lang="en-AU" altLang="en-US" sz="2800">
                <a:latin typeface="Arial Narrow" pitchFamily="34" charset="0"/>
              </a:rPr>
              <a:t>). 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internal resistance (R</a:t>
            </a:r>
            <a:r>
              <a:rPr lang="en-AU" altLang="en-US" sz="2800" baseline="-25000">
                <a:latin typeface="Arial Narrow" pitchFamily="34" charset="0"/>
              </a:rPr>
              <a:t>i</a:t>
            </a:r>
            <a:r>
              <a:rPr lang="en-AU" altLang="en-US" sz="2800">
                <a:latin typeface="Arial Narrow" pitchFamily="34" charset="0"/>
              </a:rPr>
              <a:t>) of the battery is then found with the equation: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C1A4C18-36E1-47D4-A5C7-919044F88A5D}" type="slidenum">
              <a:rPr lang="en-AU" altLang="en-US">
                <a:latin typeface="Arial Narrow" pitchFamily="34" charset="0"/>
              </a:rPr>
              <a:pPr/>
              <a:t>27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Connecting cells – in series</a:t>
            </a:r>
          </a:p>
        </p:txBody>
      </p:sp>
      <p:sp>
        <p:nvSpPr>
          <p:cNvPr id="35844" name="Rectangle 9"/>
          <p:cNvSpPr>
            <a:spLocks noChangeArrowheads="1"/>
          </p:cNvSpPr>
          <p:nvPr/>
        </p:nvSpPr>
        <p:spPr bwMode="auto">
          <a:xfrm>
            <a:off x="611188" y="4859338"/>
            <a:ext cx="7920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Cells are connected in series to get a higher voltage. Six 2V, 10Ah cells in series gives a 12V 10Ah battery</a:t>
            </a:r>
          </a:p>
        </p:txBody>
      </p:sp>
      <p:pic>
        <p:nvPicPr>
          <p:cNvPr id="35845" name="Picture 5" descr="Figure 25c.5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81225"/>
            <a:ext cx="64452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7FA046C-3381-493A-AA9B-3764A6F99EF7}" type="slidenum">
              <a:rPr lang="en-AU" altLang="en-US">
                <a:latin typeface="Arial Narrow" pitchFamily="34" charset="0"/>
              </a:rPr>
              <a:pPr/>
              <a:t>28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Connecting cells – in parallel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12775" y="4859338"/>
            <a:ext cx="7918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Cells are connected in parallel to achieve a higher current. Three 2V, 10Ah cells in parallel gives a 2V 30Ah battery</a:t>
            </a:r>
          </a:p>
        </p:txBody>
      </p:sp>
      <p:pic>
        <p:nvPicPr>
          <p:cNvPr id="36869" name="Picture 5" descr="Figure 25c.5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112963"/>
            <a:ext cx="66960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1ECD331-5C26-46C8-9176-6917151CFBBA}" type="slidenum">
              <a:rPr lang="en-AU" altLang="en-US">
                <a:latin typeface="Arial Narrow" pitchFamily="34" charset="0"/>
              </a:rPr>
              <a:pPr/>
              <a:t>29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Connecting cells – in series-parallel</a:t>
            </a:r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684213" y="4859338"/>
            <a:ext cx="79200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Connecting cells in series-parallel gives a battery with a higher voltage and a higher current capability</a:t>
            </a:r>
          </a:p>
        </p:txBody>
      </p:sp>
      <p:pic>
        <p:nvPicPr>
          <p:cNvPr id="37893" name="Picture 5" descr="Figure 25c.5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11375"/>
            <a:ext cx="583247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F7B0FD6-723F-4F3D-84FE-78CB20F670EC}" type="slidenum">
              <a:rPr lang="en-AU" altLang="en-US">
                <a:latin typeface="Arial Narrow" pitchFamily="34" charset="0"/>
              </a:rPr>
              <a:pPr/>
              <a:t>3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Background</a:t>
            </a:r>
          </a:p>
        </p:txBody>
      </p:sp>
      <p:sp>
        <p:nvSpPr>
          <p:cNvPr id="6148" name="Rectangle 17"/>
          <p:cNvSpPr>
            <a:spLocks noChangeArrowheads="1"/>
          </p:cNvSpPr>
          <p:nvPr/>
        </p:nvSpPr>
        <p:spPr bwMode="auto">
          <a:xfrm>
            <a:off x="612775" y="1511300"/>
            <a:ext cx="791845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electric cell has three components: a positive electrode, a negative electrode and an electrolyte. 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An electrolyte – usually an acid or an alkali, is a liquid with ions. 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electrodes are made from different materials and are immersed in the electrolyte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0C339C9-4FEE-4B52-95BF-DFBFEFE16C89}" type="slidenum">
              <a:rPr lang="en-AU" altLang="en-US">
                <a:latin typeface="Arial Narrow" pitchFamily="34" charset="0"/>
              </a:rPr>
              <a:pPr/>
              <a:t>30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Testing cells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612775" y="1511300"/>
            <a:ext cx="7920038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Batteries or cells are tested in various ways, depending on the type of battery.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state of charge of a lead-acid cell can be determined by measuring the specific gravity of its electrolyte. This test does not apply to Nicad and NiMH cells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discharge test at a specified current is done to test a battery’s charge capacity and quality.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capacity test of a battery bank measures its ampere-hour capacity.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860FDEE-5711-4B2B-8872-C3B21BFD5518}" type="slidenum">
              <a:rPr lang="en-AU" altLang="en-US">
                <a:latin typeface="Arial Narrow" pitchFamily="34" charset="0"/>
              </a:rPr>
              <a:pPr/>
              <a:t>31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8413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Measuring charge: lead-acid battery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611188" y="4859338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The state of charge of a lead-acid cell can be measured with a hydrometer</a:t>
            </a:r>
          </a:p>
        </p:txBody>
      </p:sp>
      <p:pic>
        <p:nvPicPr>
          <p:cNvPr id="39941" name="Picture 5" descr="Figure 25c.5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66850"/>
            <a:ext cx="5076825" cy="327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D59242A-CA21-4560-8550-2A1F3523755E}" type="slidenum">
              <a:rPr lang="en-AU" altLang="en-US">
                <a:latin typeface="Arial Narrow" pitchFamily="34" charset="0"/>
              </a:rPr>
              <a:pPr/>
              <a:t>32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Charging batteries</a:t>
            </a:r>
          </a:p>
        </p:txBody>
      </p:sp>
      <p:sp>
        <p:nvSpPr>
          <p:cNvPr id="33796" name="Rectangle 5"/>
          <p:cNvSpPr>
            <a:spLocks noChangeArrowheads="1"/>
          </p:cNvSpPr>
          <p:nvPr/>
        </p:nvSpPr>
        <p:spPr bwMode="auto">
          <a:xfrm>
            <a:off x="612775" y="1511300"/>
            <a:ext cx="7920038" cy="388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Batteries are charged by passing a DC current through the battery in the reverse direction to the battery discharge current.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Care must be taken to ensure the charge current is not excessive, particularly in sealed batteries. Otherwise excessive heat and gasses can build up.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There are different types of charging systems to suit different types of batteries.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B83AB5B-ABE3-4ED1-A4DC-5EE7DC43AB45}" type="slidenum">
              <a:rPr lang="en-AU" altLang="en-US">
                <a:latin typeface="Arial Narrow" pitchFamily="34" charset="0"/>
              </a:rPr>
              <a:pPr/>
              <a:t>33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Charging nicads</a:t>
            </a:r>
          </a:p>
        </p:txBody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612775" y="1511300"/>
            <a:ext cx="79184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nicad battery is usually charged with a</a:t>
            </a:r>
            <a:r>
              <a:rPr lang="en-AU" altLang="en-US" sz="2800" i="1">
                <a:latin typeface="Arial Narrow" pitchFamily="34" charset="0"/>
              </a:rPr>
              <a:t> </a:t>
            </a:r>
            <a:r>
              <a:rPr lang="en-AU" altLang="en-US" sz="2800">
                <a:solidFill>
                  <a:srgbClr val="3C9325"/>
                </a:solidFill>
                <a:latin typeface="Arial Narrow" pitchFamily="34" charset="0"/>
              </a:rPr>
              <a:t>constant current </a:t>
            </a:r>
            <a:r>
              <a:rPr lang="en-AU" altLang="en-US" sz="2800">
                <a:latin typeface="Arial Narrow" pitchFamily="34" charset="0"/>
              </a:rPr>
              <a:t>over a fixed time.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simplest is a float charger that provides a charge current equal to the battery’s C/10 discharge current.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The charge current is maintained for 12 to 14 hours, and is terminated or reduced when the battery voltage starts to rise fairly rapidly.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typical float voltage is 1.42 V per cell.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F87FB88-D34B-4974-9E4C-9A99A2EBB3D3}" type="slidenum">
              <a:rPr lang="en-AU" altLang="en-US">
                <a:latin typeface="Arial Narrow" pitchFamily="34" charset="0"/>
              </a:rPr>
              <a:pPr/>
              <a:t>34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Charging lead-acid batteries</a:t>
            </a:r>
          </a:p>
        </p:txBody>
      </p:sp>
      <p:sp>
        <p:nvSpPr>
          <p:cNvPr id="35844" name="Rectangle 3"/>
          <p:cNvSpPr>
            <a:spLocks noChangeArrowheads="1"/>
          </p:cNvSpPr>
          <p:nvPr/>
        </p:nvSpPr>
        <p:spPr bwMode="auto">
          <a:xfrm>
            <a:off x="612775" y="1511300"/>
            <a:ext cx="79184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A lead-acid cell is usually charged with a </a:t>
            </a:r>
            <a:r>
              <a:rPr lang="en-AU" altLang="en-US" sz="2800">
                <a:solidFill>
                  <a:srgbClr val="3C9325"/>
                </a:solidFill>
                <a:latin typeface="Arial Narrow" pitchFamily="34" charset="0"/>
              </a:rPr>
              <a:t>constant voltage</a:t>
            </a:r>
            <a:r>
              <a:rPr lang="en-AU" altLang="en-US" sz="2800">
                <a:latin typeface="Arial Narrow" pitchFamily="34" charset="0"/>
              </a:rPr>
              <a:t> source. 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For a 12 V battery, the charge voltage is 14.8 V.</a:t>
            </a: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It typically takes five times as long to recharge a lead acid battery to the same level as it does to discharge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CE1898E-4E06-45D5-A547-4AB56E1F4435}" type="slidenum">
              <a:rPr lang="en-AU" altLang="en-US">
                <a:latin typeface="Arial Narrow" pitchFamily="34" charset="0"/>
              </a:rPr>
              <a:pPr/>
              <a:t>35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Safety with batteries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12775" y="1511300"/>
            <a:ext cx="791845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Batteries of all types contain corrosive, poisonous and even explosive chemicals.</a:t>
            </a:r>
          </a:p>
          <a:p>
            <a:pPr>
              <a:spcBef>
                <a:spcPts val="1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Don’t put any type of battery into a fire: it can explode.</a:t>
            </a:r>
          </a:p>
          <a:p>
            <a:pPr>
              <a:spcBef>
                <a:spcPts val="1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Heavy batteries and cells should be lifted and transported correctly.</a:t>
            </a:r>
          </a:p>
          <a:p>
            <a:pPr>
              <a:spcBef>
                <a:spcPts val="1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Batteries should only be charged in a place where there’s good ventilation.</a:t>
            </a:r>
          </a:p>
          <a:p>
            <a:pPr>
              <a:spcBef>
                <a:spcPts val="1000"/>
              </a:spcBef>
              <a:buFontTx/>
              <a:buChar char="•"/>
            </a:pPr>
            <a:r>
              <a:rPr lang="en-AU" altLang="en-US" sz="2800">
                <a:latin typeface="Arial Narrow" pitchFamily="34" charset="0"/>
              </a:rPr>
              <a:t>When mixing acid and water, always add the acid to the water.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ECE395B-50ED-440B-97EA-EBBC6DCC8982}" type="slidenum">
              <a:rPr lang="en-AU" altLang="en-US">
                <a:latin typeface="Arial Narrow" pitchFamily="34" charset="0"/>
              </a:rPr>
              <a:pPr/>
              <a:t>4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3315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The first battery</a:t>
            </a:r>
          </a:p>
        </p:txBody>
      </p:sp>
      <p:sp>
        <p:nvSpPr>
          <p:cNvPr id="13316" name="Rectangle 34"/>
          <p:cNvSpPr>
            <a:spLocks noChangeArrowheads="1"/>
          </p:cNvSpPr>
          <p:nvPr/>
        </p:nvSpPr>
        <p:spPr bwMode="auto">
          <a:xfrm>
            <a:off x="612775" y="4859338"/>
            <a:ext cx="79184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Volta’s ‘voltaic pile’ is a stack of single cells, devised in 1800, the first practical source of electrical power</a:t>
            </a:r>
          </a:p>
        </p:txBody>
      </p:sp>
      <p:pic>
        <p:nvPicPr>
          <p:cNvPr id="13317" name="Picture 5" descr="Figure 25c.4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7858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8FCCA7E-FFB7-49AE-A0D3-611AF5ECD339}" type="slidenum">
              <a:rPr lang="en-AU" altLang="en-US">
                <a:latin typeface="Arial Narrow" pitchFamily="34" charset="0"/>
              </a:rPr>
              <a:pPr/>
              <a:t>5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The leclanché cell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611188" y="4859338"/>
            <a:ext cx="79216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The Leclanché cell has a </a:t>
            </a:r>
            <a:r>
              <a:rPr lang="en-AU" altLang="en-US" sz="2400">
                <a:solidFill>
                  <a:srgbClr val="3C9325"/>
                </a:solidFill>
                <a:latin typeface="Arial Narrow" pitchFamily="34" charset="0"/>
              </a:rPr>
              <a:t>depolariser</a:t>
            </a:r>
            <a:r>
              <a:rPr lang="en-AU" altLang="en-US" sz="2400">
                <a:latin typeface="Arial Narrow" pitchFamily="34" charset="0"/>
              </a:rPr>
              <a:t> that converts hydrogen to water by combining it with oxygen. </a:t>
            </a:r>
          </a:p>
        </p:txBody>
      </p:sp>
      <p:pic>
        <p:nvPicPr>
          <p:cNvPr id="14341" name="Picture 5" descr="Figure 25c.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511300"/>
            <a:ext cx="5616575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DC5530B-0905-4D8F-A574-B30DA0524DFC}" type="slidenum">
              <a:rPr lang="en-AU" altLang="en-US">
                <a:latin typeface="Arial Narrow" pitchFamily="34" charset="0"/>
              </a:rPr>
              <a:pPr/>
              <a:t>6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Carbon-zinc dry cell</a:t>
            </a:r>
          </a:p>
        </p:txBody>
      </p:sp>
      <p:sp>
        <p:nvSpPr>
          <p:cNvPr id="15364" name="Rectangle 13"/>
          <p:cNvSpPr>
            <a:spLocks noChangeArrowheads="1"/>
          </p:cNvSpPr>
          <p:nvPr/>
        </p:nvSpPr>
        <p:spPr bwMode="auto">
          <a:xfrm>
            <a:off x="755650" y="2276475"/>
            <a:ext cx="32400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altLang="en-US" sz="2800">
                <a:latin typeface="Arial Narrow" pitchFamily="34" charset="0"/>
              </a:rPr>
              <a:t>The carbon-zinc dry cell is based on  Leclanché’s wet cell, except the liquid chemicals are formed into a paste.</a:t>
            </a:r>
          </a:p>
        </p:txBody>
      </p:sp>
      <p:pic>
        <p:nvPicPr>
          <p:cNvPr id="15365" name="Picture 5" descr="Figure 25c.45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539875"/>
            <a:ext cx="3856037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7EE5DD9-404A-497A-9736-257D10F5D8DF}" type="slidenum">
              <a:rPr lang="en-AU" altLang="en-US">
                <a:latin typeface="Arial Narrow" pitchFamily="34" charset="0"/>
              </a:rPr>
              <a:pPr/>
              <a:t>7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Alkaline cell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612775" y="1927225"/>
            <a:ext cx="338455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AU" altLang="en-US" sz="2800">
                <a:latin typeface="Arial Narrow" pitchFamily="34" charset="0"/>
              </a:rPr>
              <a:t>The alkaline cell is a development of the carbon-zinc cell.</a:t>
            </a:r>
          </a:p>
          <a:p>
            <a:pPr>
              <a:spcBef>
                <a:spcPct val="45000"/>
              </a:spcBef>
            </a:pPr>
            <a:r>
              <a:rPr lang="en-AU" altLang="en-US" sz="2800">
                <a:latin typeface="Arial Narrow" pitchFamily="34" charset="0"/>
              </a:rPr>
              <a:t>Its advantages include longer life, higher output current and a more stable output voltage.</a:t>
            </a:r>
          </a:p>
        </p:txBody>
      </p:sp>
      <p:pic>
        <p:nvPicPr>
          <p:cNvPr id="16389" name="Picture 5" descr="Figure 25c.4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584325"/>
            <a:ext cx="41021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44E06AE-C3BB-48BC-A1CD-429927224277}" type="slidenum">
              <a:rPr lang="en-AU" altLang="en-US">
                <a:latin typeface="Arial Narrow" pitchFamily="34" charset="0"/>
              </a:rPr>
              <a:pPr/>
              <a:t>8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Lithium cell</a:t>
            </a:r>
          </a:p>
        </p:txBody>
      </p:sp>
      <p:sp>
        <p:nvSpPr>
          <p:cNvPr id="17412" name="Rectangle 23"/>
          <p:cNvSpPr>
            <a:spLocks noChangeArrowheads="1"/>
          </p:cNvSpPr>
          <p:nvPr/>
        </p:nvSpPr>
        <p:spPr bwMode="auto">
          <a:xfrm>
            <a:off x="611188" y="4608513"/>
            <a:ext cx="7921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AU" altLang="en-US" sz="2400">
                <a:latin typeface="Arial Narrow" pitchFamily="34" charset="0"/>
              </a:rPr>
              <a:t>There are several types of lithium cells, with different electrolytes, and therefore different output voltages. The output voltage per cell ranges from 2.9 V (most common type) to 3.7 V. </a:t>
            </a:r>
          </a:p>
        </p:txBody>
      </p:sp>
      <p:pic>
        <p:nvPicPr>
          <p:cNvPr id="17413" name="Picture 5" descr="Figure 25c.4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8463"/>
            <a:ext cx="8304212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7799388" y="6407150"/>
            <a:ext cx="504825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D7543B0-8E14-42E0-9106-392AACDA663D}" type="slidenum">
              <a:rPr lang="en-AU" altLang="en-US">
                <a:latin typeface="Arial Narrow" pitchFamily="34" charset="0"/>
              </a:rPr>
              <a:pPr/>
              <a:t>9</a:t>
            </a:fld>
            <a:endParaRPr lang="en-AU" altLang="en-US">
              <a:latin typeface="Arial Narrow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60475"/>
          </a:xfrm>
        </p:spPr>
        <p:txBody>
          <a:bodyPr wrap="square" tIns="10800" bIns="10800" numCol="1" anchor="b" anchorCtr="0" compatLnSpc="1">
            <a:prstTxWarp prst="textNoShape">
              <a:avLst/>
            </a:prstTxWarp>
          </a:bodyPr>
          <a:lstStyle/>
          <a:p>
            <a:r>
              <a:rPr lang="en-AU" altLang="en-US" cap="none" smtClean="0">
                <a:solidFill>
                  <a:srgbClr val="3C9325"/>
                </a:solidFill>
                <a:cs typeface="Arial" charset="0"/>
              </a:rPr>
              <a:t>Secondary cells</a:t>
            </a:r>
          </a:p>
        </p:txBody>
      </p:sp>
      <p:sp>
        <p:nvSpPr>
          <p:cNvPr id="12292" name="Rectangle 17"/>
          <p:cNvSpPr>
            <a:spLocks noChangeArrowheads="1"/>
          </p:cNvSpPr>
          <p:nvPr/>
        </p:nvSpPr>
        <p:spPr bwMode="auto">
          <a:xfrm>
            <a:off x="612775" y="1511300"/>
            <a:ext cx="7918450" cy="388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9388" indent="-179388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 dirty="0">
                <a:latin typeface="Arial Narrow" pitchFamily="34" charset="0"/>
              </a:rPr>
              <a:t>A primary cell is no longer useable once it’s discharged, as its chemical action can’t be reversed</a:t>
            </a:r>
            <a:r>
              <a:rPr lang="en-AU" altLang="en-US" sz="2800" dirty="0" smtClean="0">
                <a:latin typeface="Arial Narrow" pitchFamily="34" charset="0"/>
              </a:rPr>
              <a:t>. (Carbon Zinc, Alkaline batteries)</a:t>
            </a:r>
            <a:endParaRPr lang="en-AU" altLang="en-US" sz="2800" dirty="0">
              <a:latin typeface="Arial Narrow" pitchFamily="34" charset="0"/>
            </a:endParaRP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 dirty="0">
                <a:latin typeface="Arial Narrow" pitchFamily="34" charset="0"/>
              </a:rPr>
              <a:t>The chemical action of a secondary cell can be reversed. That is, it can be recharged by passing a current through it, in the reverse direction. </a:t>
            </a:r>
            <a:r>
              <a:rPr lang="en-AU" altLang="en-US" sz="2800" dirty="0" smtClean="0">
                <a:latin typeface="Arial Narrow" pitchFamily="34" charset="0"/>
              </a:rPr>
              <a:t>(Lead acid, NiCad, </a:t>
            </a:r>
            <a:r>
              <a:rPr lang="en-AU" altLang="en-US" sz="2800" dirty="0" err="1" smtClean="0">
                <a:latin typeface="Arial Narrow" pitchFamily="34" charset="0"/>
              </a:rPr>
              <a:t>NiMh</a:t>
            </a:r>
            <a:r>
              <a:rPr lang="en-AU" altLang="en-US" sz="2800" dirty="0" smtClean="0">
                <a:latin typeface="Arial Narrow" pitchFamily="34" charset="0"/>
              </a:rPr>
              <a:t> </a:t>
            </a:r>
            <a:r>
              <a:rPr lang="en-AU" altLang="en-US" sz="2800" dirty="0" err="1" smtClean="0">
                <a:latin typeface="Arial Narrow" pitchFamily="34" charset="0"/>
              </a:rPr>
              <a:t>etc</a:t>
            </a:r>
            <a:r>
              <a:rPr lang="en-AU" altLang="en-US" sz="2800" smtClean="0">
                <a:latin typeface="Arial Narrow" pitchFamily="34" charset="0"/>
              </a:rPr>
              <a:t>)</a:t>
            </a:r>
            <a:endParaRPr lang="en-AU" altLang="en-US" sz="2800" dirty="0">
              <a:latin typeface="Arial Narrow" pitchFamily="34" charset="0"/>
            </a:endParaRPr>
          </a:p>
          <a:p>
            <a:pPr>
              <a:spcBef>
                <a:spcPct val="40000"/>
              </a:spcBef>
              <a:buFontTx/>
              <a:buChar char="•"/>
            </a:pPr>
            <a:r>
              <a:rPr lang="en-AU" altLang="en-US" sz="2800" dirty="0">
                <a:latin typeface="Arial Narrow" pitchFamily="34" charset="0"/>
              </a:rPr>
              <a:t>This is done by connecting a DC power source (charger) to the battery.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548</TotalTime>
  <Words>1822</Words>
  <Application>Microsoft Office PowerPoint</Application>
  <PresentationFormat>On-screen Show (4:3)</PresentationFormat>
  <Paragraphs>273</Paragraphs>
  <Slides>35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Arial Narrow</vt:lpstr>
      <vt:lpstr>Lucida Sans Unicode</vt:lpstr>
      <vt:lpstr>Times New Roman</vt:lpstr>
      <vt:lpstr>Verdana</vt:lpstr>
      <vt:lpstr>Wingdings 2</vt:lpstr>
      <vt:lpstr>Wingdings 3</vt:lpstr>
      <vt:lpstr>Concourse</vt:lpstr>
      <vt:lpstr>Equation</vt:lpstr>
      <vt:lpstr>PowerPoint Presentation</vt:lpstr>
      <vt:lpstr>25.3 Batteries</vt:lpstr>
      <vt:lpstr>Background</vt:lpstr>
      <vt:lpstr>The first battery</vt:lpstr>
      <vt:lpstr>The leclanché cell</vt:lpstr>
      <vt:lpstr>Carbon-zinc dry cell</vt:lpstr>
      <vt:lpstr>Alkaline cell</vt:lpstr>
      <vt:lpstr>Lithium cell</vt:lpstr>
      <vt:lpstr>Secondary cells</vt:lpstr>
      <vt:lpstr>The lead-acid cell</vt:lpstr>
      <vt:lpstr>The lead-acid cell (2)</vt:lpstr>
      <vt:lpstr>Plates in a lead-acid cell</vt:lpstr>
      <vt:lpstr>PowerPoint Presentation</vt:lpstr>
      <vt:lpstr>PowerPoint Presentation</vt:lpstr>
      <vt:lpstr>Gel battery</vt:lpstr>
      <vt:lpstr>Typical gel battery</vt:lpstr>
      <vt:lpstr>Nickel-cadmium cell</vt:lpstr>
      <vt:lpstr>Nicad battery bank</vt:lpstr>
      <vt:lpstr>Nickel-iron (nife) cell </vt:lpstr>
      <vt:lpstr>Nickel metal-hydride (ni-mh)</vt:lpstr>
      <vt:lpstr>Ni-mh examples</vt:lpstr>
      <vt:lpstr>Lithium-ion cell</vt:lpstr>
      <vt:lpstr>Ampere-hour rating of a battery</vt:lpstr>
      <vt:lpstr>Output voltage</vt:lpstr>
      <vt:lpstr>Internal resistance</vt:lpstr>
      <vt:lpstr>Calculating internal resistance</vt:lpstr>
      <vt:lpstr>Connecting cells – in series</vt:lpstr>
      <vt:lpstr>Connecting cells – in parallel</vt:lpstr>
      <vt:lpstr>Connecting cells – in series-parallel</vt:lpstr>
      <vt:lpstr>Testing cells</vt:lpstr>
      <vt:lpstr>Measuring charge: lead-acid battery</vt:lpstr>
      <vt:lpstr>Charging batteries</vt:lpstr>
      <vt:lpstr>Charging nicads</vt:lpstr>
      <vt:lpstr>Charging lead-acid batteries</vt:lpstr>
      <vt:lpstr>Safety with batteries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GEOFF Fielding</cp:lastModifiedBy>
  <cp:revision>36</cp:revision>
  <dcterms:created xsi:type="dcterms:W3CDTF">2012-01-23T05:41:48Z</dcterms:created>
  <dcterms:modified xsi:type="dcterms:W3CDTF">2020-05-21T04:54:26Z</dcterms:modified>
</cp:coreProperties>
</file>