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</p:sldMasterIdLst>
  <p:notesMasterIdLst>
    <p:notesMasterId r:id="rId143"/>
  </p:notesMasterIdLst>
  <p:handoutMasterIdLst>
    <p:handoutMasterId r:id="rId144"/>
  </p:handoutMasterIdLst>
  <p:sldIdLst>
    <p:sldId id="302" r:id="rId3"/>
    <p:sldId id="303" r:id="rId4"/>
    <p:sldId id="304" r:id="rId5"/>
    <p:sldId id="267" r:id="rId6"/>
    <p:sldId id="305" r:id="rId7"/>
    <p:sldId id="311" r:id="rId8"/>
    <p:sldId id="317" r:id="rId9"/>
    <p:sldId id="318" r:id="rId10"/>
    <p:sldId id="319" r:id="rId11"/>
    <p:sldId id="320" r:id="rId12"/>
    <p:sldId id="321" r:id="rId13"/>
    <p:sldId id="322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22" r:id="rId104"/>
    <p:sldId id="418" r:id="rId105"/>
    <p:sldId id="421" r:id="rId106"/>
    <p:sldId id="420" r:id="rId107"/>
    <p:sldId id="423" r:id="rId108"/>
    <p:sldId id="424" r:id="rId109"/>
    <p:sldId id="425" r:id="rId110"/>
    <p:sldId id="426" r:id="rId111"/>
    <p:sldId id="427" r:id="rId112"/>
    <p:sldId id="428" r:id="rId113"/>
    <p:sldId id="429" r:id="rId114"/>
    <p:sldId id="430" r:id="rId115"/>
    <p:sldId id="431" r:id="rId116"/>
    <p:sldId id="436" r:id="rId117"/>
    <p:sldId id="433" r:id="rId118"/>
    <p:sldId id="438" r:id="rId119"/>
    <p:sldId id="434" r:id="rId120"/>
    <p:sldId id="439" r:id="rId121"/>
    <p:sldId id="435" r:id="rId122"/>
    <p:sldId id="432" r:id="rId123"/>
    <p:sldId id="440" r:id="rId124"/>
    <p:sldId id="443" r:id="rId125"/>
    <p:sldId id="444" r:id="rId126"/>
    <p:sldId id="445" r:id="rId127"/>
    <p:sldId id="446" r:id="rId128"/>
    <p:sldId id="447" r:id="rId129"/>
    <p:sldId id="448" r:id="rId130"/>
    <p:sldId id="449" r:id="rId131"/>
    <p:sldId id="450" r:id="rId132"/>
    <p:sldId id="451" r:id="rId133"/>
    <p:sldId id="452" r:id="rId134"/>
    <p:sldId id="453" r:id="rId135"/>
    <p:sldId id="454" r:id="rId136"/>
    <p:sldId id="456" r:id="rId137"/>
    <p:sldId id="457" r:id="rId138"/>
    <p:sldId id="458" r:id="rId139"/>
    <p:sldId id="459" r:id="rId140"/>
    <p:sldId id="460" r:id="rId141"/>
    <p:sldId id="310" r:id="rId142"/>
  </p:sldIdLst>
  <p:sldSz cx="9144000" cy="6858000" type="screen4x3"/>
  <p:notesSz cx="6873875" cy="10063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9900FF"/>
    <a:srgbClr val="808080"/>
    <a:srgbClr val="F9050B"/>
    <a:srgbClr val="FFCC00"/>
    <a:srgbClr val="3A10EE"/>
    <a:srgbClr val="0B0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64"/>
    </p:cViewPr>
  </p:sorterViewPr>
  <p:notesViewPr>
    <p:cSldViewPr>
      <p:cViewPr varScale="1">
        <p:scale>
          <a:sx n="70" d="100"/>
          <a:sy n="70" d="100"/>
        </p:scale>
        <p:origin x="-2730" y="-96"/>
      </p:cViewPr>
      <p:guideLst>
        <p:guide orient="horz" pos="3170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endParaRPr lang="en-AU" alt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endParaRPr lang="en-AU" alt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endParaRPr lang="en-AU" alt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fld id="{EA5DCD17-0D78-40A1-AED4-9ED2FD9A219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177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fld id="{84C091AD-A161-4AE6-95F4-916E50EDD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5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31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-100013"/>
            <a:ext cx="2058988" cy="6254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0013"/>
            <a:ext cx="6029325" cy="6254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21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21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65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86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3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17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23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65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62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21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868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075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-100013"/>
            <a:ext cx="2058988" cy="6254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0013"/>
            <a:ext cx="6029325" cy="6254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5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5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8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5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4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8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2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0808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0" y="0"/>
          <a:ext cx="9144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Image" r:id="rId14" imgW="19047619" imgH="3098413" progId="Photoshop.Image.10">
                  <p:embed/>
                </p:oleObj>
              </mc:Choice>
              <mc:Fallback>
                <p:oleObj name="Image" r:id="rId14" imgW="19047619" imgH="3098413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0013"/>
            <a:ext cx="8229600" cy="1143001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altLang="en-US" sz="1400"/>
              <a:t>Electrical Trade Principles 2e; J. Hampson, S. Hanssen	 </a:t>
            </a:r>
            <a:br>
              <a:rPr lang="en-AU" altLang="en-US" sz="1400"/>
            </a:br>
            <a:r>
              <a:rPr lang="en-US" altLang="en-US" sz="1400"/>
              <a:t>©</a:t>
            </a:r>
            <a:r>
              <a:rPr lang="en-AU" altLang="en-US" sz="1400"/>
              <a:t> Pearson Education Australia 2009</a:t>
            </a:r>
          </a:p>
          <a:p>
            <a:pPr eaLnBrk="1" hangingPunct="1">
              <a:spcBef>
                <a:spcPct val="50000"/>
              </a:spcBef>
            </a:pPr>
            <a:endParaRPr lang="en-AU" altLang="en-US" sz="1400"/>
          </a:p>
        </p:txBody>
      </p: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5940425" y="3933825"/>
            <a:ext cx="2989263" cy="3311525"/>
            <a:chOff x="2744" y="1480"/>
            <a:chExt cx="2948" cy="3266"/>
          </a:xfrm>
        </p:grpSpPr>
        <p:sp>
          <p:nvSpPr>
            <p:cNvPr id="75788" name="Freeform 12"/>
            <p:cNvSpPr>
              <a:spLocks/>
            </p:cNvSpPr>
            <p:nvPr userDrawn="1"/>
          </p:nvSpPr>
          <p:spPr bwMode="auto">
            <a:xfrm rot="9383332">
              <a:off x="3424" y="1752"/>
              <a:ext cx="2268" cy="213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9" name="Freeform 13"/>
            <p:cNvSpPr>
              <a:spLocks/>
            </p:cNvSpPr>
            <p:nvPr userDrawn="1"/>
          </p:nvSpPr>
          <p:spPr bwMode="auto">
            <a:xfrm rot="9383332">
              <a:off x="3107" y="1480"/>
              <a:ext cx="2268" cy="3266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0" name="Freeform 14"/>
            <p:cNvSpPr>
              <a:spLocks/>
            </p:cNvSpPr>
            <p:nvPr userDrawn="1"/>
          </p:nvSpPr>
          <p:spPr bwMode="auto">
            <a:xfrm rot="9383332">
              <a:off x="2744" y="1978"/>
              <a:ext cx="2268" cy="272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0808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0" y="0"/>
          <a:ext cx="9144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2" name="Image" r:id="rId14" imgW="19047619" imgH="3098413" progId="Photoshop.Image.10">
                  <p:embed/>
                </p:oleObj>
              </mc:Choice>
              <mc:Fallback>
                <p:oleObj name="Image" r:id="rId14" imgW="19047619" imgH="3098413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0013"/>
            <a:ext cx="8229600" cy="1143001"/>
          </a:xfrm>
          <a:prstGeom prst="rect">
            <a:avLst/>
          </a:prstGeom>
          <a:solidFill>
            <a:schemeClr val="bg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altLang="en-US" sz="1400"/>
              <a:t>Electrical Trade Principles 2e; J. Hampson, S. Hanssen	 </a:t>
            </a:r>
            <a:br>
              <a:rPr lang="en-AU" altLang="en-US" sz="1400"/>
            </a:br>
            <a:r>
              <a:rPr lang="en-US" altLang="en-US" sz="1400"/>
              <a:t>©</a:t>
            </a:r>
            <a:r>
              <a:rPr lang="en-AU" altLang="en-US" sz="1400"/>
              <a:t> Pearson Education Australia 2009</a:t>
            </a:r>
          </a:p>
          <a:p>
            <a:pPr eaLnBrk="1" hangingPunct="1">
              <a:spcBef>
                <a:spcPct val="50000"/>
              </a:spcBef>
            </a:pPr>
            <a:endParaRPr lang="en-AU" altLang="en-US" sz="1400"/>
          </a:p>
        </p:txBody>
      </p:sp>
      <p:grpSp>
        <p:nvGrpSpPr>
          <p:cNvPr id="219147" name="Group 11"/>
          <p:cNvGrpSpPr>
            <a:grpSpLocks/>
          </p:cNvGrpSpPr>
          <p:nvPr/>
        </p:nvGrpSpPr>
        <p:grpSpPr bwMode="auto">
          <a:xfrm>
            <a:off x="5940425" y="3933825"/>
            <a:ext cx="2989263" cy="3311525"/>
            <a:chOff x="2744" y="1480"/>
            <a:chExt cx="2948" cy="3266"/>
          </a:xfrm>
        </p:grpSpPr>
        <p:sp>
          <p:nvSpPr>
            <p:cNvPr id="219148" name="Freeform 12"/>
            <p:cNvSpPr>
              <a:spLocks/>
            </p:cNvSpPr>
            <p:nvPr userDrawn="1"/>
          </p:nvSpPr>
          <p:spPr bwMode="auto">
            <a:xfrm rot="9383332">
              <a:off x="3424" y="1752"/>
              <a:ext cx="2268" cy="213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9149" name="Freeform 13"/>
            <p:cNvSpPr>
              <a:spLocks/>
            </p:cNvSpPr>
            <p:nvPr userDrawn="1"/>
          </p:nvSpPr>
          <p:spPr bwMode="auto">
            <a:xfrm rot="9383332">
              <a:off x="3107" y="1480"/>
              <a:ext cx="2268" cy="3266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9150" name="Freeform 14"/>
            <p:cNvSpPr>
              <a:spLocks/>
            </p:cNvSpPr>
            <p:nvPr userDrawn="1"/>
          </p:nvSpPr>
          <p:spPr bwMode="auto">
            <a:xfrm rot="9383332">
              <a:off x="2744" y="1978"/>
              <a:ext cx="2268" cy="272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19146" name="AutoShape 10">
            <a:hlinkClick r:id="rId16" action="ppaction://hlinksldjump" highlightClick="1">
              <a:snd r:embed="rId17" name="click.wav"/>
            </a:hlinkClick>
          </p:cNvPr>
          <p:cNvSpPr>
            <a:spLocks noChangeArrowheads="1"/>
          </p:cNvSpPr>
          <p:nvPr/>
        </p:nvSpPr>
        <p:spPr bwMode="auto">
          <a:xfrm>
            <a:off x="8532813" y="6308725"/>
            <a:ext cx="360362" cy="3587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1.xml"/><Relationship Id="rId5" Type="http://schemas.openxmlformats.org/officeDocument/2006/relationships/slide" Target="slide109.xml"/><Relationship Id="rId4" Type="http://schemas.openxmlformats.org/officeDocument/2006/relationships/slide" Target="slide10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8.xml"/><Relationship Id="rId5" Type="http://schemas.openxmlformats.org/officeDocument/2006/relationships/slide" Target="slide120.xml"/><Relationship Id="rId4" Type="http://schemas.openxmlformats.org/officeDocument/2006/relationships/slide" Target="slide1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3" Type="http://schemas.openxmlformats.org/officeDocument/2006/relationships/audio" Target="../media/audio1.wav"/><Relationship Id="rId7" Type="http://schemas.openxmlformats.org/officeDocument/2006/relationships/slide" Target="slide13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7.xml"/><Relationship Id="rId5" Type="http://schemas.openxmlformats.org/officeDocument/2006/relationships/slide" Target="slide123.xml"/><Relationship Id="rId4" Type="http://schemas.openxmlformats.org/officeDocument/2006/relationships/slide" Target="slide1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8.xml"/><Relationship Id="rId5" Type="http://schemas.openxmlformats.org/officeDocument/2006/relationships/slide" Target="slide136.xml"/><Relationship Id="rId4" Type="http://schemas.openxmlformats.org/officeDocument/2006/relationships/slide" Target="slide13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2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9" Type="http://schemas.openxmlformats.org/officeDocument/2006/relationships/oleObject" Target="../embeddings/oleObject22.bin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20.wmf"/><Relationship Id="rId42" Type="http://schemas.openxmlformats.org/officeDocument/2006/relationships/audio" Target="../media/audio1.wav"/><Relationship Id="rId47" Type="http://schemas.openxmlformats.org/officeDocument/2006/relationships/slide" Target="slide133.xml"/><Relationship Id="rId50" Type="http://schemas.openxmlformats.org/officeDocument/2006/relationships/slide" Target="slide37.xml"/><Relationship Id="rId55" Type="http://schemas.openxmlformats.org/officeDocument/2006/relationships/slide" Target="slide12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19.bin"/><Relationship Id="rId38" Type="http://schemas.openxmlformats.org/officeDocument/2006/relationships/image" Target="../media/image22.wmf"/><Relationship Id="rId46" Type="http://schemas.openxmlformats.org/officeDocument/2006/relationships/slide" Target="slide94.xml"/><Relationship Id="rId59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7.bin"/><Relationship Id="rId41" Type="http://schemas.openxmlformats.org/officeDocument/2006/relationships/slide" Target="slide5.xml"/><Relationship Id="rId54" Type="http://schemas.openxmlformats.org/officeDocument/2006/relationships/slide" Target="slide4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5.wmf"/><Relationship Id="rId32" Type="http://schemas.openxmlformats.org/officeDocument/2006/relationships/image" Target="../media/image19.wmf"/><Relationship Id="rId37" Type="http://schemas.openxmlformats.org/officeDocument/2006/relationships/oleObject" Target="../embeddings/oleObject21.bin"/><Relationship Id="rId40" Type="http://schemas.openxmlformats.org/officeDocument/2006/relationships/image" Target="../media/image23.wmf"/><Relationship Id="rId45" Type="http://schemas.openxmlformats.org/officeDocument/2006/relationships/slide" Target="slide106.xml"/><Relationship Id="rId53" Type="http://schemas.openxmlformats.org/officeDocument/2006/relationships/slide" Target="slide78.xml"/><Relationship Id="rId58" Type="http://schemas.openxmlformats.org/officeDocument/2006/relationships/slide" Target="slide99.xml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7.wmf"/><Relationship Id="rId36" Type="http://schemas.openxmlformats.org/officeDocument/2006/relationships/image" Target="../media/image21.wmf"/><Relationship Id="rId49" Type="http://schemas.openxmlformats.org/officeDocument/2006/relationships/slide" Target="slide73.xml"/><Relationship Id="rId57" Type="http://schemas.openxmlformats.org/officeDocument/2006/relationships/slide" Target="slide15.xml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4" Type="http://schemas.openxmlformats.org/officeDocument/2006/relationships/slide" Target="slide63.xml"/><Relationship Id="rId52" Type="http://schemas.openxmlformats.org/officeDocument/2006/relationships/slide" Target="slide10.xml"/><Relationship Id="rId60" Type="http://schemas.openxmlformats.org/officeDocument/2006/relationships/slide" Target="slide31.xml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20.bin"/><Relationship Id="rId43" Type="http://schemas.openxmlformats.org/officeDocument/2006/relationships/slide" Target="slide20.xml"/><Relationship Id="rId48" Type="http://schemas.openxmlformats.org/officeDocument/2006/relationships/slide" Target="slide25.xml"/><Relationship Id="rId56" Type="http://schemas.openxmlformats.org/officeDocument/2006/relationships/slide" Target="slide113.xml"/><Relationship Id="rId8" Type="http://schemas.openxmlformats.org/officeDocument/2006/relationships/image" Target="../media/image7.wmf"/><Relationship Id="rId51" Type="http://schemas.openxmlformats.org/officeDocument/2006/relationships/slide" Target="slide84.xml"/><Relationship Id="rId3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4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4.xml"/><Relationship Id="rId5" Type="http://schemas.openxmlformats.org/officeDocument/2006/relationships/slide" Target="slide60.xml"/><Relationship Id="rId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4.xml"/><Relationship Id="rId5" Type="http://schemas.openxmlformats.org/officeDocument/2006/relationships/slide" Target="slide67.xml"/><Relationship Id="rId4" Type="http://schemas.openxmlformats.org/officeDocument/2006/relationships/slide" Target="slide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4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8.xml"/><Relationship Id="rId5" Type="http://schemas.openxmlformats.org/officeDocument/2006/relationships/slide" Target="slide85.xml"/><Relationship Id="rId4" Type="http://schemas.openxmlformats.org/officeDocument/2006/relationships/slide" Target="slide9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97.xml"/><Relationship Id="rId4" Type="http://schemas.openxmlformats.org/officeDocument/2006/relationships/slide" Target="slide9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00.xml"/><Relationship Id="rId4" Type="http://schemas.openxmlformats.org/officeDocument/2006/relationships/slide" Target="slide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3716338"/>
          </a:xfrm>
          <a:prstGeom prst="rect">
            <a:avLst/>
          </a:prstGeom>
          <a:pattFill prst="wdUpDiag">
            <a:fgClr>
              <a:srgbClr val="FFFF00">
                <a:alpha val="30000"/>
              </a:srgbClr>
            </a:fgClr>
            <a:bgClr>
              <a:schemeClr val="bg1">
                <a:alpha val="3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56100" y="735013"/>
            <a:ext cx="4751388" cy="1470025"/>
          </a:xfrm>
        </p:spPr>
        <p:txBody>
          <a:bodyPr/>
          <a:lstStyle/>
          <a:p>
            <a:pPr algn="l"/>
            <a:r>
              <a:rPr lang="en-AU" altLang="en-US" sz="5400"/>
              <a:t>Electrical</a:t>
            </a:r>
            <a:br>
              <a:rPr lang="en-AU" altLang="en-US" sz="5400"/>
            </a:br>
            <a:r>
              <a:rPr lang="en-AU" altLang="en-US" sz="5400"/>
              <a:t>Trade</a:t>
            </a:r>
            <a:br>
              <a:rPr lang="en-AU" altLang="en-US" sz="5400"/>
            </a:br>
            <a:r>
              <a:rPr lang="en-AU" altLang="en-US" sz="5400"/>
              <a:t>Principles 2e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3068638"/>
            <a:ext cx="4752975" cy="719137"/>
          </a:xfrm>
        </p:spPr>
        <p:txBody>
          <a:bodyPr/>
          <a:lstStyle/>
          <a:p>
            <a:pPr algn="r"/>
            <a:r>
              <a:rPr lang="en-AU" altLang="en-US" b="1">
                <a:solidFill>
                  <a:schemeClr val="bg1"/>
                </a:solidFill>
              </a:rPr>
              <a:t>Hampson &amp; Hanssen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H="1">
            <a:off x="0" y="3716338"/>
            <a:ext cx="9144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716338"/>
            <a:ext cx="9144000" cy="3141662"/>
          </a:xfrm>
          <a:prstGeom prst="rect">
            <a:avLst/>
          </a:prstGeom>
          <a:pattFill prst="wdDnDiag">
            <a:fgClr>
              <a:schemeClr val="bg1">
                <a:alpha val="30000"/>
              </a:schemeClr>
            </a:fgClr>
            <a:bgClr>
              <a:srgbClr val="FFFF00">
                <a:alpha val="30000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6191250" y="4149725"/>
            <a:ext cx="2989263" cy="3311525"/>
            <a:chOff x="2744" y="1480"/>
            <a:chExt cx="2948" cy="3266"/>
          </a:xfrm>
        </p:grpSpPr>
        <p:sp>
          <p:nvSpPr>
            <p:cNvPr id="82952" name="Freeform 8"/>
            <p:cNvSpPr>
              <a:spLocks/>
            </p:cNvSpPr>
            <p:nvPr/>
          </p:nvSpPr>
          <p:spPr bwMode="auto">
            <a:xfrm rot="9383332">
              <a:off x="3424" y="1752"/>
              <a:ext cx="2268" cy="213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auto">
            <a:xfrm rot="9383332">
              <a:off x="3107" y="1480"/>
              <a:ext cx="2268" cy="3266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1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auto">
            <a:xfrm rot="9383332">
              <a:off x="2744" y="1978"/>
              <a:ext cx="2268" cy="2722"/>
            </a:xfrm>
            <a:custGeom>
              <a:avLst/>
              <a:gdLst>
                <a:gd name="T0" fmla="*/ 204 w 1746"/>
                <a:gd name="T1" fmla="*/ 0 h 2155"/>
                <a:gd name="T2" fmla="*/ 204 w 1746"/>
                <a:gd name="T3" fmla="*/ 1996 h 2155"/>
                <a:gd name="T4" fmla="*/ 1428 w 1746"/>
                <a:gd name="T5" fmla="*/ 953 h 2155"/>
                <a:gd name="T6" fmla="*/ 1746 w 1746"/>
                <a:gd name="T7" fmla="*/ 2042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6" h="2155">
                  <a:moveTo>
                    <a:pt x="204" y="0"/>
                  </a:moveTo>
                  <a:cubicBezTo>
                    <a:pt x="102" y="918"/>
                    <a:pt x="0" y="1837"/>
                    <a:pt x="204" y="1996"/>
                  </a:cubicBezTo>
                  <a:cubicBezTo>
                    <a:pt x="408" y="2155"/>
                    <a:pt x="1171" y="945"/>
                    <a:pt x="1428" y="953"/>
                  </a:cubicBezTo>
                  <a:cubicBezTo>
                    <a:pt x="1685" y="961"/>
                    <a:pt x="1715" y="1501"/>
                    <a:pt x="1746" y="2042"/>
                  </a:cubicBezTo>
                </a:path>
              </a:pathLst>
            </a:custGeom>
            <a:solidFill>
              <a:srgbClr val="4D4D4D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8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0" y="0"/>
          <a:ext cx="39624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Image" r:id="rId3" imgW="3961905" imgH="5473016" progId="Photoshop.Image.10">
                  <p:embed/>
                </p:oleObj>
              </mc:Choice>
              <mc:Fallback>
                <p:oleObj name="Image" r:id="rId3" imgW="3961905" imgH="5473016" progId="Photoshop.Image.1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624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3850" y="6381750"/>
            <a:ext cx="287338" cy="2873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919788" y="25781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782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3479" name="AutoShape 7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708275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3480" name="AutoShape 8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140200" y="26368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3348038" y="2709863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3830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943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36738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/>
      <p:bldP spid="333828" grpId="0"/>
      <p:bldP spid="33383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3348038" y="2709863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4863" name="Text Box 15"/>
          <p:cNvSpPr txBox="1">
            <a:spLocks noChangeArrowheads="1"/>
          </p:cNvSpPr>
          <p:nvPr/>
        </p:nvSpPr>
        <p:spPr bwMode="auto">
          <a:xfrm>
            <a:off x="3348038" y="2709863"/>
            <a:ext cx="3313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189038" y="2998788"/>
            <a:ext cx="1438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 </a:t>
            </a: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4645025" y="24923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 </a:t>
            </a: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3565525" y="3644900"/>
            <a:ext cx="935038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4860925" y="2852738"/>
            <a:ext cx="1512888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486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72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836738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62" name="Text Box 14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next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3348038" y="3171825"/>
            <a:ext cx="3313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396875" y="3171825"/>
            <a:ext cx="2519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3924300" y="381952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100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684213" y="381952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100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>
            <a:off x="4789488" y="3355975"/>
            <a:ext cx="1512887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>
            <a:off x="4430713" y="4076700"/>
            <a:ext cx="935037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72 -0.00139 L 0.17032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24034E-7 L -0.00399 0.078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9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31 0.00023 L -0.05018 0.000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3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3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51" presetID="63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371 0.00463 L 0.33506 0.0046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3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7587 -2.07263E-6 L 0.15608 0.0016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34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6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3.95559E-6 L 0.33472 0.00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13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-4.94795E-6 L 0.3441 -4.94795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399 0.07847 L -0.25399 0.0784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6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4" grpId="0"/>
      <p:bldP spid="334864" grpId="1"/>
      <p:bldP spid="334851" grpId="0"/>
      <p:bldP spid="334851" grpId="1"/>
      <p:bldP spid="334854" grpId="0"/>
      <p:bldP spid="334854" grpId="1"/>
      <p:bldP spid="334850" grpId="0"/>
      <p:bldP spid="334863" grpId="0"/>
      <p:bldP spid="334863" grpId="1"/>
      <p:bldP spid="334852" grpId="0"/>
      <p:bldP spid="334853" grpId="0"/>
      <p:bldP spid="334853" grpId="1"/>
      <p:bldP spid="334856" grpId="0"/>
      <p:bldP spid="334856" grpId="1"/>
      <p:bldP spid="334857" grpId="0" animBg="1"/>
      <p:bldP spid="334857" grpId="1" animBg="1"/>
      <p:bldP spid="334857" grpId="2" animBg="1"/>
      <p:bldP spid="334858" grpId="0" animBg="1"/>
      <p:bldP spid="334858" grpId="1" animBg="1"/>
      <p:bldP spid="334860" grpId="0"/>
      <p:bldP spid="334860" grpId="1"/>
      <p:bldP spid="334861" grpId="0" build="p"/>
      <p:bldP spid="334861" grpId="1" build="p"/>
      <p:bldP spid="334866" grpId="0"/>
      <p:bldP spid="334866" grpId="1"/>
      <p:bldP spid="334866" grpId="2"/>
      <p:bldP spid="334867" grpId="0"/>
      <p:bldP spid="334867" grpId="1"/>
      <p:bldP spid="334868" grpId="0"/>
      <p:bldP spid="334868" grpId="1"/>
      <p:bldP spid="334869" grpId="1"/>
      <p:bldP spid="334869" grpId="2"/>
      <p:bldP spid="334870" grpId="0"/>
      <p:bldP spid="334870" grpId="1"/>
      <p:bldP spid="334871" grpId="0"/>
      <p:bldP spid="334871" grpId="1"/>
      <p:bldP spid="334872" grpId="0"/>
      <p:bldP spid="334872" grpId="1"/>
      <p:bldP spid="334873" grpId="0" animBg="1"/>
      <p:bldP spid="334873" grpId="1" animBg="1"/>
      <p:bldP spid="334874" grpId="0" animBg="1"/>
      <p:bldP spid="334874" grpId="1" animBg="1"/>
      <p:bldP spid="33487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IN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swapped relative position when they crossed the =.  This is because we  multiplied by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348038" y="3098800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40997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881313"/>
            <a:ext cx="1943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1836738" y="3387725"/>
            <a:ext cx="10795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2413000" y="3459163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3421063" y="37465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323850" y="4743450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5546725" y="3457575"/>
            <a:ext cx="1112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5148263" y="345757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2.45663E-6 L -0.15364 -2.4566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20365 -0.07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65 -0.0706 L -0.204 -0.05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2.83599E-6 L -0.42171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1.67939E-6 L -0.29132 0.07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3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1.89683E-7 L -0.5059 0.102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5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7.24034E-7 L -0.00225 0.083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  <p:bldP spid="340996" grpId="0"/>
      <p:bldP spid="340997" grpId="0"/>
      <p:bldP spid="340998" grpId="0"/>
      <p:bldP spid="341000" grpId="0"/>
      <p:bldP spid="341000" grpId="1"/>
      <p:bldP spid="341001" grpId="0"/>
      <p:bldP spid="341002" grpId="0"/>
      <p:bldP spid="341003" grpId="0"/>
      <p:bldP spid="34100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348038" y="2709863"/>
            <a:ext cx="2087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5878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1836738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883" name="Text Box 11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6" grpId="0"/>
      <p:bldP spid="33588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1" name="Text Box 23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9986" name="Text Box 18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next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3348038" y="2709863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3348038" y="2709863"/>
            <a:ext cx="3313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1692275" y="2998788"/>
            <a:ext cx="935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4645025" y="24923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 </a:t>
            </a: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3565525" y="3644900"/>
            <a:ext cx="935038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9980" name="Line 12"/>
          <p:cNvSpPr>
            <a:spLocks noChangeShapeType="1"/>
          </p:cNvSpPr>
          <p:nvPr/>
        </p:nvSpPr>
        <p:spPr bwMode="auto">
          <a:xfrm>
            <a:off x="4860925" y="2852738"/>
            <a:ext cx="1512888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9982" name="Text Box 1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72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836738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9985" name="Text Box 17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3348038" y="3171825"/>
            <a:ext cx="3313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396875" y="3171825"/>
            <a:ext cx="2519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3924300" y="381952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684213" y="381952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>
            <a:off x="1187450" y="4149725"/>
            <a:ext cx="935038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9994" name="Text Box 26"/>
          <p:cNvSpPr txBox="1">
            <a:spLocks noChangeArrowheads="1"/>
          </p:cNvSpPr>
          <p:nvPr/>
        </p:nvSpPr>
        <p:spPr bwMode="auto">
          <a:xfrm>
            <a:off x="1189038" y="2998788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395288" y="3357563"/>
            <a:ext cx="1223962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72 -0.00139 L 0.17032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24034E-7 L -0.00399 0.078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9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31 0.00023 L -0.05018 0.000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3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27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3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9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3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91" grpId="0"/>
      <p:bldP spid="339991" grpId="1"/>
      <p:bldP spid="339971" grpId="0"/>
      <p:bldP spid="339971" grpId="1"/>
      <p:bldP spid="339972" grpId="0"/>
      <p:bldP spid="339972" grpId="1"/>
      <p:bldP spid="339986" grpId="0"/>
      <p:bldP spid="339986" grpId="1"/>
      <p:bldP spid="339973" grpId="0"/>
      <p:bldP spid="339974" grpId="0"/>
      <p:bldP spid="339974" grpId="1"/>
      <p:bldP spid="339975" grpId="0"/>
      <p:bldP spid="339976" grpId="0"/>
      <p:bldP spid="339978" grpId="0"/>
      <p:bldP spid="339978" grpId="1"/>
      <p:bldP spid="339979" grpId="0" animBg="1"/>
      <p:bldP spid="339979" grpId="1" animBg="1"/>
      <p:bldP spid="339979" grpId="2" animBg="1"/>
      <p:bldP spid="339980" grpId="0" animBg="1"/>
      <p:bldP spid="339980" grpId="1" animBg="1"/>
      <p:bldP spid="339982" grpId="0"/>
      <p:bldP spid="339983" grpId="0" build="p"/>
      <p:bldP spid="339983" grpId="1" build="p"/>
      <p:bldP spid="339985" grpId="0"/>
      <p:bldP spid="339985" grpId="1"/>
      <p:bldP spid="339987" grpId="1"/>
      <p:bldP spid="339988" grpId="0"/>
      <p:bldP spid="339988" grpId="1"/>
      <p:bldP spid="339989" grpId="0"/>
      <p:bldP spid="339990" grpId="0"/>
      <p:bldP spid="339990" grpId="1"/>
      <p:bldP spid="339993" grpId="0" animBg="1"/>
      <p:bldP spid="339993" grpId="1" animBg="1"/>
      <p:bldP spid="339994" grpId="0"/>
      <p:bldP spid="339994" grpId="1"/>
      <p:bldP spid="339992" grpId="0" animBg="1"/>
      <p:bldP spid="339992" grpId="1" animBg="1"/>
      <p:bldP spid="33999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IN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swapped positions.  This is because we  multiplied by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3348038" y="2709863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7925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943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1836738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endParaRPr lang="en-US" altLang="en-US" sz="44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323850" y="457676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7.79551E-7 L -0.18907 -0.06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33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3.21536E-6 L 0.16545 0.041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/>
      <p:bldP spid="337926" grpId="0"/>
      <p:bldP spid="337928" grpId="0"/>
      <p:bldP spid="337929" grpId="0"/>
      <p:bldP spid="33793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2027" name="Text Box 1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2023" name="AutoShape 7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346450" y="3141663"/>
            <a:ext cx="863600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2024" name="AutoShape 8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70413" y="3141663"/>
            <a:ext cx="863600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2029" name="AutoShape 13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722938" y="2997200"/>
            <a:ext cx="936625" cy="9366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3064" name="Text Box 2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30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3069" name="Text Box 29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/>
      <p:bldP spid="34306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113" name="Group 49"/>
          <p:cNvGrpSpPr>
            <a:grpSpLocks/>
          </p:cNvGrpSpPr>
          <p:nvPr/>
        </p:nvGrpSpPr>
        <p:grpSpPr bwMode="auto">
          <a:xfrm>
            <a:off x="755650" y="3068638"/>
            <a:ext cx="2414588" cy="804862"/>
            <a:chOff x="4151" y="1933"/>
            <a:chExt cx="1521" cy="507"/>
          </a:xfrm>
        </p:grpSpPr>
        <p:sp>
          <p:nvSpPr>
            <p:cNvPr id="344114" name="Text Box 50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4115" name="Text Box 51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4116" name="Text Box 52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4117" name="Text Box 53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4118" name="Text Box 54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4119" name="Text Box 55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(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(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we are adding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bracket 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4096" name="Text Box 3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409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4098" name="Text Box 34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4099" name="Text Box 35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4100" name="Text Box 36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4101" name="Text Box 37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4102" name="Text Box 38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4103" name="Text Box 3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365625" y="304165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endParaRPr lang="en-US" altLang="en-US" sz="44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4104" name="Text Box 40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305550" y="30273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altLang="en-US" sz="44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44112" name="Group 48"/>
          <p:cNvGrpSpPr>
            <a:grpSpLocks/>
          </p:cNvGrpSpPr>
          <p:nvPr/>
        </p:nvGrpSpPr>
        <p:grpSpPr bwMode="auto">
          <a:xfrm>
            <a:off x="6589713" y="3068638"/>
            <a:ext cx="2414587" cy="804862"/>
            <a:chOff x="4151" y="1933"/>
            <a:chExt cx="1521" cy="507"/>
          </a:xfrm>
        </p:grpSpPr>
        <p:sp>
          <p:nvSpPr>
            <p:cNvPr id="344105" name="Text Box 41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4106" name="Text Box 42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4107" name="Text Box 43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4108" name="Text Box 44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4109" name="Text Box 45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4110" name="Text Box 46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4120" name="Text Box 56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)’s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on the right cancel out</a:t>
            </a:r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4284663" y="3500438"/>
            <a:ext cx="2303462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4121" name="Line 57"/>
          <p:cNvSpPr>
            <a:spLocks noChangeShapeType="1"/>
          </p:cNvSpPr>
          <p:nvPr/>
        </p:nvSpPr>
        <p:spPr bwMode="auto">
          <a:xfrm flipV="1">
            <a:off x="6659563" y="3573463"/>
            <a:ext cx="2303462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2.31321E-9 L -0.21944 -2.31321E-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4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4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4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2" presetID="35" presetClass="path" presetSubtype="0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972 0.00116 L -0.1382 -3.39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2.63937E-6 L 0.41598 2.63937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1944 -2.31321E-9 L 0.19341 -0.0064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4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0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81" grpId="0"/>
      <p:bldP spid="344067" grpId="0"/>
      <p:bldP spid="344067" grpId="1"/>
      <p:bldP spid="344075" grpId="0"/>
      <p:bldP spid="344075" grpId="1"/>
      <p:bldP spid="344096" grpId="0"/>
      <p:bldP spid="344097" grpId="0" build="p"/>
      <p:bldP spid="344097" grpId="1" build="p"/>
      <p:bldP spid="344099" grpId="0"/>
      <p:bldP spid="344100" grpId="0"/>
      <p:bldP spid="344101" grpId="0"/>
      <p:bldP spid="344102" grpId="0"/>
      <p:bldP spid="344103" grpId="0"/>
      <p:bldP spid="344103" grpId="1"/>
      <p:bldP spid="344104" grpId="0"/>
      <p:bldP spid="344104" grpId="1"/>
      <p:bldP spid="344120" grpId="0"/>
      <p:bldP spid="344120" grpId="1"/>
      <p:bldP spid="344078" grpId="0" animBg="1"/>
      <p:bldP spid="344078" grpId="1" animBg="1"/>
      <p:bldP spid="344121" grpId="0" animBg="1"/>
      <p:bldP spid="344121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5093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5098" name="Text Box 10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/>
      <p:bldP spid="345092" grpId="0"/>
      <p:bldP spid="3450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4521" name="Text Box 2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919788" y="25781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4283075" y="2578100"/>
            <a:ext cx="782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452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4527" name="Text Box 31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/>
      <p:bldP spid="23452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we are adding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bracket 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’s and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on the right cancel out</a:t>
            </a:r>
          </a:p>
        </p:txBody>
      </p:sp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755650" y="3068638"/>
            <a:ext cx="2414588" cy="804862"/>
            <a:chOff x="4151" y="1933"/>
            <a:chExt cx="1521" cy="507"/>
          </a:xfrm>
        </p:grpSpPr>
        <p:sp>
          <p:nvSpPr>
            <p:cNvPr id="346115" name="Text Box 3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6116" name="Text Box 4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6117" name="Text Box 5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6118" name="Text Box 6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6119" name="Text Box 7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6120" name="Text Box 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(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(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612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6126" name="Text Box 1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61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6131" name="Text Box 1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46135" name="Group 23"/>
          <p:cNvGrpSpPr>
            <a:grpSpLocks/>
          </p:cNvGrpSpPr>
          <p:nvPr/>
        </p:nvGrpSpPr>
        <p:grpSpPr bwMode="auto">
          <a:xfrm>
            <a:off x="6589713" y="3068638"/>
            <a:ext cx="2414587" cy="804862"/>
            <a:chOff x="4151" y="1933"/>
            <a:chExt cx="1521" cy="507"/>
          </a:xfrm>
        </p:grpSpPr>
        <p:sp>
          <p:nvSpPr>
            <p:cNvPr id="346136" name="Text Box 24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6137" name="Text Box 25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6138" name="Text Box 26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6139" name="Text Box 27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6140" name="Text Box 2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6141" name="Text Box 29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6143" name="Line 31"/>
          <p:cNvSpPr>
            <a:spLocks noChangeShapeType="1"/>
          </p:cNvSpPr>
          <p:nvPr/>
        </p:nvSpPr>
        <p:spPr bwMode="auto">
          <a:xfrm flipV="1">
            <a:off x="3419475" y="3357563"/>
            <a:ext cx="720725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6144" name="Line 32"/>
          <p:cNvSpPr>
            <a:spLocks noChangeShapeType="1"/>
          </p:cNvSpPr>
          <p:nvPr/>
        </p:nvSpPr>
        <p:spPr bwMode="auto">
          <a:xfrm flipV="1">
            <a:off x="6659563" y="3284538"/>
            <a:ext cx="1081087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6145" name="Line 33"/>
          <p:cNvSpPr>
            <a:spLocks noChangeShapeType="1"/>
          </p:cNvSpPr>
          <p:nvPr/>
        </p:nvSpPr>
        <p:spPr bwMode="auto">
          <a:xfrm flipV="1">
            <a:off x="5940425" y="3357563"/>
            <a:ext cx="720725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6146" name="Line 34"/>
          <p:cNvSpPr>
            <a:spLocks noChangeShapeType="1"/>
          </p:cNvSpPr>
          <p:nvPr/>
        </p:nvSpPr>
        <p:spPr bwMode="auto">
          <a:xfrm flipV="1">
            <a:off x="7885113" y="3357563"/>
            <a:ext cx="1081087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2.31321E-9 L -0.21944 -2.31321E-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6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46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4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07" presetID="35" presetClass="path" presetSubtype="0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972 0.00116 L -0.1382 -3.3981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2.63937E-6 L 0.41598 2.6393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1944 -2.31321E-9 L 0.19341 -0.0064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6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32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14" dur="20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16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3" grpId="0"/>
      <p:bldP spid="346123" grpId="1"/>
      <p:bldP spid="346142" grpId="0"/>
      <p:bldP spid="346142" grpId="1"/>
      <p:bldP spid="346121" grpId="0"/>
      <p:bldP spid="346122" grpId="0"/>
      <p:bldP spid="346122" grpId="1"/>
      <p:bldP spid="346126" grpId="0"/>
      <p:bldP spid="346127" grpId="0" build="p"/>
      <p:bldP spid="346127" grpId="1" build="p"/>
      <p:bldP spid="346129" grpId="0"/>
      <p:bldP spid="346129" grpId="1"/>
      <p:bldP spid="346130" grpId="0"/>
      <p:bldP spid="346131" grpId="0"/>
      <p:bldP spid="346132" grpId="0"/>
      <p:bldP spid="346143" grpId="0" animBg="1"/>
      <p:bldP spid="346143" grpId="1" animBg="1"/>
      <p:bldP spid="346144" grpId="0" animBg="1"/>
      <p:bldP spid="346144" grpId="1" animBg="1"/>
      <p:bldP spid="346145" grpId="0" animBg="1"/>
      <p:bldP spid="346145" grpId="1" animBg="1"/>
      <p:bldP spid="346146" grpId="0" animBg="1"/>
      <p:bldP spid="346146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7141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7146" name="Text Box 10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  <p:bldP spid="34714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(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(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we are adding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can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bracket 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8190" name="Text Box 30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)’s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on the right cancel out</a:t>
            </a:r>
          </a:p>
        </p:txBody>
      </p:sp>
      <p:sp>
        <p:nvSpPr>
          <p:cNvPr id="3481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049463" y="3114675"/>
            <a:ext cx="936625" cy="7191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</a:p>
        </p:txBody>
      </p:sp>
      <p:grpSp>
        <p:nvGrpSpPr>
          <p:cNvPr id="348162" name="Group 2"/>
          <p:cNvGrpSpPr>
            <a:grpSpLocks/>
          </p:cNvGrpSpPr>
          <p:nvPr/>
        </p:nvGrpSpPr>
        <p:grpSpPr bwMode="auto">
          <a:xfrm>
            <a:off x="755650" y="3068638"/>
            <a:ext cx="2414588" cy="804862"/>
            <a:chOff x="4151" y="1933"/>
            <a:chExt cx="1521" cy="507"/>
          </a:xfrm>
        </p:grpSpPr>
        <p:sp>
          <p:nvSpPr>
            <p:cNvPr id="348163" name="Text Box 3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8164" name="Text Box 4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165" name="Text Box 5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166" name="Text Box 6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167" name="Text Box 7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8168" name="Text Box 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4817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8174" name="Text Box 1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56125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2938463" y="3092450"/>
            <a:ext cx="519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3408363" y="309245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40671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8179" name="Text Box 1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53100" y="3092450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5299075" y="3122613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8181" name="Text Box 21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203575" y="304165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endParaRPr lang="en-US" altLang="en-US" sz="44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82" name="Text Box 2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143500" y="3027363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altLang="en-US" sz="4400" b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48183" name="Group 23"/>
          <p:cNvGrpSpPr>
            <a:grpSpLocks/>
          </p:cNvGrpSpPr>
          <p:nvPr/>
        </p:nvGrpSpPr>
        <p:grpSpPr bwMode="auto">
          <a:xfrm>
            <a:off x="6589713" y="3068638"/>
            <a:ext cx="2414587" cy="804862"/>
            <a:chOff x="4151" y="1933"/>
            <a:chExt cx="1521" cy="507"/>
          </a:xfrm>
        </p:grpSpPr>
        <p:sp>
          <p:nvSpPr>
            <p:cNvPr id="348184" name="Text Box 24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436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8185" name="Text Box 25"/>
            <p:cNvSpPr txBox="1">
              <a:spLocks noChangeArrowheads="1"/>
            </p:cNvSpPr>
            <p:nvPr/>
          </p:nvSpPr>
          <p:spPr bwMode="auto">
            <a:xfrm>
              <a:off x="4151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186" name="Text Box 26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057" y="1960"/>
              <a:ext cx="49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44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187" name="Text Box 27"/>
            <p:cNvSpPr txBox="1">
              <a:spLocks noChangeArrowheads="1"/>
            </p:cNvSpPr>
            <p:nvPr/>
          </p:nvSpPr>
          <p:spPr bwMode="auto">
            <a:xfrm>
              <a:off x="4813" y="1979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6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188" name="Text Box 2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317" y="1942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48189" name="Text Box 29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5400" y="1933"/>
              <a:ext cx="2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48191" name="Line 31"/>
          <p:cNvSpPr>
            <a:spLocks noChangeShapeType="1"/>
          </p:cNvSpPr>
          <p:nvPr/>
        </p:nvSpPr>
        <p:spPr bwMode="auto">
          <a:xfrm flipV="1">
            <a:off x="3348038" y="3357563"/>
            <a:ext cx="2303462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192" name="Line 32"/>
          <p:cNvSpPr>
            <a:spLocks noChangeShapeType="1"/>
          </p:cNvSpPr>
          <p:nvPr/>
        </p:nvSpPr>
        <p:spPr bwMode="auto">
          <a:xfrm flipV="1">
            <a:off x="6659563" y="3573463"/>
            <a:ext cx="2303462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2.31321E-9 L -0.21944 -2.31321E-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8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48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4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8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8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48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48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91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2" presetID="35" presetClass="path" presetSubtype="0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972 0.00116 L -0.1382 -3.39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2.63937E-6 L 0.41598 2.63937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1944 -2.31321E-9 L 0.19341 -0.0064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48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32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434 0.00648 L -0.39723 -3.0187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0" grpId="0"/>
      <p:bldP spid="348170" grpId="1"/>
      <p:bldP spid="348171" grpId="0"/>
      <p:bldP spid="348171" grpId="1"/>
      <p:bldP spid="348190" grpId="0"/>
      <p:bldP spid="348190" grpId="1"/>
      <p:bldP spid="348175" grpId="0" build="p"/>
      <p:bldP spid="348175" grpId="1" build="p"/>
      <p:bldP spid="348169" grpId="0"/>
      <p:bldP spid="348174" grpId="0"/>
      <p:bldP spid="348177" grpId="0"/>
      <p:bldP spid="348177" grpId="1"/>
      <p:bldP spid="348178" grpId="0"/>
      <p:bldP spid="348179" grpId="0"/>
      <p:bldP spid="348180" grpId="0"/>
      <p:bldP spid="348181" grpId="0"/>
      <p:bldP spid="348181" grpId="1"/>
      <p:bldP spid="348182" grpId="0"/>
      <p:bldP spid="348182" grpId="1"/>
      <p:bldP spid="348191" grpId="0" animBg="1"/>
      <p:bldP spid="348191" grpId="1" animBg="1"/>
      <p:bldP spid="348192" grpId="0" animBg="1"/>
      <p:bldP spid="348192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3600450" y="29845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195" name="AutoShape 11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700338" y="2997200"/>
            <a:ext cx="719137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9196" name="AutoShape 12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211638" y="2997200"/>
            <a:ext cx="647700" cy="7921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9197" name="AutoShape 13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859338" y="2924175"/>
            <a:ext cx="792162" cy="8651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9206" name="AutoShape 22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940425" y="2924175"/>
            <a:ext cx="647700" cy="8651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023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0237" name="Text Box 29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0238" name="Text Box 30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3600450" y="29845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350212" grpId="0"/>
      <p:bldP spid="35023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99" name="Text Box 71"/>
          <p:cNvSpPr txBox="1">
            <a:spLocks noChangeArrowheads="1"/>
          </p:cNvSpPr>
          <p:nvPr/>
        </p:nvSpPr>
        <p:spPr bwMode="auto">
          <a:xfrm>
            <a:off x="250825" y="2852738"/>
            <a:ext cx="3600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28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we are multiplying 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by [1 + </a:t>
            </a:r>
            <a:r>
              <a:rPr lang="el-GR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we need to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 + </a:t>
            </a:r>
            <a:r>
              <a:rPr lang="el-GR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5358" name="Text Box 30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[1 + </a:t>
            </a:r>
            <a:r>
              <a:rPr lang="el-GR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[1 + </a:t>
            </a:r>
            <a:r>
              <a:rPr lang="el-GR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1.  So the [1 + </a:t>
            </a:r>
            <a:r>
              <a:rPr lang="el-GR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on the right cancel</a:t>
            </a:r>
          </a:p>
        </p:txBody>
      </p:sp>
      <p:sp>
        <p:nvSpPr>
          <p:cNvPr id="355375" name="Text Box 47"/>
          <p:cNvSpPr txBox="1">
            <a:spLocks noChangeArrowheads="1"/>
          </p:cNvSpPr>
          <p:nvPr/>
        </p:nvSpPr>
        <p:spPr bwMode="auto">
          <a:xfrm>
            <a:off x="4213225" y="2865438"/>
            <a:ext cx="467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__________</a:t>
            </a:r>
          </a:p>
        </p:txBody>
      </p:sp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5361" name="Rectangle 33"/>
          <p:cNvSpPr>
            <a:spLocks noChangeArrowheads="1"/>
          </p:cNvSpPr>
          <p:nvPr/>
        </p:nvSpPr>
        <p:spPr bwMode="auto">
          <a:xfrm>
            <a:off x="1403350" y="2944813"/>
            <a:ext cx="9366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5362" name="Text Box 34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5363" name="Text Box 35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grpSp>
        <p:nvGrpSpPr>
          <p:cNvPr id="355398" name="Group 70"/>
          <p:cNvGrpSpPr>
            <a:grpSpLocks/>
          </p:cNvGrpSpPr>
          <p:nvPr/>
        </p:nvGrpSpPr>
        <p:grpSpPr bwMode="auto">
          <a:xfrm>
            <a:off x="3324225" y="2924175"/>
            <a:ext cx="3768725" cy="762000"/>
            <a:chOff x="2094" y="1842"/>
            <a:chExt cx="2374" cy="480"/>
          </a:xfrm>
        </p:grpSpPr>
        <p:sp>
          <p:nvSpPr>
            <p:cNvPr id="355364" name="Text Box 36"/>
            <p:cNvSpPr txBox="1">
              <a:spLocks noChangeArrowheads="1"/>
            </p:cNvSpPr>
            <p:nvPr/>
          </p:nvSpPr>
          <p:spPr bwMode="auto">
            <a:xfrm>
              <a:off x="2441" y="1880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65" name="Text Box 37"/>
            <p:cNvSpPr txBox="1">
              <a:spLocks noChangeArrowheads="1"/>
            </p:cNvSpPr>
            <p:nvPr/>
          </p:nvSpPr>
          <p:spPr bwMode="auto">
            <a:xfrm>
              <a:off x="3495" y="1880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66" name="Text Box 38"/>
            <p:cNvSpPr txBox="1">
              <a:spLocks noChangeArrowheads="1"/>
            </p:cNvSpPr>
            <p:nvPr/>
          </p:nvSpPr>
          <p:spPr bwMode="auto">
            <a:xfrm>
              <a:off x="2094" y="1842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[</a:t>
              </a:r>
              <a:endPara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67" name="Text Box 39"/>
            <p:cNvSpPr txBox="1">
              <a:spLocks noChangeArrowheads="1"/>
            </p:cNvSpPr>
            <p:nvPr/>
          </p:nvSpPr>
          <p:spPr bwMode="auto">
            <a:xfrm>
              <a:off x="2268" y="1880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68" name="Text Box 40"/>
            <p:cNvSpPr txBox="1">
              <a:spLocks noChangeArrowheads="1"/>
            </p:cNvSpPr>
            <p:nvPr/>
          </p:nvSpPr>
          <p:spPr bwMode="auto">
            <a:xfrm>
              <a:off x="2704" y="1880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36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355369" name="Text Box 41"/>
            <p:cNvSpPr txBox="1">
              <a:spLocks noChangeArrowheads="1"/>
            </p:cNvSpPr>
            <p:nvPr/>
          </p:nvSpPr>
          <p:spPr bwMode="auto">
            <a:xfrm>
              <a:off x="2968" y="1842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370" name="Text Box 42"/>
            <p:cNvSpPr txBox="1">
              <a:spLocks noChangeArrowheads="1"/>
            </p:cNvSpPr>
            <p:nvPr/>
          </p:nvSpPr>
          <p:spPr bwMode="auto">
            <a:xfrm>
              <a:off x="3095" y="188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71" name="Text Box 43"/>
            <p:cNvSpPr txBox="1">
              <a:spLocks noChangeArrowheads="1"/>
            </p:cNvSpPr>
            <p:nvPr/>
          </p:nvSpPr>
          <p:spPr bwMode="auto">
            <a:xfrm>
              <a:off x="3714" y="188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72" name="Text Box 44"/>
            <p:cNvSpPr txBox="1">
              <a:spLocks noChangeArrowheads="1"/>
            </p:cNvSpPr>
            <p:nvPr/>
          </p:nvSpPr>
          <p:spPr bwMode="auto">
            <a:xfrm>
              <a:off x="4241" y="1842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]</a:t>
              </a:r>
              <a:endPara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73" name="Text Box 45"/>
            <p:cNvSpPr txBox="1">
              <a:spLocks noChangeArrowheads="1"/>
            </p:cNvSpPr>
            <p:nvPr/>
          </p:nvSpPr>
          <p:spPr bwMode="auto">
            <a:xfrm>
              <a:off x="4114" y="1842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5386" name="Group 58"/>
          <p:cNvGrpSpPr>
            <a:grpSpLocks/>
          </p:cNvGrpSpPr>
          <p:nvPr/>
        </p:nvGrpSpPr>
        <p:grpSpPr bwMode="auto">
          <a:xfrm>
            <a:off x="4691063" y="3716338"/>
            <a:ext cx="3768725" cy="762000"/>
            <a:chOff x="2230" y="1978"/>
            <a:chExt cx="2374" cy="480"/>
          </a:xfrm>
        </p:grpSpPr>
        <p:sp>
          <p:nvSpPr>
            <p:cNvPr id="355376" name="Text Box 48"/>
            <p:cNvSpPr txBox="1">
              <a:spLocks noChangeArrowheads="1"/>
            </p:cNvSpPr>
            <p:nvPr/>
          </p:nvSpPr>
          <p:spPr bwMode="auto">
            <a:xfrm>
              <a:off x="2577" y="2016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77" name="Text Box 49"/>
            <p:cNvSpPr txBox="1">
              <a:spLocks noChangeArrowheads="1"/>
            </p:cNvSpPr>
            <p:nvPr/>
          </p:nvSpPr>
          <p:spPr bwMode="auto">
            <a:xfrm>
              <a:off x="3631" y="2016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78" name="Text Box 50"/>
            <p:cNvSpPr txBox="1">
              <a:spLocks noChangeArrowheads="1"/>
            </p:cNvSpPr>
            <p:nvPr/>
          </p:nvSpPr>
          <p:spPr bwMode="auto">
            <a:xfrm>
              <a:off x="2230" y="1978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[</a:t>
              </a:r>
              <a:endPara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79" name="Text Box 51"/>
            <p:cNvSpPr txBox="1">
              <a:spLocks noChangeArrowheads="1"/>
            </p:cNvSpPr>
            <p:nvPr/>
          </p:nvSpPr>
          <p:spPr bwMode="auto">
            <a:xfrm>
              <a:off x="2404" y="2016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80" name="Text Box 52"/>
            <p:cNvSpPr txBox="1">
              <a:spLocks noChangeArrowheads="1"/>
            </p:cNvSpPr>
            <p:nvPr/>
          </p:nvSpPr>
          <p:spPr bwMode="auto">
            <a:xfrm>
              <a:off x="2840" y="2016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355381" name="Text Box 53"/>
            <p:cNvSpPr txBox="1">
              <a:spLocks noChangeArrowheads="1"/>
            </p:cNvSpPr>
            <p:nvPr/>
          </p:nvSpPr>
          <p:spPr bwMode="auto">
            <a:xfrm>
              <a:off x="3104" y="1978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382" name="Text Box 54"/>
            <p:cNvSpPr txBox="1">
              <a:spLocks noChangeArrowheads="1"/>
            </p:cNvSpPr>
            <p:nvPr/>
          </p:nvSpPr>
          <p:spPr bwMode="auto">
            <a:xfrm>
              <a:off x="3231" y="2016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83" name="Text Box 55"/>
            <p:cNvSpPr txBox="1">
              <a:spLocks noChangeArrowheads="1"/>
            </p:cNvSpPr>
            <p:nvPr/>
          </p:nvSpPr>
          <p:spPr bwMode="auto">
            <a:xfrm>
              <a:off x="3850" y="2016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84" name="Text Box 56"/>
            <p:cNvSpPr txBox="1">
              <a:spLocks noChangeArrowheads="1"/>
            </p:cNvSpPr>
            <p:nvPr/>
          </p:nvSpPr>
          <p:spPr bwMode="auto">
            <a:xfrm>
              <a:off x="4377" y="1978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]</a:t>
              </a:r>
              <a:endPara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85" name="Text Box 57"/>
            <p:cNvSpPr txBox="1">
              <a:spLocks noChangeArrowheads="1"/>
            </p:cNvSpPr>
            <p:nvPr/>
          </p:nvSpPr>
          <p:spPr bwMode="auto">
            <a:xfrm>
              <a:off x="4250" y="1978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5387" name="Group 59"/>
          <p:cNvGrpSpPr>
            <a:grpSpLocks/>
          </p:cNvGrpSpPr>
          <p:nvPr/>
        </p:nvGrpSpPr>
        <p:grpSpPr bwMode="auto">
          <a:xfrm>
            <a:off x="155575" y="3716338"/>
            <a:ext cx="3768725" cy="762000"/>
            <a:chOff x="2230" y="1978"/>
            <a:chExt cx="2374" cy="480"/>
          </a:xfrm>
        </p:grpSpPr>
        <p:sp>
          <p:nvSpPr>
            <p:cNvPr id="355388" name="Text Box 60"/>
            <p:cNvSpPr txBox="1">
              <a:spLocks noChangeArrowheads="1"/>
            </p:cNvSpPr>
            <p:nvPr/>
          </p:nvSpPr>
          <p:spPr bwMode="auto">
            <a:xfrm>
              <a:off x="2577" y="2016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89" name="Text Box 61"/>
            <p:cNvSpPr txBox="1">
              <a:spLocks noChangeArrowheads="1"/>
            </p:cNvSpPr>
            <p:nvPr/>
          </p:nvSpPr>
          <p:spPr bwMode="auto">
            <a:xfrm>
              <a:off x="3631" y="2016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90" name="Text Box 62"/>
            <p:cNvSpPr txBox="1">
              <a:spLocks noChangeArrowheads="1"/>
            </p:cNvSpPr>
            <p:nvPr/>
          </p:nvSpPr>
          <p:spPr bwMode="auto">
            <a:xfrm>
              <a:off x="2230" y="1978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[</a:t>
              </a:r>
              <a:endPara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91" name="Text Box 63"/>
            <p:cNvSpPr txBox="1">
              <a:spLocks noChangeArrowheads="1"/>
            </p:cNvSpPr>
            <p:nvPr/>
          </p:nvSpPr>
          <p:spPr bwMode="auto">
            <a:xfrm>
              <a:off x="2404" y="2016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92" name="Text Box 64"/>
            <p:cNvSpPr txBox="1">
              <a:spLocks noChangeArrowheads="1"/>
            </p:cNvSpPr>
            <p:nvPr/>
          </p:nvSpPr>
          <p:spPr bwMode="auto">
            <a:xfrm>
              <a:off x="2840" y="2016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355393" name="Text Box 65"/>
            <p:cNvSpPr txBox="1">
              <a:spLocks noChangeArrowheads="1"/>
            </p:cNvSpPr>
            <p:nvPr/>
          </p:nvSpPr>
          <p:spPr bwMode="auto">
            <a:xfrm>
              <a:off x="3104" y="1978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394" name="Text Box 66"/>
            <p:cNvSpPr txBox="1">
              <a:spLocks noChangeArrowheads="1"/>
            </p:cNvSpPr>
            <p:nvPr/>
          </p:nvSpPr>
          <p:spPr bwMode="auto">
            <a:xfrm>
              <a:off x="3231" y="2016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95" name="Text Box 67"/>
            <p:cNvSpPr txBox="1">
              <a:spLocks noChangeArrowheads="1"/>
            </p:cNvSpPr>
            <p:nvPr/>
          </p:nvSpPr>
          <p:spPr bwMode="auto">
            <a:xfrm>
              <a:off x="3850" y="2016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5396" name="Text Box 68"/>
            <p:cNvSpPr txBox="1">
              <a:spLocks noChangeArrowheads="1"/>
            </p:cNvSpPr>
            <p:nvPr/>
          </p:nvSpPr>
          <p:spPr bwMode="auto">
            <a:xfrm>
              <a:off x="4377" y="1978"/>
              <a:ext cx="2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]</a:t>
              </a:r>
              <a:endParaRPr lang="en-US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5397" name="Text Box 69"/>
            <p:cNvSpPr txBox="1">
              <a:spLocks noChangeArrowheads="1"/>
            </p:cNvSpPr>
            <p:nvPr/>
          </p:nvSpPr>
          <p:spPr bwMode="auto">
            <a:xfrm>
              <a:off x="4250" y="1978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5359" name="Line 31"/>
          <p:cNvSpPr>
            <a:spLocks noChangeShapeType="1"/>
          </p:cNvSpPr>
          <p:nvPr/>
        </p:nvSpPr>
        <p:spPr bwMode="auto">
          <a:xfrm flipV="1">
            <a:off x="4716463" y="4149725"/>
            <a:ext cx="3816350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5360" name="Line 32"/>
          <p:cNvSpPr>
            <a:spLocks noChangeShapeType="1"/>
          </p:cNvSpPr>
          <p:nvPr/>
        </p:nvSpPr>
        <p:spPr bwMode="auto">
          <a:xfrm flipV="1">
            <a:off x="5292725" y="3429000"/>
            <a:ext cx="34163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5400" name="AutoShape 72"/>
          <p:cNvSpPr>
            <a:spLocks noChangeArrowheads="1"/>
          </p:cNvSpPr>
          <p:nvPr/>
        </p:nvSpPr>
        <p:spPr bwMode="auto">
          <a:xfrm>
            <a:off x="2700338" y="2276475"/>
            <a:ext cx="3527425" cy="26654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AU" altLang="en-US" sz="2800">
                <a:latin typeface="Times New Roman" pitchFamily="18" charset="0"/>
              </a:rPr>
              <a:t>This process is much easier if you treat</a:t>
            </a:r>
          </a:p>
          <a:p>
            <a:pPr algn="ctr"/>
            <a:r>
              <a:rPr lang="en-AU" altLang="en-US" sz="2800"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[1 + </a:t>
            </a:r>
            <a:r>
              <a:rPr lang="el-GR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)]</a:t>
            </a:r>
            <a:r>
              <a:rPr lang="en-US" altLang="en-US" sz="2800">
                <a:latin typeface="Times New Roman" pitchFamily="18" charset="0"/>
              </a:rPr>
              <a:t>  </a:t>
            </a:r>
          </a:p>
          <a:p>
            <a:pPr algn="ctr"/>
            <a:r>
              <a:rPr lang="en-US" altLang="en-US" sz="2800">
                <a:latin typeface="Times New Roman" pitchFamily="18" charset="0"/>
              </a:rPr>
              <a:t>as a single entity.</a:t>
            </a:r>
            <a:endParaRPr lang="en-AU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5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93963E-9 L 0.19236 6.93963E-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6.93963E-9 L 0.1724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2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93963E-9 L 0.19149 -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1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3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2000"/>
                                        <p:tgtEl>
                                          <p:spTgt spid="35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5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5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98" presetID="63" presetClass="path" presetSubtype="0" accel="50000" decel="50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059 0.00046 L 0.34531 -0.007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5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63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2.82211E-6 L 0.38525 0.0030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7778E-7 9.06778E-7 L 0.34184 9.06778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9149 -0.00185 L -0.05851 -0.001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724 -0.00486 L 0.05955 -0.00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09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99" grpId="1"/>
      <p:bldP spid="355399" grpId="2"/>
      <p:bldP spid="355339" grpId="0"/>
      <p:bldP spid="355339" grpId="1"/>
      <p:bldP spid="355358" grpId="0"/>
      <p:bldP spid="355358" grpId="1"/>
      <p:bldP spid="355375" grpId="0"/>
      <p:bldP spid="355375" grpId="1"/>
      <p:bldP spid="355337" grpId="0"/>
      <p:bldP spid="355361" grpId="0"/>
      <p:bldP spid="355362" grpId="0"/>
      <p:bldP spid="355362" grpId="1"/>
      <p:bldP spid="355363" grpId="0"/>
      <p:bldP spid="355363" grpId="1"/>
      <p:bldP spid="355359" grpId="0" animBg="1"/>
      <p:bldP spid="355359" grpId="1" animBg="1"/>
      <p:bldP spid="355360" grpId="0" animBg="1"/>
      <p:bldP spid="355360" grpId="1" animBg="1"/>
      <p:bldP spid="355400" grpId="0" animBg="1"/>
      <p:bldP spid="355400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3600450" y="29845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  <p:bldP spid="352260" grpId="0"/>
      <p:bldP spid="35226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1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1’s on the right cancel out</a:t>
            </a: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50825" y="4652963"/>
            <a:ext cx="7777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next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1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remember that there is actually a + before the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407" name="Text Box 31"/>
          <p:cNvSpPr txBox="1">
            <a:spLocks noChangeArrowheads="1"/>
          </p:cNvSpPr>
          <p:nvPr/>
        </p:nvSpPr>
        <p:spPr bwMode="auto">
          <a:xfrm>
            <a:off x="250825" y="49418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There is no need to show the outer parenthesis [ ]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7396" name="Text Box 20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413" name="Text Box 37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Next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sz="2800" b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400" name="Text Box 24"/>
          <p:cNvSpPr txBox="1">
            <a:spLocks noChangeArrowheads="1"/>
          </p:cNvSpPr>
          <p:nvPr/>
        </p:nvSpPr>
        <p:spPr bwMode="auto">
          <a:xfrm>
            <a:off x="1355725" y="2852738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</a:t>
            </a:r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>
            <a:off x="2555875" y="2865438"/>
            <a:ext cx="4679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__________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7163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279650" y="2984500"/>
            <a:ext cx="519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713038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334803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3624263" y="2997200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7392" name="Text Box 16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57434" name="Group 58"/>
          <p:cNvGrpSpPr>
            <a:grpSpLocks/>
          </p:cNvGrpSpPr>
          <p:nvPr/>
        </p:nvGrpSpPr>
        <p:grpSpPr bwMode="auto">
          <a:xfrm>
            <a:off x="4711700" y="2924175"/>
            <a:ext cx="2106613" cy="762000"/>
            <a:chOff x="2968" y="1842"/>
            <a:chExt cx="1327" cy="480"/>
          </a:xfrm>
        </p:grpSpPr>
        <p:sp>
          <p:nvSpPr>
            <p:cNvPr id="357385" name="Text Box 9"/>
            <p:cNvSpPr txBox="1">
              <a:spLocks noChangeArrowheads="1"/>
            </p:cNvSpPr>
            <p:nvPr/>
          </p:nvSpPr>
          <p:spPr bwMode="auto">
            <a:xfrm>
              <a:off x="3495" y="1880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7389" name="Text Box 13"/>
            <p:cNvSpPr txBox="1">
              <a:spLocks noChangeArrowheads="1"/>
            </p:cNvSpPr>
            <p:nvPr/>
          </p:nvSpPr>
          <p:spPr bwMode="auto">
            <a:xfrm>
              <a:off x="2968" y="1842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390" name="Text Box 14"/>
            <p:cNvSpPr txBox="1">
              <a:spLocks noChangeArrowheads="1"/>
            </p:cNvSpPr>
            <p:nvPr/>
          </p:nvSpPr>
          <p:spPr bwMode="auto">
            <a:xfrm>
              <a:off x="3095" y="188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391" name="Text Box 15"/>
            <p:cNvSpPr txBox="1">
              <a:spLocks noChangeArrowheads="1"/>
            </p:cNvSpPr>
            <p:nvPr/>
          </p:nvSpPr>
          <p:spPr bwMode="auto">
            <a:xfrm>
              <a:off x="3714" y="188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6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393" name="Text Box 17"/>
            <p:cNvSpPr txBox="1">
              <a:spLocks noChangeArrowheads="1"/>
            </p:cNvSpPr>
            <p:nvPr/>
          </p:nvSpPr>
          <p:spPr bwMode="auto">
            <a:xfrm>
              <a:off x="4114" y="1842"/>
              <a:ext cx="1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5867400" y="4365625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7401" name="Text Box 25"/>
          <p:cNvSpPr txBox="1">
            <a:spLocks noChangeArrowheads="1"/>
          </p:cNvSpPr>
          <p:nvPr/>
        </p:nvSpPr>
        <p:spPr bwMode="auto">
          <a:xfrm>
            <a:off x="1643063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7402" name="Text Box 26"/>
          <p:cNvSpPr txBox="1">
            <a:spLocks noChangeArrowheads="1"/>
          </p:cNvSpPr>
          <p:nvPr/>
        </p:nvSpPr>
        <p:spPr bwMode="auto">
          <a:xfrm>
            <a:off x="4787900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7403" name="Line 27"/>
          <p:cNvSpPr>
            <a:spLocks noChangeShapeType="1"/>
          </p:cNvSpPr>
          <p:nvPr/>
        </p:nvSpPr>
        <p:spPr bwMode="auto">
          <a:xfrm flipV="1">
            <a:off x="4716463" y="40767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04" name="Line 28"/>
          <p:cNvSpPr>
            <a:spLocks noChangeShapeType="1"/>
          </p:cNvSpPr>
          <p:nvPr/>
        </p:nvSpPr>
        <p:spPr bwMode="auto">
          <a:xfrm flipV="1">
            <a:off x="2724150" y="3213100"/>
            <a:ext cx="64770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7235825" y="29972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406" name="Text Box 30"/>
          <p:cNvSpPr txBox="1">
            <a:spLocks noChangeArrowheads="1"/>
          </p:cNvSpPr>
          <p:nvPr/>
        </p:nvSpPr>
        <p:spPr bwMode="auto">
          <a:xfrm>
            <a:off x="7681913" y="2997200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408" name="Text Box 32"/>
          <p:cNvSpPr txBox="1">
            <a:spLocks noChangeArrowheads="1"/>
          </p:cNvSpPr>
          <p:nvPr/>
        </p:nvSpPr>
        <p:spPr bwMode="auto">
          <a:xfrm>
            <a:off x="2349500" y="29972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409" name="Text Box 33"/>
          <p:cNvSpPr txBox="1">
            <a:spLocks noChangeArrowheads="1"/>
          </p:cNvSpPr>
          <p:nvPr/>
        </p:nvSpPr>
        <p:spPr bwMode="auto">
          <a:xfrm>
            <a:off x="2657475" y="29972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7410" name="Line 34"/>
          <p:cNvSpPr>
            <a:spLocks noChangeShapeType="1"/>
          </p:cNvSpPr>
          <p:nvPr/>
        </p:nvSpPr>
        <p:spPr bwMode="auto">
          <a:xfrm flipV="1">
            <a:off x="7380288" y="32131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11" name="Line 35"/>
          <p:cNvSpPr>
            <a:spLocks noChangeShapeType="1"/>
          </p:cNvSpPr>
          <p:nvPr/>
        </p:nvSpPr>
        <p:spPr bwMode="auto">
          <a:xfrm flipV="1">
            <a:off x="3635375" y="3141663"/>
            <a:ext cx="64770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15" name="Text Box 39"/>
          <p:cNvSpPr txBox="1">
            <a:spLocks noChangeArrowheads="1"/>
          </p:cNvSpPr>
          <p:nvPr/>
        </p:nvSpPr>
        <p:spPr bwMode="auto">
          <a:xfrm>
            <a:off x="5221288" y="2857500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grpSp>
        <p:nvGrpSpPr>
          <p:cNvPr id="357435" name="Group 59"/>
          <p:cNvGrpSpPr>
            <a:grpSpLocks/>
          </p:cNvGrpSpPr>
          <p:nvPr/>
        </p:nvGrpSpPr>
        <p:grpSpPr bwMode="auto">
          <a:xfrm>
            <a:off x="6011863" y="3860800"/>
            <a:ext cx="1782762" cy="547688"/>
            <a:chOff x="4443" y="783"/>
            <a:chExt cx="1123" cy="345"/>
          </a:xfrm>
        </p:grpSpPr>
        <p:sp>
          <p:nvSpPr>
            <p:cNvPr id="357421" name="Text Box 45"/>
            <p:cNvSpPr txBox="1">
              <a:spLocks noChangeArrowheads="1"/>
            </p:cNvSpPr>
            <p:nvPr/>
          </p:nvSpPr>
          <p:spPr bwMode="auto">
            <a:xfrm>
              <a:off x="4865" y="821"/>
              <a:ext cx="2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7422" name="Text Box 46"/>
            <p:cNvSpPr txBox="1">
              <a:spLocks noChangeArrowheads="1"/>
            </p:cNvSpPr>
            <p:nvPr/>
          </p:nvSpPr>
          <p:spPr bwMode="auto">
            <a:xfrm>
              <a:off x="4443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423" name="Text Box 47"/>
            <p:cNvSpPr txBox="1">
              <a:spLocks noChangeArrowheads="1"/>
            </p:cNvSpPr>
            <p:nvPr/>
          </p:nvSpPr>
          <p:spPr bwMode="auto">
            <a:xfrm>
              <a:off x="4549" y="821"/>
              <a:ext cx="3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24" name="Text Box 48"/>
            <p:cNvSpPr txBox="1">
              <a:spLocks noChangeArrowheads="1"/>
            </p:cNvSpPr>
            <p:nvPr/>
          </p:nvSpPr>
          <p:spPr bwMode="auto">
            <a:xfrm>
              <a:off x="5084" y="821"/>
              <a:ext cx="34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25" name="Text Box 49"/>
            <p:cNvSpPr txBox="1">
              <a:spLocks noChangeArrowheads="1"/>
            </p:cNvSpPr>
            <p:nvPr/>
          </p:nvSpPr>
          <p:spPr bwMode="auto">
            <a:xfrm>
              <a:off x="5385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7436" name="Group 60"/>
          <p:cNvGrpSpPr>
            <a:grpSpLocks/>
          </p:cNvGrpSpPr>
          <p:nvPr/>
        </p:nvGrpSpPr>
        <p:grpSpPr bwMode="auto">
          <a:xfrm>
            <a:off x="923925" y="3860800"/>
            <a:ext cx="1782763" cy="547688"/>
            <a:chOff x="4443" y="783"/>
            <a:chExt cx="1123" cy="345"/>
          </a:xfrm>
        </p:grpSpPr>
        <p:sp>
          <p:nvSpPr>
            <p:cNvPr id="357437" name="Text Box 61"/>
            <p:cNvSpPr txBox="1">
              <a:spLocks noChangeArrowheads="1"/>
            </p:cNvSpPr>
            <p:nvPr/>
          </p:nvSpPr>
          <p:spPr bwMode="auto">
            <a:xfrm>
              <a:off x="4865" y="821"/>
              <a:ext cx="2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7438" name="Text Box 62"/>
            <p:cNvSpPr txBox="1">
              <a:spLocks noChangeArrowheads="1"/>
            </p:cNvSpPr>
            <p:nvPr/>
          </p:nvSpPr>
          <p:spPr bwMode="auto">
            <a:xfrm>
              <a:off x="4443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439" name="Text Box 63"/>
            <p:cNvSpPr txBox="1">
              <a:spLocks noChangeArrowheads="1"/>
            </p:cNvSpPr>
            <p:nvPr/>
          </p:nvSpPr>
          <p:spPr bwMode="auto">
            <a:xfrm>
              <a:off x="4549" y="821"/>
              <a:ext cx="3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40" name="Text Box 64"/>
            <p:cNvSpPr txBox="1">
              <a:spLocks noChangeArrowheads="1"/>
            </p:cNvSpPr>
            <p:nvPr/>
          </p:nvSpPr>
          <p:spPr bwMode="auto">
            <a:xfrm>
              <a:off x="5084" y="821"/>
              <a:ext cx="34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41" name="Text Box 65"/>
            <p:cNvSpPr txBox="1">
              <a:spLocks noChangeArrowheads="1"/>
            </p:cNvSpPr>
            <p:nvPr/>
          </p:nvSpPr>
          <p:spPr bwMode="auto">
            <a:xfrm>
              <a:off x="5385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7427" name="Text Box 51"/>
          <p:cNvSpPr txBox="1">
            <a:spLocks noChangeArrowheads="1"/>
          </p:cNvSpPr>
          <p:nvPr/>
        </p:nvSpPr>
        <p:spPr bwMode="auto">
          <a:xfrm>
            <a:off x="319088" y="2847975"/>
            <a:ext cx="2405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57442" name="Text Box 66"/>
          <p:cNvSpPr txBox="1">
            <a:spLocks noChangeArrowheads="1"/>
          </p:cNvSpPr>
          <p:nvPr/>
        </p:nvSpPr>
        <p:spPr bwMode="auto">
          <a:xfrm>
            <a:off x="3059113" y="2852738"/>
            <a:ext cx="2116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grpSp>
        <p:nvGrpSpPr>
          <p:cNvPr id="357443" name="Group 67"/>
          <p:cNvGrpSpPr>
            <a:grpSpLocks/>
          </p:cNvGrpSpPr>
          <p:nvPr/>
        </p:nvGrpSpPr>
        <p:grpSpPr bwMode="auto">
          <a:xfrm>
            <a:off x="3094038" y="3860800"/>
            <a:ext cx="1782762" cy="547688"/>
            <a:chOff x="4443" y="783"/>
            <a:chExt cx="1123" cy="345"/>
          </a:xfrm>
        </p:grpSpPr>
        <p:sp>
          <p:nvSpPr>
            <p:cNvPr id="357444" name="Text Box 68"/>
            <p:cNvSpPr txBox="1">
              <a:spLocks noChangeArrowheads="1"/>
            </p:cNvSpPr>
            <p:nvPr/>
          </p:nvSpPr>
          <p:spPr bwMode="auto">
            <a:xfrm>
              <a:off x="4865" y="821"/>
              <a:ext cx="2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7445" name="Text Box 69"/>
            <p:cNvSpPr txBox="1">
              <a:spLocks noChangeArrowheads="1"/>
            </p:cNvSpPr>
            <p:nvPr/>
          </p:nvSpPr>
          <p:spPr bwMode="auto">
            <a:xfrm>
              <a:off x="4443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446" name="Text Box 70"/>
            <p:cNvSpPr txBox="1">
              <a:spLocks noChangeArrowheads="1"/>
            </p:cNvSpPr>
            <p:nvPr/>
          </p:nvSpPr>
          <p:spPr bwMode="auto">
            <a:xfrm>
              <a:off x="4549" y="821"/>
              <a:ext cx="3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47" name="Text Box 71"/>
            <p:cNvSpPr txBox="1">
              <a:spLocks noChangeArrowheads="1"/>
            </p:cNvSpPr>
            <p:nvPr/>
          </p:nvSpPr>
          <p:spPr bwMode="auto">
            <a:xfrm>
              <a:off x="5084" y="821"/>
              <a:ext cx="34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7448" name="Text Box 72"/>
            <p:cNvSpPr txBox="1">
              <a:spLocks noChangeArrowheads="1"/>
            </p:cNvSpPr>
            <p:nvPr/>
          </p:nvSpPr>
          <p:spPr bwMode="auto">
            <a:xfrm>
              <a:off x="5385" y="783"/>
              <a:ext cx="18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3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l-GR" altLang="en-US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7449" name="Line 73"/>
          <p:cNvSpPr>
            <a:spLocks noChangeShapeType="1"/>
          </p:cNvSpPr>
          <p:nvPr/>
        </p:nvSpPr>
        <p:spPr bwMode="auto">
          <a:xfrm flipV="1">
            <a:off x="6011863" y="4149725"/>
            <a:ext cx="1873250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50" name="Line 74"/>
          <p:cNvSpPr>
            <a:spLocks noChangeShapeType="1"/>
          </p:cNvSpPr>
          <p:nvPr/>
        </p:nvSpPr>
        <p:spPr bwMode="auto">
          <a:xfrm flipV="1">
            <a:off x="6299200" y="3284538"/>
            <a:ext cx="1873250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7451" name="Text Box 75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7453" name="Text Box 77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7412" name="AutoShape 36"/>
          <p:cNvSpPr>
            <a:spLocks noChangeArrowheads="1"/>
          </p:cNvSpPr>
          <p:nvPr/>
        </p:nvSpPr>
        <p:spPr bwMode="auto">
          <a:xfrm>
            <a:off x="5867400" y="1989138"/>
            <a:ext cx="2592388" cy="23764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AU" altLang="en-US">
                <a:latin typeface="Times New Roman" pitchFamily="18" charset="0"/>
              </a:rPr>
              <a:t>The next step is much easier if you treat</a:t>
            </a:r>
          </a:p>
          <a:p>
            <a:pPr algn="ctr"/>
            <a:r>
              <a:rPr lang="en-AU" altLang="en-US">
                <a:latin typeface="Times New Roman" pitchFamily="18" charset="0"/>
              </a:rPr>
              <a:t> 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>
                <a:latin typeface="Times New Roman" pitchFamily="18" charset="0"/>
              </a:rPr>
              <a:t>  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as a single entity.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Remember to divide each quantity separated by the – (minus) on the left by</a:t>
            </a:r>
            <a:br>
              <a:rPr lang="en-US" altLang="en-US">
                <a:latin typeface="Times New Roman" pitchFamily="18" charset="0"/>
              </a:rPr>
            </a:br>
            <a:r>
              <a:rPr lang="en-AU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(T</a:t>
            </a:r>
            <a:r>
              <a:rPr lang="en-AU" altLang="en-US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T</a:t>
            </a:r>
            <a:r>
              <a:rPr lang="en-AU" altLang="en-US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>
                <a:latin typeface="Times New Roman" pitchFamily="18" charset="0"/>
              </a:rPr>
              <a:t> </a:t>
            </a:r>
            <a:endParaRPr lang="en-AU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7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7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7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0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7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2" dur="20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4" dur="20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6" dur="2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18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6.93963E-9 L 0.08177 6.93963E-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15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5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5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57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3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35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6.93963E-9 L 0.15365 6.93963E-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12 6.93963E-9 L 0.1335 6.93963E-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9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177 4.81481E-6 L 0.28802 0.01805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0185 L 0.02222 0.0240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296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9796E-7 L 0.12778 -0.00185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0" presetClass="path" presetSubtype="0" accel="50000" de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0.06292 L -0.09496 0.0011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3192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-0.05529 L -0.06215 -0.00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521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0.06292 L -0.15607 0.00578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3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24" presetID="1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6" dur="2000"/>
                                        <p:tgtEl>
                                          <p:spTgt spid="3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34" presetID="1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6" dur="2000"/>
                                        <p:tgtEl>
                                          <p:spTgt spid="3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38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0" dur="2000"/>
                                        <p:tgtEl>
                                          <p:spTgt spid="3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5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5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6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5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6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5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5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27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5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5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79" presetID="9" presetClass="exit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35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5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35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35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35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295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5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306" presetID="63" presetClass="path" presetSubtype="0" accel="50000" decel="5000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07" dur="20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3" presetClass="path" presetSubtype="0" accel="50000" decel="50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556 -0.00116 L 0.23091 0.00023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69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8802 0.01806 L -0.06771 0.06575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384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63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13" dur="20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4.44444E-6 L 0.09271 0.00439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17" dur="20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2344 0.02475 L 0.30208 0.0724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2383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-3.58085E-6 L 0.44653 -0.00323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-162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23" dur="2000" fill="hold"/>
                                        <p:tgtEl>
                                          <p:spTgt spid="35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25" dur="2000" fill="hold"/>
                                        <p:tgtEl>
                                          <p:spTgt spid="35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216 -0.0074 L 0.32482 -0.0074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357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0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267 5.27412E-7 L 0.33455 0.00301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35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39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35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3351 -4.81481E-6 L -0.3743 0.05764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333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1000"/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1000"/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4" grpId="0"/>
      <p:bldP spid="357394" grpId="1"/>
      <p:bldP spid="357395" grpId="0"/>
      <p:bldP spid="357395" grpId="1"/>
      <p:bldP spid="357397" grpId="0"/>
      <p:bldP spid="357397" grpId="1"/>
      <p:bldP spid="357407" grpId="0"/>
      <p:bldP spid="357407" grpId="1"/>
      <p:bldP spid="357396" grpId="0"/>
      <p:bldP spid="357396" grpId="1"/>
      <p:bldP spid="357413" grpId="0"/>
      <p:bldP spid="357413" grpId="1"/>
      <p:bldP spid="357400" grpId="0"/>
      <p:bldP spid="357400" grpId="2"/>
      <p:bldP spid="357400" grpId="3"/>
      <p:bldP spid="357400" grpId="4"/>
      <p:bldP spid="357400" grpId="5"/>
      <p:bldP spid="357399" grpId="0"/>
      <p:bldP spid="357399" grpId="1"/>
      <p:bldP spid="357381" grpId="1" build="p"/>
      <p:bldP spid="357381" grpId="2" build="p"/>
      <p:bldP spid="357381" grpId="3" build="p"/>
      <p:bldP spid="357382" grpId="0"/>
      <p:bldP spid="357382" grpId="1"/>
      <p:bldP spid="357382" grpId="2"/>
      <p:bldP spid="357383" grpId="0"/>
      <p:bldP spid="357383" grpId="1"/>
      <p:bldP spid="357384" grpId="0"/>
      <p:bldP spid="357386" grpId="0"/>
      <p:bldP spid="357387" grpId="0"/>
      <p:bldP spid="357388" grpId="0"/>
      <p:bldP spid="357388" grpId="1"/>
      <p:bldP spid="357392" grpId="0"/>
      <p:bldP spid="357398" grpId="0"/>
      <p:bldP spid="357398" grpId="1"/>
      <p:bldP spid="357401" grpId="0"/>
      <p:bldP spid="357401" grpId="2"/>
      <p:bldP spid="357401" grpId="3"/>
      <p:bldP spid="357401" grpId="4"/>
      <p:bldP spid="357402" grpId="0"/>
      <p:bldP spid="357402" grpId="1"/>
      <p:bldP spid="357403" grpId="0" animBg="1"/>
      <p:bldP spid="357403" grpId="1" animBg="1"/>
      <p:bldP spid="357404" grpId="0" animBg="1"/>
      <p:bldP spid="357404" grpId="1" animBg="1"/>
      <p:bldP spid="357404" grpId="2" animBg="1"/>
      <p:bldP spid="357405" grpId="0"/>
      <p:bldP spid="357405" grpId="1"/>
      <p:bldP spid="357406" grpId="0"/>
      <p:bldP spid="357406" grpId="1"/>
      <p:bldP spid="357408" grpId="0"/>
      <p:bldP spid="357408" grpId="1"/>
      <p:bldP spid="357408" grpId="2"/>
      <p:bldP spid="357409" grpId="0"/>
      <p:bldP spid="357409" grpId="1"/>
      <p:bldP spid="357409" grpId="2"/>
      <p:bldP spid="357410" grpId="0" animBg="1"/>
      <p:bldP spid="357410" grpId="1" animBg="1"/>
      <p:bldP spid="357411" grpId="0" animBg="1"/>
      <p:bldP spid="357411" grpId="1" animBg="1"/>
      <p:bldP spid="357415" grpId="0"/>
      <p:bldP spid="357415" grpId="1"/>
      <p:bldP spid="357427" grpId="1"/>
      <p:bldP spid="357427" grpId="2"/>
      <p:bldP spid="357442" grpId="1"/>
      <p:bldP spid="357442" grpId="2"/>
      <p:bldP spid="357449" grpId="0" animBg="1"/>
      <p:bldP spid="357449" grpId="1" animBg="1"/>
      <p:bldP spid="357450" grpId="0" animBg="1"/>
      <p:bldP spid="357450" grpId="1" animBg="1"/>
      <p:bldP spid="357451" grpId="0"/>
      <p:bldP spid="357451" grpId="1"/>
      <p:bldP spid="357453" grpId="0"/>
      <p:bldP spid="357412" grpId="0" animBg="1"/>
      <p:bldP spid="357412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3600450" y="29845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/>
      <p:bldP spid="353284" grpId="0"/>
      <p:bldP spid="35329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3" name="Text Box 33"/>
          <p:cNvSpPr txBox="1">
            <a:spLocks noChangeArrowheads="1"/>
          </p:cNvSpPr>
          <p:nvPr/>
        </p:nvSpPr>
        <p:spPr bwMode="auto">
          <a:xfrm>
            <a:off x="2255838" y="2982913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51" name="Text Box 51"/>
          <p:cNvSpPr txBox="1">
            <a:spLocks noChangeArrowheads="1"/>
          </p:cNvSpPr>
          <p:nvPr/>
        </p:nvSpPr>
        <p:spPr bwMode="auto">
          <a:xfrm>
            <a:off x="2432050" y="2852738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50825" y="4652963"/>
            <a:ext cx="7777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next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1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remember that there is actually a + before the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85" name="Text Box 85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result of adding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minus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87" name="Text Box 87"/>
          <p:cNvSpPr txBox="1">
            <a:spLocks noChangeArrowheads="1"/>
          </p:cNvSpPr>
          <p:nvPr/>
        </p:nvSpPr>
        <p:spPr bwMode="auto">
          <a:xfrm>
            <a:off x="250825" y="4624388"/>
            <a:ext cx="86423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last step, 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bracketed portion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adding.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removes the bracketed portion from the left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74" name="Text Box 74"/>
          <p:cNvSpPr txBox="1">
            <a:spLocks noChangeArrowheads="1"/>
          </p:cNvSpPr>
          <p:nvPr/>
        </p:nvSpPr>
        <p:spPr bwMode="auto">
          <a:xfrm>
            <a:off x="250825" y="4652963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ease of manipulation we bracket the quantities on the left.  These need to be solved first.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1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1’s on the right cancel out</a:t>
            </a:r>
          </a:p>
        </p:txBody>
      </p:sp>
      <p:sp>
        <p:nvSpPr>
          <p:cNvPr id="358460" name="Text Box 60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divided by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68" name="Text Box 68"/>
          <p:cNvSpPr txBox="1">
            <a:spLocks noChangeArrowheads="1"/>
          </p:cNvSpPr>
          <p:nvPr/>
        </p:nvSpPr>
        <p:spPr bwMode="auto">
          <a:xfrm>
            <a:off x="250825" y="49418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There is no need to show the brackets ( )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There is no need to show the outer parenthesis [ ]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Next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en-US" altLang="en-US" sz="28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7" name="Text Box 67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add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both sides of the = as this is the opposite of subtracting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endParaRPr lang="en-US" altLang="en-US" sz="2800" b="1" i="1" baseline="-250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7" name="Text Box 37"/>
          <p:cNvSpPr txBox="1">
            <a:spLocks noChangeArrowheads="1"/>
          </p:cNvSpPr>
          <p:nvPr/>
        </p:nvSpPr>
        <p:spPr bwMode="auto">
          <a:xfrm>
            <a:off x="5221288" y="2857500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58466" name="Text Box 66"/>
          <p:cNvSpPr txBox="1">
            <a:spLocks noChangeArrowheads="1"/>
          </p:cNvSpPr>
          <p:nvPr/>
        </p:nvSpPr>
        <p:spPr bwMode="auto">
          <a:xfrm>
            <a:off x="6659563" y="3716338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2255838" y="2982913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187450" y="2852738"/>
            <a:ext cx="127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</a:t>
            </a: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646363" y="2865438"/>
            <a:ext cx="4968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__________</a:t>
            </a:r>
          </a:p>
        </p:txBody>
      </p:sp>
      <p:sp>
        <p:nvSpPr>
          <p:cNvPr id="358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84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687638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3598863" y="2982913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7" name="Text Box 27"/>
          <p:cNvSpPr txBox="1">
            <a:spLocks noChangeArrowheads="1"/>
          </p:cNvSpPr>
          <p:nvPr/>
        </p:nvSpPr>
        <p:spPr bwMode="auto">
          <a:xfrm>
            <a:off x="1643063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4787900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8429" name="Line 29"/>
          <p:cNvSpPr>
            <a:spLocks noChangeShapeType="1"/>
          </p:cNvSpPr>
          <p:nvPr/>
        </p:nvSpPr>
        <p:spPr bwMode="auto">
          <a:xfrm flipV="1">
            <a:off x="4716463" y="40767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30" name="Line 30"/>
          <p:cNvSpPr>
            <a:spLocks noChangeShapeType="1"/>
          </p:cNvSpPr>
          <p:nvPr/>
        </p:nvSpPr>
        <p:spPr bwMode="auto">
          <a:xfrm flipV="1">
            <a:off x="2724150" y="3213100"/>
            <a:ext cx="64770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235825" y="29972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7681913" y="2997200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34" name="Text Box 34"/>
          <p:cNvSpPr txBox="1">
            <a:spLocks noChangeArrowheads="1"/>
          </p:cNvSpPr>
          <p:nvPr/>
        </p:nvSpPr>
        <p:spPr bwMode="auto">
          <a:xfrm>
            <a:off x="2657475" y="29972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35" name="Line 35"/>
          <p:cNvSpPr>
            <a:spLocks noChangeShapeType="1"/>
          </p:cNvSpPr>
          <p:nvPr/>
        </p:nvSpPr>
        <p:spPr bwMode="auto">
          <a:xfrm flipV="1">
            <a:off x="7380288" y="32131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36" name="Line 36"/>
          <p:cNvSpPr>
            <a:spLocks noChangeShapeType="1"/>
          </p:cNvSpPr>
          <p:nvPr/>
        </p:nvSpPr>
        <p:spPr bwMode="auto">
          <a:xfrm flipV="1">
            <a:off x="3635375" y="3141663"/>
            <a:ext cx="64770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58" name="Line 58"/>
          <p:cNvSpPr>
            <a:spLocks noChangeShapeType="1"/>
          </p:cNvSpPr>
          <p:nvPr/>
        </p:nvSpPr>
        <p:spPr bwMode="auto">
          <a:xfrm>
            <a:off x="6659563" y="4005263"/>
            <a:ext cx="4333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59" name="Line 59"/>
          <p:cNvSpPr>
            <a:spLocks noChangeShapeType="1"/>
          </p:cNvSpPr>
          <p:nvPr/>
        </p:nvSpPr>
        <p:spPr bwMode="auto">
          <a:xfrm>
            <a:off x="5580063" y="3284538"/>
            <a:ext cx="431800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63" name="Text Box 6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8464" name="Text Box 64"/>
          <p:cNvSpPr txBox="1">
            <a:spLocks noChangeArrowheads="1"/>
          </p:cNvSpPr>
          <p:nvPr/>
        </p:nvSpPr>
        <p:spPr bwMode="auto">
          <a:xfrm>
            <a:off x="971550" y="3789363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8465" name="Text Box 65"/>
          <p:cNvSpPr txBox="1">
            <a:spLocks noChangeArrowheads="1"/>
          </p:cNvSpPr>
          <p:nvPr/>
        </p:nvSpPr>
        <p:spPr bwMode="auto">
          <a:xfrm>
            <a:off x="2700338" y="3789363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8469" name="Text Box 69"/>
          <p:cNvSpPr txBox="1">
            <a:spLocks noChangeArrowheads="1"/>
          </p:cNvSpPr>
          <p:nvPr/>
        </p:nvSpPr>
        <p:spPr bwMode="auto">
          <a:xfrm>
            <a:off x="7824788" y="2997200"/>
            <a:ext cx="417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70" name="Text Box 70"/>
          <p:cNvSpPr txBox="1">
            <a:spLocks noChangeArrowheads="1"/>
          </p:cNvSpPr>
          <p:nvPr/>
        </p:nvSpPr>
        <p:spPr bwMode="auto">
          <a:xfrm>
            <a:off x="8162925" y="2997200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altLang="en-US" sz="3600" b="1" i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71" name="Line 71"/>
          <p:cNvSpPr>
            <a:spLocks noChangeShapeType="1"/>
          </p:cNvSpPr>
          <p:nvPr/>
        </p:nvSpPr>
        <p:spPr bwMode="auto">
          <a:xfrm flipV="1">
            <a:off x="7956550" y="3284538"/>
            <a:ext cx="792163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72" name="Text Box 72"/>
          <p:cNvSpPr txBox="1">
            <a:spLocks noChangeArrowheads="1"/>
          </p:cNvSpPr>
          <p:nvPr/>
        </p:nvSpPr>
        <p:spPr bwMode="auto">
          <a:xfrm>
            <a:off x="3708400" y="3284538"/>
            <a:ext cx="41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8473" name="Text Box 73"/>
          <p:cNvSpPr txBox="1">
            <a:spLocks noChangeArrowheads="1"/>
          </p:cNvSpPr>
          <p:nvPr/>
        </p:nvSpPr>
        <p:spPr bwMode="auto">
          <a:xfrm>
            <a:off x="4046538" y="3284538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altLang="en-US" sz="3600" b="1" i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58480" name="Group 80"/>
          <p:cNvGrpSpPr>
            <a:grpSpLocks/>
          </p:cNvGrpSpPr>
          <p:nvPr/>
        </p:nvGrpSpPr>
        <p:grpSpPr bwMode="auto">
          <a:xfrm>
            <a:off x="179388" y="3125788"/>
            <a:ext cx="215900" cy="1233487"/>
            <a:chOff x="189" y="1791"/>
            <a:chExt cx="136" cy="777"/>
          </a:xfrm>
        </p:grpSpPr>
        <p:sp>
          <p:nvSpPr>
            <p:cNvPr id="358477" name="Line 77"/>
            <p:cNvSpPr>
              <a:spLocks noChangeShapeType="1"/>
            </p:cNvSpPr>
            <p:nvPr/>
          </p:nvSpPr>
          <p:spPr bwMode="auto">
            <a:xfrm flipH="1">
              <a:off x="189" y="1791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478" name="Line 78"/>
            <p:cNvSpPr>
              <a:spLocks noChangeShapeType="1"/>
            </p:cNvSpPr>
            <p:nvPr/>
          </p:nvSpPr>
          <p:spPr bwMode="auto">
            <a:xfrm>
              <a:off x="201" y="1797"/>
              <a:ext cx="0" cy="771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479" name="Line 79"/>
            <p:cNvSpPr>
              <a:spLocks noChangeShapeType="1"/>
            </p:cNvSpPr>
            <p:nvPr/>
          </p:nvSpPr>
          <p:spPr bwMode="auto">
            <a:xfrm flipH="1">
              <a:off x="189" y="2568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58481" name="Group 81"/>
          <p:cNvGrpSpPr>
            <a:grpSpLocks/>
          </p:cNvGrpSpPr>
          <p:nvPr/>
        </p:nvGrpSpPr>
        <p:grpSpPr bwMode="auto">
          <a:xfrm flipH="1">
            <a:off x="3419475" y="3135313"/>
            <a:ext cx="215900" cy="1233487"/>
            <a:chOff x="189" y="1791"/>
            <a:chExt cx="136" cy="777"/>
          </a:xfrm>
        </p:grpSpPr>
        <p:sp>
          <p:nvSpPr>
            <p:cNvPr id="358482" name="Line 82"/>
            <p:cNvSpPr>
              <a:spLocks noChangeShapeType="1"/>
            </p:cNvSpPr>
            <p:nvPr/>
          </p:nvSpPr>
          <p:spPr bwMode="auto">
            <a:xfrm flipH="1">
              <a:off x="189" y="1791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483" name="Line 83"/>
            <p:cNvSpPr>
              <a:spLocks noChangeShapeType="1"/>
            </p:cNvSpPr>
            <p:nvPr/>
          </p:nvSpPr>
          <p:spPr bwMode="auto">
            <a:xfrm>
              <a:off x="201" y="1797"/>
              <a:ext cx="0" cy="771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8484" name="Line 84"/>
            <p:cNvSpPr>
              <a:spLocks noChangeShapeType="1"/>
            </p:cNvSpPr>
            <p:nvPr/>
          </p:nvSpPr>
          <p:spPr bwMode="auto">
            <a:xfrm flipH="1">
              <a:off x="189" y="2568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58486" name="Line 86"/>
          <p:cNvSpPr>
            <a:spLocks noChangeShapeType="1"/>
          </p:cNvSpPr>
          <p:nvPr/>
        </p:nvSpPr>
        <p:spPr bwMode="auto">
          <a:xfrm flipV="1">
            <a:off x="6875463" y="3284538"/>
            <a:ext cx="792162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88" name="Rectangle 88"/>
          <p:cNvSpPr>
            <a:spLocks noChangeArrowheads="1"/>
          </p:cNvSpPr>
          <p:nvPr/>
        </p:nvSpPr>
        <p:spPr bwMode="auto">
          <a:xfrm>
            <a:off x="5292725" y="2819400"/>
            <a:ext cx="9366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grpSp>
        <p:nvGrpSpPr>
          <p:cNvPr id="358489" name="Group 89"/>
          <p:cNvGrpSpPr>
            <a:grpSpLocks/>
          </p:cNvGrpSpPr>
          <p:nvPr/>
        </p:nvGrpSpPr>
        <p:grpSpPr bwMode="auto">
          <a:xfrm>
            <a:off x="4500563" y="2714625"/>
            <a:ext cx="3560762" cy="1577975"/>
            <a:chOff x="793" y="1797"/>
            <a:chExt cx="2243" cy="994"/>
          </a:xfrm>
        </p:grpSpPr>
        <p:sp>
          <p:nvSpPr>
            <p:cNvPr id="358490" name="Text Box 90"/>
            <p:cNvSpPr txBox="1">
              <a:spLocks noChangeArrowheads="1"/>
            </p:cNvSpPr>
            <p:nvPr/>
          </p:nvSpPr>
          <p:spPr bwMode="auto">
            <a:xfrm>
              <a:off x="2290" y="1797"/>
              <a:ext cx="65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</a:t>
              </a:r>
            </a:p>
          </p:txBody>
        </p:sp>
        <p:sp>
          <p:nvSpPr>
            <p:cNvPr id="358491" name="Text Box 91"/>
            <p:cNvSpPr txBox="1">
              <a:spLocks noChangeArrowheads="1"/>
            </p:cNvSpPr>
            <p:nvPr/>
          </p:nvSpPr>
          <p:spPr bwMode="auto">
            <a:xfrm>
              <a:off x="1066" y="1797"/>
              <a:ext cx="99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___</a:t>
              </a:r>
            </a:p>
          </p:txBody>
        </p:sp>
        <p:sp>
          <p:nvSpPr>
            <p:cNvPr id="358492" name="Text Box 92"/>
            <p:cNvSpPr txBox="1">
              <a:spLocks noChangeArrowheads="1"/>
            </p:cNvSpPr>
            <p:nvPr/>
          </p:nvSpPr>
          <p:spPr bwMode="auto">
            <a:xfrm>
              <a:off x="1156" y="2341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6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r>
                <a:rPr lang="en-US" altLang="en-US" sz="36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58493" name="Text Box 93"/>
            <p:cNvSpPr txBox="1">
              <a:spLocks noChangeArrowheads="1"/>
            </p:cNvSpPr>
            <p:nvPr/>
          </p:nvSpPr>
          <p:spPr bwMode="auto">
            <a:xfrm>
              <a:off x="1973" y="2119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8494" name="Text Box 94"/>
            <p:cNvSpPr txBox="1">
              <a:spLocks noChangeArrowheads="1"/>
            </p:cNvSpPr>
            <p:nvPr/>
          </p:nvSpPr>
          <p:spPr bwMode="auto">
            <a:xfrm>
              <a:off x="2504" y="1888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8495" name="Text Box 95"/>
            <p:cNvSpPr txBox="1">
              <a:spLocks noChangeArrowheads="1"/>
            </p:cNvSpPr>
            <p:nvPr/>
          </p:nvSpPr>
          <p:spPr bwMode="auto">
            <a:xfrm>
              <a:off x="1568" y="2341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sp>
          <p:nvSpPr>
            <p:cNvPr id="358496" name="Text Box 96"/>
            <p:cNvSpPr txBox="1">
              <a:spLocks noChangeArrowheads="1"/>
            </p:cNvSpPr>
            <p:nvPr/>
          </p:nvSpPr>
          <p:spPr bwMode="auto">
            <a:xfrm>
              <a:off x="2504" y="2387"/>
              <a:ext cx="22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l-GR" altLang="en-US" sz="36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grpSp>
          <p:nvGrpSpPr>
            <p:cNvPr id="358497" name="Group 97"/>
            <p:cNvGrpSpPr>
              <a:grpSpLocks/>
            </p:cNvGrpSpPr>
            <p:nvPr/>
          </p:nvGrpSpPr>
          <p:grpSpPr bwMode="auto">
            <a:xfrm>
              <a:off x="1111" y="1969"/>
              <a:ext cx="136" cy="777"/>
              <a:chOff x="189" y="1791"/>
              <a:chExt cx="136" cy="777"/>
            </a:xfrm>
          </p:grpSpPr>
          <p:sp>
            <p:nvSpPr>
              <p:cNvPr id="358498" name="Line 98"/>
              <p:cNvSpPr>
                <a:spLocks noChangeShapeType="1"/>
              </p:cNvSpPr>
              <p:nvPr/>
            </p:nvSpPr>
            <p:spPr bwMode="auto">
              <a:xfrm flipH="1">
                <a:off x="189" y="179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8499" name="Line 99"/>
              <p:cNvSpPr>
                <a:spLocks noChangeShapeType="1"/>
              </p:cNvSpPr>
              <p:nvPr/>
            </p:nvSpPr>
            <p:spPr bwMode="auto">
              <a:xfrm>
                <a:off x="201" y="1797"/>
                <a:ext cx="0" cy="771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8500" name="Line 100"/>
              <p:cNvSpPr>
                <a:spLocks noChangeShapeType="1"/>
              </p:cNvSpPr>
              <p:nvPr/>
            </p:nvSpPr>
            <p:spPr bwMode="auto">
              <a:xfrm flipH="1">
                <a:off x="189" y="2568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58501" name="Group 101"/>
            <p:cNvGrpSpPr>
              <a:grpSpLocks/>
            </p:cNvGrpSpPr>
            <p:nvPr/>
          </p:nvGrpSpPr>
          <p:grpSpPr bwMode="auto">
            <a:xfrm flipH="1">
              <a:off x="2900" y="1975"/>
              <a:ext cx="136" cy="777"/>
              <a:chOff x="189" y="1791"/>
              <a:chExt cx="136" cy="777"/>
            </a:xfrm>
          </p:grpSpPr>
          <p:sp>
            <p:nvSpPr>
              <p:cNvPr id="358502" name="Line 102"/>
              <p:cNvSpPr>
                <a:spLocks noChangeShapeType="1"/>
              </p:cNvSpPr>
              <p:nvPr/>
            </p:nvSpPr>
            <p:spPr bwMode="auto">
              <a:xfrm flipH="1">
                <a:off x="189" y="179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8503" name="Line 103"/>
              <p:cNvSpPr>
                <a:spLocks noChangeShapeType="1"/>
              </p:cNvSpPr>
              <p:nvPr/>
            </p:nvSpPr>
            <p:spPr bwMode="auto">
              <a:xfrm>
                <a:off x="201" y="1797"/>
                <a:ext cx="0" cy="771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8504" name="Line 104"/>
              <p:cNvSpPr>
                <a:spLocks noChangeShapeType="1"/>
              </p:cNvSpPr>
              <p:nvPr/>
            </p:nvSpPr>
            <p:spPr bwMode="auto">
              <a:xfrm flipH="1">
                <a:off x="189" y="2568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3A10EE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58505" name="Text Box 105"/>
            <p:cNvSpPr txBox="1">
              <a:spLocks noChangeArrowheads="1"/>
            </p:cNvSpPr>
            <p:nvPr/>
          </p:nvSpPr>
          <p:spPr bwMode="auto">
            <a:xfrm>
              <a:off x="793" y="2119"/>
              <a:ext cx="3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58506" name="AutoShape 106"/>
          <p:cNvSpPr>
            <a:spLocks noChangeArrowheads="1"/>
          </p:cNvSpPr>
          <p:nvPr/>
        </p:nvSpPr>
        <p:spPr bwMode="auto">
          <a:xfrm>
            <a:off x="4932363" y="2133600"/>
            <a:ext cx="3455987" cy="22336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AU" altLang="en-US">
                <a:latin typeface="Times New Roman" pitchFamily="18" charset="0"/>
              </a:rPr>
              <a:t>When dividing by 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>
                <a:latin typeface="Times New Roman" pitchFamily="18" charset="0"/>
                <a:cs typeface="Times New Roman" pitchFamily="18" charset="0"/>
              </a:rPr>
              <a:t> you need to remember to perform the same function to each value as the – sign ‘splits’ the values on the left.  So to keep the equation balanced it is necessary to divide </a:t>
            </a:r>
            <a:r>
              <a:rPr lang="en-AU" altLang="en-US">
                <a:latin typeface="Times New Roman" pitchFamily="18" charset="0"/>
              </a:rPr>
              <a:t> 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(R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/ R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 b="1">
                <a:solidFill>
                  <a:srgbClr val="F9050B"/>
                </a:solidFill>
                <a:latin typeface="Times New Roman" pitchFamily="18" charset="0"/>
              </a:rPr>
              <a:t>AND</a:t>
            </a:r>
            <a:r>
              <a:rPr lang="en-US" altLang="en-US">
                <a:latin typeface="Times New Roman" pitchFamily="18" charset="0"/>
              </a:rPr>
              <a:t>  -1 by 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7" name="Text Box 107"/>
          <p:cNvSpPr txBox="1">
            <a:spLocks noChangeArrowheads="1"/>
          </p:cNvSpPr>
          <p:nvPr/>
        </p:nvSpPr>
        <p:spPr bwMode="auto">
          <a:xfrm>
            <a:off x="5435600" y="4292600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8508" name="AutoShape 108"/>
          <p:cNvSpPr>
            <a:spLocks noChangeArrowheads="1"/>
          </p:cNvSpPr>
          <p:nvPr/>
        </p:nvSpPr>
        <p:spPr bwMode="auto">
          <a:xfrm>
            <a:off x="4932363" y="2133600"/>
            <a:ext cx="3455987" cy="2233613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>
                <a:latin typeface="Times New Roman" pitchFamily="18" charset="0"/>
              </a:rPr>
              <a:t>While this last step is abbreviated (due to limited screen space) the rule is that any quantity deducted from itself equals zero.  </a:t>
            </a:r>
            <a:br>
              <a:rPr lang="en-AU" altLang="en-US">
                <a:latin typeface="Times New Roman" pitchFamily="18" charset="0"/>
              </a:rPr>
            </a:br>
            <a:r>
              <a:rPr lang="en-AU" altLang="en-US">
                <a:latin typeface="Times New Roman" pitchFamily="18" charset="0"/>
              </a:rPr>
              <a:t>We do not show the zero.</a:t>
            </a:r>
            <a:endParaRPr lang="el-GR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0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11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2" dur="20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4" dur="2000" fill="hold"/>
                                        <p:tgtEl>
                                          <p:spTgt spid="358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6" dur="2000" fill="hold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18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4.81481E-6 L 0.08177 4.81481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15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5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86" dur="2000" fill="hold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88" dur="2000" fill="hold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0" dur="2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2" dur="2000" fill="hold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4" dur="2000" fill="hold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12 6.93963E-9 L 0.1335 6.93963E-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177 4.81481E-6 L 0.28802 0.0180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00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0.06292 L -0.09496 0.0011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319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-0.05529 L -0.08889 0.0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58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300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0.06297 L -0.14601 0.0057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207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0.0 L -0.06041 0.0381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58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5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2" dur="2000"/>
                                        <p:tgtEl>
                                          <p:spTgt spid="3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2000"/>
                                        <p:tgtEl>
                                          <p:spTgt spid="3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5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5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6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5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6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7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5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5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5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9" presetID="9" presetClass="exit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35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5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35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35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95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06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10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35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1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1000"/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/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25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5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5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35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3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5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5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35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337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1000"/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000"/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3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4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5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5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3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3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5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5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36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35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3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35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7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3" dur="1000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1000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35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5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5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35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5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5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35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39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500"/>
                                        <p:tgtEl>
                                          <p:spTgt spid="35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9" dur="500"/>
                                        <p:tgtEl>
                                          <p:spTgt spid="35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35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40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35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9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4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1000"/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/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42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3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426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35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432" presetID="10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3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2000"/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0"/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000"/>
                                        <p:tgtEl>
                                          <p:spTgt spid="358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35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35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35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0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35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35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3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6" dur="500"/>
                                        <p:tgtEl>
                                          <p:spTgt spid="35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9" dur="500"/>
                                        <p:tgtEl>
                                          <p:spTgt spid="35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" dur="500"/>
                                        <p:tgtEl>
                                          <p:spTgt spid="35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9" presetClass="exit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5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9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9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1" dur="500"/>
                                        <p:tgtEl>
                                          <p:spTgt spid="358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4" dur="500"/>
                                        <p:tgtEl>
                                          <p:spTgt spid="35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7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9" presetClass="exit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3" dur="500"/>
                                        <p:tgtEl>
                                          <p:spTgt spid="35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6" dur="500"/>
                                        <p:tgtEl>
                                          <p:spTgt spid="358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89" dur="2000" fill="hold"/>
                                        <p:tgtEl>
                                          <p:spTgt spid="35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8802 0.01805 L 0.02674 0.03726 " pathEditMode="relative" rAng="0" ptsTypes="AA">
                                      <p:cBhvr>
                                        <p:cTn id="491" dur="20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949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-0.15746 0.02084 " pathEditMode="relative" ptsTypes="AA">
                                      <p:cBhvr>
                                        <p:cTn id="493" dur="2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6" dur="1000"/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1000"/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3" grpId="0"/>
      <p:bldP spid="358433" grpId="3"/>
      <p:bldP spid="358433" grpId="4"/>
      <p:bldP spid="358451" grpId="0"/>
      <p:bldP spid="358451" grpId="1"/>
      <p:bldP spid="358404" grpId="0"/>
      <p:bldP spid="358404" grpId="1"/>
      <p:bldP spid="358485" grpId="0"/>
      <p:bldP spid="358485" grpId="1"/>
      <p:bldP spid="358487" grpId="0"/>
      <p:bldP spid="358487" grpId="1"/>
      <p:bldP spid="358474" grpId="0"/>
      <p:bldP spid="358474" grpId="1"/>
      <p:bldP spid="358402" grpId="0"/>
      <p:bldP spid="358402" grpId="1"/>
      <p:bldP spid="358460" grpId="0"/>
      <p:bldP spid="358460" grpId="1"/>
      <p:bldP spid="358406" grpId="0"/>
      <p:bldP spid="358406" grpId="1"/>
      <p:bldP spid="358403" grpId="0"/>
      <p:bldP spid="358403" grpId="1"/>
      <p:bldP spid="358468" grpId="0"/>
      <p:bldP spid="358468" grpId="1"/>
      <p:bldP spid="358405" grpId="0"/>
      <p:bldP spid="358405" grpId="1"/>
      <p:bldP spid="358407" grpId="0"/>
      <p:bldP spid="358407" grpId="1"/>
      <p:bldP spid="358467" grpId="0"/>
      <p:bldP spid="358467" grpId="1"/>
      <p:bldP spid="358437" grpId="0"/>
      <p:bldP spid="358437" grpId="1"/>
      <p:bldP spid="358466" grpId="0"/>
      <p:bldP spid="358466" grpId="1"/>
      <p:bldP spid="358413" grpId="0"/>
      <p:bldP spid="358413" grpId="1"/>
      <p:bldP spid="358413" grpId="2"/>
      <p:bldP spid="358408" grpId="0"/>
      <p:bldP spid="358408" grpId="2"/>
      <p:bldP spid="358408" grpId="3"/>
      <p:bldP spid="358408" grpId="4"/>
      <p:bldP spid="358409" grpId="0"/>
      <p:bldP spid="358409" grpId="1"/>
      <p:bldP spid="358412" grpId="0" build="p"/>
      <p:bldP spid="358412" grpId="1" build="p"/>
      <p:bldP spid="358412" grpId="2" build="p"/>
      <p:bldP spid="358414" grpId="0"/>
      <p:bldP spid="358415" grpId="0"/>
      <p:bldP spid="358416" grpId="0"/>
      <p:bldP spid="358417" grpId="0"/>
      <p:bldP spid="358418" grpId="0"/>
      <p:bldP spid="358418" grpId="1"/>
      <p:bldP spid="358419" grpId="0"/>
      <p:bldP spid="358421" grpId="0"/>
      <p:bldP spid="358421" grpId="1"/>
      <p:bldP spid="358422" grpId="0"/>
      <p:bldP spid="358422" grpId="1"/>
      <p:bldP spid="358423" grpId="0"/>
      <p:bldP spid="358423" grpId="1"/>
      <p:bldP spid="358424" grpId="0"/>
      <p:bldP spid="358424" grpId="1"/>
      <p:bldP spid="358425" grpId="0"/>
      <p:bldP spid="358425" grpId="1"/>
      <p:bldP spid="358427" grpId="0"/>
      <p:bldP spid="358427" grpId="1"/>
      <p:bldP spid="358427" grpId="2"/>
      <p:bldP spid="358427" grpId="3"/>
      <p:bldP spid="358428" grpId="0"/>
      <p:bldP spid="358428" grpId="1"/>
      <p:bldP spid="358429" grpId="0" animBg="1"/>
      <p:bldP spid="358429" grpId="1" animBg="1"/>
      <p:bldP spid="358430" grpId="0" animBg="1"/>
      <p:bldP spid="358430" grpId="1" animBg="1"/>
      <p:bldP spid="358431" grpId="0"/>
      <p:bldP spid="358431" grpId="1"/>
      <p:bldP spid="358432" grpId="0"/>
      <p:bldP spid="358432" grpId="1"/>
      <p:bldP spid="358434" grpId="0"/>
      <p:bldP spid="358434" grpId="1"/>
      <p:bldP spid="358435" grpId="0" animBg="1"/>
      <p:bldP spid="358435" grpId="1" animBg="1"/>
      <p:bldP spid="358436" grpId="0" animBg="1"/>
      <p:bldP spid="358436" grpId="1" animBg="1"/>
      <p:bldP spid="358458" grpId="0" animBg="1"/>
      <p:bldP spid="358458" grpId="1" animBg="1"/>
      <p:bldP spid="358459" grpId="0" animBg="1"/>
      <p:bldP spid="358459" grpId="1" animBg="1"/>
      <p:bldP spid="358464" grpId="0"/>
      <p:bldP spid="358464" grpId="1"/>
      <p:bldP spid="358465" grpId="0"/>
      <p:bldP spid="358465" grpId="1"/>
      <p:bldP spid="358469" grpId="0"/>
      <p:bldP spid="358469" grpId="1"/>
      <p:bldP spid="358470" grpId="0"/>
      <p:bldP spid="358470" grpId="1"/>
      <p:bldP spid="358471" grpId="0" animBg="1"/>
      <p:bldP spid="358471" grpId="1" animBg="1"/>
      <p:bldP spid="358472" grpId="0"/>
      <p:bldP spid="358472" grpId="1"/>
      <p:bldP spid="358473" grpId="0"/>
      <p:bldP spid="358473" grpId="1"/>
      <p:bldP spid="358486" grpId="0" animBg="1"/>
      <p:bldP spid="358486" grpId="1" animBg="1"/>
      <p:bldP spid="358488" grpId="0"/>
      <p:bldP spid="358506" grpId="0" animBg="1"/>
      <p:bldP spid="358506" grpId="1" animBg="1"/>
      <p:bldP spid="358507" grpId="0"/>
      <p:bldP spid="358507" grpId="1"/>
      <p:bldP spid="358507" grpId="2"/>
      <p:bldP spid="358507" grpId="3"/>
      <p:bldP spid="358508" grpId="0" animBg="1"/>
      <p:bldP spid="35850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5544" name="Text Box 2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919788" y="25781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35545" name="Text Box 25"/>
          <p:cNvSpPr txBox="1">
            <a:spLocks noChangeArrowheads="1"/>
          </p:cNvSpPr>
          <p:nvPr/>
        </p:nvSpPr>
        <p:spPr bwMode="auto">
          <a:xfrm>
            <a:off x="4283075" y="2578100"/>
            <a:ext cx="782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554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5536" name="Line 16"/>
          <p:cNvSpPr>
            <a:spLocks noChangeShapeType="1"/>
          </p:cNvSpPr>
          <p:nvPr/>
        </p:nvSpPr>
        <p:spPr bwMode="auto">
          <a:xfrm flipV="1">
            <a:off x="5219700" y="2997200"/>
            <a:ext cx="1223963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8" dur="2000" fill="hold"/>
                                        <p:tgtEl>
                                          <p:spTgt spid="23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42 0.02059 L -0.19601 0.021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  <p:bldP spid="235522" grpId="1"/>
      <p:bldP spid="235523" grpId="0"/>
      <p:bldP spid="235523" grpId="1"/>
      <p:bldP spid="235531" grpId="0"/>
      <p:bldP spid="235531" grpId="1"/>
      <p:bldP spid="235532" grpId="0"/>
      <p:bldP spid="235532" grpId="1"/>
      <p:bldP spid="235533" grpId="0"/>
      <p:bldP spid="235533" grpId="1"/>
      <p:bldP spid="235534" grpId="0" animBg="1"/>
      <p:bldP spid="235534" grpId="1" animBg="1"/>
      <p:bldP spid="235535" grpId="0"/>
      <p:bldP spid="235535" grpId="1"/>
      <p:bldP spid="235537" grpId="0"/>
      <p:bldP spid="235537" grpId="1"/>
      <p:bldP spid="235544" grpId="0"/>
      <p:bldP spid="235545" grpId="0"/>
      <p:bldP spid="235546" grpId="0" build="p"/>
      <p:bldP spid="235548" grpId="0"/>
      <p:bldP spid="235536" grpId="0" animBg="1"/>
      <p:bldP spid="235536" grpId="1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2255838" y="2984500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268922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3600450" y="29845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08" grpId="0"/>
      <p:bldP spid="35431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8" name="Text Box 206"/>
          <p:cNvSpPr txBox="1">
            <a:spLocks noChangeArrowheads="1"/>
          </p:cNvSpPr>
          <p:nvPr/>
        </p:nvSpPr>
        <p:spPr bwMode="auto">
          <a:xfrm>
            <a:off x="250825" y="49418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There is no need to show the outer parenthesis [ ]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1439" name="Text Box 207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Next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en-US" altLang="en-US" sz="2800" b="1" i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440" name="Text Box 208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add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both sides of the = as this is the opposite of subtracting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endParaRPr lang="en-US" altLang="en-US" sz="2800" b="1" i="1" baseline="-250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4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51345" name="Text Box 1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27" name="Text Box 195"/>
          <p:cNvSpPr txBox="1">
            <a:spLocks noChangeArrowheads="1"/>
          </p:cNvSpPr>
          <p:nvPr/>
        </p:nvSpPr>
        <p:spPr bwMode="auto">
          <a:xfrm>
            <a:off x="2255838" y="2982913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28" name="Text Box 196"/>
          <p:cNvSpPr txBox="1">
            <a:spLocks noChangeArrowheads="1"/>
          </p:cNvSpPr>
          <p:nvPr/>
        </p:nvSpPr>
        <p:spPr bwMode="auto">
          <a:xfrm>
            <a:off x="2432050" y="2852738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</a:t>
            </a:r>
          </a:p>
        </p:txBody>
      </p:sp>
      <p:sp>
        <p:nvSpPr>
          <p:cNvPr id="351429" name="Text Box 197"/>
          <p:cNvSpPr txBox="1">
            <a:spLocks noChangeArrowheads="1"/>
          </p:cNvSpPr>
          <p:nvPr/>
        </p:nvSpPr>
        <p:spPr bwMode="auto">
          <a:xfrm>
            <a:off x="250825" y="4652963"/>
            <a:ext cx="77771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the next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1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remember that there is actually a + before the 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30" name="Text Box 198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result of adding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minus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32" name="Text Box 200"/>
          <p:cNvSpPr txBox="1">
            <a:spLocks noChangeArrowheads="1"/>
          </p:cNvSpPr>
          <p:nvPr/>
        </p:nvSpPr>
        <p:spPr bwMode="auto">
          <a:xfrm>
            <a:off x="250825" y="4652963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ease of manipulation we bracket the quantities on the left.  These need to be solved first.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1433" name="Text Box 201"/>
          <p:cNvSpPr txBox="1">
            <a:spLocks noChangeArrowheads="1"/>
          </p:cNvSpPr>
          <p:nvPr/>
        </p:nvSpPr>
        <p:spPr bwMode="auto">
          <a:xfrm>
            <a:off x="250825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1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1’s on the right cancel out</a:t>
            </a:r>
          </a:p>
        </p:txBody>
      </p:sp>
      <p:sp>
        <p:nvSpPr>
          <p:cNvPr id="351434" name="Text Box 202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divided by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35" name="Text Box 203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36" name="Text Box 204"/>
          <p:cNvSpPr txBox="1">
            <a:spLocks noChangeArrowheads="1"/>
          </p:cNvSpPr>
          <p:nvPr/>
        </p:nvSpPr>
        <p:spPr bwMode="auto">
          <a:xfrm>
            <a:off x="250825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So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51437" name="Text Box 205"/>
          <p:cNvSpPr txBox="1">
            <a:spLocks noChangeArrowheads="1"/>
          </p:cNvSpPr>
          <p:nvPr/>
        </p:nvSpPr>
        <p:spPr bwMode="auto">
          <a:xfrm>
            <a:off x="250825" y="4941888"/>
            <a:ext cx="7777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There is no need to show the brackets ( )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1441" name="Text Box 209"/>
          <p:cNvSpPr txBox="1">
            <a:spLocks noChangeArrowheads="1"/>
          </p:cNvSpPr>
          <p:nvPr/>
        </p:nvSpPr>
        <p:spPr bwMode="auto">
          <a:xfrm>
            <a:off x="5221288" y="2857500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51442" name="Text Box 210"/>
          <p:cNvSpPr txBox="1">
            <a:spLocks noChangeArrowheads="1"/>
          </p:cNvSpPr>
          <p:nvPr/>
        </p:nvSpPr>
        <p:spPr bwMode="auto">
          <a:xfrm>
            <a:off x="6659563" y="3716338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1443" name="Text Box 211"/>
          <p:cNvSpPr txBox="1">
            <a:spLocks noChangeArrowheads="1"/>
          </p:cNvSpPr>
          <p:nvPr/>
        </p:nvSpPr>
        <p:spPr bwMode="auto">
          <a:xfrm>
            <a:off x="2255838" y="2982913"/>
            <a:ext cx="519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51444" name="Text Box 212"/>
          <p:cNvSpPr txBox="1">
            <a:spLocks noChangeArrowheads="1"/>
          </p:cNvSpPr>
          <p:nvPr/>
        </p:nvSpPr>
        <p:spPr bwMode="auto">
          <a:xfrm>
            <a:off x="1187450" y="2852738"/>
            <a:ext cx="1273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</a:t>
            </a:r>
          </a:p>
        </p:txBody>
      </p:sp>
      <p:sp>
        <p:nvSpPr>
          <p:cNvPr id="351445" name="Text Box 213"/>
          <p:cNvSpPr txBox="1">
            <a:spLocks noChangeArrowheads="1"/>
          </p:cNvSpPr>
          <p:nvPr/>
        </p:nvSpPr>
        <p:spPr bwMode="auto">
          <a:xfrm>
            <a:off x="2646363" y="2865438"/>
            <a:ext cx="4968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__________</a:t>
            </a:r>
          </a:p>
        </p:txBody>
      </p:sp>
      <p:sp>
        <p:nvSpPr>
          <p:cNvPr id="351446" name="Rectangle 214"/>
          <p:cNvSpPr>
            <a:spLocks noGrp="1" noChangeArrowheads="1"/>
          </p:cNvSpPr>
          <p:nvPr>
            <p:ph type="body" idx="1"/>
          </p:nvPr>
        </p:nvSpPr>
        <p:spPr>
          <a:xfrm>
            <a:off x="1403350" y="2944813"/>
            <a:ext cx="936625" cy="7191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351447" name="Text Box 215"/>
          <p:cNvSpPr txBox="1">
            <a:spLocks noChangeArrowheads="1"/>
          </p:cNvSpPr>
          <p:nvPr/>
        </p:nvSpPr>
        <p:spPr bwMode="auto">
          <a:xfrm>
            <a:off x="2687638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1448" name="Text Box 216"/>
          <p:cNvSpPr txBox="1">
            <a:spLocks noChangeArrowheads="1"/>
          </p:cNvSpPr>
          <p:nvPr/>
        </p:nvSpPr>
        <p:spPr bwMode="auto">
          <a:xfrm>
            <a:off x="3875088" y="29845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49" name="Text Box 217"/>
          <p:cNvSpPr txBox="1">
            <a:spLocks noChangeArrowheads="1"/>
          </p:cNvSpPr>
          <p:nvPr/>
        </p:nvSpPr>
        <p:spPr bwMode="auto">
          <a:xfrm>
            <a:off x="3324225" y="2924175"/>
            <a:ext cx="360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[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50" name="Text Box 218"/>
          <p:cNvSpPr txBox="1">
            <a:spLocks noChangeArrowheads="1"/>
          </p:cNvSpPr>
          <p:nvPr/>
        </p:nvSpPr>
        <p:spPr bwMode="auto">
          <a:xfrm>
            <a:off x="3598863" y="2982913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51" name="Text Box 219"/>
          <p:cNvSpPr txBox="1">
            <a:spLocks noChangeArrowheads="1"/>
          </p:cNvSpPr>
          <p:nvPr/>
        </p:nvSpPr>
        <p:spPr bwMode="auto">
          <a:xfrm>
            <a:off x="4292600" y="29845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1452" name="Text Box 220"/>
          <p:cNvSpPr txBox="1">
            <a:spLocks noChangeArrowheads="1"/>
          </p:cNvSpPr>
          <p:nvPr/>
        </p:nvSpPr>
        <p:spPr bwMode="auto">
          <a:xfrm>
            <a:off x="6732588" y="2924175"/>
            <a:ext cx="360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]</a:t>
            </a:r>
            <a:endParaRPr lang="en-US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53" name="Text Box 221"/>
          <p:cNvSpPr txBox="1">
            <a:spLocks noChangeArrowheads="1"/>
          </p:cNvSpPr>
          <p:nvPr/>
        </p:nvSpPr>
        <p:spPr bwMode="auto">
          <a:xfrm>
            <a:off x="5548313" y="29845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54" name="Text Box 222"/>
          <p:cNvSpPr txBox="1">
            <a:spLocks noChangeArrowheads="1"/>
          </p:cNvSpPr>
          <p:nvPr/>
        </p:nvSpPr>
        <p:spPr bwMode="auto">
          <a:xfrm>
            <a:off x="4711700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455" name="Text Box 223"/>
          <p:cNvSpPr txBox="1">
            <a:spLocks noChangeArrowheads="1"/>
          </p:cNvSpPr>
          <p:nvPr/>
        </p:nvSpPr>
        <p:spPr bwMode="auto">
          <a:xfrm>
            <a:off x="4913313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1456" name="Text Box 224"/>
          <p:cNvSpPr txBox="1">
            <a:spLocks noChangeArrowheads="1"/>
          </p:cNvSpPr>
          <p:nvPr/>
        </p:nvSpPr>
        <p:spPr bwMode="auto">
          <a:xfrm>
            <a:off x="5895975" y="298450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1457" name="Text Box 225"/>
          <p:cNvSpPr txBox="1">
            <a:spLocks noChangeArrowheads="1"/>
          </p:cNvSpPr>
          <p:nvPr/>
        </p:nvSpPr>
        <p:spPr bwMode="auto">
          <a:xfrm>
            <a:off x="6530975" y="2924175"/>
            <a:ext cx="287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4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458" name="Text Box 226"/>
          <p:cNvSpPr txBox="1">
            <a:spLocks noChangeArrowheads="1"/>
          </p:cNvSpPr>
          <p:nvPr/>
        </p:nvSpPr>
        <p:spPr bwMode="auto">
          <a:xfrm>
            <a:off x="1643063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1459" name="Text Box 227"/>
          <p:cNvSpPr txBox="1">
            <a:spLocks noChangeArrowheads="1"/>
          </p:cNvSpPr>
          <p:nvPr/>
        </p:nvSpPr>
        <p:spPr bwMode="auto">
          <a:xfrm>
            <a:off x="4787900" y="37893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6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altLang="en-US" sz="36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51460" name="Line 228"/>
          <p:cNvSpPr>
            <a:spLocks noChangeShapeType="1"/>
          </p:cNvSpPr>
          <p:nvPr/>
        </p:nvSpPr>
        <p:spPr bwMode="auto">
          <a:xfrm flipV="1">
            <a:off x="4716463" y="40767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1" name="Line 229"/>
          <p:cNvSpPr>
            <a:spLocks noChangeShapeType="1"/>
          </p:cNvSpPr>
          <p:nvPr/>
        </p:nvSpPr>
        <p:spPr bwMode="auto">
          <a:xfrm flipV="1">
            <a:off x="2724150" y="3213100"/>
            <a:ext cx="64770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2" name="Text Box 230"/>
          <p:cNvSpPr txBox="1">
            <a:spLocks noChangeArrowheads="1"/>
          </p:cNvSpPr>
          <p:nvPr/>
        </p:nvSpPr>
        <p:spPr bwMode="auto">
          <a:xfrm>
            <a:off x="7235825" y="2997200"/>
            <a:ext cx="503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63" name="Text Box 231"/>
          <p:cNvSpPr txBox="1">
            <a:spLocks noChangeArrowheads="1"/>
          </p:cNvSpPr>
          <p:nvPr/>
        </p:nvSpPr>
        <p:spPr bwMode="auto">
          <a:xfrm>
            <a:off x="7681913" y="2997200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64" name="Text Box 232"/>
          <p:cNvSpPr txBox="1">
            <a:spLocks noChangeArrowheads="1"/>
          </p:cNvSpPr>
          <p:nvPr/>
        </p:nvSpPr>
        <p:spPr bwMode="auto">
          <a:xfrm>
            <a:off x="2657475" y="2997200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65" name="Line 233"/>
          <p:cNvSpPr>
            <a:spLocks noChangeShapeType="1"/>
          </p:cNvSpPr>
          <p:nvPr/>
        </p:nvSpPr>
        <p:spPr bwMode="auto">
          <a:xfrm flipV="1">
            <a:off x="7380288" y="3213100"/>
            <a:ext cx="71913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6" name="Line 234"/>
          <p:cNvSpPr>
            <a:spLocks noChangeShapeType="1"/>
          </p:cNvSpPr>
          <p:nvPr/>
        </p:nvSpPr>
        <p:spPr bwMode="auto">
          <a:xfrm flipV="1">
            <a:off x="3635375" y="3141663"/>
            <a:ext cx="64770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7" name="Line 235"/>
          <p:cNvSpPr>
            <a:spLocks noChangeShapeType="1"/>
          </p:cNvSpPr>
          <p:nvPr/>
        </p:nvSpPr>
        <p:spPr bwMode="auto">
          <a:xfrm>
            <a:off x="6659563" y="4005263"/>
            <a:ext cx="4333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8" name="Line 236"/>
          <p:cNvSpPr>
            <a:spLocks noChangeShapeType="1"/>
          </p:cNvSpPr>
          <p:nvPr/>
        </p:nvSpPr>
        <p:spPr bwMode="auto">
          <a:xfrm>
            <a:off x="5580063" y="3284538"/>
            <a:ext cx="431800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69" name="Text Box 237"/>
          <p:cNvSpPr txBox="1">
            <a:spLocks noChangeArrowheads="1"/>
          </p:cNvSpPr>
          <p:nvPr/>
        </p:nvSpPr>
        <p:spPr bwMode="auto">
          <a:xfrm>
            <a:off x="971550" y="3789363"/>
            <a:ext cx="36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1470" name="Text Box 238"/>
          <p:cNvSpPr txBox="1">
            <a:spLocks noChangeArrowheads="1"/>
          </p:cNvSpPr>
          <p:nvPr/>
        </p:nvSpPr>
        <p:spPr bwMode="auto">
          <a:xfrm>
            <a:off x="2700338" y="3789363"/>
            <a:ext cx="360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351471" name="Text Box 239"/>
          <p:cNvSpPr txBox="1">
            <a:spLocks noChangeArrowheads="1"/>
          </p:cNvSpPr>
          <p:nvPr/>
        </p:nvSpPr>
        <p:spPr bwMode="auto">
          <a:xfrm>
            <a:off x="7824788" y="2997200"/>
            <a:ext cx="417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72" name="Text Box 240"/>
          <p:cNvSpPr txBox="1">
            <a:spLocks noChangeArrowheads="1"/>
          </p:cNvSpPr>
          <p:nvPr/>
        </p:nvSpPr>
        <p:spPr bwMode="auto">
          <a:xfrm>
            <a:off x="8162925" y="2997200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altLang="en-US" sz="3600" b="1" i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73" name="Line 241"/>
          <p:cNvSpPr>
            <a:spLocks noChangeShapeType="1"/>
          </p:cNvSpPr>
          <p:nvPr/>
        </p:nvSpPr>
        <p:spPr bwMode="auto">
          <a:xfrm flipV="1">
            <a:off x="7956550" y="3284538"/>
            <a:ext cx="792163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474" name="Text Box 242"/>
          <p:cNvSpPr txBox="1">
            <a:spLocks noChangeArrowheads="1"/>
          </p:cNvSpPr>
          <p:nvPr/>
        </p:nvSpPr>
        <p:spPr bwMode="auto">
          <a:xfrm>
            <a:off x="3708400" y="3284538"/>
            <a:ext cx="41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51475" name="Text Box 243"/>
          <p:cNvSpPr txBox="1">
            <a:spLocks noChangeArrowheads="1"/>
          </p:cNvSpPr>
          <p:nvPr/>
        </p:nvSpPr>
        <p:spPr bwMode="auto">
          <a:xfrm>
            <a:off x="4046538" y="3284538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en-US" sz="36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altLang="en-US" sz="3600" b="1" i="1" baseline="-25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51476" name="Group 244"/>
          <p:cNvGrpSpPr>
            <a:grpSpLocks/>
          </p:cNvGrpSpPr>
          <p:nvPr/>
        </p:nvGrpSpPr>
        <p:grpSpPr bwMode="auto">
          <a:xfrm>
            <a:off x="179388" y="3125788"/>
            <a:ext cx="215900" cy="1233487"/>
            <a:chOff x="189" y="1791"/>
            <a:chExt cx="136" cy="777"/>
          </a:xfrm>
        </p:grpSpPr>
        <p:sp>
          <p:nvSpPr>
            <p:cNvPr id="351477" name="Line 245"/>
            <p:cNvSpPr>
              <a:spLocks noChangeShapeType="1"/>
            </p:cNvSpPr>
            <p:nvPr/>
          </p:nvSpPr>
          <p:spPr bwMode="auto">
            <a:xfrm flipH="1">
              <a:off x="189" y="1791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1478" name="Line 246"/>
            <p:cNvSpPr>
              <a:spLocks noChangeShapeType="1"/>
            </p:cNvSpPr>
            <p:nvPr/>
          </p:nvSpPr>
          <p:spPr bwMode="auto">
            <a:xfrm>
              <a:off x="201" y="1797"/>
              <a:ext cx="0" cy="771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1479" name="Line 247"/>
            <p:cNvSpPr>
              <a:spLocks noChangeShapeType="1"/>
            </p:cNvSpPr>
            <p:nvPr/>
          </p:nvSpPr>
          <p:spPr bwMode="auto">
            <a:xfrm flipH="1">
              <a:off x="189" y="2568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51480" name="Group 248"/>
          <p:cNvGrpSpPr>
            <a:grpSpLocks/>
          </p:cNvGrpSpPr>
          <p:nvPr/>
        </p:nvGrpSpPr>
        <p:grpSpPr bwMode="auto">
          <a:xfrm flipH="1">
            <a:off x="3419475" y="3135313"/>
            <a:ext cx="215900" cy="1233487"/>
            <a:chOff x="189" y="1791"/>
            <a:chExt cx="136" cy="777"/>
          </a:xfrm>
        </p:grpSpPr>
        <p:sp>
          <p:nvSpPr>
            <p:cNvPr id="351481" name="Line 249"/>
            <p:cNvSpPr>
              <a:spLocks noChangeShapeType="1"/>
            </p:cNvSpPr>
            <p:nvPr/>
          </p:nvSpPr>
          <p:spPr bwMode="auto">
            <a:xfrm flipH="1">
              <a:off x="189" y="1791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1482" name="Line 250"/>
            <p:cNvSpPr>
              <a:spLocks noChangeShapeType="1"/>
            </p:cNvSpPr>
            <p:nvPr/>
          </p:nvSpPr>
          <p:spPr bwMode="auto">
            <a:xfrm>
              <a:off x="201" y="1797"/>
              <a:ext cx="0" cy="771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1483" name="Line 251"/>
            <p:cNvSpPr>
              <a:spLocks noChangeShapeType="1"/>
            </p:cNvSpPr>
            <p:nvPr/>
          </p:nvSpPr>
          <p:spPr bwMode="auto">
            <a:xfrm flipH="1">
              <a:off x="189" y="2568"/>
              <a:ext cx="136" cy="0"/>
            </a:xfrm>
            <a:prstGeom prst="line">
              <a:avLst/>
            </a:prstGeom>
            <a:noFill/>
            <a:ln w="38100">
              <a:solidFill>
                <a:srgbClr val="3A10EE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51484" name="Line 252"/>
          <p:cNvSpPr>
            <a:spLocks noChangeShapeType="1"/>
          </p:cNvSpPr>
          <p:nvPr/>
        </p:nvSpPr>
        <p:spPr bwMode="auto">
          <a:xfrm flipV="1">
            <a:off x="6875463" y="3284538"/>
            <a:ext cx="792162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1504" name="Text Box 272"/>
          <p:cNvSpPr txBox="1">
            <a:spLocks noChangeArrowheads="1"/>
          </p:cNvSpPr>
          <p:nvPr/>
        </p:nvSpPr>
        <p:spPr bwMode="auto">
          <a:xfrm>
            <a:off x="5435600" y="4292600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51503" name="AutoShape 271"/>
          <p:cNvSpPr>
            <a:spLocks noChangeArrowheads="1"/>
          </p:cNvSpPr>
          <p:nvPr/>
        </p:nvSpPr>
        <p:spPr bwMode="auto">
          <a:xfrm>
            <a:off x="4932363" y="2133600"/>
            <a:ext cx="3455987" cy="22336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AU" altLang="en-US">
                <a:latin typeface="Times New Roman" pitchFamily="18" charset="0"/>
              </a:rPr>
              <a:t>When dividing by 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>
                <a:latin typeface="Times New Roman" pitchFamily="18" charset="0"/>
                <a:cs typeface="Times New Roman" pitchFamily="18" charset="0"/>
              </a:rPr>
              <a:t> you need to remember to perform the same function to each value as the – sign ‘splits’ the values on the left.  So to keep the equation balanced it is necessary to divide </a:t>
            </a:r>
            <a:r>
              <a:rPr lang="en-AU" altLang="en-US">
                <a:latin typeface="Times New Roman" pitchFamily="18" charset="0"/>
              </a:rPr>
              <a:t> 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(R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/ R</a:t>
            </a:r>
            <a:r>
              <a:rPr lang="en-AU" altLang="en-US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AU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 b="1">
                <a:solidFill>
                  <a:srgbClr val="F9050B"/>
                </a:solidFill>
                <a:latin typeface="Times New Roman" pitchFamily="18" charset="0"/>
              </a:rPr>
              <a:t>AND</a:t>
            </a:r>
            <a:r>
              <a:rPr lang="en-US" altLang="en-US">
                <a:latin typeface="Times New Roman" pitchFamily="18" charset="0"/>
              </a:rPr>
              <a:t>  -1 by </a:t>
            </a:r>
            <a:r>
              <a:rPr lang="el-GR" altLang="en-US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AU" altLang="en-US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5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5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2" dur="2000" fill="hold"/>
                                        <p:tgtEl>
                                          <p:spTgt spid="35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4" dur="2000" fill="hold"/>
                                        <p:tgtEl>
                                          <p:spTgt spid="35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0 -0.06292 " pathEditMode="relative" ptsTypes="AA">
                                      <p:cBhvr>
                                        <p:cTn id="116" dur="2000" fill="hold"/>
                                        <p:tgtEl>
                                          <p:spTgt spid="35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18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4.81481E-6 L 0.08177 4.81481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5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4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5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5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5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5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5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5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5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17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86" dur="2000" fill="hold"/>
                                        <p:tgtEl>
                                          <p:spTgt spid="35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88" dur="2000" fill="hold"/>
                                        <p:tgtEl>
                                          <p:spTgt spid="35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0" dur="2000" fill="hold"/>
                                        <p:tgtEl>
                                          <p:spTgt spid="35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2" dur="2000" fill="hold"/>
                                        <p:tgtEl>
                                          <p:spTgt spid="35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14167 0.0 " pathEditMode="relative" ptsTypes="AA">
                                      <p:cBhvr>
                                        <p:cTn id="194" dur="2000" fill="hold"/>
                                        <p:tgtEl>
                                          <p:spTgt spid="35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12 6.93963E-9 L 0.1335 6.93963E-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177 4.81481E-6 L 0.28802 0.0180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5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00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0.06292 L -0.09496 0.0011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5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319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-0.05529 L -0.08889 0.0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5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300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0.06297 L -0.14601 0.0057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5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0.0 L -0.06041 0.0381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5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35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5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5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51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2" dur="2000"/>
                                        <p:tgtEl>
                                          <p:spTgt spid="35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5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5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2000"/>
                                        <p:tgtEl>
                                          <p:spTgt spid="35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5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5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6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6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5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6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5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5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5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7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5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5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5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9" presetID="9" presetClass="exit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351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5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35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35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35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95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00"/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5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06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35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10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35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14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5" dur="1000"/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/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5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25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5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5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35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33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5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5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35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337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1000"/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000"/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42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35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34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5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5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35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3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5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5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5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36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5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5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35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3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5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35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35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37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3" dur="1000"/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1000"/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7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35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8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5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5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35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38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5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5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35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395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500"/>
                                        <p:tgtEl>
                                          <p:spTgt spid="35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9" dur="500"/>
                                        <p:tgtEl>
                                          <p:spTgt spid="35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35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405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500"/>
                                        <p:tgtEl>
                                          <p:spTgt spid="351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9" dur="500"/>
                                        <p:tgtEl>
                                          <p:spTgt spid="35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500"/>
                                        <p:tgtEl>
                                          <p:spTgt spid="35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4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1000"/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/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438" grpId="0"/>
      <p:bldP spid="351438" grpId="1"/>
      <p:bldP spid="351439" grpId="0"/>
      <p:bldP spid="351439" grpId="1"/>
      <p:bldP spid="351440" grpId="0"/>
      <p:bldP spid="351440" grpId="1"/>
      <p:bldP spid="351427" grpId="0"/>
      <p:bldP spid="351427" grpId="1"/>
      <p:bldP spid="351428" grpId="0"/>
      <p:bldP spid="351429" grpId="0"/>
      <p:bldP spid="351429" grpId="1"/>
      <p:bldP spid="351430" grpId="0"/>
      <p:bldP spid="351430" grpId="1"/>
      <p:bldP spid="351432" grpId="0"/>
      <p:bldP spid="351432" grpId="1"/>
      <p:bldP spid="351433" grpId="0"/>
      <p:bldP spid="351433" grpId="1"/>
      <p:bldP spid="351434" grpId="0"/>
      <p:bldP spid="351434" grpId="1"/>
      <p:bldP spid="351435" grpId="0"/>
      <p:bldP spid="351435" grpId="1"/>
      <p:bldP spid="351436" grpId="0"/>
      <p:bldP spid="351436" grpId="1"/>
      <p:bldP spid="351437" grpId="0"/>
      <p:bldP spid="351437" grpId="1"/>
      <p:bldP spid="351441" grpId="0"/>
      <p:bldP spid="351441" grpId="1"/>
      <p:bldP spid="351442" grpId="0"/>
      <p:bldP spid="351442" grpId="1"/>
      <p:bldP spid="351443" grpId="0"/>
      <p:bldP spid="351443" grpId="1"/>
      <p:bldP spid="351444" grpId="0"/>
      <p:bldP spid="351444" grpId="1"/>
      <p:bldP spid="351444" grpId="2"/>
      <p:bldP spid="351445" grpId="0"/>
      <p:bldP spid="351445" grpId="1"/>
      <p:bldP spid="351446" grpId="0" build="p"/>
      <p:bldP spid="351446" grpId="1" build="p"/>
      <p:bldP spid="351447" grpId="0"/>
      <p:bldP spid="351448" grpId="0"/>
      <p:bldP spid="351449" grpId="0"/>
      <p:bldP spid="351450" grpId="0"/>
      <p:bldP spid="351451" grpId="0"/>
      <p:bldP spid="351451" grpId="1"/>
      <p:bldP spid="351452" grpId="0"/>
      <p:bldP spid="351453" grpId="0"/>
      <p:bldP spid="351453" grpId="1"/>
      <p:bldP spid="351454" grpId="0"/>
      <p:bldP spid="351454" grpId="1"/>
      <p:bldP spid="351455" grpId="0"/>
      <p:bldP spid="351456" grpId="0"/>
      <p:bldP spid="351456" grpId="1"/>
      <p:bldP spid="351457" grpId="0"/>
      <p:bldP spid="351457" grpId="1"/>
      <p:bldP spid="351458" grpId="0"/>
      <p:bldP spid="351458" grpId="1"/>
      <p:bldP spid="351458" grpId="2"/>
      <p:bldP spid="351459" grpId="0"/>
      <p:bldP spid="351459" grpId="1"/>
      <p:bldP spid="351460" grpId="0" animBg="1"/>
      <p:bldP spid="351460" grpId="1" animBg="1"/>
      <p:bldP spid="351461" grpId="0" animBg="1"/>
      <p:bldP spid="351461" grpId="1" animBg="1"/>
      <p:bldP spid="351462" grpId="0"/>
      <p:bldP spid="351462" grpId="1"/>
      <p:bldP spid="351463" grpId="0"/>
      <p:bldP spid="351463" grpId="1"/>
      <p:bldP spid="351464" grpId="0"/>
      <p:bldP spid="351465" grpId="0" animBg="1"/>
      <p:bldP spid="351465" grpId="1" animBg="1"/>
      <p:bldP spid="351466" grpId="0" animBg="1"/>
      <p:bldP spid="351466" grpId="1" animBg="1"/>
      <p:bldP spid="351467" grpId="0" animBg="1"/>
      <p:bldP spid="351467" grpId="1" animBg="1"/>
      <p:bldP spid="351468" grpId="0" animBg="1"/>
      <p:bldP spid="351468" grpId="1" animBg="1"/>
      <p:bldP spid="351469" grpId="0"/>
      <p:bldP spid="351470" grpId="0"/>
      <p:bldP spid="351471" grpId="0"/>
      <p:bldP spid="351471" grpId="1"/>
      <p:bldP spid="351472" grpId="0"/>
      <p:bldP spid="351472" grpId="1"/>
      <p:bldP spid="351473" grpId="0" animBg="1"/>
      <p:bldP spid="351473" grpId="1" animBg="1"/>
      <p:bldP spid="351474" grpId="0"/>
      <p:bldP spid="351475" grpId="0"/>
      <p:bldP spid="351484" grpId="0" animBg="1"/>
      <p:bldP spid="351484" grpId="1" animBg="1"/>
      <p:bldP spid="351504" grpId="0"/>
      <p:bldP spid="351504" grpId="1"/>
      <p:bldP spid="351503" grpId="0" animBg="1"/>
      <p:bldP spid="351503" grpId="1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1486" name="Text Box 1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1487" name="Text Box 15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1489" name="Text Box 17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1478" name="AutoShape 6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19713" y="2852738"/>
            <a:ext cx="935037" cy="911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1485" name="AutoShape 13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311650" y="2898775"/>
            <a:ext cx="863600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1490" name="AutoShape 18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327775" y="2852738"/>
            <a:ext cx="1008063" cy="911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1491" name="AutoShape 19">
            <a:hlinkClick r:id="rId7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822950" y="3833813"/>
            <a:ext cx="720725" cy="7921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1492" name="AutoShape 20">
            <a:hlinkClick r:id="rId8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814888" y="3833813"/>
            <a:ext cx="792162" cy="86518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14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148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88" name="Text Box 44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4591" name="Text Box 47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5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4565" name="Text Box 21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64589" name="Text Box 4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4590" name="Text Box 46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4592" name="Text Box 48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4593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4594" name="Text Box 50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64595" name="Text Box 5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4596" name="Text Box 52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4597" name="Text Box 53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4598" name="Text Box 54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91" grpId="0"/>
      <p:bldP spid="364564" grpId="0"/>
      <p:bldP spid="36456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48" name="AutoShape 80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we are multiplying and dividing it is easiest to group the quantities we need to move within brackets.</a:t>
            </a:r>
            <a:endParaRPr lang="en-US" altLang="en-US">
              <a:solidFill>
                <a:srgbClr val="3A10EE"/>
              </a:solidFill>
              <a:latin typeface="Times New Roman" pitchFamily="18" charset="0"/>
            </a:endParaRPr>
          </a:p>
        </p:txBody>
      </p:sp>
      <p:sp>
        <p:nvSpPr>
          <p:cNvPr id="365647" name="AutoShape 79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multiplication is division,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a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below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5649" name="AutoShape 81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division is multiplication,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a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alongside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5628" name="Text Box 60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5629" name="Text Box 61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632" name="Text Box 64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5633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5634" name="Text Box 66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grpSp>
        <p:nvGrpSpPr>
          <p:cNvPr id="365644" name="Group 76"/>
          <p:cNvGrpSpPr>
            <a:grpSpLocks/>
          </p:cNvGrpSpPr>
          <p:nvPr/>
        </p:nvGrpSpPr>
        <p:grpSpPr bwMode="auto">
          <a:xfrm>
            <a:off x="5464175" y="2921000"/>
            <a:ext cx="1727200" cy="779463"/>
            <a:chOff x="3198" y="1840"/>
            <a:chExt cx="1088" cy="491"/>
          </a:xfrm>
        </p:grpSpPr>
        <p:sp>
          <p:nvSpPr>
            <p:cNvPr id="365630" name="Text Box 62">
              <a:hlinkClick r:id="rId2" action="ppaction://hlinksldjump">
                <a:snd r:embed="rId3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198" y="1840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365635" name="Text Box 67">
              <a:hlinkClick r:id="rId2" action="ppaction://hlinksldjump">
                <a:snd r:embed="rId3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833" y="1840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65637" name="Text Box 69"/>
            <p:cNvSpPr txBox="1">
              <a:spLocks noChangeArrowheads="1"/>
            </p:cNvSpPr>
            <p:nvPr/>
          </p:nvSpPr>
          <p:spPr bwMode="auto">
            <a:xfrm>
              <a:off x="3560" y="1966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x</a:t>
              </a:r>
              <a:endPara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5641" name="Group 73"/>
          <p:cNvGrpSpPr>
            <a:grpSpLocks/>
          </p:cNvGrpSpPr>
          <p:nvPr/>
        </p:nvGrpSpPr>
        <p:grpSpPr bwMode="auto">
          <a:xfrm>
            <a:off x="4814888" y="3760788"/>
            <a:ext cx="1727200" cy="725487"/>
            <a:chOff x="2789" y="2369"/>
            <a:chExt cx="1088" cy="457"/>
          </a:xfrm>
        </p:grpSpPr>
        <p:sp>
          <p:nvSpPr>
            <p:cNvPr id="365631" name="Text Box 63"/>
            <p:cNvSpPr txBox="1">
              <a:spLocks noChangeArrowheads="1"/>
            </p:cNvSpPr>
            <p:nvPr/>
          </p:nvSpPr>
          <p:spPr bwMode="auto">
            <a:xfrm>
              <a:off x="2789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65636" name="Text Box 68"/>
            <p:cNvSpPr txBox="1">
              <a:spLocks noChangeArrowheads="1"/>
            </p:cNvSpPr>
            <p:nvPr/>
          </p:nvSpPr>
          <p:spPr bwMode="auto">
            <a:xfrm>
              <a:off x="3424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365638" name="Text Box 70"/>
            <p:cNvSpPr txBox="1">
              <a:spLocks noChangeArrowheads="1"/>
            </p:cNvSpPr>
            <p:nvPr/>
          </p:nvSpPr>
          <p:spPr bwMode="auto">
            <a:xfrm>
              <a:off x="3152" y="2461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x</a:t>
              </a:r>
              <a:endPara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5645" name="Group 77"/>
          <p:cNvGrpSpPr>
            <a:grpSpLocks/>
          </p:cNvGrpSpPr>
          <p:nvPr/>
        </p:nvGrpSpPr>
        <p:grpSpPr bwMode="auto">
          <a:xfrm>
            <a:off x="4598988" y="3789363"/>
            <a:ext cx="2074862" cy="719137"/>
            <a:chOff x="2653" y="2387"/>
            <a:chExt cx="1307" cy="453"/>
          </a:xfrm>
        </p:grpSpPr>
        <p:sp>
          <p:nvSpPr>
            <p:cNvPr id="365639" name="Text Box 71"/>
            <p:cNvSpPr txBox="1">
              <a:spLocks noChangeArrowheads="1"/>
            </p:cNvSpPr>
            <p:nvPr/>
          </p:nvSpPr>
          <p:spPr bwMode="auto">
            <a:xfrm>
              <a:off x="265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5640" name="Text Box 72"/>
            <p:cNvSpPr txBox="1">
              <a:spLocks noChangeArrowheads="1"/>
            </p:cNvSpPr>
            <p:nvPr/>
          </p:nvSpPr>
          <p:spPr bwMode="auto">
            <a:xfrm>
              <a:off x="373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5646" name="Group 78"/>
          <p:cNvGrpSpPr>
            <a:grpSpLocks/>
          </p:cNvGrpSpPr>
          <p:nvPr/>
        </p:nvGrpSpPr>
        <p:grpSpPr bwMode="auto">
          <a:xfrm>
            <a:off x="5313363" y="2924175"/>
            <a:ext cx="2074862" cy="719138"/>
            <a:chOff x="3103" y="1842"/>
            <a:chExt cx="1307" cy="453"/>
          </a:xfrm>
        </p:grpSpPr>
        <p:sp>
          <p:nvSpPr>
            <p:cNvPr id="365642" name="Text Box 74"/>
            <p:cNvSpPr txBox="1">
              <a:spLocks noChangeArrowheads="1"/>
            </p:cNvSpPr>
            <p:nvPr/>
          </p:nvSpPr>
          <p:spPr bwMode="auto">
            <a:xfrm>
              <a:off x="310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5643" name="Text Box 75"/>
            <p:cNvSpPr txBox="1">
              <a:spLocks noChangeArrowheads="1"/>
            </p:cNvSpPr>
            <p:nvPr/>
          </p:nvSpPr>
          <p:spPr bwMode="auto">
            <a:xfrm>
              <a:off x="418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1.11111E-6 L -0.50694 0.17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872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3.7037E-6 L -0.50937 0.178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5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1.11111E-6 L -0.46771 -0.09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-47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2.59259E-6 L -0.46459 -0.09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5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2.22222E-6 L -0.30677 0.03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5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2.22222E-6 L -0.44896 0.05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5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65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48" grpId="0" animBg="1"/>
      <p:bldP spid="365648" grpId="1" animBg="1"/>
      <p:bldP spid="365647" grpId="0" animBg="1"/>
      <p:bldP spid="365647" grpId="1" animBg="1"/>
      <p:bldP spid="365649" grpId="0" animBg="1"/>
      <p:bldP spid="365649" grpId="1" animBg="1"/>
      <p:bldP spid="365628" grpId="0"/>
      <p:bldP spid="36563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6603" name="Text Box 1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6605" name="Text Box 1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66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66609" name="Text Box 1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  <p:bldP spid="366596" grpId="0"/>
      <p:bldP spid="36660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03" name="AutoShape 87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multiplication is division,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R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below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7704" name="AutoShape 88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we are multiplying all the quantities on the top line, the order is unimportant.</a:t>
            </a:r>
            <a:endParaRPr lang="en-US" altLang="en-US">
              <a:solidFill>
                <a:srgbClr val="3A10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682" name="AutoShape 66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division is multiplication,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a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alongside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7683" name="AutoShape 67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we are multiplying and dividing it is easiest to group the quantities we need to move within brackets.</a:t>
            </a:r>
            <a:endParaRPr lang="en-US" altLang="en-US">
              <a:solidFill>
                <a:srgbClr val="3A10EE"/>
              </a:solidFill>
              <a:latin typeface="Times New Roman" pitchFamily="18" charset="0"/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7684" name="Text Box 68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7685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7686" name="Text Box 70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67688" name="Text Box 72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689" name="Text Box 73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7690" name="Text Box 7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7691" name="Text Box 7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7692" name="Text Box 76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67693" name="Group 77"/>
          <p:cNvGrpSpPr>
            <a:grpSpLocks/>
          </p:cNvGrpSpPr>
          <p:nvPr/>
        </p:nvGrpSpPr>
        <p:grpSpPr bwMode="auto">
          <a:xfrm>
            <a:off x="4814888" y="3760788"/>
            <a:ext cx="1727200" cy="725487"/>
            <a:chOff x="2789" y="2369"/>
            <a:chExt cx="1088" cy="457"/>
          </a:xfrm>
        </p:grpSpPr>
        <p:sp>
          <p:nvSpPr>
            <p:cNvPr id="367694" name="Text Box 78"/>
            <p:cNvSpPr txBox="1">
              <a:spLocks noChangeArrowheads="1"/>
            </p:cNvSpPr>
            <p:nvPr/>
          </p:nvSpPr>
          <p:spPr bwMode="auto">
            <a:xfrm>
              <a:off x="2789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67695" name="Text Box 79"/>
            <p:cNvSpPr txBox="1">
              <a:spLocks noChangeArrowheads="1"/>
            </p:cNvSpPr>
            <p:nvPr/>
          </p:nvSpPr>
          <p:spPr bwMode="auto">
            <a:xfrm>
              <a:off x="3424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367696" name="Text Box 80"/>
            <p:cNvSpPr txBox="1">
              <a:spLocks noChangeArrowheads="1"/>
            </p:cNvSpPr>
            <p:nvPr/>
          </p:nvSpPr>
          <p:spPr bwMode="auto">
            <a:xfrm>
              <a:off x="3152" y="2461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x</a:t>
              </a:r>
              <a:endPara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7697" name="Group 81"/>
          <p:cNvGrpSpPr>
            <a:grpSpLocks/>
          </p:cNvGrpSpPr>
          <p:nvPr/>
        </p:nvGrpSpPr>
        <p:grpSpPr bwMode="auto">
          <a:xfrm>
            <a:off x="4598988" y="3789363"/>
            <a:ext cx="2074862" cy="719137"/>
            <a:chOff x="2653" y="2387"/>
            <a:chExt cx="1307" cy="453"/>
          </a:xfrm>
        </p:grpSpPr>
        <p:sp>
          <p:nvSpPr>
            <p:cNvPr id="367698" name="Text Box 82"/>
            <p:cNvSpPr txBox="1">
              <a:spLocks noChangeArrowheads="1"/>
            </p:cNvSpPr>
            <p:nvPr/>
          </p:nvSpPr>
          <p:spPr bwMode="auto">
            <a:xfrm>
              <a:off x="265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7699" name="Text Box 83"/>
            <p:cNvSpPr txBox="1">
              <a:spLocks noChangeArrowheads="1"/>
            </p:cNvSpPr>
            <p:nvPr/>
          </p:nvSpPr>
          <p:spPr bwMode="auto">
            <a:xfrm>
              <a:off x="373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7700" name="Group 84"/>
          <p:cNvGrpSpPr>
            <a:grpSpLocks/>
          </p:cNvGrpSpPr>
          <p:nvPr/>
        </p:nvGrpSpPr>
        <p:grpSpPr bwMode="auto">
          <a:xfrm>
            <a:off x="4211638" y="2924175"/>
            <a:ext cx="2074862" cy="719138"/>
            <a:chOff x="3103" y="1842"/>
            <a:chExt cx="1307" cy="453"/>
          </a:xfrm>
        </p:grpSpPr>
        <p:sp>
          <p:nvSpPr>
            <p:cNvPr id="367701" name="Text Box 85"/>
            <p:cNvSpPr txBox="1">
              <a:spLocks noChangeArrowheads="1"/>
            </p:cNvSpPr>
            <p:nvPr/>
          </p:nvSpPr>
          <p:spPr bwMode="auto">
            <a:xfrm>
              <a:off x="310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7702" name="Text Box 86"/>
            <p:cNvSpPr txBox="1">
              <a:spLocks noChangeArrowheads="1"/>
            </p:cNvSpPr>
            <p:nvPr/>
          </p:nvSpPr>
          <p:spPr bwMode="auto">
            <a:xfrm>
              <a:off x="418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4.81481E-6 L 0.10538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38889E-6 -7.40741E-7 L -0.10625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67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3.7037E-6 L -0.4125 0.16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7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84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4.81481E-6 L -0.40451 0.176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884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6771 0.02292 L -0.41701 0.1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685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625 4.81481E-6 L -0.53142 0.167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67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1.11111E-6 L -0.46771 -0.0944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7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-472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2.59259E-6 L -0.46459 -0.0907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7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22222E-6 L -0.41493 0.044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2.22222E-6 L -0.44896 0.052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024 -7.40741E-7 L -0.13681 0.042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6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703" grpId="0" animBg="1"/>
      <p:bldP spid="367703" grpId="1" animBg="1"/>
      <p:bldP spid="367704" grpId="0" animBg="1"/>
      <p:bldP spid="367704" grpId="1" animBg="1"/>
      <p:bldP spid="367682" grpId="0" animBg="1"/>
      <p:bldP spid="367682" grpId="1" animBg="1"/>
      <p:bldP spid="367683" grpId="0" animBg="1"/>
      <p:bldP spid="367683" grpId="1" animBg="1"/>
      <p:bldP spid="367684" grpId="0"/>
      <p:bldP spid="367688" grpId="0"/>
      <p:bldP spid="367689" grpId="0"/>
      <p:bldP spid="367690" grpId="0"/>
      <p:bldP spid="367690" grpId="1"/>
      <p:bldP spid="367691" grpId="1"/>
      <p:bldP spid="367691" grpId="2"/>
      <p:bldP spid="36769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8651" name="Text Box 1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86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68657" name="Text Box 1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/>
      <p:bldP spid="368644" grpId="0"/>
      <p:bldP spid="36865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51" name="AutoShape 87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division is multiplication,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a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alongside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9730" name="AutoShape 66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we are multiplying and dividing it is easiest to group the quantities we need to move within brackets.</a:t>
            </a:r>
            <a:endParaRPr lang="en-US" altLang="en-US">
              <a:solidFill>
                <a:srgbClr val="3A10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750" name="AutoShape 86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The opposite of multiplication is division, so 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R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AU" altLang="en-US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moves to below </a:t>
            </a:r>
            <a:r>
              <a:rPr lang="en-US" altLang="en-US" i="1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i="1" baseline="-25000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on the left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69731" name="Text Box 67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69734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69735" name="Text Box 71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grpSp>
        <p:nvGrpSpPr>
          <p:cNvPr id="369752" name="Group 88"/>
          <p:cNvGrpSpPr>
            <a:grpSpLocks/>
          </p:cNvGrpSpPr>
          <p:nvPr/>
        </p:nvGrpSpPr>
        <p:grpSpPr bwMode="auto">
          <a:xfrm>
            <a:off x="4383088" y="2921000"/>
            <a:ext cx="1800225" cy="779463"/>
            <a:chOff x="2761" y="1840"/>
            <a:chExt cx="1134" cy="491"/>
          </a:xfrm>
        </p:grpSpPr>
        <p:sp>
          <p:nvSpPr>
            <p:cNvPr id="369732" name="Text Box 68"/>
            <p:cNvSpPr txBox="1">
              <a:spLocks noChangeArrowheads="1"/>
            </p:cNvSpPr>
            <p:nvPr/>
          </p:nvSpPr>
          <p:spPr bwMode="auto">
            <a:xfrm>
              <a:off x="2761" y="1850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AU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l-GR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733" name="Text Box 69"/>
            <p:cNvSpPr txBox="1">
              <a:spLocks noChangeArrowheads="1"/>
            </p:cNvSpPr>
            <p:nvPr/>
          </p:nvSpPr>
          <p:spPr bwMode="auto">
            <a:xfrm>
              <a:off x="3173" y="1966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x</a:t>
              </a:r>
              <a:endPara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737" name="Text Box 73">
              <a:hlinkClick r:id="rId2" action="ppaction://hlinksldjump">
                <a:snd r:embed="rId3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442" y="1840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</p:grpSp>
      <p:sp>
        <p:nvSpPr>
          <p:cNvPr id="369738" name="Text Box 7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69739" name="Text Box 75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69740" name="Group 76"/>
          <p:cNvGrpSpPr>
            <a:grpSpLocks/>
          </p:cNvGrpSpPr>
          <p:nvPr/>
        </p:nvGrpSpPr>
        <p:grpSpPr bwMode="auto">
          <a:xfrm>
            <a:off x="4814888" y="3760788"/>
            <a:ext cx="1727200" cy="725487"/>
            <a:chOff x="2789" y="2369"/>
            <a:chExt cx="1088" cy="457"/>
          </a:xfrm>
        </p:grpSpPr>
        <p:sp>
          <p:nvSpPr>
            <p:cNvPr id="369741" name="Text Box 77"/>
            <p:cNvSpPr txBox="1">
              <a:spLocks noChangeArrowheads="1"/>
            </p:cNvSpPr>
            <p:nvPr/>
          </p:nvSpPr>
          <p:spPr bwMode="auto">
            <a:xfrm>
              <a:off x="2789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69742" name="Text Box 78"/>
            <p:cNvSpPr txBox="1">
              <a:spLocks noChangeArrowheads="1"/>
            </p:cNvSpPr>
            <p:nvPr/>
          </p:nvSpPr>
          <p:spPr bwMode="auto">
            <a:xfrm>
              <a:off x="3424" y="236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l</a:t>
              </a:r>
              <a:r>
                <a:rPr lang="en-US" altLang="en-US" sz="44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369743" name="Text Box 79"/>
            <p:cNvSpPr txBox="1">
              <a:spLocks noChangeArrowheads="1"/>
            </p:cNvSpPr>
            <p:nvPr/>
          </p:nvSpPr>
          <p:spPr bwMode="auto">
            <a:xfrm>
              <a:off x="3152" y="2461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x</a:t>
              </a:r>
              <a:endPara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9744" name="Group 80"/>
          <p:cNvGrpSpPr>
            <a:grpSpLocks/>
          </p:cNvGrpSpPr>
          <p:nvPr/>
        </p:nvGrpSpPr>
        <p:grpSpPr bwMode="auto">
          <a:xfrm>
            <a:off x="4598988" y="3789363"/>
            <a:ext cx="2074862" cy="719137"/>
            <a:chOff x="2653" y="2387"/>
            <a:chExt cx="1307" cy="453"/>
          </a:xfrm>
        </p:grpSpPr>
        <p:sp>
          <p:nvSpPr>
            <p:cNvPr id="369745" name="Text Box 81"/>
            <p:cNvSpPr txBox="1">
              <a:spLocks noChangeArrowheads="1"/>
            </p:cNvSpPr>
            <p:nvPr/>
          </p:nvSpPr>
          <p:spPr bwMode="auto">
            <a:xfrm>
              <a:off x="265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746" name="Text Box 82"/>
            <p:cNvSpPr txBox="1">
              <a:spLocks noChangeArrowheads="1"/>
            </p:cNvSpPr>
            <p:nvPr/>
          </p:nvSpPr>
          <p:spPr bwMode="auto">
            <a:xfrm>
              <a:off x="3733" y="2387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69747" name="Group 83"/>
          <p:cNvGrpSpPr>
            <a:grpSpLocks/>
          </p:cNvGrpSpPr>
          <p:nvPr/>
        </p:nvGrpSpPr>
        <p:grpSpPr bwMode="auto">
          <a:xfrm>
            <a:off x="4211638" y="2924175"/>
            <a:ext cx="2074862" cy="719138"/>
            <a:chOff x="3103" y="1842"/>
            <a:chExt cx="1307" cy="453"/>
          </a:xfrm>
        </p:grpSpPr>
        <p:sp>
          <p:nvSpPr>
            <p:cNvPr id="369748" name="Text Box 84"/>
            <p:cNvSpPr txBox="1">
              <a:spLocks noChangeArrowheads="1"/>
            </p:cNvSpPr>
            <p:nvPr/>
          </p:nvSpPr>
          <p:spPr bwMode="auto">
            <a:xfrm>
              <a:off x="310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749" name="Text Box 85"/>
            <p:cNvSpPr txBox="1">
              <a:spLocks noChangeArrowheads="1"/>
            </p:cNvSpPr>
            <p:nvPr/>
          </p:nvSpPr>
          <p:spPr bwMode="auto">
            <a:xfrm>
              <a:off x="4183" y="1842"/>
              <a:ext cx="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endParaRPr lang="en-US" altLang="en-US" sz="44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3.7037E-6 L -0.39688 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840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2222E-6 1.11111E-6 L -0.4007 0.164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9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1.11111E-6 L -0.46771 -0.09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-47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2.59259E-6 L -0.46459 -0.09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22222E-6 L -0.41493 0.04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2.22222E-6 L -0.44896 0.05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7.40741E-7 L -0.23629 0.0419 " pathEditMode="relative" ptsTypes="AA">
                                      <p:cBhvr>
                                        <p:cTn id="59" dur="2000" fill="hold"/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69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751" grpId="0" animBg="1"/>
      <p:bldP spid="369751" grpId="1" animBg="1"/>
      <p:bldP spid="369730" grpId="0" animBg="1"/>
      <p:bldP spid="369730" grpId="1" animBg="1"/>
      <p:bldP spid="369750" grpId="0" animBg="1"/>
      <p:bldP spid="369750" grpId="1" animBg="1"/>
      <p:bldP spid="369731" grpId="0"/>
      <p:bldP spid="369738" grpId="0"/>
      <p:bldP spid="36973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70699" name="Text Box 1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07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0705" name="Text Box 1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/>
      <p:bldP spid="370692" grpId="0"/>
      <p:bldP spid="3707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8597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919788" y="25781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782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238596" grpId="0"/>
      <p:bldP spid="23859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1744" name="Text Box 32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746" name="Text Box 3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1747" name="Text Box 35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174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1750" name="Text Box 38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1751" name="Text Box 39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1752" name="Text Box 40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1753" name="Text Box 41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1754" name="Text Box 42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1755" name="AutoShape 43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multiplication and division are opposites, 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R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 and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swap relative positions as they cross the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-4.53389E-6 L -0.2441 -0.08397 " pathEditMode="relative" ptsTypes="AA">
                                      <p:cBhvr>
                                        <p:cTn id="12" dur="2000" fill="hold"/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25208 0.08397 " pathEditMode="relative" ptsTypes="AA">
                                      <p:cBhvr>
                                        <p:cTn id="14" dur="2000" fill="hold"/>
                                        <p:tgtEl>
                                          <p:spTgt spid="37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7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47" grpId="0"/>
      <p:bldP spid="371749" grpId="0" build="p"/>
      <p:bldP spid="371755" grpId="0" animBg="1"/>
      <p:bldP spid="371755" grpId="1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72747" name="Text Box 1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2748" name="Text Box 12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2749" name="Text Box 1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7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2753" name="Text Box 1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2754" name="Text Box 18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2755" name="Text Box 19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/>
      <p:bldP spid="372740" grpId="0"/>
      <p:bldP spid="37275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3792" name="Text Box 32"/>
          <p:cNvSpPr txBox="1">
            <a:spLocks noChangeArrowheads="1"/>
          </p:cNvSpPr>
          <p:nvPr/>
        </p:nvSpPr>
        <p:spPr bwMode="auto">
          <a:xfrm>
            <a:off x="4283075" y="3071813"/>
            <a:ext cx="316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4383088" y="29368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4" name="Text Box 3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64175" y="29210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3795" name="Text Box 35"/>
          <p:cNvSpPr txBox="1">
            <a:spLocks noChangeArrowheads="1"/>
          </p:cNvSpPr>
          <p:nvPr/>
        </p:nvSpPr>
        <p:spPr bwMode="auto">
          <a:xfrm>
            <a:off x="4814888" y="3760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5037138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3797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2366963" y="3213100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3798" name="Text Box 38"/>
          <p:cNvSpPr txBox="1">
            <a:spLocks noChangeArrowheads="1"/>
          </p:cNvSpPr>
          <p:nvPr/>
        </p:nvSpPr>
        <p:spPr bwMode="auto">
          <a:xfrm>
            <a:off x="3375025" y="32845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3799" name="Text Box 39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472238" y="29210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3800" name="Text Box 40"/>
          <p:cNvSpPr txBox="1">
            <a:spLocks noChangeArrowheads="1"/>
          </p:cNvSpPr>
          <p:nvPr/>
        </p:nvSpPr>
        <p:spPr bwMode="auto">
          <a:xfrm>
            <a:off x="5822950" y="3760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73801" name="Text Box 41"/>
          <p:cNvSpPr txBox="1">
            <a:spLocks noChangeArrowheads="1"/>
          </p:cNvSpPr>
          <p:nvPr/>
        </p:nvSpPr>
        <p:spPr bwMode="auto">
          <a:xfrm>
            <a:off x="6038850" y="31210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3802" name="Text Box 42"/>
          <p:cNvSpPr txBox="1">
            <a:spLocks noChangeArrowheads="1"/>
          </p:cNvSpPr>
          <p:nvPr/>
        </p:nvSpPr>
        <p:spPr bwMode="auto">
          <a:xfrm>
            <a:off x="5391150" y="39068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32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3803" name="AutoShape 43"/>
          <p:cNvSpPr>
            <a:spLocks noChangeArrowheads="1"/>
          </p:cNvSpPr>
          <p:nvPr/>
        </p:nvSpPr>
        <p:spPr bwMode="auto">
          <a:xfrm>
            <a:off x="5003800" y="4652963"/>
            <a:ext cx="3455988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As multiplication and division are opposites, </a:t>
            </a:r>
            <a:r>
              <a:rPr lang="en-AU" altLang="en-US" i="1">
                <a:solidFill>
                  <a:srgbClr val="FF00FF"/>
                </a:solidFill>
                <a:latin typeface="Times New Roman" pitchFamily="18" charset="0"/>
              </a:rPr>
              <a:t>R</a:t>
            </a:r>
            <a:r>
              <a:rPr lang="en-AU" altLang="en-US" i="1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 and </a:t>
            </a:r>
            <a:r>
              <a:rPr lang="en-US" altLang="en-US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baseline="-25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>
                <a:solidFill>
                  <a:srgbClr val="3A10EE"/>
                </a:solidFill>
                <a:latin typeface="Times New Roman" pitchFamily="18" charset="0"/>
                <a:cs typeface="Times New Roman" pitchFamily="18" charset="0"/>
              </a:rPr>
              <a:t> swap relative positions as they cross the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-4.53389E-6 L -0.35434 -0.08397 " pathEditMode="relative" ptsTypes="AA">
                                      <p:cBhvr>
                                        <p:cTn id="12" dur="2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399 -0.0074 L 0.35954 0.083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4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7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97" grpId="0" build="p"/>
      <p:bldP spid="373800" grpId="0"/>
      <p:bldP spid="373803" grpId="0" animBg="1"/>
      <p:bldP spid="373803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53" name="Text Box 69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74855" name="Text Box 71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4856" name="Text Box 72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4857" name="Text Box 73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4858" name="Text Box 7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74859" name="Text Box 75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4860" name="Rectangle 76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1" name="Rectangle 77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2" name="Rectangle 78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3" name="Rectangle 79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4" name="Rectangle 80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5" name="Rectangle 81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6" name="Rectangle 82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867" name="Rectangle 83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4795" name="AutoShape 11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635375" y="3860800"/>
            <a:ext cx="647700" cy="6492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4796" name="AutoShape 12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72000" y="3860800"/>
            <a:ext cx="649288" cy="6492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4797" name="AutoShape 13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3860800"/>
            <a:ext cx="649288" cy="647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5911" name="Text Box 10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5912" name="Rectangle 104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75913" name="Text Box 105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5914" name="Text Box 106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5915" name="Text Box 107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5916" name="Text Box 108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75917" name="Text Box 109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5918" name="Rectangle 110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19" name="Rectangle 111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20" name="Rectangle 112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21" name="Rectangle 113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22" name="Rectangle 114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23" name="Rectangle 115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39" name="Rectangle 131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5940" name="Rectangle 132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/>
      <p:bldP spid="375812" grpId="0"/>
      <p:bldP spid="37591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95" name="Text Box 139"/>
          <p:cNvSpPr txBox="1">
            <a:spLocks noChangeArrowheads="1"/>
          </p:cNvSpPr>
          <p:nvPr/>
        </p:nvSpPr>
        <p:spPr bwMode="auto">
          <a:xfrm>
            <a:off x="179388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is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</a:t>
            </a:r>
          </a:p>
        </p:txBody>
      </p:sp>
      <p:sp>
        <p:nvSpPr>
          <p:cNvPr id="378002" name="Text Box 14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[1/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+ 1/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</a:p>
        </p:txBody>
      </p:sp>
      <p:sp>
        <p:nvSpPr>
          <p:cNvPr id="377994" name="Text Box 138"/>
          <p:cNvSpPr txBox="1">
            <a:spLocks noChangeArrowheads="1"/>
          </p:cNvSpPr>
          <p:nvPr/>
        </p:nvSpPr>
        <p:spPr bwMode="auto">
          <a:xfrm>
            <a:off x="250825" y="4930775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ease of manipulation we bracket the quantities we need to remove from the right.  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7997" name="Text Box 141"/>
          <p:cNvSpPr txBox="1">
            <a:spLocks noChangeArrowheads="1"/>
          </p:cNvSpPr>
          <p:nvPr/>
        </p:nvSpPr>
        <p:spPr bwMode="auto">
          <a:xfrm>
            <a:off x="250825" y="4930775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7998" name="Text Box 142"/>
          <p:cNvSpPr txBox="1">
            <a:spLocks noChangeArrowheads="1"/>
          </p:cNvSpPr>
          <p:nvPr/>
        </p:nvSpPr>
        <p:spPr bwMode="auto">
          <a:xfrm>
            <a:off x="250825" y="4930775"/>
            <a:ext cx="626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last step is to tidy up by showing the subject on the LHS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7892" name="Text Box 36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7893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77894" name="Text Box 38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7895" name="Text Box 39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7896" name="Text Box 40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7897" name="Text Box 41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77898" name="Text Box 42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7899" name="Rectangle 43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0" name="Rectangle 44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1" name="Rectangle 45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3" name="Rectangle 47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4" name="Rectangle 48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5" name="Rectangle 49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7906" name="Rectangle 50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77909" name="Group 53"/>
          <p:cNvGrpSpPr>
            <a:grpSpLocks/>
          </p:cNvGrpSpPr>
          <p:nvPr/>
        </p:nvGrpSpPr>
        <p:grpSpPr bwMode="auto">
          <a:xfrm>
            <a:off x="3565525" y="2276475"/>
            <a:ext cx="3382963" cy="720725"/>
            <a:chOff x="2381" y="1918"/>
            <a:chExt cx="2131" cy="454"/>
          </a:xfrm>
        </p:grpSpPr>
        <p:sp>
          <p:nvSpPr>
            <p:cNvPr id="377907" name="Rectangle 51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08" name="Rectangle 52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77912" name="Group 56"/>
          <p:cNvGrpSpPr>
            <a:grpSpLocks/>
          </p:cNvGrpSpPr>
          <p:nvPr/>
        </p:nvGrpSpPr>
        <p:grpSpPr bwMode="auto">
          <a:xfrm>
            <a:off x="2124075" y="3068638"/>
            <a:ext cx="647700" cy="647700"/>
            <a:chOff x="2536" y="2236"/>
            <a:chExt cx="408" cy="408"/>
          </a:xfrm>
        </p:grpSpPr>
        <p:sp>
          <p:nvSpPr>
            <p:cNvPr id="377910" name="Rectangle 54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11" name="Rectangle 55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7913" name="Line 57"/>
          <p:cNvSpPr>
            <a:spLocks noChangeShapeType="1"/>
          </p:cNvSpPr>
          <p:nvPr/>
        </p:nvSpPr>
        <p:spPr bwMode="auto">
          <a:xfrm flipV="1">
            <a:off x="5003800" y="2565400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7914" name="Line 58"/>
          <p:cNvSpPr>
            <a:spLocks noChangeShapeType="1"/>
          </p:cNvSpPr>
          <p:nvPr/>
        </p:nvSpPr>
        <p:spPr bwMode="auto">
          <a:xfrm flipV="1">
            <a:off x="4787900" y="3068638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77923" name="Group 67"/>
          <p:cNvGrpSpPr>
            <a:grpSpLocks/>
          </p:cNvGrpSpPr>
          <p:nvPr/>
        </p:nvGrpSpPr>
        <p:grpSpPr bwMode="auto">
          <a:xfrm>
            <a:off x="4500563" y="3429000"/>
            <a:ext cx="220662" cy="1052513"/>
            <a:chOff x="3107" y="2931"/>
            <a:chExt cx="139" cy="663"/>
          </a:xfrm>
        </p:grpSpPr>
        <p:sp>
          <p:nvSpPr>
            <p:cNvPr id="377916" name="Line 60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7917" name="Line 61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7918" name="Line 62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77924" name="Group 68"/>
          <p:cNvGrpSpPr>
            <a:grpSpLocks/>
          </p:cNvGrpSpPr>
          <p:nvPr/>
        </p:nvGrpSpPr>
        <p:grpSpPr bwMode="auto">
          <a:xfrm flipH="1">
            <a:off x="6227763" y="3429000"/>
            <a:ext cx="220662" cy="1052513"/>
            <a:chOff x="3107" y="2931"/>
            <a:chExt cx="139" cy="663"/>
          </a:xfrm>
        </p:grpSpPr>
        <p:sp>
          <p:nvSpPr>
            <p:cNvPr id="377925" name="Line 69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7926" name="Line 70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7927" name="Line 71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77961" name="Group 105"/>
          <p:cNvGrpSpPr>
            <a:grpSpLocks/>
          </p:cNvGrpSpPr>
          <p:nvPr/>
        </p:nvGrpSpPr>
        <p:grpSpPr bwMode="auto">
          <a:xfrm>
            <a:off x="6443663" y="3357563"/>
            <a:ext cx="2308225" cy="1174750"/>
            <a:chOff x="2699" y="3022"/>
            <a:chExt cx="1454" cy="740"/>
          </a:xfrm>
        </p:grpSpPr>
        <p:sp>
          <p:nvSpPr>
            <p:cNvPr id="377944" name="Text Box 8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7945" name="Text Box 89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7946" name="Text Box 90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7947" name="Text Box 91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7948" name="Rectangle 92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49" name="Rectangle 93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50" name="Rectangle 94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51" name="Rectangle 95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77952" name="Group 96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77953" name="Line 97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54" name="Line 98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55" name="Line 99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77956" name="Group 100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77957" name="Line 101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58" name="Line 102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59" name="Line 103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377962" name="Group 106"/>
          <p:cNvGrpSpPr>
            <a:grpSpLocks/>
          </p:cNvGrpSpPr>
          <p:nvPr/>
        </p:nvGrpSpPr>
        <p:grpSpPr bwMode="auto">
          <a:xfrm>
            <a:off x="779463" y="2974975"/>
            <a:ext cx="2308225" cy="1174750"/>
            <a:chOff x="2699" y="3022"/>
            <a:chExt cx="1454" cy="740"/>
          </a:xfrm>
        </p:grpSpPr>
        <p:sp>
          <p:nvSpPr>
            <p:cNvPr id="377963" name="Text Box 107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7964" name="Text Box 108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7965" name="Text Box 109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7966" name="Text Box 110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7967" name="Rectangle 111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68" name="Rectangle 112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69" name="Rectangle 113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70" name="Rectangle 114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77971" name="Group 115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77972" name="Line 116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73" name="Line 117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74" name="Line 118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77975" name="Group 119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77976" name="Line 120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77" name="Line 121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7978" name="Line 122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377979" name="Line 123"/>
          <p:cNvSpPr>
            <a:spLocks noChangeShapeType="1"/>
          </p:cNvSpPr>
          <p:nvPr/>
        </p:nvSpPr>
        <p:spPr bwMode="auto">
          <a:xfrm flipV="1">
            <a:off x="6732588" y="3429000"/>
            <a:ext cx="2160587" cy="1082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7980" name="Line 124"/>
          <p:cNvSpPr>
            <a:spLocks noChangeShapeType="1"/>
          </p:cNvSpPr>
          <p:nvPr/>
        </p:nvSpPr>
        <p:spPr bwMode="auto">
          <a:xfrm flipV="1">
            <a:off x="4427538" y="3432175"/>
            <a:ext cx="2089150" cy="1076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77981" name="Group 125"/>
          <p:cNvGrpSpPr>
            <a:grpSpLocks/>
          </p:cNvGrpSpPr>
          <p:nvPr/>
        </p:nvGrpSpPr>
        <p:grpSpPr bwMode="auto">
          <a:xfrm>
            <a:off x="325438" y="2349500"/>
            <a:ext cx="3382962" cy="720725"/>
            <a:chOff x="2381" y="1918"/>
            <a:chExt cx="2131" cy="454"/>
          </a:xfrm>
        </p:grpSpPr>
        <p:sp>
          <p:nvSpPr>
            <p:cNvPr id="377982" name="Rectangle 126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83" name="Rectangle 127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77984" name="Group 128"/>
          <p:cNvGrpSpPr>
            <a:grpSpLocks/>
          </p:cNvGrpSpPr>
          <p:nvPr/>
        </p:nvGrpSpPr>
        <p:grpSpPr bwMode="auto">
          <a:xfrm>
            <a:off x="3636963" y="2852738"/>
            <a:ext cx="647700" cy="647700"/>
            <a:chOff x="2536" y="2236"/>
            <a:chExt cx="408" cy="408"/>
          </a:xfrm>
        </p:grpSpPr>
        <p:sp>
          <p:nvSpPr>
            <p:cNvPr id="377985" name="Rectangle 129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7986" name="Rectangle 130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7987" name="Line 131"/>
          <p:cNvSpPr>
            <a:spLocks noChangeShapeType="1"/>
          </p:cNvSpPr>
          <p:nvPr/>
        </p:nvSpPr>
        <p:spPr bwMode="auto">
          <a:xfrm flipV="1">
            <a:off x="3778250" y="3111500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7988" name="Line 132"/>
          <p:cNvSpPr>
            <a:spLocks noChangeShapeType="1"/>
          </p:cNvSpPr>
          <p:nvPr/>
        </p:nvSpPr>
        <p:spPr bwMode="auto">
          <a:xfrm flipV="1">
            <a:off x="3708400" y="3614738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7989" name="AutoShape 133"/>
          <p:cNvSpPr>
            <a:spLocks noChangeArrowheads="1"/>
          </p:cNvSpPr>
          <p:nvPr/>
        </p:nvSpPr>
        <p:spPr bwMode="auto">
          <a:xfrm>
            <a:off x="6516688" y="2060575"/>
            <a:ext cx="2447925" cy="37449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To remove the dividing 1 by the sum of the reciprocals (RHS), we divide each side into 1.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This brings the denominator (bottom line) to the position of the numerator (top line).</a:t>
            </a:r>
          </a:p>
          <a:p>
            <a:endParaRPr lang="en-AU" altLang="en-US">
              <a:solidFill>
                <a:srgbClr val="F9050B"/>
              </a:solidFill>
              <a:latin typeface="Times New Roman" pitchFamily="18" charset="0"/>
            </a:endParaRPr>
          </a:p>
          <a:p>
            <a:r>
              <a:rPr lang="en-AU" altLang="en-US">
                <a:solidFill>
                  <a:srgbClr val="F9050B"/>
                </a:solidFill>
                <a:latin typeface="Times New Roman" pitchFamily="18" charset="0"/>
              </a:rPr>
              <a:t>For example, the result of dividing 1 by </a:t>
            </a:r>
            <a:r>
              <a:rPr lang="en-US" altLang="en-US">
                <a:solidFill>
                  <a:srgbClr val="F9050B"/>
                </a:solidFill>
                <a:latin typeface="Times New Roman" pitchFamily="18" charset="0"/>
                <a:cs typeface="Times New Roman" pitchFamily="18" charset="0"/>
              </a:rPr>
              <a:t>½ is 2 hence 1/1/2 = 2.</a:t>
            </a:r>
          </a:p>
        </p:txBody>
      </p:sp>
      <p:sp>
        <p:nvSpPr>
          <p:cNvPr id="377990" name="Text Box 134"/>
          <p:cNvSpPr txBox="1">
            <a:spLocks noChangeArrowheads="1"/>
          </p:cNvSpPr>
          <p:nvPr/>
        </p:nvSpPr>
        <p:spPr bwMode="auto">
          <a:xfrm>
            <a:off x="6516688" y="5799138"/>
            <a:ext cx="244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8004" name="Text Box 148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as we require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NOT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77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7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0273E-6 L 0.00017 0.05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77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77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7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7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0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7 0.0539 L -0.20018 0.0543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2.63937E-6 L -0.20295 -2.63937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7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7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7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5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77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7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77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7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7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7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77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7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7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7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7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7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7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92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7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0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7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7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7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77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77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7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7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27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77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37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7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377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37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4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7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55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5.55556E-7 -3.79366E-7 L -0.14184 -0.10502 " pathEditMode="relative" ptsTypes="AA">
                                      <p:cBhvr>
                                        <p:cTn id="256" dur="2000" fill="hold"/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3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0017 0.05436 L 0.16129 0.0522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7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0295 -2.63937E-6 L 0.15886 -0.00139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69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3.96947E-6 L 0.38055 -3.9694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77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-4.67731E-6 L 0.36406 -4.67731E-6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77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26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/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995" grpId="0"/>
      <p:bldP spid="377995" grpId="1"/>
      <p:bldP spid="378002" grpId="0"/>
      <p:bldP spid="378002" grpId="1"/>
      <p:bldP spid="377994" grpId="0"/>
      <p:bldP spid="377994" grpId="1"/>
      <p:bldP spid="377997" grpId="0"/>
      <p:bldP spid="377997" grpId="1"/>
      <p:bldP spid="377998" grpId="0"/>
      <p:bldP spid="377998" grpId="1"/>
      <p:bldP spid="377860" grpId="0"/>
      <p:bldP spid="377892" grpId="0"/>
      <p:bldP spid="377893" grpId="0" build="p"/>
      <p:bldP spid="377893" grpId="1" build="p"/>
      <p:bldP spid="377893" grpId="2" build="p"/>
      <p:bldP spid="377895" grpId="0"/>
      <p:bldP spid="377896" grpId="0"/>
      <p:bldP spid="377897" grpId="0"/>
      <p:bldP spid="377898" grpId="0"/>
      <p:bldP spid="377899" grpId="0"/>
      <p:bldP spid="377900" grpId="0"/>
      <p:bldP spid="377901" grpId="0"/>
      <p:bldP spid="377902" grpId="0"/>
      <p:bldP spid="377903" grpId="0"/>
      <p:bldP spid="377904" grpId="0"/>
      <p:bldP spid="377905" grpId="0"/>
      <p:bldP spid="377906" grpId="0"/>
      <p:bldP spid="377913" grpId="0" animBg="1"/>
      <p:bldP spid="377913" grpId="1" animBg="1"/>
      <p:bldP spid="377914" grpId="0" animBg="1"/>
      <p:bldP spid="377914" grpId="1" animBg="1"/>
      <p:bldP spid="377979" grpId="0" animBg="1"/>
      <p:bldP spid="377979" grpId="1" animBg="1"/>
      <p:bldP spid="377980" grpId="0" animBg="1"/>
      <p:bldP spid="377980" grpId="1" animBg="1"/>
      <p:bldP spid="377987" grpId="0" animBg="1"/>
      <p:bldP spid="377987" grpId="1" animBg="1"/>
      <p:bldP spid="377988" grpId="0" animBg="1"/>
      <p:bldP spid="377988" grpId="1" animBg="1"/>
      <p:bldP spid="377989" grpId="0" animBg="1"/>
      <p:bldP spid="377989" grpId="1" animBg="1"/>
      <p:bldP spid="377990" grpId="0"/>
      <p:bldP spid="377990" grpId="1"/>
      <p:bldP spid="378004" grpId="0"/>
      <p:bldP spid="378004" grpId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8916" name="Text Box 3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8917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78918" name="Text Box 38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8919" name="Text Box 39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78920" name="Text Box 40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8921" name="Text Box 4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78922" name="Text Box 42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8923" name="Rectangle 43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4" name="Rectangle 44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5" name="Rectangle 45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6" name="Rectangle 46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7" name="Rectangle 47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8" name="Rectangle 48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9" name="Rectangle 49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30" name="Rectangle 50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/>
      <p:bldP spid="378884" grpId="0"/>
      <p:bldP spid="37891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[1/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+ 1/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ease of manipulation we bracket the quantities we need to remove from the right.  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9992" name="Text Box 88"/>
          <p:cNvSpPr txBox="1">
            <a:spLocks noChangeArrowheads="1"/>
          </p:cNvSpPr>
          <p:nvPr/>
        </p:nvSpPr>
        <p:spPr bwMode="auto">
          <a:xfrm>
            <a:off x="250825" y="4797425"/>
            <a:ext cx="77771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we are adding a number of  quantities the order in which it is performed is unimportant.  We can swap the position of 1/R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1/R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626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last step is to tidy up by showing the subject on the LHS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79990" name="Text Box 8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as we require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NOT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179388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is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</a:t>
            </a:r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79913" name="Text Box 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799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9918" name="Text Box 1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79919" name="Text Box 15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79991" name="Group 87"/>
          <p:cNvGrpSpPr>
            <a:grpSpLocks/>
          </p:cNvGrpSpPr>
          <p:nvPr/>
        </p:nvGrpSpPr>
        <p:grpSpPr bwMode="auto">
          <a:xfrm>
            <a:off x="3635375" y="3333750"/>
            <a:ext cx="647700" cy="1174750"/>
            <a:chOff x="2290" y="2100"/>
            <a:chExt cx="408" cy="740"/>
          </a:xfrm>
        </p:grpSpPr>
        <p:sp>
          <p:nvSpPr>
            <p:cNvPr id="379916" name="Text Box 12"/>
            <p:cNvSpPr txBox="1">
              <a:spLocks noChangeArrowheads="1"/>
            </p:cNvSpPr>
            <p:nvPr/>
          </p:nvSpPr>
          <p:spPr bwMode="auto">
            <a:xfrm>
              <a:off x="2290" y="243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r>
                <a:rPr lang="en-US" altLang="en-US" sz="3200" b="1" i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379921" name="Rectangle 17"/>
            <p:cNvSpPr>
              <a:spLocks noChangeArrowheads="1"/>
            </p:cNvSpPr>
            <p:nvPr/>
          </p:nvSpPr>
          <p:spPr bwMode="auto">
            <a:xfrm>
              <a:off x="2290" y="2100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24" name="Rectangle 20"/>
            <p:cNvSpPr>
              <a:spLocks noChangeArrowheads="1"/>
            </p:cNvSpPr>
            <p:nvPr/>
          </p:nvSpPr>
          <p:spPr bwMode="auto">
            <a:xfrm>
              <a:off x="2290" y="2100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3A10E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926" name="Rectangle 22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927" name="Rectangle 23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79928" name="Group 24"/>
          <p:cNvGrpSpPr>
            <a:grpSpLocks/>
          </p:cNvGrpSpPr>
          <p:nvPr/>
        </p:nvGrpSpPr>
        <p:grpSpPr bwMode="auto">
          <a:xfrm>
            <a:off x="3565525" y="2276475"/>
            <a:ext cx="3382963" cy="720725"/>
            <a:chOff x="2381" y="1918"/>
            <a:chExt cx="2131" cy="454"/>
          </a:xfrm>
        </p:grpSpPr>
        <p:sp>
          <p:nvSpPr>
            <p:cNvPr id="379929" name="Rectangle 25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30" name="Rectangle 26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79931" name="Group 27"/>
          <p:cNvGrpSpPr>
            <a:grpSpLocks/>
          </p:cNvGrpSpPr>
          <p:nvPr/>
        </p:nvGrpSpPr>
        <p:grpSpPr bwMode="auto">
          <a:xfrm>
            <a:off x="2124075" y="3068638"/>
            <a:ext cx="647700" cy="647700"/>
            <a:chOff x="2536" y="2236"/>
            <a:chExt cx="408" cy="408"/>
          </a:xfrm>
        </p:grpSpPr>
        <p:sp>
          <p:nvSpPr>
            <p:cNvPr id="379932" name="Rectangle 28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33" name="Rectangle 29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9934" name="Line 30"/>
          <p:cNvSpPr>
            <a:spLocks noChangeShapeType="1"/>
          </p:cNvSpPr>
          <p:nvPr/>
        </p:nvSpPr>
        <p:spPr bwMode="auto">
          <a:xfrm flipV="1">
            <a:off x="5003800" y="2565400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 flipV="1">
            <a:off x="4787900" y="3068638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79936" name="Group 32"/>
          <p:cNvGrpSpPr>
            <a:grpSpLocks/>
          </p:cNvGrpSpPr>
          <p:nvPr/>
        </p:nvGrpSpPr>
        <p:grpSpPr bwMode="auto">
          <a:xfrm>
            <a:off x="4567238" y="3429000"/>
            <a:ext cx="220662" cy="1052513"/>
            <a:chOff x="3107" y="2931"/>
            <a:chExt cx="139" cy="663"/>
          </a:xfrm>
        </p:grpSpPr>
        <p:sp>
          <p:nvSpPr>
            <p:cNvPr id="379937" name="Line 33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938" name="Line 34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939" name="Line 35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79940" name="Group 36"/>
          <p:cNvGrpSpPr>
            <a:grpSpLocks/>
          </p:cNvGrpSpPr>
          <p:nvPr/>
        </p:nvGrpSpPr>
        <p:grpSpPr bwMode="auto">
          <a:xfrm flipH="1">
            <a:off x="6227763" y="3429000"/>
            <a:ext cx="220662" cy="1052513"/>
            <a:chOff x="3107" y="2931"/>
            <a:chExt cx="139" cy="663"/>
          </a:xfrm>
        </p:grpSpPr>
        <p:sp>
          <p:nvSpPr>
            <p:cNvPr id="379941" name="Line 37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942" name="Line 38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9943" name="Line 39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79944" name="Group 40"/>
          <p:cNvGrpSpPr>
            <a:grpSpLocks/>
          </p:cNvGrpSpPr>
          <p:nvPr/>
        </p:nvGrpSpPr>
        <p:grpSpPr bwMode="auto">
          <a:xfrm>
            <a:off x="6443663" y="3357563"/>
            <a:ext cx="2308225" cy="1174750"/>
            <a:chOff x="2699" y="3022"/>
            <a:chExt cx="1454" cy="740"/>
          </a:xfrm>
        </p:grpSpPr>
        <p:sp>
          <p:nvSpPr>
            <p:cNvPr id="379945" name="Text Box 41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946" name="Text Box 42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947" name="Text Box 43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948" name="Text Box 44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949" name="Rectangle 45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50" name="Rectangle 46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51" name="Rectangle 47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52" name="Rectangle 48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79953" name="Group 49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79954" name="Line 50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55" name="Line 51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56" name="Line 52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79957" name="Group 53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79958" name="Line 54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59" name="Line 55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60" name="Line 56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379961" name="Group 57"/>
          <p:cNvGrpSpPr>
            <a:grpSpLocks/>
          </p:cNvGrpSpPr>
          <p:nvPr/>
        </p:nvGrpSpPr>
        <p:grpSpPr bwMode="auto">
          <a:xfrm>
            <a:off x="779463" y="2974975"/>
            <a:ext cx="2308225" cy="1174750"/>
            <a:chOff x="2699" y="3022"/>
            <a:chExt cx="1454" cy="740"/>
          </a:xfrm>
        </p:grpSpPr>
        <p:sp>
          <p:nvSpPr>
            <p:cNvPr id="379962" name="Text Box 5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79963" name="Text Box 59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964" name="Text Box 60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79965" name="Text Box 61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79966" name="Rectangle 62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67" name="Rectangle 63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68" name="Rectangle 64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69" name="Rectangle 65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79970" name="Group 66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79971" name="Line 67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72" name="Line 68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73" name="Line 69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79974" name="Group 70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79975" name="Line 71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76" name="Line 72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9977" name="Line 73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379978" name="Line 74"/>
          <p:cNvSpPr>
            <a:spLocks noChangeShapeType="1"/>
          </p:cNvSpPr>
          <p:nvPr/>
        </p:nvSpPr>
        <p:spPr bwMode="auto">
          <a:xfrm flipV="1">
            <a:off x="6732588" y="3429000"/>
            <a:ext cx="2160587" cy="1082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9979" name="Line 75"/>
          <p:cNvSpPr>
            <a:spLocks noChangeShapeType="1"/>
          </p:cNvSpPr>
          <p:nvPr/>
        </p:nvSpPr>
        <p:spPr bwMode="auto">
          <a:xfrm flipV="1">
            <a:off x="4427538" y="3432175"/>
            <a:ext cx="2089150" cy="1076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79980" name="Group 76"/>
          <p:cNvGrpSpPr>
            <a:grpSpLocks/>
          </p:cNvGrpSpPr>
          <p:nvPr/>
        </p:nvGrpSpPr>
        <p:grpSpPr bwMode="auto">
          <a:xfrm>
            <a:off x="325438" y="2349500"/>
            <a:ext cx="3382962" cy="720725"/>
            <a:chOff x="2381" y="1918"/>
            <a:chExt cx="2131" cy="454"/>
          </a:xfrm>
        </p:grpSpPr>
        <p:sp>
          <p:nvSpPr>
            <p:cNvPr id="379981" name="Rectangle 77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82" name="Rectangle 78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79983" name="Group 79"/>
          <p:cNvGrpSpPr>
            <a:grpSpLocks/>
          </p:cNvGrpSpPr>
          <p:nvPr/>
        </p:nvGrpSpPr>
        <p:grpSpPr bwMode="auto">
          <a:xfrm>
            <a:off x="3635375" y="2852738"/>
            <a:ext cx="647700" cy="647700"/>
            <a:chOff x="2536" y="2236"/>
            <a:chExt cx="408" cy="408"/>
          </a:xfrm>
        </p:grpSpPr>
        <p:sp>
          <p:nvSpPr>
            <p:cNvPr id="379984" name="Rectangle 80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9985" name="Rectangle 81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79986" name="Line 82"/>
          <p:cNvSpPr>
            <a:spLocks noChangeShapeType="1"/>
          </p:cNvSpPr>
          <p:nvPr/>
        </p:nvSpPr>
        <p:spPr bwMode="auto">
          <a:xfrm flipV="1">
            <a:off x="3776663" y="3111500"/>
            <a:ext cx="433387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9987" name="Line 83"/>
          <p:cNvSpPr>
            <a:spLocks noChangeShapeType="1"/>
          </p:cNvSpPr>
          <p:nvPr/>
        </p:nvSpPr>
        <p:spPr bwMode="auto">
          <a:xfrm flipV="1">
            <a:off x="3708400" y="3614738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9988" name="AutoShape 84"/>
          <p:cNvSpPr>
            <a:spLocks noChangeArrowheads="1"/>
          </p:cNvSpPr>
          <p:nvPr/>
        </p:nvSpPr>
        <p:spPr bwMode="auto">
          <a:xfrm>
            <a:off x="6516688" y="2060575"/>
            <a:ext cx="2447925" cy="37449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To remove the dividing 1 by the sum of the reciprocals (RHS), we divide each side into 1.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This brings the denominator (bottom line) to the position of the numerator (top line).</a:t>
            </a:r>
          </a:p>
          <a:p>
            <a:endParaRPr lang="en-AU" altLang="en-US">
              <a:solidFill>
                <a:srgbClr val="F9050B"/>
              </a:solidFill>
              <a:latin typeface="Times New Roman" pitchFamily="18" charset="0"/>
            </a:endParaRPr>
          </a:p>
          <a:p>
            <a:r>
              <a:rPr lang="en-AU" altLang="en-US">
                <a:solidFill>
                  <a:srgbClr val="F9050B"/>
                </a:solidFill>
                <a:latin typeface="Times New Roman" pitchFamily="18" charset="0"/>
              </a:rPr>
              <a:t>For example, the result of dividing 1 by </a:t>
            </a:r>
            <a:r>
              <a:rPr lang="en-US" altLang="en-US">
                <a:solidFill>
                  <a:srgbClr val="F9050B"/>
                </a:solidFill>
                <a:latin typeface="Times New Roman" pitchFamily="18" charset="0"/>
                <a:cs typeface="Times New Roman" pitchFamily="18" charset="0"/>
              </a:rPr>
              <a:t>½ is 2 hence 1/1/2 = 2.</a:t>
            </a:r>
          </a:p>
        </p:txBody>
      </p:sp>
      <p:sp>
        <p:nvSpPr>
          <p:cNvPr id="379989" name="Text Box 85"/>
          <p:cNvSpPr txBox="1">
            <a:spLocks noChangeArrowheads="1"/>
          </p:cNvSpPr>
          <p:nvPr/>
        </p:nvSpPr>
        <p:spPr bwMode="auto">
          <a:xfrm>
            <a:off x="6516688" y="5799138"/>
            <a:ext cx="244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79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7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0273E-6 L 0.00017 0.05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7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7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79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79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2.59259E-6 L 0.11268 -0.0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9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0.0 L -0.09201 -0.0011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-6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-0.09965 0.00023 " pathEditMode="relative" ptsTypes="AA">
                                      <p:cBhvr>
                                        <p:cTn id="97" dur="2000" fill="hold"/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1.85185E-6 L -0.10087 0.0002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7 0.0539 L -0.20018 0.054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2.63937E-6 L -0.20295 -2.63937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4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5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6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79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7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79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79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79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7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79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7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0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1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7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7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29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7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7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4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7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379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37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379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379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2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/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26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269" presetID="63" presetClass="path" presetSubtype="0" accel="50000" decel="5000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0017 0.05436 L 0.16129 0.05228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37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9201 -0.00116 L -0.26389 -0.07871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0295 -2.63937E-6 L 0.15886 -0.00139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69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3.96947E-6 L 0.38055 -3.96947E-6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-4.67731E-6 L 0.36406 -4.67731E-6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379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280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1000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  <p:bldP spid="379907" grpId="1"/>
      <p:bldP spid="379908" grpId="0"/>
      <p:bldP spid="379908" grpId="1"/>
      <p:bldP spid="379992" grpId="0"/>
      <p:bldP spid="379992" grpId="1"/>
      <p:bldP spid="379909" grpId="0"/>
      <p:bldP spid="379909" grpId="1"/>
      <p:bldP spid="379910" grpId="0"/>
      <p:bldP spid="379910" grpId="1"/>
      <p:bldP spid="379990" grpId="0"/>
      <p:bldP spid="379990" grpId="1"/>
      <p:bldP spid="379906" grpId="0"/>
      <p:bldP spid="379906" grpId="1"/>
      <p:bldP spid="379912" grpId="0"/>
      <p:bldP spid="379913" grpId="1"/>
      <p:bldP spid="379913" grpId="2"/>
      <p:bldP spid="379914" grpId="0" build="p"/>
      <p:bldP spid="379914" grpId="1" build="p"/>
      <p:bldP spid="379914" grpId="2" build="p"/>
      <p:bldP spid="379917" grpId="0"/>
      <p:bldP spid="379918" grpId="0"/>
      <p:bldP spid="379919" grpId="0"/>
      <p:bldP spid="379920" grpId="0"/>
      <p:bldP spid="379922" grpId="0"/>
      <p:bldP spid="379922" grpId="1"/>
      <p:bldP spid="379923" grpId="0"/>
      <p:bldP spid="379925" grpId="0"/>
      <p:bldP spid="379925" grpId="1"/>
      <p:bldP spid="379926" grpId="0"/>
      <p:bldP spid="379927" grpId="0"/>
      <p:bldP spid="379934" grpId="0" animBg="1"/>
      <p:bldP spid="379934" grpId="1" animBg="1"/>
      <p:bldP spid="379935" grpId="0" animBg="1"/>
      <p:bldP spid="379935" grpId="1" animBg="1"/>
      <p:bldP spid="379978" grpId="0" animBg="1"/>
      <p:bldP spid="379978" grpId="1" animBg="1"/>
      <p:bldP spid="379979" grpId="0" animBg="1"/>
      <p:bldP spid="379979" grpId="1" animBg="1"/>
      <p:bldP spid="379986" grpId="0" animBg="1"/>
      <p:bldP spid="379986" grpId="1" animBg="1"/>
      <p:bldP spid="379987" grpId="0" animBg="1"/>
      <p:bldP spid="379987" grpId="1" animBg="1"/>
      <p:bldP spid="379988" grpId="0" animBg="1"/>
      <p:bldP spid="379988" grpId="1" animBg="1"/>
      <p:bldP spid="379989" grpId="0"/>
      <p:bldP spid="379989" grpId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80964" name="Text Box 3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80965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80969" name="Text Box 41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80970" name="Text Box 42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80971" name="Rectangle 43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2" name="Rectangle 44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3" name="Rectangle 45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4" name="Rectangle 46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5" name="Rectangle 47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6" name="Rectangle 48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7" name="Rectangle 49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0978" name="Rectangle 50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32" grpId="0"/>
      <p:bldP spid="380969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179388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is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</a:t>
            </a: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 [1/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+ 1/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as this is the opposite of adding [1/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+ 1/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] 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For ease of manipulation we bracket the quantities we need to remove from the right.  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7777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626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last step is to tidy up by showing the subject on the LHS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82038" name="Text Box 8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 as we require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NOT 1/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into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82036" name="AutoShape 84"/>
          <p:cNvSpPr>
            <a:spLocks noChangeArrowheads="1"/>
          </p:cNvSpPr>
          <p:nvPr/>
        </p:nvSpPr>
        <p:spPr bwMode="auto">
          <a:xfrm>
            <a:off x="6516688" y="2060575"/>
            <a:ext cx="2447925" cy="37449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r>
              <a:rPr lang="en-AU" altLang="en-US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Math note: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To remove the dividing 1 by the sum of the reciprocals (RHS), we divide each side into 1.</a:t>
            </a:r>
          </a:p>
          <a:p>
            <a:r>
              <a:rPr lang="en-AU" altLang="en-US">
                <a:solidFill>
                  <a:srgbClr val="3A10EE"/>
                </a:solidFill>
                <a:latin typeface="Times New Roman" pitchFamily="18" charset="0"/>
              </a:rPr>
              <a:t>This brings the denominator (bottom line) to the position of the numerator (top line).</a:t>
            </a:r>
          </a:p>
          <a:p>
            <a:endParaRPr lang="en-AU" altLang="en-US">
              <a:solidFill>
                <a:srgbClr val="F9050B"/>
              </a:solidFill>
              <a:latin typeface="Times New Roman" pitchFamily="18" charset="0"/>
            </a:endParaRPr>
          </a:p>
          <a:p>
            <a:r>
              <a:rPr lang="en-AU" altLang="en-US">
                <a:solidFill>
                  <a:srgbClr val="F9050B"/>
                </a:solidFill>
                <a:latin typeface="Times New Roman" pitchFamily="18" charset="0"/>
              </a:rPr>
              <a:t>For example, the result of dividing 1 by </a:t>
            </a:r>
            <a:r>
              <a:rPr lang="en-US" altLang="en-US">
                <a:solidFill>
                  <a:srgbClr val="F9050B"/>
                </a:solidFill>
                <a:latin typeface="Times New Roman" pitchFamily="18" charset="0"/>
                <a:cs typeface="Times New Roman" pitchFamily="18" charset="0"/>
              </a:rPr>
              <a:t>½ is 2 hence 1/1/2 = 2.</a:t>
            </a:r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81961" name="Text Box 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735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819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3227388"/>
            <a:ext cx="647700" cy="6477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EQ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2973388" y="3238500"/>
            <a:ext cx="519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3635375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4211638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81966" name="Text Box 1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653088" y="386080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32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5219700" y="3692525"/>
            <a:ext cx="431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+</a:t>
            </a:r>
            <a:endParaRPr lang="en-US" altLang="en-US" sz="28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81968" name="Rectangle 16"/>
          <p:cNvSpPr>
            <a:spLocks noChangeArrowheads="1"/>
          </p:cNvSpPr>
          <p:nvPr/>
        </p:nvSpPr>
        <p:spPr bwMode="auto">
          <a:xfrm>
            <a:off x="3563938" y="2830513"/>
            <a:ext cx="30241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______________</a:t>
            </a:r>
            <a:endParaRPr lang="en-US" altLang="en-US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69" name="Rectangle 17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4583113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1" name="Rectangle 19"/>
          <p:cNvSpPr>
            <a:spLocks noChangeArrowheads="1"/>
          </p:cNvSpPr>
          <p:nvPr/>
        </p:nvSpPr>
        <p:spPr bwMode="auto">
          <a:xfrm>
            <a:off x="5651500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___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2" name="Rectangle 20"/>
          <p:cNvSpPr>
            <a:spLocks noChangeArrowheads="1"/>
          </p:cNvSpPr>
          <p:nvPr/>
        </p:nvSpPr>
        <p:spPr bwMode="auto">
          <a:xfrm>
            <a:off x="3635375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3" name="Rectangle 21"/>
          <p:cNvSpPr>
            <a:spLocks noChangeArrowheads="1"/>
          </p:cNvSpPr>
          <p:nvPr/>
        </p:nvSpPr>
        <p:spPr bwMode="auto">
          <a:xfrm>
            <a:off x="45735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4" name="Rectangle 22"/>
          <p:cNvSpPr>
            <a:spLocks noChangeArrowheads="1"/>
          </p:cNvSpPr>
          <p:nvPr/>
        </p:nvSpPr>
        <p:spPr bwMode="auto">
          <a:xfrm>
            <a:off x="5653088" y="3333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1975" name="Rectangle 23"/>
          <p:cNvSpPr>
            <a:spLocks noChangeArrowheads="1"/>
          </p:cNvSpPr>
          <p:nvPr/>
        </p:nvSpPr>
        <p:spPr bwMode="auto">
          <a:xfrm>
            <a:off x="4643438" y="2828925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n-US" altLang="en-US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81976" name="Group 24"/>
          <p:cNvGrpSpPr>
            <a:grpSpLocks/>
          </p:cNvGrpSpPr>
          <p:nvPr/>
        </p:nvGrpSpPr>
        <p:grpSpPr bwMode="auto">
          <a:xfrm>
            <a:off x="3565525" y="2276475"/>
            <a:ext cx="3382963" cy="720725"/>
            <a:chOff x="2381" y="1918"/>
            <a:chExt cx="2131" cy="454"/>
          </a:xfrm>
        </p:grpSpPr>
        <p:sp>
          <p:nvSpPr>
            <p:cNvPr id="381977" name="Rectangle 25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978" name="Rectangle 26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81979" name="Group 27"/>
          <p:cNvGrpSpPr>
            <a:grpSpLocks/>
          </p:cNvGrpSpPr>
          <p:nvPr/>
        </p:nvGrpSpPr>
        <p:grpSpPr bwMode="auto">
          <a:xfrm>
            <a:off x="2124075" y="3068638"/>
            <a:ext cx="647700" cy="647700"/>
            <a:chOff x="2536" y="2236"/>
            <a:chExt cx="408" cy="408"/>
          </a:xfrm>
        </p:grpSpPr>
        <p:sp>
          <p:nvSpPr>
            <p:cNvPr id="381980" name="Rectangle 28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981" name="Rectangle 29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81982" name="Line 30"/>
          <p:cNvSpPr>
            <a:spLocks noChangeShapeType="1"/>
          </p:cNvSpPr>
          <p:nvPr/>
        </p:nvSpPr>
        <p:spPr bwMode="auto">
          <a:xfrm flipV="1">
            <a:off x="5003800" y="2565400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1983" name="Line 31"/>
          <p:cNvSpPr>
            <a:spLocks noChangeShapeType="1"/>
          </p:cNvSpPr>
          <p:nvPr/>
        </p:nvSpPr>
        <p:spPr bwMode="auto">
          <a:xfrm flipV="1">
            <a:off x="4787900" y="3068638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81984" name="Group 32"/>
          <p:cNvGrpSpPr>
            <a:grpSpLocks/>
          </p:cNvGrpSpPr>
          <p:nvPr/>
        </p:nvGrpSpPr>
        <p:grpSpPr bwMode="auto">
          <a:xfrm>
            <a:off x="3492500" y="3429000"/>
            <a:ext cx="220663" cy="1052513"/>
            <a:chOff x="3107" y="2931"/>
            <a:chExt cx="139" cy="663"/>
          </a:xfrm>
        </p:grpSpPr>
        <p:sp>
          <p:nvSpPr>
            <p:cNvPr id="381985" name="Line 33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1986" name="Line 34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1987" name="Line 35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81988" name="Group 36"/>
          <p:cNvGrpSpPr>
            <a:grpSpLocks/>
          </p:cNvGrpSpPr>
          <p:nvPr/>
        </p:nvGrpSpPr>
        <p:grpSpPr bwMode="auto">
          <a:xfrm flipH="1">
            <a:off x="5076825" y="3429000"/>
            <a:ext cx="220663" cy="1052513"/>
            <a:chOff x="3107" y="2931"/>
            <a:chExt cx="139" cy="663"/>
          </a:xfrm>
        </p:grpSpPr>
        <p:sp>
          <p:nvSpPr>
            <p:cNvPr id="381989" name="Line 37"/>
            <p:cNvSpPr>
              <a:spLocks noChangeShapeType="1"/>
            </p:cNvSpPr>
            <p:nvPr/>
          </p:nvSpPr>
          <p:spPr bwMode="auto">
            <a:xfrm flipH="1">
              <a:off x="3107" y="2931"/>
              <a:ext cx="1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1990" name="Line 38"/>
            <p:cNvSpPr>
              <a:spLocks noChangeShapeType="1"/>
            </p:cNvSpPr>
            <p:nvPr/>
          </p:nvSpPr>
          <p:spPr bwMode="auto">
            <a:xfrm>
              <a:off x="3119" y="2937"/>
              <a:ext cx="0" cy="65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1991" name="Line 39"/>
            <p:cNvSpPr>
              <a:spLocks noChangeShapeType="1"/>
            </p:cNvSpPr>
            <p:nvPr/>
          </p:nvSpPr>
          <p:spPr bwMode="auto">
            <a:xfrm flipH="1" flipV="1">
              <a:off x="3107" y="3585"/>
              <a:ext cx="1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81992" name="Group 40"/>
          <p:cNvGrpSpPr>
            <a:grpSpLocks/>
          </p:cNvGrpSpPr>
          <p:nvPr/>
        </p:nvGrpSpPr>
        <p:grpSpPr bwMode="auto">
          <a:xfrm>
            <a:off x="6443663" y="3357563"/>
            <a:ext cx="2308225" cy="1174750"/>
            <a:chOff x="2699" y="3022"/>
            <a:chExt cx="1454" cy="740"/>
          </a:xfrm>
        </p:grpSpPr>
        <p:sp>
          <p:nvSpPr>
            <p:cNvPr id="381993" name="Text Box 41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81994" name="Text Box 42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1995" name="Text Box 43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1996" name="Text Box 44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1997" name="Rectangle 45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998" name="Rectangle 46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1999" name="Rectangle 47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00" name="Rectangle 48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82001" name="Group 49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82002" name="Line 50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03" name="Line 51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04" name="Line 52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82005" name="Group 53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82006" name="Line 54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07" name="Line 55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08" name="Line 56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382009" name="Group 57"/>
          <p:cNvGrpSpPr>
            <a:grpSpLocks/>
          </p:cNvGrpSpPr>
          <p:nvPr/>
        </p:nvGrpSpPr>
        <p:grpSpPr bwMode="auto">
          <a:xfrm>
            <a:off x="779463" y="2974975"/>
            <a:ext cx="2308225" cy="1174750"/>
            <a:chOff x="2699" y="3022"/>
            <a:chExt cx="1454" cy="740"/>
          </a:xfrm>
        </p:grpSpPr>
        <p:sp>
          <p:nvSpPr>
            <p:cNvPr id="382010" name="Text Box 58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2979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82011" name="Text Box 59"/>
            <p:cNvSpPr txBox="1">
              <a:spLocks noChangeArrowheads="1"/>
            </p:cNvSpPr>
            <p:nvPr/>
          </p:nvSpPr>
          <p:spPr bwMode="auto">
            <a:xfrm>
              <a:off x="269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-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2012" name="Text Box 60">
              <a:hlinkClick r:id="rId3" action="ppaction://hlinksldjump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3652" y="3354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</a:t>
              </a:r>
              <a:r>
                <a:rPr lang="en-US" altLang="en-US" sz="3200" b="1" i="1" baseline="-250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2013" name="Text Box 61"/>
            <p:cNvSpPr txBox="1">
              <a:spLocks noChangeArrowheads="1"/>
            </p:cNvSpPr>
            <p:nvPr/>
          </p:nvSpPr>
          <p:spPr bwMode="auto">
            <a:xfrm>
              <a:off x="3379" y="3248"/>
              <a:ext cx="2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+</a:t>
              </a:r>
              <a:endPara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2014" name="Rectangle 62"/>
            <p:cNvSpPr>
              <a:spLocks noChangeArrowheads="1"/>
            </p:cNvSpPr>
            <p:nvPr/>
          </p:nvSpPr>
          <p:spPr bwMode="auto">
            <a:xfrm>
              <a:off x="2978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15" name="Rectangle 63"/>
            <p:cNvSpPr>
              <a:spLocks noChangeArrowheads="1"/>
            </p:cNvSpPr>
            <p:nvPr/>
          </p:nvSpPr>
          <p:spPr bwMode="auto">
            <a:xfrm>
              <a:off x="3651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16" name="Rectangle 64"/>
            <p:cNvSpPr>
              <a:spLocks noChangeArrowheads="1"/>
            </p:cNvSpPr>
            <p:nvPr/>
          </p:nvSpPr>
          <p:spPr bwMode="auto">
            <a:xfrm>
              <a:off x="2979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17" name="Rectangle 65"/>
            <p:cNvSpPr>
              <a:spLocks noChangeArrowheads="1"/>
            </p:cNvSpPr>
            <p:nvPr/>
          </p:nvSpPr>
          <p:spPr bwMode="auto">
            <a:xfrm>
              <a:off x="3652" y="3022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82018" name="Group 66"/>
            <p:cNvGrpSpPr>
              <a:grpSpLocks/>
            </p:cNvGrpSpPr>
            <p:nvPr/>
          </p:nvGrpSpPr>
          <p:grpSpPr bwMode="auto">
            <a:xfrm>
              <a:off x="2926" y="3082"/>
              <a:ext cx="139" cy="663"/>
              <a:chOff x="3107" y="2931"/>
              <a:chExt cx="139" cy="663"/>
            </a:xfrm>
          </p:grpSpPr>
          <p:sp>
            <p:nvSpPr>
              <p:cNvPr id="382019" name="Line 67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20" name="Line 68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21" name="Line 69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82022" name="Group 70"/>
            <p:cNvGrpSpPr>
              <a:grpSpLocks/>
            </p:cNvGrpSpPr>
            <p:nvPr/>
          </p:nvGrpSpPr>
          <p:grpSpPr bwMode="auto">
            <a:xfrm flipH="1">
              <a:off x="4014" y="3082"/>
              <a:ext cx="139" cy="663"/>
              <a:chOff x="3107" y="2931"/>
              <a:chExt cx="139" cy="663"/>
            </a:xfrm>
          </p:grpSpPr>
          <p:sp>
            <p:nvSpPr>
              <p:cNvPr id="382023" name="Line 71"/>
              <p:cNvSpPr>
                <a:spLocks noChangeShapeType="1"/>
              </p:cNvSpPr>
              <p:nvPr/>
            </p:nvSpPr>
            <p:spPr bwMode="auto">
              <a:xfrm flipH="1">
                <a:off x="3107" y="2931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24" name="Line 72"/>
              <p:cNvSpPr>
                <a:spLocks noChangeShapeType="1"/>
              </p:cNvSpPr>
              <p:nvPr/>
            </p:nvSpPr>
            <p:spPr bwMode="auto">
              <a:xfrm>
                <a:off x="3119" y="2937"/>
                <a:ext cx="0" cy="65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2025" name="Line 73"/>
              <p:cNvSpPr>
                <a:spLocks noChangeShapeType="1"/>
              </p:cNvSpPr>
              <p:nvPr/>
            </p:nvSpPr>
            <p:spPr bwMode="auto">
              <a:xfrm flipH="1" flipV="1">
                <a:off x="3107" y="3585"/>
                <a:ext cx="13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382026" name="Line 74"/>
          <p:cNvSpPr>
            <a:spLocks noChangeShapeType="1"/>
          </p:cNvSpPr>
          <p:nvPr/>
        </p:nvSpPr>
        <p:spPr bwMode="auto">
          <a:xfrm flipV="1">
            <a:off x="6732588" y="3429000"/>
            <a:ext cx="2160587" cy="1082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2027" name="Line 75"/>
          <p:cNvSpPr>
            <a:spLocks noChangeShapeType="1"/>
          </p:cNvSpPr>
          <p:nvPr/>
        </p:nvSpPr>
        <p:spPr bwMode="auto">
          <a:xfrm flipV="1">
            <a:off x="3419475" y="3432175"/>
            <a:ext cx="2089150" cy="1076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82028" name="Group 76"/>
          <p:cNvGrpSpPr>
            <a:grpSpLocks/>
          </p:cNvGrpSpPr>
          <p:nvPr/>
        </p:nvGrpSpPr>
        <p:grpSpPr bwMode="auto">
          <a:xfrm>
            <a:off x="325438" y="2349500"/>
            <a:ext cx="3382962" cy="720725"/>
            <a:chOff x="2381" y="1918"/>
            <a:chExt cx="2131" cy="454"/>
          </a:xfrm>
        </p:grpSpPr>
        <p:sp>
          <p:nvSpPr>
            <p:cNvPr id="382029" name="Rectangle 77"/>
            <p:cNvSpPr>
              <a:spLocks noChangeArrowheads="1"/>
            </p:cNvSpPr>
            <p:nvPr/>
          </p:nvSpPr>
          <p:spPr bwMode="auto">
            <a:xfrm>
              <a:off x="2381" y="1919"/>
              <a:ext cx="21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______________</a:t>
              </a:r>
              <a:endParaRPr lang="en-US" altLang="en-US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30" name="Rectangle 78"/>
            <p:cNvSpPr>
              <a:spLocks noChangeArrowheads="1"/>
            </p:cNvSpPr>
            <p:nvPr/>
          </p:nvSpPr>
          <p:spPr bwMode="auto">
            <a:xfrm>
              <a:off x="3243" y="1918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82031" name="Group 79"/>
          <p:cNvGrpSpPr>
            <a:grpSpLocks/>
          </p:cNvGrpSpPr>
          <p:nvPr/>
        </p:nvGrpSpPr>
        <p:grpSpPr bwMode="auto">
          <a:xfrm>
            <a:off x="5653088" y="2852738"/>
            <a:ext cx="647700" cy="647700"/>
            <a:chOff x="2536" y="2236"/>
            <a:chExt cx="408" cy="408"/>
          </a:xfrm>
        </p:grpSpPr>
        <p:sp>
          <p:nvSpPr>
            <p:cNvPr id="382032" name="Rectangle 80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___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82033" name="Rectangle 81"/>
            <p:cNvSpPr>
              <a:spLocks noChangeArrowheads="1"/>
            </p:cNvSpPr>
            <p:nvPr/>
          </p:nvSpPr>
          <p:spPr bwMode="auto">
            <a:xfrm>
              <a:off x="2536" y="2236"/>
              <a:ext cx="40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90000"/>
                <a:buChar char="o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60066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82034" name="Line 82"/>
          <p:cNvSpPr>
            <a:spLocks noChangeShapeType="1"/>
          </p:cNvSpPr>
          <p:nvPr/>
        </p:nvSpPr>
        <p:spPr bwMode="auto">
          <a:xfrm flipV="1">
            <a:off x="5794375" y="3111500"/>
            <a:ext cx="433388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2035" name="Line 83"/>
          <p:cNvSpPr>
            <a:spLocks noChangeShapeType="1"/>
          </p:cNvSpPr>
          <p:nvPr/>
        </p:nvSpPr>
        <p:spPr bwMode="auto">
          <a:xfrm flipV="1">
            <a:off x="5722938" y="3614738"/>
            <a:ext cx="433387" cy="146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2037" name="Text Box 85"/>
          <p:cNvSpPr txBox="1">
            <a:spLocks noChangeArrowheads="1"/>
          </p:cNvSpPr>
          <p:nvPr/>
        </p:nvSpPr>
        <p:spPr bwMode="auto">
          <a:xfrm>
            <a:off x="6516688" y="5799138"/>
            <a:ext cx="244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8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0273E-6 L 0.00017 0.05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1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81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81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81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0" presetID="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7 0.0539 L -0.20018 0.0543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81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2.63937E-6 L -0.20295 -2.63937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8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5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82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82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8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81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81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92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8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0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8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15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8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8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8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8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27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8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8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38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38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381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4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55" presetID="63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0017 0.05436 L 0.16129 0.05228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381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6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0295 -2.63937E-6 L 0.15886 -0.00139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69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3.96947E-6 L 0.38055 -3.96947E-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-4.67731E-6 L 0.36406 -4.67731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82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94444E-6 -9.41476E-7 L -0.37796 -0.09461 " pathEditMode="relative" ptsTypes="AA">
                                      <p:cBhvr>
                                        <p:cTn id="264" dur="20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26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/>
      <p:bldP spid="381954" grpId="1"/>
      <p:bldP spid="381955" grpId="0"/>
      <p:bldP spid="381955" grpId="1"/>
      <p:bldP spid="381956" grpId="0"/>
      <p:bldP spid="381956" grpId="1"/>
      <p:bldP spid="381957" grpId="0"/>
      <p:bldP spid="381957" grpId="1"/>
      <p:bldP spid="381958" grpId="0"/>
      <p:bldP spid="381958" grpId="1"/>
      <p:bldP spid="382038" grpId="0"/>
      <p:bldP spid="382038" grpId="1"/>
      <p:bldP spid="382036" grpId="0" animBg="1"/>
      <p:bldP spid="382036" grpId="1" animBg="1"/>
      <p:bldP spid="381960" grpId="0"/>
      <p:bldP spid="381961" grpId="0"/>
      <p:bldP spid="381962" grpId="0" build="p"/>
      <p:bldP spid="381962" grpId="1" build="p"/>
      <p:bldP spid="381962" grpId="2" build="p"/>
      <p:bldP spid="381964" grpId="0"/>
      <p:bldP spid="381965" grpId="0"/>
      <p:bldP spid="381966" grpId="0"/>
      <p:bldP spid="381967" grpId="0"/>
      <p:bldP spid="381968" grpId="0"/>
      <p:bldP spid="381969" grpId="0"/>
      <p:bldP spid="381970" grpId="0"/>
      <p:bldP spid="381971" grpId="0"/>
      <p:bldP spid="381972" grpId="0"/>
      <p:bldP spid="381973" grpId="0"/>
      <p:bldP spid="381974" grpId="0"/>
      <p:bldP spid="381975" grpId="0"/>
      <p:bldP spid="381982" grpId="0" animBg="1"/>
      <p:bldP spid="381982" grpId="1" animBg="1"/>
      <p:bldP spid="381983" grpId="0" animBg="1"/>
      <p:bldP spid="381983" grpId="1" animBg="1"/>
      <p:bldP spid="382026" grpId="0" animBg="1"/>
      <p:bldP spid="382026" grpId="1" animBg="1"/>
      <p:bldP spid="382027" grpId="0" animBg="1"/>
      <p:bldP spid="382027" grpId="1" animBg="1"/>
      <p:bldP spid="382034" grpId="0" animBg="1"/>
      <p:bldP spid="382034" grpId="1" animBg="1"/>
      <p:bldP spid="382035" grpId="0" animBg="1"/>
      <p:bldP spid="382035" grpId="1" animBg="1"/>
      <p:bldP spid="382037" grpId="0"/>
      <p:bldP spid="3820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9628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919788" y="2578100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7826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96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 flipV="1">
            <a:off x="4284663" y="3068638"/>
            <a:ext cx="1223962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101 0.00047 L -0.37691 -2.8082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0" dur="2000" fill="hold"/>
                                        <p:tgtEl>
                                          <p:spTgt spid="239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8" grpId="1"/>
      <p:bldP spid="239619" grpId="0"/>
      <p:bldP spid="239619" grpId="1"/>
      <p:bldP spid="239622" grpId="0"/>
      <p:bldP spid="239622" grpId="1"/>
      <p:bldP spid="239623" grpId="0"/>
      <p:bldP spid="239623" grpId="1"/>
      <p:bldP spid="239624" grpId="0"/>
      <p:bldP spid="239624" grpId="1"/>
      <p:bldP spid="239625" grpId="0" animBg="1"/>
      <p:bldP spid="239625" grpId="1" animBg="1"/>
      <p:bldP spid="239626" grpId="0"/>
      <p:bldP spid="239626" grpId="1"/>
      <p:bldP spid="239627" grpId="0"/>
      <p:bldP spid="239627" grpId="1"/>
      <p:bldP spid="239628" grpId="0"/>
      <p:bldP spid="239629" grpId="1"/>
      <p:bldP spid="239630" grpId="0" build="p"/>
      <p:bldP spid="239632" grpId="0"/>
      <p:bldP spid="239633" grpId="0" animBg="1"/>
      <p:bldP spid="239633" grpId="1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18139" name="Rectangle 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altLang="en-US"/>
              <a:t>You have reached an undeveloped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0644" name="AutoShape 4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708275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0645" name="AutoShape 5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140200" y="26368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1669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270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27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 flipV="1">
            <a:off x="5219700" y="2997200"/>
            <a:ext cx="1223963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8" dur="2000" fill="hold"/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42 0.02059 L -0.19601 0.021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0" grpId="1"/>
      <p:bldP spid="242691" grpId="0"/>
      <p:bldP spid="242691" grpId="1"/>
      <p:bldP spid="242694" grpId="0"/>
      <p:bldP spid="242694" grpId="1"/>
      <p:bldP spid="242695" grpId="0"/>
      <p:bldP spid="242695" grpId="1"/>
      <p:bldP spid="242696" grpId="0"/>
      <p:bldP spid="242696" grpId="1"/>
      <p:bldP spid="242697" grpId="0" animBg="1"/>
      <p:bldP spid="242697" grpId="1" animBg="1"/>
      <p:bldP spid="242698" grpId="0"/>
      <p:bldP spid="242698" grpId="1"/>
      <p:bldP spid="242699" grpId="0"/>
      <p:bldP spid="242699" grpId="1"/>
      <p:bldP spid="242700" grpId="0"/>
      <p:bldP spid="242701" grpId="0"/>
      <p:bldP spid="242702" grpId="0" build="p"/>
      <p:bldP spid="242704" grpId="0"/>
      <p:bldP spid="242705" grpId="0" animBg="1"/>
      <p:bldP spid="24270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3717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3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/>
      <p:bldP spid="243716" grpId="0"/>
      <p:bldP spid="2437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745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4748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47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flipV="1">
            <a:off x="4284663" y="3068638"/>
            <a:ext cx="1223962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101 0.00047 L -0.37691 -2.8082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0" dur="2000" fill="hold"/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8" grpId="1"/>
      <p:bldP spid="244739" grpId="0"/>
      <p:bldP spid="244739" grpId="1"/>
      <p:bldP spid="244742" grpId="0"/>
      <p:bldP spid="244742" grpId="1"/>
      <p:bldP spid="244743" grpId="0"/>
      <p:bldP spid="244743" grpId="1"/>
      <p:bldP spid="244744" grpId="0"/>
      <p:bldP spid="244744" grpId="1"/>
      <p:bldP spid="244745" grpId="0" animBg="1"/>
      <p:bldP spid="244745" grpId="1" animBg="1"/>
      <p:bldP spid="244746" grpId="0"/>
      <p:bldP spid="244746" grpId="1"/>
      <p:bldP spid="244747" grpId="0"/>
      <p:bldP spid="244747" grpId="1"/>
      <p:bldP spid="244748" grpId="0"/>
      <p:bldP spid="244749" grpId="0"/>
      <p:bldP spid="244750" grpId="0" build="p"/>
      <p:bldP spid="244752" grpId="0"/>
      <p:bldP spid="244753" grpId="0" animBg="1"/>
      <p:bldP spid="2447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h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785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08275"/>
            <a:ext cx="7921625" cy="1296988"/>
          </a:xfrm>
          <a:solidFill>
            <a:schemeClr val="bg1">
              <a:alpha val="44000"/>
            </a:schemeClr>
          </a:solidFill>
          <a:ln/>
        </p:spPr>
        <p:txBody>
          <a:bodyPr/>
          <a:lstStyle/>
          <a:p>
            <a:pPr>
              <a:tabLst>
                <a:tab pos="2060575" algn="l"/>
              </a:tabLst>
            </a:pPr>
            <a:r>
              <a:rPr lang="en-AU" altLang="en-US" b="1" i="1">
                <a:solidFill>
                  <a:schemeClr val="tx1"/>
                </a:solidFill>
              </a:rPr>
              <a:t>Appendix:</a:t>
            </a:r>
            <a:r>
              <a:rPr lang="en-AU" altLang="en-US" i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maths demystified</a:t>
            </a:r>
            <a:endParaRPr lang="en-AU" altLang="en-US">
              <a:solidFill>
                <a:schemeClr val="tx1"/>
              </a:solidFill>
            </a:endParaRPr>
          </a:p>
        </p:txBody>
      </p:sp>
      <p:pic>
        <p:nvPicPr>
          <p:cNvPr id="83972" name="Picture 4" descr="chap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69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ch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2016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ch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38763"/>
            <a:ext cx="2016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chap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08725"/>
            <a:ext cx="12969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3850" y="6381750"/>
            <a:ext cx="287338" cy="2873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5764" name="AutoShape 4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708275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5765" name="AutoShape 5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140200" y="26368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6789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/>
      <p:bldP spid="246788" grpId="0"/>
      <p:bldP spid="2467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782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 flipV="1">
            <a:off x="5219700" y="2997200"/>
            <a:ext cx="1223963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8" dur="2000" fill="hold"/>
                                        <p:tgtEl>
                                          <p:spTgt spid="247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42 0.02059 L -0.19601 0.021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0" grpId="1"/>
      <p:bldP spid="247811" grpId="0"/>
      <p:bldP spid="247811" grpId="1"/>
      <p:bldP spid="247814" grpId="0"/>
      <p:bldP spid="247814" grpId="1"/>
      <p:bldP spid="247815" grpId="0"/>
      <p:bldP spid="247815" grpId="1"/>
      <p:bldP spid="247816" grpId="0"/>
      <p:bldP spid="247816" grpId="1"/>
      <p:bldP spid="247817" grpId="0" animBg="1"/>
      <p:bldP spid="247817" grpId="1" animBg="1"/>
      <p:bldP spid="247818" grpId="0"/>
      <p:bldP spid="247818" grpId="1"/>
      <p:bldP spid="247819" grpId="0"/>
      <p:bldP spid="247819" grpId="1"/>
      <p:bldP spid="247820" grpId="0"/>
      <p:bldP spid="247821" grpId="0"/>
      <p:bldP spid="247822" grpId="0" build="p"/>
      <p:bldP spid="247824" grpId="0"/>
      <p:bldP spid="247825" grpId="0" animBg="1"/>
      <p:bldP spid="24782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8837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  <p:bldP spid="248836" grpId="0"/>
      <p:bldP spid="2488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49868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2578100"/>
            <a:ext cx="296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498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 flipV="1">
            <a:off x="4284663" y="3068638"/>
            <a:ext cx="1223962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101 0.00047 L -0.37691 -2.8082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0" dur="2000" fill="hold"/>
                                        <p:tgtEl>
                                          <p:spTgt spid="249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58" grpId="1"/>
      <p:bldP spid="249859" grpId="0"/>
      <p:bldP spid="249859" grpId="1"/>
      <p:bldP spid="249862" grpId="0"/>
      <p:bldP spid="249862" grpId="1"/>
      <p:bldP spid="249863" grpId="0"/>
      <p:bldP spid="249863" grpId="1"/>
      <p:bldP spid="249864" grpId="0"/>
      <p:bldP spid="249864" grpId="1"/>
      <p:bldP spid="249865" grpId="0" animBg="1"/>
      <p:bldP spid="249865" grpId="1" animBg="1"/>
      <p:bldP spid="249866" grpId="0"/>
      <p:bldP spid="249866" grpId="1"/>
      <p:bldP spid="249867" grpId="0"/>
      <p:bldP spid="249867" grpId="1"/>
      <p:bldP spid="249868" grpId="0"/>
      <p:bldP spid="249869" grpId="0"/>
      <p:bldP spid="249870" grpId="0" build="p"/>
      <p:bldP spid="249872" grpId="0"/>
      <p:bldP spid="249873" grpId="0" animBg="1"/>
      <p:bldP spid="24987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0882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50890" name="AutoShape 10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3716338"/>
            <a:ext cx="1295400" cy="9366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1" name="AutoShape 11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2565400"/>
            <a:ext cx="1295400" cy="9350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1924" name="Text Box 20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19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1927" name="Text Box 23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  <p:bldP spid="251914" grpId="0"/>
      <p:bldP spid="2519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7" name="Text Box 29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2961" name="Text Box 33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1547813" y="2998788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2950" name="Text Box 22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2958" name="Text Box 30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295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2960" name="Text Box 3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52962" name="Text Box 34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2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-2.42887E-6 L -0.32674 0.08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5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0.01041 L 0.42743 0.008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57" grpId="0"/>
      <p:bldP spid="252933" grpId="0"/>
      <p:bldP spid="252933" grpId="1"/>
      <p:bldP spid="252961" grpId="0"/>
      <p:bldP spid="252941" grpId="0"/>
      <p:bldP spid="252941" grpId="1"/>
      <p:bldP spid="252931" grpId="0"/>
      <p:bldP spid="252931" grpId="1"/>
      <p:bldP spid="252942" grpId="0"/>
      <p:bldP spid="252942" grpId="1"/>
      <p:bldP spid="252948" grpId="0" animBg="1"/>
      <p:bldP spid="252948" grpId="1" animBg="1"/>
      <p:bldP spid="252948" grpId="2" animBg="1"/>
      <p:bldP spid="252949" grpId="0" animBg="1"/>
      <p:bldP spid="252949" grpId="1" animBg="1"/>
      <p:bldP spid="252958" grpId="0"/>
      <p:bldP spid="252959" grpId="0" build="p"/>
      <p:bldP spid="252959" grpId="1" build="p"/>
      <p:bldP spid="252935" grpId="0"/>
      <p:bldP spid="252935" grpId="1"/>
      <p:bldP spid="252962" grpId="0"/>
      <p:bldP spid="25296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3966" name="Text Box 14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/>
      <p:bldP spid="253963" grpId="0"/>
      <p:bldP spid="253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827088" y="3068638"/>
            <a:ext cx="230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2051050" y="2998788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l-GR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58" name="Line 10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5806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4500563" y="35734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1258888" y="3794125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1592263" y="3243263"/>
            <a:ext cx="67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71" name="Line 23"/>
          <p:cNvSpPr>
            <a:spLocks noChangeShapeType="1"/>
          </p:cNvSpPr>
          <p:nvPr/>
        </p:nvSpPr>
        <p:spPr bwMode="auto">
          <a:xfrm flipV="1">
            <a:off x="1547813" y="4221163"/>
            <a:ext cx="935037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8072" name="Line 24"/>
          <p:cNvSpPr>
            <a:spLocks noChangeShapeType="1"/>
          </p:cNvSpPr>
          <p:nvPr/>
        </p:nvSpPr>
        <p:spPr bwMode="auto">
          <a:xfrm flipV="1">
            <a:off x="827088" y="3573463"/>
            <a:ext cx="115252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8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2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58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5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5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5" grpId="0"/>
      <p:bldP spid="258065" grpId="1"/>
      <p:bldP spid="258070" grpId="0"/>
      <p:bldP spid="258070" grpId="1"/>
      <p:bldP spid="258067" grpId="0"/>
      <p:bldP spid="258067" grpId="1"/>
      <p:bldP spid="258053" grpId="0"/>
      <p:bldP spid="258061" grpId="0" build="p"/>
      <p:bldP spid="258061" grpId="1" build="p"/>
      <p:bldP spid="258050" grpId="0"/>
      <p:bldP spid="258050" grpId="1"/>
      <p:bldP spid="258051" grpId="0"/>
      <p:bldP spid="258051" grpId="1"/>
      <p:bldP spid="258052" grpId="0"/>
      <p:bldP spid="258054" grpId="0"/>
      <p:bldP spid="258054" grpId="1"/>
      <p:bldP spid="258056" grpId="0"/>
      <p:bldP spid="258056" grpId="1"/>
      <p:bldP spid="258058" grpId="0" animBg="1"/>
      <p:bldP spid="258058" grpId="1" animBg="1"/>
      <p:bldP spid="258063" grpId="0"/>
      <p:bldP spid="258063" grpId="1"/>
      <p:bldP spid="258066" grpId="0"/>
      <p:bldP spid="258057" grpId="0" animBg="1"/>
      <p:bldP spid="258057" grpId="1" animBg="1"/>
      <p:bldP spid="258057" grpId="2" animBg="1"/>
      <p:bldP spid="258068" grpId="0"/>
      <p:bldP spid="258068" grpId="1"/>
      <p:bldP spid="258069" grpId="0"/>
      <p:bldP spid="258069" grpId="1"/>
      <p:bldP spid="258071" grpId="0" animBg="1"/>
      <p:bldP spid="258071" grpId="1" animBg="1"/>
      <p:bldP spid="258072" grpId="0" animBg="1"/>
      <p:bldP spid="258072" grpId="1" animBg="1"/>
      <p:bldP spid="258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chap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969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 descr="ch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2016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ch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38763"/>
            <a:ext cx="2016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7" descr="chap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08725"/>
            <a:ext cx="12969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3850" y="1917700"/>
            <a:ext cx="849630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charset="0"/>
              </a:defRPr>
            </a:lvl1pPr>
            <a:lvl2pPr marL="106045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58273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10502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627313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30845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417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89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61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800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Select the equation you want transposed from the following menu.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800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Select the variable you want as the subject by clicking it. 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800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Sit back as the transposition happens before your eyes.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altLang="en-US" sz="2800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You can return to the menu at any time by clicking</a:t>
            </a:r>
          </a:p>
          <a:p>
            <a:pPr algn="ctr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z="2800" b="1">
                <a:solidFill>
                  <a:srgbClr val="F9050B"/>
                </a:solidFill>
                <a:latin typeface="Garamond" pitchFamily="18" charset="0"/>
                <a:cs typeface="Arial" charset="0"/>
              </a:rPr>
              <a:t>Don’t click while the transposition is in progress!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643438" y="981075"/>
            <a:ext cx="3744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charset="0"/>
              </a:defRPr>
            </a:lvl1pPr>
            <a:lvl2pPr marL="106045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58273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105025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627313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30845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417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89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61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905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Instructions</a:t>
            </a:r>
          </a:p>
        </p:txBody>
      </p:sp>
      <p:sp>
        <p:nvSpPr>
          <p:cNvPr id="107530" name="AutoShape 10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8101013" y="4221163"/>
            <a:ext cx="360362" cy="3587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753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3850" y="6381750"/>
            <a:ext cx="287338" cy="2873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7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swapped positions.  This is because we  multiplied by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59078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23850" y="457676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1.16354E-6 L -0.28351 -0.06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3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81 0.00463 L 0.26771 0.0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79" grpId="0"/>
      <p:bldP spid="259081" grpId="0"/>
      <p:bldP spid="259082" grpId="0"/>
      <p:bldP spid="2590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0099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0104" name="AutoShape 8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3716338"/>
            <a:ext cx="1295400" cy="9366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0105" name="AutoShape 9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2565400"/>
            <a:ext cx="1295400" cy="9350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1126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/>
      <p:bldP spid="261124" grpId="0"/>
      <p:bldP spid="2611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547813" y="2998788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2156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2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-2.42887E-6 L -0.32674 0.08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6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0.01041 L 0.42743 0.008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  <p:bldP spid="262147" grpId="0"/>
      <p:bldP spid="262147" grpId="1"/>
      <p:bldP spid="262148" grpId="0"/>
      <p:bldP spid="262149" grpId="0"/>
      <p:bldP spid="262149" grpId="1"/>
      <p:bldP spid="262150" grpId="0"/>
      <p:bldP spid="262150" grpId="1"/>
      <p:bldP spid="262152" grpId="0"/>
      <p:bldP spid="262152" grpId="1"/>
      <p:bldP spid="262153" grpId="0" animBg="1"/>
      <p:bldP spid="262153" grpId="1" animBg="1"/>
      <p:bldP spid="262153" grpId="2" animBg="1"/>
      <p:bldP spid="262154" grpId="0" animBg="1"/>
      <p:bldP spid="262154" grpId="1" animBg="1"/>
      <p:bldP spid="262156" grpId="0"/>
      <p:bldP spid="262157" grpId="0" build="p"/>
      <p:bldP spid="262157" grpId="1" build="p"/>
      <p:bldP spid="262159" grpId="0"/>
      <p:bldP spid="262159" grpId="1"/>
      <p:bldP spid="262160" grpId="0"/>
      <p:bldP spid="26216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3174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/>
      <p:bldP spid="263172" grpId="0"/>
      <p:bldP spid="2631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827088" y="3068638"/>
            <a:ext cx="230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051050" y="2998788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4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4207" name="Text Box 15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4500563" y="35734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211" name="Line 1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1258888" y="39163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1592263" y="3243263"/>
            <a:ext cx="67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214" name="Line 22"/>
          <p:cNvSpPr>
            <a:spLocks noChangeShapeType="1"/>
          </p:cNvSpPr>
          <p:nvPr/>
        </p:nvSpPr>
        <p:spPr bwMode="auto">
          <a:xfrm flipV="1">
            <a:off x="1547813" y="4221163"/>
            <a:ext cx="935037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4215" name="Line 23"/>
          <p:cNvSpPr>
            <a:spLocks noChangeShapeType="1"/>
          </p:cNvSpPr>
          <p:nvPr/>
        </p:nvSpPr>
        <p:spPr bwMode="auto">
          <a:xfrm flipV="1">
            <a:off x="827088" y="3573463"/>
            <a:ext cx="115252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20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6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/>
      <p:bldP spid="264195" grpId="1"/>
      <p:bldP spid="264200" grpId="0"/>
      <p:bldP spid="264200" grpId="1"/>
      <p:bldP spid="264202" grpId="0"/>
      <p:bldP spid="264202" grpId="1"/>
      <p:bldP spid="264194" grpId="0"/>
      <p:bldP spid="264194" grpId="1"/>
      <p:bldP spid="264196" grpId="0"/>
      <p:bldP spid="264196" grpId="1"/>
      <p:bldP spid="264197" grpId="0"/>
      <p:bldP spid="264198" grpId="0" build="p"/>
      <p:bldP spid="264198" grpId="1" build="p"/>
      <p:bldP spid="264199" grpId="0"/>
      <p:bldP spid="264199" grpId="1"/>
      <p:bldP spid="264201" grpId="0"/>
      <p:bldP spid="264204" grpId="0"/>
      <p:bldP spid="264204" grpId="1"/>
      <p:bldP spid="264205" grpId="0" animBg="1"/>
      <p:bldP spid="264205" grpId="1" animBg="1"/>
      <p:bldP spid="264209" grpId="0"/>
      <p:bldP spid="264209" grpId="1"/>
      <p:bldP spid="264210" grpId="0"/>
      <p:bldP spid="264211" grpId="0" animBg="1"/>
      <p:bldP spid="264211" grpId="1" animBg="1"/>
      <p:bldP spid="264211" grpId="2" animBg="1"/>
      <p:bldP spid="264212" grpId="0"/>
      <p:bldP spid="264212" grpId="1"/>
      <p:bldP spid="264213" grpId="0"/>
      <p:bldP spid="264213" grpId="1"/>
      <p:bldP spid="264214" grpId="0" animBg="1"/>
      <p:bldP spid="264214" grpId="1" animBg="1"/>
      <p:bldP spid="264215" grpId="0" animBg="1"/>
      <p:bldP spid="264215" grpId="1" animBg="1"/>
      <p:bldP spid="2642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swapped positions.  This is because we  multiplied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5221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323850" y="457676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1.16354E-6 L -0.28351 -0.06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3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81 0.00463 L 0.26771 0.0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/>
      <p:bldP spid="265222" grpId="0"/>
      <p:bldP spid="265224" grpId="0"/>
      <p:bldP spid="265225" grpId="0"/>
      <p:bldP spid="2652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6245" name="AutoShape 5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3716338"/>
            <a:ext cx="1295400" cy="9366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246" name="AutoShape 6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72000" y="2565400"/>
            <a:ext cx="1295400" cy="9350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7270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  <p:bldP spid="267268" grpId="0"/>
      <p:bldP spid="2672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547813" y="2998788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830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8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-2.42887E-6 L -0.32674 0.08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68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0.01041 L 0.42743 0.008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1" grpId="0"/>
      <p:bldP spid="268291" grpId="1"/>
      <p:bldP spid="268292" grpId="0"/>
      <p:bldP spid="268293" grpId="0"/>
      <p:bldP spid="268293" grpId="1"/>
      <p:bldP spid="268294" grpId="0"/>
      <p:bldP spid="268294" grpId="1"/>
      <p:bldP spid="268296" grpId="0"/>
      <p:bldP spid="268296" grpId="1"/>
      <p:bldP spid="268297" grpId="0" animBg="1"/>
      <p:bldP spid="268297" grpId="1" animBg="1"/>
      <p:bldP spid="268297" grpId="2" animBg="1"/>
      <p:bldP spid="268298" grpId="0" animBg="1"/>
      <p:bldP spid="268298" grpId="1" animBg="1"/>
      <p:bldP spid="268300" grpId="0"/>
      <p:bldP spid="268301" grpId="0" build="p"/>
      <p:bldP spid="268301" grpId="1" build="p"/>
      <p:bldP spid="268303" grpId="0"/>
      <p:bldP spid="268303" grpId="1"/>
      <p:bldP spid="268304" grpId="0"/>
      <p:bldP spid="2683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80" name="Object 104"/>
          <p:cNvGraphicFramePr>
            <a:graphicFrameLocks noChangeAspect="1"/>
          </p:cNvGraphicFramePr>
          <p:nvPr/>
        </p:nvGraphicFramePr>
        <p:xfrm>
          <a:off x="7974013" y="1933575"/>
          <a:ext cx="4873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9" name="Equation" r:id="rId3" imgW="406080" imgH="393480" progId="Equation.3">
                  <p:embed/>
                </p:oleObj>
              </mc:Choice>
              <mc:Fallback>
                <p:oleObj name="Equation" r:id="rId3" imgW="406080" imgH="393480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1933575"/>
                        <a:ext cx="4873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179388" y="1052513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equation you want to see transposed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24660" name="Object 84"/>
          <p:cNvGraphicFramePr>
            <a:graphicFrameLocks noChangeAspect="1"/>
          </p:cNvGraphicFramePr>
          <p:nvPr/>
        </p:nvGraphicFramePr>
        <p:xfrm>
          <a:off x="762000" y="2047875"/>
          <a:ext cx="65405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47875"/>
                        <a:ext cx="65405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3" name="Object 107"/>
          <p:cNvGraphicFramePr>
            <a:graphicFrameLocks noChangeAspect="1"/>
          </p:cNvGraphicFramePr>
          <p:nvPr/>
        </p:nvGraphicFramePr>
        <p:xfrm>
          <a:off x="731838" y="3141663"/>
          <a:ext cx="7143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" name="Equation" r:id="rId7" imgW="596880" imgH="177480" progId="Equation.3">
                  <p:embed/>
                </p:oleObj>
              </mc:Choice>
              <mc:Fallback>
                <p:oleObj name="Equation" r:id="rId7" imgW="596880" imgH="17748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141663"/>
                        <a:ext cx="714375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98" name="Object 122"/>
          <p:cNvGraphicFramePr>
            <a:graphicFrameLocks noChangeAspect="1"/>
          </p:cNvGraphicFramePr>
          <p:nvPr/>
        </p:nvGraphicFramePr>
        <p:xfrm>
          <a:off x="641350" y="3998913"/>
          <a:ext cx="896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" name="Equation" r:id="rId9" imgW="749160" imgH="431640" progId="Equation.3">
                  <p:embed/>
                </p:oleObj>
              </mc:Choice>
              <mc:Fallback>
                <p:oleObj name="Equation" r:id="rId9" imgW="749160" imgH="431640" progId="Equation.3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998913"/>
                        <a:ext cx="89693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13" name="Object 137"/>
          <p:cNvGraphicFramePr>
            <a:graphicFrameLocks noChangeAspect="1"/>
          </p:cNvGraphicFramePr>
          <p:nvPr/>
        </p:nvGraphicFramePr>
        <p:xfrm>
          <a:off x="452438" y="5200650"/>
          <a:ext cx="12763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11" imgW="1066680" imgH="228600" progId="Equation.3">
                  <p:embed/>
                </p:oleObj>
              </mc:Choice>
              <mc:Fallback>
                <p:oleObj name="Equation" r:id="rId11" imgW="1066680" imgH="228600" progId="Equation.3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5200650"/>
                        <a:ext cx="12763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95" name="Object 119"/>
          <p:cNvGraphicFramePr>
            <a:graphicFrameLocks noChangeAspect="1"/>
          </p:cNvGraphicFramePr>
          <p:nvPr/>
        </p:nvGraphicFramePr>
        <p:xfrm>
          <a:off x="7554913" y="3111500"/>
          <a:ext cx="13255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13" imgW="1104840" imgH="228600" progId="Equation.3">
                  <p:embed/>
                </p:oleObj>
              </mc:Choice>
              <mc:Fallback>
                <p:oleObj name="Equation" r:id="rId13" imgW="1104840" imgH="228600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3111500"/>
                        <a:ext cx="1325562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16" name="Object 140"/>
          <p:cNvGraphicFramePr>
            <a:graphicFrameLocks noChangeAspect="1"/>
          </p:cNvGraphicFramePr>
          <p:nvPr/>
        </p:nvGraphicFramePr>
        <p:xfrm>
          <a:off x="7488238" y="3897313"/>
          <a:ext cx="1460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Equation" r:id="rId15" imgW="1257120" imgH="622080" progId="Equation.3">
                  <p:embed/>
                </p:oleObj>
              </mc:Choice>
              <mc:Fallback>
                <p:oleObj name="Equation" r:id="rId15" imgW="1257120" imgH="622080" progId="Equation.3">
                  <p:embed/>
                  <p:pic>
                    <p:nvPicPr>
                      <p:cNvPr id="0" name="Object 14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3897313"/>
                        <a:ext cx="14605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67" name="Object 91"/>
          <p:cNvGraphicFramePr>
            <a:graphicFrameLocks noChangeAspect="1"/>
          </p:cNvGraphicFramePr>
          <p:nvPr/>
        </p:nvGraphicFramePr>
        <p:xfrm>
          <a:off x="2527300" y="1933575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Equation" r:id="rId17" imgW="571320" imgH="393480" progId="Equation.3">
                  <p:embed/>
                </p:oleObj>
              </mc:Choice>
              <mc:Fallback>
                <p:oleObj name="Equation" r:id="rId17" imgW="571320" imgH="3934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933575"/>
                        <a:ext cx="68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6" name="Object 110"/>
          <p:cNvGraphicFramePr>
            <a:graphicFrameLocks noChangeAspect="1"/>
          </p:cNvGraphicFramePr>
          <p:nvPr/>
        </p:nvGraphicFramePr>
        <p:xfrm>
          <a:off x="2474913" y="3135313"/>
          <a:ext cx="792162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7" name="Equation" r:id="rId19" imgW="660240" imgH="190440" progId="Equation.3">
                  <p:embed/>
                </p:oleObj>
              </mc:Choice>
              <mc:Fallback>
                <p:oleObj name="Equation" r:id="rId19" imgW="660240" imgH="19044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135313"/>
                        <a:ext cx="792162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19" name="Object 143"/>
          <p:cNvGraphicFramePr>
            <a:graphicFrameLocks noChangeAspect="1"/>
          </p:cNvGraphicFramePr>
          <p:nvPr/>
        </p:nvGraphicFramePr>
        <p:xfrm>
          <a:off x="2605088" y="5102225"/>
          <a:ext cx="53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8" name="Equation" r:id="rId21" imgW="444240" imgH="393480" progId="Equation.3">
                  <p:embed/>
                </p:oleObj>
              </mc:Choice>
              <mc:Fallback>
                <p:oleObj name="Equation" r:id="rId21" imgW="444240" imgH="393480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5102225"/>
                        <a:ext cx="533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42" name="Object 166"/>
          <p:cNvGraphicFramePr>
            <a:graphicFrameLocks noChangeAspect="1"/>
          </p:cNvGraphicFramePr>
          <p:nvPr/>
        </p:nvGraphicFramePr>
        <p:xfrm>
          <a:off x="2406650" y="3998913"/>
          <a:ext cx="928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9" name="Equation" r:id="rId23" imgW="774360" imgH="431640" progId="Equation.3">
                  <p:embed/>
                </p:oleObj>
              </mc:Choice>
              <mc:Fallback>
                <p:oleObj name="Equation" r:id="rId23" imgW="774360" imgH="431640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998913"/>
                        <a:ext cx="9286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4" name="Object 98"/>
          <p:cNvGraphicFramePr>
            <a:graphicFrameLocks noChangeAspect="1"/>
          </p:cNvGraphicFramePr>
          <p:nvPr/>
        </p:nvGraphicFramePr>
        <p:xfrm>
          <a:off x="4279900" y="2062163"/>
          <a:ext cx="7461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" name="Equation" r:id="rId25" imgW="622080" imgH="177480" progId="Equation.3">
                  <p:embed/>
                </p:oleObj>
              </mc:Choice>
              <mc:Fallback>
                <p:oleObj name="Equation" r:id="rId25" imgW="622080" imgH="17748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062163"/>
                        <a:ext cx="746125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9" name="Object 113"/>
          <p:cNvGraphicFramePr>
            <a:graphicFrameLocks noChangeAspect="1"/>
          </p:cNvGraphicFramePr>
          <p:nvPr/>
        </p:nvGraphicFramePr>
        <p:xfrm>
          <a:off x="4356100" y="2998788"/>
          <a:ext cx="5937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" name="Equation" r:id="rId27" imgW="495000" imgH="419040" progId="Equation.3">
                  <p:embed/>
                </p:oleObj>
              </mc:Choice>
              <mc:Fallback>
                <p:oleObj name="Equation" r:id="rId27" imgW="495000" imgH="419040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98788"/>
                        <a:ext cx="5937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22" name="Object 146"/>
          <p:cNvGraphicFramePr>
            <a:graphicFrameLocks noChangeAspect="1"/>
          </p:cNvGraphicFramePr>
          <p:nvPr/>
        </p:nvGraphicFramePr>
        <p:xfrm>
          <a:off x="4289425" y="5102225"/>
          <a:ext cx="7302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" name="Equation" r:id="rId29" imgW="609480" imgH="393480" progId="Equation.3">
                  <p:embed/>
                </p:oleObj>
              </mc:Choice>
              <mc:Fallback>
                <p:oleObj name="Equation" r:id="rId29" imgW="609480" imgH="39348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102225"/>
                        <a:ext cx="7302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43" name="Object 167"/>
          <p:cNvGraphicFramePr>
            <a:graphicFrameLocks noChangeAspect="1"/>
          </p:cNvGraphicFramePr>
          <p:nvPr/>
        </p:nvGraphicFramePr>
        <p:xfrm>
          <a:off x="4060825" y="3998913"/>
          <a:ext cx="11858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" name="Equation" r:id="rId31" imgW="990360" imgH="431640" progId="Equation.3">
                  <p:embed/>
                </p:oleObj>
              </mc:Choice>
              <mc:Fallback>
                <p:oleObj name="Equation" r:id="rId31" imgW="990360" imgH="431640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3998913"/>
                        <a:ext cx="118586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10" name="Object 134"/>
          <p:cNvGraphicFramePr>
            <a:graphicFrameLocks noChangeAspect="1"/>
          </p:cNvGraphicFramePr>
          <p:nvPr/>
        </p:nvGraphicFramePr>
        <p:xfrm>
          <a:off x="5830888" y="5202238"/>
          <a:ext cx="17510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4" name="Equation" r:id="rId33" imgW="1460160" imgH="228600" progId="Equation.3">
                  <p:embed/>
                </p:oleObj>
              </mc:Choice>
              <mc:Fallback>
                <p:oleObj name="Equation" r:id="rId33" imgW="1460160" imgH="2286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5202238"/>
                        <a:ext cx="175101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7" name="Object 101"/>
          <p:cNvGraphicFramePr>
            <a:graphicFrameLocks noChangeAspect="1"/>
          </p:cNvGraphicFramePr>
          <p:nvPr/>
        </p:nvGraphicFramePr>
        <p:xfrm>
          <a:off x="6054725" y="2062163"/>
          <a:ext cx="76041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" name="Equation" r:id="rId35" imgW="634680" imgH="177480" progId="Equation.3">
                  <p:embed/>
                </p:oleObj>
              </mc:Choice>
              <mc:Fallback>
                <p:oleObj name="Equation" r:id="rId35" imgW="634680" imgH="17748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062163"/>
                        <a:ext cx="760413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92" name="Object 116"/>
          <p:cNvGraphicFramePr>
            <a:graphicFrameLocks noChangeAspect="1"/>
          </p:cNvGraphicFramePr>
          <p:nvPr/>
        </p:nvGraphicFramePr>
        <p:xfrm>
          <a:off x="5878513" y="2990850"/>
          <a:ext cx="11112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6" name="Equation" r:id="rId37" imgW="927000" imgH="431640" progId="Equation.3">
                  <p:embed/>
                </p:oleObj>
              </mc:Choice>
              <mc:Fallback>
                <p:oleObj name="Equation" r:id="rId37" imgW="927000" imgH="431640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990850"/>
                        <a:ext cx="11112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44" name="Object 168"/>
          <p:cNvGraphicFramePr>
            <a:graphicFrameLocks noChangeAspect="1"/>
          </p:cNvGraphicFramePr>
          <p:nvPr/>
        </p:nvGraphicFramePr>
        <p:xfrm>
          <a:off x="6130925" y="4021138"/>
          <a:ext cx="608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7" name="Equation" r:id="rId39" imgW="507960" imgH="393480" progId="Equation.3">
                  <p:embed/>
                </p:oleObj>
              </mc:Choice>
              <mc:Fallback>
                <p:oleObj name="Equation" r:id="rId39" imgW="507960" imgH="393480" progId="Equation.3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021138"/>
                        <a:ext cx="6080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63" name="AutoShape 87">
            <a:hlinkClick r:id="rId41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44488" y="177323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84" name="AutoShape 108">
            <a:hlinkClick r:id="rId43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44488" y="285273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99" name="AutoShape 123">
            <a:hlinkClick r:id="rId44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44488" y="3860800"/>
            <a:ext cx="1490662" cy="792163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14" name="AutoShape 138">
            <a:hlinkClick r:id="rId45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44488" y="494188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96" name="AutoShape 120">
            <a:hlinkClick r:id="rId46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7472363" y="285273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11" name="AutoShape 135">
            <a:hlinkClick r:id="rId47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7472363" y="3860800"/>
            <a:ext cx="1490662" cy="792163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66" name="AutoShape 90">
            <a:hlinkClick r:id="rId48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2125663" y="177323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87" name="AutoShape 111">
            <a:hlinkClick r:id="rId49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2125663" y="285273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20" name="AutoShape 144">
            <a:hlinkClick r:id="rId50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2125663" y="4941888"/>
            <a:ext cx="1490662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02" name="AutoShape 126">
            <a:hlinkClick r:id="rId51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2125663" y="3860800"/>
            <a:ext cx="1490662" cy="792163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75" name="AutoShape 99">
            <a:hlinkClick r:id="rId52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908425" y="177323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90" name="AutoShape 114">
            <a:hlinkClick r:id="rId53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908425" y="285273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23" name="AutoShape 147">
            <a:hlinkClick r:id="rId54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908425" y="494188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05" name="AutoShape 129">
            <a:hlinkClick r:id="rId55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3908425" y="3860800"/>
            <a:ext cx="1490663" cy="792163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26" name="AutoShape 150">
            <a:hlinkClick r:id="rId56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5673725" y="4941888"/>
            <a:ext cx="2066925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78" name="AutoShape 102">
            <a:hlinkClick r:id="rId57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5689600" y="177323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93" name="AutoShape 117">
            <a:hlinkClick r:id="rId58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5689600" y="285273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708" name="AutoShape 132">
            <a:hlinkClick r:id="rId59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5689600" y="3860800"/>
            <a:ext cx="1490663" cy="792163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81" name="AutoShape 105">
            <a:hlinkClick r:id="rId60" action="ppaction://hlinksldjump" highlightClick="1">
              <a:snd r:embed="rId42" name="click.wav"/>
            </a:hlinkClick>
          </p:cNvPr>
          <p:cNvSpPr>
            <a:spLocks noChangeArrowheads="1"/>
          </p:cNvSpPr>
          <p:nvPr/>
        </p:nvSpPr>
        <p:spPr bwMode="auto">
          <a:xfrm>
            <a:off x="7451725" y="1773238"/>
            <a:ext cx="1490663" cy="792162"/>
          </a:xfrm>
          <a:prstGeom prst="actionButtonBlank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69318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  <p:bldP spid="269316" grpId="0"/>
      <p:bldP spid="2693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827088" y="3068638"/>
            <a:ext cx="230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2051050" y="2998788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0351" name="Text Box 15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70354" name="Text Box 18"/>
          <p:cNvSpPr txBox="1">
            <a:spLocks noChangeArrowheads="1"/>
          </p:cNvSpPr>
          <p:nvPr/>
        </p:nvSpPr>
        <p:spPr bwMode="auto">
          <a:xfrm>
            <a:off x="4500563" y="35734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55" name="Line 1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1258888" y="39163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57" name="Text Box 21"/>
          <p:cNvSpPr txBox="1">
            <a:spLocks noChangeArrowheads="1"/>
          </p:cNvSpPr>
          <p:nvPr/>
        </p:nvSpPr>
        <p:spPr bwMode="auto">
          <a:xfrm>
            <a:off x="1592263" y="3243263"/>
            <a:ext cx="67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 flipV="1">
            <a:off x="1547813" y="4221163"/>
            <a:ext cx="935037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0359" name="Line 23"/>
          <p:cNvSpPr>
            <a:spLocks noChangeShapeType="1"/>
          </p:cNvSpPr>
          <p:nvPr/>
        </p:nvSpPr>
        <p:spPr bwMode="auto">
          <a:xfrm flipV="1">
            <a:off x="827088" y="3573463"/>
            <a:ext cx="115252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2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7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7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7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8" grpId="1"/>
      <p:bldP spid="270339" grpId="0"/>
      <p:bldP spid="270339" grpId="1"/>
      <p:bldP spid="270341" grpId="0"/>
      <p:bldP spid="270341" grpId="1"/>
      <p:bldP spid="270340" grpId="0"/>
      <p:bldP spid="270340" grpId="1"/>
      <p:bldP spid="270344" grpId="0" build="p"/>
      <p:bldP spid="270344" grpId="1" build="p"/>
      <p:bldP spid="270342" grpId="0"/>
      <p:bldP spid="270342" grpId="1"/>
      <p:bldP spid="270343" grpId="0"/>
      <p:bldP spid="270345" grpId="0"/>
      <p:bldP spid="270345" grpId="1"/>
      <p:bldP spid="270346" grpId="0"/>
      <p:bldP spid="270348" grpId="0"/>
      <p:bldP spid="270348" grpId="1"/>
      <p:bldP spid="270349" grpId="0" animBg="1"/>
      <p:bldP spid="270349" grpId="1" animBg="1"/>
      <p:bldP spid="270353" grpId="0"/>
      <p:bldP spid="270353" grpId="1"/>
      <p:bldP spid="270354" grpId="0"/>
      <p:bldP spid="270355" grpId="0" animBg="1"/>
      <p:bldP spid="270355" grpId="1" animBg="1"/>
      <p:bldP spid="270355" grpId="2" animBg="1"/>
      <p:bldP spid="270356" grpId="0"/>
      <p:bldP spid="270356" grpId="1"/>
      <p:bldP spid="270357" grpId="0"/>
      <p:bldP spid="270357" grpId="1"/>
      <p:bldP spid="270358" grpId="0" animBg="1"/>
      <p:bldP spid="270358" grpId="1" animBg="1"/>
      <p:bldP spid="270359" grpId="0" animBg="1"/>
      <p:bldP spid="270359" grpId="1" animBg="1"/>
      <p:bldP spid="2703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swapped positions.  This is because we  multiplied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71365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323850" y="457676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1.16354E-6 L -0.28351 -0.06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3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81 0.00463 L 0.26771 0.0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/>
      <p:bldP spid="271366" grpId="0"/>
      <p:bldP spid="271368" grpId="0"/>
      <p:bldP spid="271369" grpId="0"/>
      <p:bldP spid="2713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2393" name="AutoShape 9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284663" y="2781300"/>
            <a:ext cx="865187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72394" name="AutoShape 10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003800" y="37163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72395" name="AutoShape 11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709863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3430" name="Text Box 2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73431" name="Text Box 23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3432" name="Text Box 24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3433" name="Text Box 25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3435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/>
      <p:bldP spid="273418" grpId="0"/>
      <p:bldP spid="2734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76" name="Text Box 44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4449" name="Text Box 17"/>
          <p:cNvSpPr txBox="1">
            <a:spLocks noChangeArrowheads="1"/>
          </p:cNvSpPr>
          <p:nvPr/>
        </p:nvSpPr>
        <p:spPr bwMode="auto">
          <a:xfrm>
            <a:off x="468313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4450" name="Text Box 18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</a:p>
        </p:txBody>
      </p:sp>
      <p:sp>
        <p:nvSpPr>
          <p:cNvPr id="274453" name="Line 21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74469" name="Text Box 37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74470" name="Text Box 3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4471" name="Text Box 39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4472" name="Text Box 4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447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4474" name="Text Box 4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74475" name="Text Box 43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74452" name="Line 20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4478" name="Text Box 4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74448" name="Line 16"/>
          <p:cNvSpPr>
            <a:spLocks noChangeShapeType="1"/>
          </p:cNvSpPr>
          <p:nvPr/>
        </p:nvSpPr>
        <p:spPr bwMode="auto">
          <a:xfrm flipV="1">
            <a:off x="4427538" y="30686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4479" name="Text Box 47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4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74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7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27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74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74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55 -0.0199 L -0.37466 0.06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-2.45663E-6 L 0.25 -2.45663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74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7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76" grpId="0"/>
      <p:bldP spid="274476" grpId="1"/>
      <p:bldP spid="274477" grpId="0"/>
      <p:bldP spid="274477" grpId="1"/>
      <p:bldP spid="274456" grpId="0"/>
      <p:bldP spid="274456" grpId="1"/>
      <p:bldP spid="274457" grpId="0"/>
      <p:bldP spid="274457" grpId="1"/>
      <p:bldP spid="274449" grpId="0"/>
      <p:bldP spid="274449" grpId="1"/>
      <p:bldP spid="274447" grpId="0"/>
      <p:bldP spid="274447" grpId="1"/>
      <p:bldP spid="274445" grpId="0"/>
      <p:bldP spid="274445" grpId="1"/>
      <p:bldP spid="274438" grpId="0"/>
      <p:bldP spid="274438" grpId="1"/>
      <p:bldP spid="274438" grpId="2"/>
      <p:bldP spid="274439" grpId="0"/>
      <p:bldP spid="274439" grpId="1"/>
      <p:bldP spid="274446" grpId="0"/>
      <p:bldP spid="274446" grpId="1"/>
      <p:bldP spid="274450" grpId="0"/>
      <p:bldP spid="274450" grpId="1"/>
      <p:bldP spid="274453" grpId="0" animBg="1"/>
      <p:bldP spid="274453" grpId="1" animBg="1"/>
      <p:bldP spid="274459" grpId="0"/>
      <p:bldP spid="274469" grpId="0"/>
      <p:bldP spid="274470" grpId="0"/>
      <p:bldP spid="274471" grpId="0"/>
      <p:bldP spid="274472" grpId="0"/>
      <p:bldP spid="274473" grpId="0" build="p"/>
      <p:bldP spid="274473" grpId="1" build="p"/>
      <p:bldP spid="274475" grpId="0"/>
      <p:bldP spid="274475" grpId="1"/>
      <p:bldP spid="274452" grpId="0" animBg="1"/>
      <p:bldP spid="274452" grpId="1" animBg="1"/>
      <p:bldP spid="274452" grpId="2" animBg="1"/>
      <p:bldP spid="274452" grpId="3" animBg="1"/>
      <p:bldP spid="274478" grpId="0"/>
      <p:bldP spid="274478" grpId="1"/>
      <p:bldP spid="274448" grpId="0" animBg="1"/>
      <p:bldP spid="274448" grpId="1" animBg="1"/>
      <p:bldP spid="274479" grpId="0"/>
      <p:bldP spid="27447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8547" name="Text Box 19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78548" name="Text Box 20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8549" name="Text Box 21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8550" name="Text Box 22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855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8552" name="Text Box 24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8422E-6 L -0.39375 0.041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60398E-6 L -0.31493 0.18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1876E-6 L -0.18177 0.052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  <p:bldP spid="278537" grpId="0"/>
      <p:bldP spid="278538" grpId="0"/>
      <p:bldP spid="278546" grpId="0"/>
      <p:bldP spid="278547" grpId="0"/>
      <p:bldP spid="278548" grpId="0"/>
      <p:bldP spid="278549" grpId="0"/>
      <p:bldP spid="278550" grpId="0"/>
      <p:bldP spid="2785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79558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79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P spid="279557" grpId="0"/>
      <p:bldP spid="27955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468313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8058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90" name="Line 14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0593" name="Text Box 17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059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 flipV="1">
            <a:off x="5219700" y="3068638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8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8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55 -0.0199 L -0.37466 0.06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35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961 -0.02082 L -0.24011 0.0608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07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-2.45663E-6 L 0.25 -2.45663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8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3" grpId="0"/>
      <p:bldP spid="280603" grpId="1"/>
      <p:bldP spid="280578" grpId="0"/>
      <p:bldP spid="280578" grpId="1"/>
      <p:bldP spid="280581" grpId="0"/>
      <p:bldP spid="280581" grpId="1"/>
      <p:bldP spid="280579" grpId="0"/>
      <p:bldP spid="280579" grpId="1"/>
      <p:bldP spid="280580" grpId="0"/>
      <p:bldP spid="280580" grpId="1"/>
      <p:bldP spid="280595" grpId="0"/>
      <p:bldP spid="280582" grpId="0"/>
      <p:bldP spid="280582" grpId="1"/>
      <p:bldP spid="280583" grpId="0"/>
      <p:bldP spid="280583" grpId="1"/>
      <p:bldP spid="280584" grpId="0"/>
      <p:bldP spid="280584" grpId="1"/>
      <p:bldP spid="280585" grpId="0"/>
      <p:bldP spid="280585" grpId="1"/>
      <p:bldP spid="280585" grpId="2"/>
      <p:bldP spid="280586" grpId="0"/>
      <p:bldP spid="280586" grpId="1"/>
      <p:bldP spid="280588" grpId="0"/>
      <p:bldP spid="280588" grpId="1"/>
      <p:bldP spid="280589" grpId="0"/>
      <p:bldP spid="280589" grpId="1"/>
      <p:bldP spid="280590" grpId="0" animBg="1"/>
      <p:bldP spid="280590" grpId="1" animBg="1"/>
      <p:bldP spid="280592" grpId="0"/>
      <p:bldP spid="280593" grpId="0"/>
      <p:bldP spid="280593" grpId="1"/>
      <p:bldP spid="280594" grpId="0"/>
      <p:bldP spid="280596" grpId="0"/>
      <p:bldP spid="280597" grpId="0" build="p"/>
      <p:bldP spid="280597" grpId="1" build="p"/>
      <p:bldP spid="280599" grpId="0"/>
      <p:bldP spid="280599" grpId="1"/>
      <p:bldP spid="280600" grpId="0" animBg="1"/>
      <p:bldP spid="280600" grpId="1" animBg="1"/>
      <p:bldP spid="280600" grpId="2" animBg="1"/>
      <p:bldP spid="280600" grpId="3" animBg="1"/>
      <p:bldP spid="280601" grpId="0"/>
      <p:bldP spid="280601" grpId="1"/>
      <p:bldP spid="280602" grpId="0" animBg="1"/>
      <p:bldP spid="28060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1607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161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8422E-6 L -0.39375 0.041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76E-6 L -0.44948 0.188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60398E-6 L -0.03923 0.071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/>
      <p:bldP spid="281604" grpId="0"/>
      <p:bldP spid="281605" grpId="0"/>
      <p:bldP spid="281606" grpId="0"/>
      <p:bldP spid="281607" grpId="0"/>
      <p:bldP spid="281608" grpId="0"/>
      <p:bldP spid="281609" grpId="0"/>
      <p:bldP spid="281610" grpId="0"/>
      <p:bldP spid="281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2" name="Text Box 20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35600" y="2532063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1300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130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3132138" y="25320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4500563" y="2532063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13016" name="AutoShape 24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670175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13018" name="AutoShape 26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356100" y="25987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5221288" y="268446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2630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26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  <p:bldP spid="282629" grpId="0"/>
      <p:bldP spid="2826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579438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2411413" y="2924175"/>
            <a:ext cx="574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8366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3662" name="Text Box 14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3663" name="Text Box 15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3666" name="Text Box 18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3667" name="Text Box 1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367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83672" name="Text Box 24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3674" name="Text Box 2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3676" name="Line 28"/>
          <p:cNvSpPr>
            <a:spLocks noChangeShapeType="1"/>
          </p:cNvSpPr>
          <p:nvPr/>
        </p:nvSpPr>
        <p:spPr bwMode="auto">
          <a:xfrm flipV="1">
            <a:off x="1331913" y="4149725"/>
            <a:ext cx="1081087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3677" name="Text Box 29"/>
          <p:cNvSpPr txBox="1">
            <a:spLocks noChangeArrowheads="1"/>
          </p:cNvSpPr>
          <p:nvPr/>
        </p:nvSpPr>
        <p:spPr bwMode="auto">
          <a:xfrm>
            <a:off x="1741488" y="3168650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V="1">
            <a:off x="827088" y="3500438"/>
            <a:ext cx="1223962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3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8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8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3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8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8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8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1" grpId="1"/>
      <p:bldP spid="283652" grpId="0"/>
      <p:bldP spid="283652" grpId="1"/>
      <p:bldP spid="283653" grpId="0"/>
      <p:bldP spid="283653" grpId="1"/>
      <p:bldP spid="283654" grpId="0"/>
      <p:bldP spid="283654" grpId="1"/>
      <p:bldP spid="283655" grpId="0"/>
      <p:bldP spid="283656" grpId="0"/>
      <p:bldP spid="283656" grpId="1"/>
      <p:bldP spid="283657" grpId="1"/>
      <p:bldP spid="283658" grpId="0"/>
      <p:bldP spid="283659" grpId="0"/>
      <p:bldP spid="283659" grpId="1"/>
      <p:bldP spid="283660" grpId="0"/>
      <p:bldP spid="283660" grpId="1"/>
      <p:bldP spid="283662" grpId="0"/>
      <p:bldP spid="283662" grpId="1"/>
      <p:bldP spid="283663" grpId="0"/>
      <p:bldP spid="283663" grpId="1"/>
      <p:bldP spid="283664" grpId="0" animBg="1"/>
      <p:bldP spid="283664" grpId="1" animBg="1"/>
      <p:bldP spid="283666" grpId="0"/>
      <p:bldP spid="283670" grpId="0" build="p"/>
      <p:bldP spid="283670" grpId="1" build="p"/>
      <p:bldP spid="283672" grpId="0"/>
      <p:bldP spid="283672" grpId="1"/>
      <p:bldP spid="283673" grpId="0" animBg="1"/>
      <p:bldP spid="283673" grpId="1" animBg="1"/>
      <p:bldP spid="283674" grpId="0"/>
      <p:bldP spid="283674" grpId="1"/>
      <p:bldP spid="283676" grpId="0" animBg="1"/>
      <p:bldP spid="283676" grpId="1" animBg="1"/>
      <p:bldP spid="283677" grpId="0"/>
      <p:bldP spid="283677" grpId="1"/>
      <p:bldP spid="283675" grpId="0" animBg="1"/>
      <p:bldP spid="28367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swapped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4679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Ε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4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0.31892 0.083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4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1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/>
      <p:bldP spid="284676" grpId="0"/>
      <p:bldP spid="284677" grpId="0"/>
      <p:bldP spid="284681" grpId="0"/>
      <p:bldP spid="2846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5698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5707" name="AutoShape 11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284663" y="2781300"/>
            <a:ext cx="865187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5708" name="AutoShape 12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003800" y="3716338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5709" name="AutoShape 13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651500" y="2709863"/>
            <a:ext cx="865188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5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6726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67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  <p:bldP spid="286725" grpId="0"/>
      <p:bldP spid="2867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7767" name="Text Box 23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l-GR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l-GR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l-GR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l-GR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l-GR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7771" name="Text Box 27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468313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8775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7761" name="Text Box 17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4500563" y="2503488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7763" name="Text Box 19"/>
          <p:cNvSpPr txBox="1">
            <a:spLocks noChangeArrowheads="1"/>
          </p:cNvSpPr>
          <p:nvPr/>
        </p:nvSpPr>
        <p:spPr bwMode="auto">
          <a:xfrm>
            <a:off x="4427538" y="3502025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77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87766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87768" name="Line 24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7770" name="Line 26"/>
          <p:cNvSpPr>
            <a:spLocks noChangeShapeType="1"/>
          </p:cNvSpPr>
          <p:nvPr/>
        </p:nvSpPr>
        <p:spPr bwMode="auto">
          <a:xfrm flipV="1">
            <a:off x="4427538" y="30686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55 -0.0199 L -0.37466 0.06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-2.45663E-6 L 0.25 -2.45663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8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6" grpId="1"/>
      <p:bldP spid="287767" grpId="0"/>
      <p:bldP spid="287767" grpId="1"/>
      <p:bldP spid="287747" grpId="0"/>
      <p:bldP spid="287747" grpId="1"/>
      <p:bldP spid="287748" grpId="0"/>
      <p:bldP spid="287748" grpId="1"/>
      <p:bldP spid="287769" grpId="0"/>
      <p:bldP spid="287769" grpId="1"/>
      <p:bldP spid="287749" grpId="0"/>
      <p:bldP spid="287749" grpId="1"/>
      <p:bldP spid="287771" grpId="0"/>
      <p:bldP spid="287771" grpId="1"/>
      <p:bldP spid="287750" grpId="0"/>
      <p:bldP spid="287750" grpId="1"/>
      <p:bldP spid="287751" grpId="0"/>
      <p:bldP spid="287751" grpId="1"/>
      <p:bldP spid="287752" grpId="0"/>
      <p:bldP spid="287752" grpId="1"/>
      <p:bldP spid="287753" grpId="0"/>
      <p:bldP spid="287753" grpId="1"/>
      <p:bldP spid="287753" grpId="2"/>
      <p:bldP spid="287754" grpId="0"/>
      <p:bldP spid="287754" grpId="1"/>
      <p:bldP spid="287756" grpId="0"/>
      <p:bldP spid="287756" grpId="1"/>
      <p:bldP spid="287757" grpId="0"/>
      <p:bldP spid="287757" grpId="1"/>
      <p:bldP spid="287758" grpId="0" animBg="1"/>
      <p:bldP spid="287758" grpId="1" animBg="1"/>
      <p:bldP spid="287760" grpId="0"/>
      <p:bldP spid="287761" grpId="0"/>
      <p:bldP spid="287762" grpId="0"/>
      <p:bldP spid="287763" grpId="0"/>
      <p:bldP spid="287764" grpId="0"/>
      <p:bldP spid="287765" grpId="0" build="p"/>
      <p:bldP spid="287765" grpId="1" build="p"/>
      <p:bldP spid="287768" grpId="0" animBg="1"/>
      <p:bldP spid="287768" grpId="1" animBg="1"/>
      <p:bldP spid="287768" grpId="2" animBg="1"/>
      <p:bldP spid="287768" grpId="3" animBg="1"/>
      <p:bldP spid="287770" grpId="0" animBg="1"/>
      <p:bldP spid="28777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8775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8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8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8422E-6 L -0.39375 0.041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60398E-6 L -0.31493 0.18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1876E-6 L -0.18177 0.052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/>
      <p:bldP spid="288772" grpId="0"/>
      <p:bldP spid="288773" grpId="0"/>
      <p:bldP spid="288774" grpId="0"/>
      <p:bldP spid="288775" grpId="0"/>
      <p:bldP spid="288776" grpId="0"/>
      <p:bldP spid="288777" grpId="0"/>
      <p:bldP spid="288778" grpId="0"/>
      <p:bldP spid="28877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 </a:t>
            </a:r>
          </a:p>
        </p:txBody>
      </p:sp>
      <p:sp>
        <p:nvSpPr>
          <p:cNvPr id="289798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898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289797" grpId="0"/>
      <p:bldP spid="28979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0840" name="Text Box 24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0842" name="Text Box 2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l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468313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0833" name="Text Box 17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l-GR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0835" name="Text Box 19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4500563" y="2503488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083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90839" name="Text Box 23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V="1">
            <a:off x="5219700" y="3068638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29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0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9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90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9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9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55 -0.0199 L -0.37466 0.06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4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961 -0.02082 L -0.24011 0.0608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90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0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-2.45663E-6 L 0.25 -2.45663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9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8" grpId="1"/>
      <p:bldP spid="290819" grpId="0"/>
      <p:bldP spid="290819" grpId="1"/>
      <p:bldP spid="290820" grpId="0"/>
      <p:bldP spid="290820" grpId="1"/>
      <p:bldP spid="290821" grpId="0"/>
      <p:bldP spid="290821" grpId="1"/>
      <p:bldP spid="290840" grpId="0"/>
      <p:bldP spid="290840" grpId="1"/>
      <p:bldP spid="290822" grpId="0"/>
      <p:bldP spid="290822" grpId="1"/>
      <p:bldP spid="290842" grpId="0"/>
      <p:bldP spid="290842" grpId="1"/>
      <p:bldP spid="290825" grpId="0"/>
      <p:bldP spid="290825" grpId="1"/>
      <p:bldP spid="290823" grpId="0"/>
      <p:bldP spid="290824" grpId="0"/>
      <p:bldP spid="290824" grpId="1"/>
      <p:bldP spid="290826" grpId="0"/>
      <p:bldP spid="290826" grpId="1"/>
      <p:bldP spid="290827" grpId="0"/>
      <p:bldP spid="290827" grpId="1"/>
      <p:bldP spid="290827" grpId="2"/>
      <p:bldP spid="290828" grpId="0"/>
      <p:bldP spid="290828" grpId="1"/>
      <p:bldP spid="290830" grpId="0"/>
      <p:bldP spid="290830" grpId="1"/>
      <p:bldP spid="290831" grpId="0"/>
      <p:bldP spid="290831" grpId="1"/>
      <p:bldP spid="290832" grpId="0" animBg="1"/>
      <p:bldP spid="290832" grpId="1" animBg="1"/>
      <p:bldP spid="290834" grpId="0"/>
      <p:bldP spid="290835" grpId="0"/>
      <p:bldP spid="290835" grpId="1"/>
      <p:bldP spid="290836" grpId="0"/>
      <p:bldP spid="290837" grpId="0"/>
      <p:bldP spid="290838" grpId="0" build="p"/>
      <p:bldP spid="290838" grpId="1" build="p"/>
      <p:bldP spid="290841" grpId="0" animBg="1"/>
      <p:bldP spid="290841" grpId="1" animBg="1"/>
      <p:bldP spid="290841" grpId="2" animBg="1"/>
      <p:bldP spid="290841" grpId="3" animBg="1"/>
      <p:bldP spid="290843" grpId="0" animBg="1"/>
      <p:bldP spid="29084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l-G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1847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4500563" y="2514600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1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8422E-6 L -0.39375 0.041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2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76E-6 L -0.44948 0.188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60398E-6 L -0.03923 0.071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  <p:bldP spid="291844" grpId="0"/>
      <p:bldP spid="291845" grpId="0"/>
      <p:bldP spid="291846" grpId="0"/>
      <p:bldP spid="291847" grpId="0"/>
      <p:bldP spid="291848" grpId="0"/>
      <p:bldP spid="291849" grpId="0"/>
      <p:bldP spid="291850" grpId="0"/>
      <p:bldP spid="291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22230" name="Text Box 2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35600" y="2532063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2223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3132138" y="25320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4500563" y="2532063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5221288" y="268446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/>
      <p:bldP spid="222221" grpId="0"/>
      <p:bldP spid="2222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2870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/>
      <p:bldP spid="292869" grpId="0"/>
      <p:bldP spid="29287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3913" name="Text Box 25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3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579438" y="2987675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411413" y="2924175"/>
            <a:ext cx="574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4211638" y="2638425"/>
            <a:ext cx="2735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4211638" y="2638425"/>
            <a:ext cx="37449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9390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755650" y="3790950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3906" name="Text Box 18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4500563" y="2470150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V="1">
            <a:off x="5003800" y="3789363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3914" name="Line 26"/>
          <p:cNvSpPr>
            <a:spLocks noChangeShapeType="1"/>
          </p:cNvSpPr>
          <p:nvPr/>
        </p:nvSpPr>
        <p:spPr bwMode="auto">
          <a:xfrm flipV="1">
            <a:off x="1331913" y="4149725"/>
            <a:ext cx="1081087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3915" name="Text Box 27"/>
          <p:cNvSpPr txBox="1">
            <a:spLocks noChangeArrowheads="1"/>
          </p:cNvSpPr>
          <p:nvPr/>
        </p:nvSpPr>
        <p:spPr bwMode="auto">
          <a:xfrm>
            <a:off x="1741488" y="3168650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V="1">
            <a:off x="827088" y="3500438"/>
            <a:ext cx="1223962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6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9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9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9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0" grpId="1"/>
      <p:bldP spid="293891" grpId="0"/>
      <p:bldP spid="293891" grpId="1"/>
      <p:bldP spid="293892" grpId="0"/>
      <p:bldP spid="293892" grpId="1"/>
      <p:bldP spid="293911" grpId="0"/>
      <p:bldP spid="293911" grpId="1"/>
      <p:bldP spid="293893" grpId="0"/>
      <p:bldP spid="293893" grpId="1"/>
      <p:bldP spid="293913" grpId="0"/>
      <p:bldP spid="293913" grpId="1"/>
      <p:bldP spid="293909" grpId="0" build="p"/>
      <p:bldP spid="293909" grpId="1" build="p"/>
      <p:bldP spid="293896" grpId="0"/>
      <p:bldP spid="293894" grpId="0"/>
      <p:bldP spid="293895" grpId="0"/>
      <p:bldP spid="293895" grpId="1"/>
      <p:bldP spid="293897" grpId="0"/>
      <p:bldP spid="293898" grpId="0"/>
      <p:bldP spid="293898" grpId="1"/>
      <p:bldP spid="293899" grpId="0"/>
      <p:bldP spid="293899" grpId="1"/>
      <p:bldP spid="293901" grpId="0"/>
      <p:bldP spid="293901" grpId="1"/>
      <p:bldP spid="293902" grpId="0"/>
      <p:bldP spid="293902" grpId="1"/>
      <p:bldP spid="293903" grpId="0" animBg="1"/>
      <p:bldP spid="293903" grpId="1" animBg="1"/>
      <p:bldP spid="293905" grpId="0"/>
      <p:bldP spid="293912" grpId="0" animBg="1"/>
      <p:bldP spid="293912" grpId="1" animBg="1"/>
      <p:bldP spid="293914" grpId="0" animBg="1"/>
      <p:bldP spid="293914" grpId="1" animBg="1"/>
      <p:bldP spid="293915" grpId="0"/>
      <p:bldP spid="293915" grpId="1"/>
      <p:bldP spid="293916" grpId="0" animBg="1"/>
      <p:bldP spid="29391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swapped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4919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4500563" y="2581275"/>
            <a:ext cx="719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49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0.31892 0.083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4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1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  <p:bldP spid="294916" grpId="0"/>
      <p:bldP spid="294917" grpId="0"/>
      <p:bldP spid="294921" grpId="0"/>
      <p:bldP spid="29492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95939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5944" name="AutoShape 8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716463" y="3644900"/>
            <a:ext cx="1511300" cy="10080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5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59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5943" name="AutoShape 7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211638" y="2636838"/>
            <a:ext cx="1154112" cy="10080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5945" name="AutoShape 9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724525" y="2636838"/>
            <a:ext cx="1079500" cy="1009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9" name="Text Box 29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6983" name="Text Box 2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96984" name="Text Box 24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5" name="Text Box 25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6990" name="Text Box 3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6991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96992" name="Text Box 3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96965" grpId="0"/>
      <p:bldP spid="29698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63" name="Text Box 79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298065" name="Text Box 81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41402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298066" name="Text Box 82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7998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8001" name="Line 17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98009" name="Text Box 25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98064" name="Text Box 80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98070" name="Text Box 86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8071" name="Rectangle 87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98072" name="Text Box 8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 flipV="1">
            <a:off x="4427538" y="30686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9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9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98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9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98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9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98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61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68" dur="2000" fill="hold"/>
                                        <p:tgtEl>
                                          <p:spTgt spid="29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76 -0.02082 L -0.38611 0.0631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98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9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63" grpId="0"/>
      <p:bldP spid="298063" grpId="1"/>
      <p:bldP spid="298063" grpId="2"/>
      <p:bldP spid="298065" grpId="0"/>
      <p:bldP spid="297997" grpId="0"/>
      <p:bldP spid="297997" grpId="1"/>
      <p:bldP spid="298066" grpId="0"/>
      <p:bldP spid="297988" grpId="0"/>
      <p:bldP spid="297988" grpId="1"/>
      <p:bldP spid="297990" grpId="0"/>
      <p:bldP spid="297990" grpId="1"/>
      <p:bldP spid="297989" grpId="0"/>
      <p:bldP spid="297989" grpId="1"/>
      <p:bldP spid="297992" grpId="0"/>
      <p:bldP spid="297992" grpId="1"/>
      <p:bldP spid="297991" grpId="0"/>
      <p:bldP spid="297991" grpId="1"/>
      <p:bldP spid="297986" grpId="0"/>
      <p:bldP spid="297986" grpId="1"/>
      <p:bldP spid="297987" grpId="0"/>
      <p:bldP spid="297987" grpId="1"/>
      <p:bldP spid="298000" grpId="0"/>
      <p:bldP spid="298000" grpId="1"/>
      <p:bldP spid="297993" grpId="0"/>
      <p:bldP spid="297993" grpId="1"/>
      <p:bldP spid="297994" grpId="0"/>
      <p:bldP spid="297994" grpId="1"/>
      <p:bldP spid="297995" grpId="0"/>
      <p:bldP spid="297995" grpId="1"/>
      <p:bldP spid="297999" grpId="0"/>
      <p:bldP spid="297999" grpId="1"/>
      <p:bldP spid="298001" grpId="0" animBg="1"/>
      <p:bldP spid="298001" grpId="1" animBg="1"/>
      <p:bldP spid="298003" grpId="0"/>
      <p:bldP spid="298064" grpId="0"/>
      <p:bldP spid="298070" grpId="0"/>
      <p:bldP spid="298071" grpId="0" build="p"/>
      <p:bldP spid="298071" grpId="1" build="p"/>
      <p:bldP spid="298010" grpId="0" animBg="1"/>
      <p:bldP spid="298010" grpId="1" animBg="1"/>
      <p:bldP spid="298010" grpId="2" animBg="1"/>
      <p:bldP spid="298010" grpId="3" animBg="1"/>
      <p:bldP spid="298011" grpId="0" animBg="1"/>
      <p:bldP spid="298011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323850" y="47656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323850" y="5270500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995738" y="2565400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299015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420938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4140200" y="243681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5076825" y="3355975"/>
            <a:ext cx="790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5292725" y="2636838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90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85432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3132138" y="29257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38422E-6 L -0.39375 0.07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3.60398E-6 L -0.31112 0.207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10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1876E-6 L -0.18177 0.052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/>
      <p:bldP spid="299012" grpId="0"/>
      <p:bldP spid="299013" grpId="0"/>
      <p:bldP spid="299014" grpId="0"/>
      <p:bldP spid="299015" grpId="0"/>
      <p:bldP spid="299016" grpId="0"/>
      <p:bldP spid="299017" grpId="0"/>
      <p:bldP spid="299018" grpId="0"/>
      <p:bldP spid="29901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3600" b="1" i="1" baseline="-25000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 </a:t>
            </a:r>
          </a:p>
        </p:txBody>
      </p:sp>
      <p:sp>
        <p:nvSpPr>
          <p:cNvPr id="300073" name="Text Box 41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00074" name="Text Box 4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00075" name="Text Box 43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076" name="Text Box 44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0077" name="Text Box 45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0078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0079" name="Text Box 4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7" grpId="0"/>
      <p:bldP spid="30007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58" name="Text Box 102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01159" name="Text Box 103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1160" name="Text Box 104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1161" name="Text Box 105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1163" name="Text Box 107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01162" name="Text Box 106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107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3600" b="1" i="1" baseline="-25000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</a:p>
        </p:txBody>
      </p:sp>
      <p:sp>
        <p:nvSpPr>
          <p:cNvPr id="301153" name="Text Box 97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01154" name="Text Box 98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155" name="Text Box 99"/>
          <p:cNvSpPr txBox="1">
            <a:spLocks noChangeArrowheads="1"/>
          </p:cNvSpPr>
          <p:nvPr/>
        </p:nvSpPr>
        <p:spPr bwMode="auto">
          <a:xfrm>
            <a:off x="41402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301156" name="Text Box 100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1157" name="Text Box 101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1164" name="Text Box 108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165" name="Text Box 109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01166" name="Text Box 110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167" name="Text Box 111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1168" name="Text Box 112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1169" name="Line 113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1170" name="Text Box 11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1171" name="Text Box 115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1172" name="Text Box 116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01173" name="Text Box 117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1174" name="Rectangle 11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1175" name="Text Box 119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1176" name="Line 120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1177" name="Line 121"/>
          <p:cNvSpPr>
            <a:spLocks noChangeShapeType="1"/>
          </p:cNvSpPr>
          <p:nvPr/>
        </p:nvSpPr>
        <p:spPr bwMode="auto">
          <a:xfrm flipV="1">
            <a:off x="5292725" y="3068638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30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0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1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1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30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30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0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0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01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01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0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0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0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0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61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0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0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0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68" dur="2000" fill="hold"/>
                                        <p:tgtEl>
                                          <p:spTgt spid="30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76 -0.02082 L -0.38611 0.0631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01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418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81 -0.02082 L -0.22431 0.0608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0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58" grpId="0"/>
      <p:bldP spid="301158" grpId="1"/>
      <p:bldP spid="301159" grpId="0"/>
      <p:bldP spid="301159" grpId="1"/>
      <p:bldP spid="301160" grpId="0"/>
      <p:bldP spid="301160" grpId="1"/>
      <p:bldP spid="301161" grpId="0"/>
      <p:bldP spid="301161" grpId="1"/>
      <p:bldP spid="301163" grpId="0"/>
      <p:bldP spid="301163" grpId="1"/>
      <p:bldP spid="301162" grpId="0"/>
      <p:bldP spid="301162" grpId="1"/>
      <p:bldP spid="301153" grpId="0"/>
      <p:bldP spid="301153" grpId="1"/>
      <p:bldP spid="301153" grpId="2"/>
      <p:bldP spid="301154" grpId="0"/>
      <p:bldP spid="301155" grpId="0"/>
      <p:bldP spid="301155" grpId="1"/>
      <p:bldP spid="301156" grpId="0"/>
      <p:bldP spid="301157" grpId="0"/>
      <p:bldP spid="301157" grpId="1"/>
      <p:bldP spid="301164" grpId="0"/>
      <p:bldP spid="301164" grpId="1"/>
      <p:bldP spid="301165" grpId="0"/>
      <p:bldP spid="301165" grpId="1"/>
      <p:bldP spid="301166" grpId="0"/>
      <p:bldP spid="301166" grpId="1"/>
      <p:bldP spid="301167" grpId="0"/>
      <p:bldP spid="301167" grpId="1"/>
      <p:bldP spid="301168" grpId="0"/>
      <p:bldP spid="301168" grpId="1"/>
      <p:bldP spid="301169" grpId="0" animBg="1"/>
      <p:bldP spid="301169" grpId="1" animBg="1"/>
      <p:bldP spid="301170" grpId="0"/>
      <p:bldP spid="301172" grpId="0"/>
      <p:bldP spid="301172" grpId="1"/>
      <p:bldP spid="301173" grpId="0"/>
      <p:bldP spid="301174" grpId="0" build="p"/>
      <p:bldP spid="301174" grpId="1" build="p"/>
      <p:bldP spid="301176" grpId="0" animBg="1"/>
      <p:bldP spid="301176" grpId="1" animBg="1"/>
      <p:bldP spid="301176" grpId="2" animBg="1"/>
      <p:bldP spid="301176" grpId="3" animBg="1"/>
      <p:bldP spid="301177" grpId="0" animBg="1"/>
      <p:bldP spid="301177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23850" y="48037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23850" y="5308600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4067175" y="2709863"/>
            <a:ext cx="3313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02087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1001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4211638" y="2514600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5003800" y="3500438"/>
            <a:ext cx="1081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20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6.01434E-7 L -0.32674 -0.083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38422E-6 L -0.39358 0.07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876E-6 L -0.44914 0.19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E-6 -9.20657E-7 L -0.00782 0.080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4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/>
      <p:bldP spid="302084" grpId="0"/>
      <p:bldP spid="302085" grpId="0"/>
      <p:bldP spid="302086" grpId="0"/>
      <p:bldP spid="302087" grpId="0"/>
      <p:bldP spid="302088" grpId="0"/>
      <p:bldP spid="302089" grpId="0"/>
      <p:bldP spid="302090" grpId="0"/>
      <p:bldP spid="3020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0405" name="Text Box 5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35600" y="2532063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132138" y="25320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4500563" y="2532063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5221288" y="268446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V="1">
            <a:off x="5292725" y="2924175"/>
            <a:ext cx="1223963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0418" name="Text Box 18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78" dur="20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0" dur="2000" fill="hold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1" grpId="0"/>
      <p:bldP spid="230411" grpId="1"/>
      <p:bldP spid="230416" grpId="0"/>
      <p:bldP spid="230416" grpId="1"/>
      <p:bldP spid="230405" grpId="0"/>
      <p:bldP spid="230406" grpId="0" build="p"/>
      <p:bldP spid="230408" grpId="0"/>
      <p:bldP spid="230409" grpId="0"/>
      <p:bldP spid="230410" grpId="0"/>
      <p:bldP spid="230410" grpId="1"/>
      <p:bldP spid="230412" grpId="0"/>
      <p:bldP spid="230412" grpId="1"/>
      <p:bldP spid="230413" grpId="0"/>
      <p:bldP spid="230413" grpId="1"/>
      <p:bldP spid="230414" grpId="0" animBg="1"/>
      <p:bldP spid="230414" grpId="1" animBg="1"/>
      <p:bldP spid="230415" grpId="1"/>
      <p:bldP spid="230415" grpId="2"/>
      <p:bldP spid="230417" grpId="0" animBg="1"/>
      <p:bldP spid="230417" grpId="1" animBg="1"/>
      <p:bldP spid="230418" grpId="0"/>
      <p:bldP spid="230418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3145" name="Text Box 41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03146" name="Text Box 4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03147" name="Text Box 43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148" name="Text Box 44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3149" name="Text Box 45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315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3151" name="Text Box 4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/>
      <p:bldP spid="303109" grpId="0"/>
      <p:bldP spid="30314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86" name="Text Box 58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4188" name="Text Box 60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4193" name="Text Box 65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4184" name="Text Box 56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4187" name="Text Box 59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0414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4183" name="Text Box 55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04189" name="Text Box 61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04190" name="Text Box 62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91" name="Text Box 63"/>
          <p:cNvSpPr txBox="1">
            <a:spLocks noChangeArrowheads="1"/>
          </p:cNvSpPr>
          <p:nvPr/>
        </p:nvSpPr>
        <p:spPr bwMode="auto">
          <a:xfrm>
            <a:off x="41402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</a:t>
            </a:r>
          </a:p>
        </p:txBody>
      </p:sp>
      <p:sp>
        <p:nvSpPr>
          <p:cNvPr id="304192" name="Text Box 64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4194" name="Text Box 66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95" name="Text Box 67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04196" name="Text Box 68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197" name="Text Box 69"/>
          <p:cNvSpPr txBox="1">
            <a:spLocks noChangeArrowheads="1"/>
          </p:cNvSpPr>
          <p:nvPr/>
        </p:nvSpPr>
        <p:spPr bwMode="auto">
          <a:xfrm>
            <a:off x="2268538" y="2924175"/>
            <a:ext cx="717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4198" name="Text Box 70"/>
          <p:cNvSpPr txBox="1">
            <a:spLocks noChangeArrowheads="1"/>
          </p:cNvSpPr>
          <p:nvPr/>
        </p:nvSpPr>
        <p:spPr bwMode="auto">
          <a:xfrm>
            <a:off x="64468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04199" name="Line 71"/>
          <p:cNvSpPr>
            <a:spLocks noChangeShapeType="1"/>
          </p:cNvSpPr>
          <p:nvPr/>
        </p:nvSpPr>
        <p:spPr bwMode="auto">
          <a:xfrm flipV="1">
            <a:off x="6516688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4200" name="Text Box 72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4201" name="Text Box 73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4202" name="Text Box 74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04203" name="Text Box 75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4204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4205" name="Text Box 7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4206" name="Line 78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4208" name="Line 80"/>
          <p:cNvSpPr>
            <a:spLocks noChangeShapeType="1"/>
          </p:cNvSpPr>
          <p:nvPr/>
        </p:nvSpPr>
        <p:spPr bwMode="auto">
          <a:xfrm flipV="1">
            <a:off x="1187450" y="4437063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4209" name="Text Box 81"/>
          <p:cNvSpPr txBox="1">
            <a:spLocks noChangeArrowheads="1"/>
          </p:cNvSpPr>
          <p:nvPr/>
        </p:nvSpPr>
        <p:spPr bwMode="auto">
          <a:xfrm>
            <a:off x="1763713" y="315912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4207" name="Line 79"/>
          <p:cNvSpPr>
            <a:spLocks noChangeShapeType="1"/>
          </p:cNvSpPr>
          <p:nvPr/>
        </p:nvSpPr>
        <p:spPr bwMode="auto">
          <a:xfrm flipV="1">
            <a:off x="827088" y="35004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0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4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4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0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3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0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0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0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0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0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0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0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0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86" grpId="0"/>
      <p:bldP spid="304186" grpId="1"/>
      <p:bldP spid="304188" grpId="0"/>
      <p:bldP spid="304188" grpId="1"/>
      <p:bldP spid="304193" grpId="0"/>
      <p:bldP spid="304193" grpId="1"/>
      <p:bldP spid="304184" grpId="0"/>
      <p:bldP spid="304184" grpId="1"/>
      <p:bldP spid="304187" grpId="0"/>
      <p:bldP spid="304187" grpId="1"/>
      <p:bldP spid="304183" grpId="0"/>
      <p:bldP spid="304183" grpId="1"/>
      <p:bldP spid="304189" grpId="0"/>
      <p:bldP spid="304189" grpId="1"/>
      <p:bldP spid="304191" grpId="0"/>
      <p:bldP spid="304191" grpId="1"/>
      <p:bldP spid="304192" grpId="0"/>
      <p:bldP spid="304194" grpId="0"/>
      <p:bldP spid="304194" grpId="2"/>
      <p:bldP spid="304195" grpId="0"/>
      <p:bldP spid="304195" grpId="1"/>
      <p:bldP spid="304196" grpId="1"/>
      <p:bldP spid="304197" grpId="0"/>
      <p:bldP spid="304198" grpId="0"/>
      <p:bldP spid="304198" grpId="1"/>
      <p:bldP spid="304199" grpId="0" animBg="1"/>
      <p:bldP spid="304199" grpId="1" animBg="1"/>
      <p:bldP spid="304200" grpId="0"/>
      <p:bldP spid="304204" grpId="0" build="p"/>
      <p:bldP spid="304204" grpId="2" build="p"/>
      <p:bldP spid="304206" grpId="0" animBg="1"/>
      <p:bldP spid="304206" grpId="1" animBg="1"/>
      <p:bldP spid="304208" grpId="0" animBg="1"/>
      <p:bldP spid="304208" grpId="1" animBg="1"/>
      <p:bldP spid="304209" grpId="0"/>
      <p:bldP spid="304209" grpId="1"/>
      <p:bldP spid="304207" grpId="0" animBg="1"/>
      <p:bldP spid="304207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swapped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05159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785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284663" y="258127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4932363" y="3500438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51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0.31892 0.083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1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/>
      <p:bldP spid="305156" grpId="0"/>
      <p:bldP spid="305157" grpId="0"/>
      <p:bldP spid="305161" grpId="0"/>
      <p:bldP spid="30516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92788" y="2578100"/>
            <a:ext cx="50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4283075" y="2578100"/>
            <a:ext cx="487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4770438" y="25781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06180" name="AutoShape 4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580063" y="2636838"/>
            <a:ext cx="1079500" cy="9350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6181" name="AutoShape 5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924300" y="2636838"/>
            <a:ext cx="863600" cy="863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7205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92788" y="2578100"/>
            <a:ext cx="50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487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770438" y="25781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04" grpId="0"/>
      <p:bldP spid="30720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62" name="Text Box 38"/>
          <p:cNvSpPr txBox="1">
            <a:spLocks noChangeArrowheads="1"/>
          </p:cNvSpPr>
          <p:nvPr/>
        </p:nvSpPr>
        <p:spPr bwMode="auto">
          <a:xfrm>
            <a:off x="323850" y="4941888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grpSp>
        <p:nvGrpSpPr>
          <p:cNvPr id="308265" name="Group 41"/>
          <p:cNvGrpSpPr>
            <a:grpSpLocks/>
          </p:cNvGrpSpPr>
          <p:nvPr/>
        </p:nvGrpSpPr>
        <p:grpSpPr bwMode="auto">
          <a:xfrm>
            <a:off x="323850" y="4941888"/>
            <a:ext cx="8351838" cy="946150"/>
            <a:chOff x="204" y="3113"/>
            <a:chExt cx="5261" cy="596"/>
          </a:xfrm>
        </p:grpSpPr>
        <p:sp>
          <p:nvSpPr>
            <p:cNvPr id="308263" name="Text Box 39"/>
            <p:cNvSpPr txBox="1">
              <a:spLocks noChangeArrowheads="1"/>
            </p:cNvSpPr>
            <p:nvPr/>
          </p:nvSpPr>
          <p:spPr bwMode="auto">
            <a:xfrm>
              <a:off x="204" y="3113"/>
              <a:ext cx="526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The square root on the right cancels the square on the right (√I</a:t>
              </a:r>
              <a:r>
                <a:rPr lang="en-US" altLang="en-US" sz="2800" b="1" baseline="300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en-US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= I), leaving:</a:t>
              </a:r>
              <a:r>
                <a:rPr lang="en-US" altLang="en-US" sz="2800" b="1"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308264" name="Line 40"/>
            <p:cNvSpPr>
              <a:spLocks noChangeShapeType="1"/>
            </p:cNvSpPr>
            <p:nvPr/>
          </p:nvSpPr>
          <p:spPr bwMode="auto">
            <a:xfrm>
              <a:off x="1338" y="3430"/>
              <a:ext cx="181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8252" name="Text Box 28"/>
          <p:cNvSpPr txBox="1">
            <a:spLocks noChangeArrowheads="1"/>
          </p:cNvSpPr>
          <p:nvPr/>
        </p:nvSpPr>
        <p:spPr bwMode="auto">
          <a:xfrm>
            <a:off x="323850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take the 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square root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of both sides of the = as this is the opposite of squaring.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1908175" y="2708275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08236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92788" y="2578100"/>
            <a:ext cx="50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487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V="1">
            <a:off x="5219700" y="2997200"/>
            <a:ext cx="1223963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4770438" y="25781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grpSp>
        <p:nvGrpSpPr>
          <p:cNvPr id="308255" name="Group 31"/>
          <p:cNvGrpSpPr>
            <a:grpSpLocks/>
          </p:cNvGrpSpPr>
          <p:nvPr/>
        </p:nvGrpSpPr>
        <p:grpSpPr bwMode="auto">
          <a:xfrm>
            <a:off x="3635375" y="2060575"/>
            <a:ext cx="1908175" cy="1511300"/>
            <a:chOff x="4558" y="1933"/>
            <a:chExt cx="1202" cy="952"/>
          </a:xfrm>
        </p:grpSpPr>
        <p:sp>
          <p:nvSpPr>
            <p:cNvPr id="308253" name="Text Box 29"/>
            <p:cNvSpPr txBox="1">
              <a:spLocks noChangeArrowheads="1"/>
            </p:cNvSpPr>
            <p:nvPr/>
          </p:nvSpPr>
          <p:spPr bwMode="auto">
            <a:xfrm>
              <a:off x="4558" y="2251"/>
              <a:ext cx="59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60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√</a:t>
              </a:r>
            </a:p>
          </p:txBody>
        </p:sp>
        <p:sp>
          <p:nvSpPr>
            <p:cNvPr id="308254" name="Text Box 30"/>
            <p:cNvSpPr txBox="1">
              <a:spLocks noChangeArrowheads="1"/>
            </p:cNvSpPr>
            <p:nvPr/>
          </p:nvSpPr>
          <p:spPr bwMode="auto">
            <a:xfrm>
              <a:off x="4921" y="1933"/>
              <a:ext cx="83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___</a:t>
              </a:r>
            </a:p>
          </p:txBody>
        </p:sp>
      </p:grpSp>
      <p:grpSp>
        <p:nvGrpSpPr>
          <p:cNvPr id="308261" name="Group 37"/>
          <p:cNvGrpSpPr>
            <a:grpSpLocks/>
          </p:cNvGrpSpPr>
          <p:nvPr/>
        </p:nvGrpSpPr>
        <p:grpSpPr bwMode="auto">
          <a:xfrm>
            <a:off x="1225550" y="2214563"/>
            <a:ext cx="2305050" cy="2300287"/>
            <a:chOff x="793" y="1413"/>
            <a:chExt cx="1452" cy="1449"/>
          </a:xfrm>
        </p:grpSpPr>
        <p:sp>
          <p:nvSpPr>
            <p:cNvPr id="308260" name="Text Box 36"/>
            <p:cNvSpPr txBox="1">
              <a:spLocks noChangeArrowheads="1"/>
            </p:cNvSpPr>
            <p:nvPr/>
          </p:nvSpPr>
          <p:spPr bwMode="auto">
            <a:xfrm rot="-4808188">
              <a:off x="567" y="1869"/>
              <a:ext cx="11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cs typeface="Arial" charset="0"/>
                </a:rPr>
                <a:t>______</a:t>
              </a:r>
            </a:p>
          </p:txBody>
        </p:sp>
        <p:sp>
          <p:nvSpPr>
            <p:cNvPr id="308257" name="Text Box 33"/>
            <p:cNvSpPr txBox="1">
              <a:spLocks noChangeArrowheads="1"/>
            </p:cNvSpPr>
            <p:nvPr/>
          </p:nvSpPr>
          <p:spPr bwMode="auto">
            <a:xfrm>
              <a:off x="793" y="2228"/>
              <a:ext cx="59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60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√</a:t>
              </a:r>
            </a:p>
          </p:txBody>
        </p:sp>
        <p:sp>
          <p:nvSpPr>
            <p:cNvPr id="308258" name="Text Box 34"/>
            <p:cNvSpPr txBox="1">
              <a:spLocks noChangeArrowheads="1"/>
            </p:cNvSpPr>
            <p:nvPr/>
          </p:nvSpPr>
          <p:spPr bwMode="auto">
            <a:xfrm>
              <a:off x="1241" y="1413"/>
              <a:ext cx="10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______</a:t>
              </a:r>
            </a:p>
          </p:txBody>
        </p:sp>
        <p:sp>
          <p:nvSpPr>
            <p:cNvPr id="308259" name="Text Box 35"/>
            <p:cNvSpPr txBox="1">
              <a:spLocks noChangeArrowheads="1"/>
            </p:cNvSpPr>
            <p:nvPr/>
          </p:nvSpPr>
          <p:spPr bwMode="auto">
            <a:xfrm rot="-4808188">
              <a:off x="667" y="1837"/>
              <a:ext cx="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CC00"/>
                  </a:solidFill>
                  <a:cs typeface="Arial" charset="0"/>
                </a:rPr>
                <a:t>_____</a:t>
              </a:r>
            </a:p>
          </p:txBody>
        </p:sp>
      </p:grpSp>
      <p:sp>
        <p:nvSpPr>
          <p:cNvPr id="308266" name="Line 42"/>
          <p:cNvSpPr>
            <a:spLocks noChangeShapeType="1"/>
          </p:cNvSpPr>
          <p:nvPr/>
        </p:nvSpPr>
        <p:spPr bwMode="auto">
          <a:xfrm flipV="1">
            <a:off x="3924300" y="2565400"/>
            <a:ext cx="6477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267" name="Line 43"/>
          <p:cNvSpPr>
            <a:spLocks noChangeShapeType="1"/>
          </p:cNvSpPr>
          <p:nvPr/>
        </p:nvSpPr>
        <p:spPr bwMode="auto">
          <a:xfrm flipV="1">
            <a:off x="4716463" y="2852738"/>
            <a:ext cx="431800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827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0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8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0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37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38" dur="2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014 -0.02244 L 0.27014 -0.0224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1.13579E-6 L 0.25 1.13579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0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4.55008E-6 L -0.17952 0.003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46" dur="2000" fill="hold"/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2" grpId="0" autoUpdateAnimBg="0"/>
      <p:bldP spid="308262" grpId="1"/>
      <p:bldP spid="308235" grpId="0" autoUpdateAnimBg="0"/>
      <p:bldP spid="308230" grpId="0" autoUpdateAnimBg="0"/>
      <p:bldP spid="308230" grpId="1"/>
      <p:bldP spid="308252" grpId="0" autoUpdateAnimBg="0"/>
      <p:bldP spid="308252" grpId="1"/>
      <p:bldP spid="308227" grpId="0" autoUpdateAnimBg="0"/>
      <p:bldP spid="308227" grpId="1"/>
      <p:bldP spid="308226" grpId="0" autoUpdateAnimBg="0"/>
      <p:bldP spid="308226" grpId="1"/>
      <p:bldP spid="308231" grpId="0" autoUpdateAnimBg="0"/>
      <p:bldP spid="308231" grpId="1"/>
      <p:bldP spid="308232" grpId="0" autoUpdateAnimBg="0"/>
      <p:bldP spid="308232" grpId="1"/>
      <p:bldP spid="308233" grpId="0" animBg="1"/>
      <p:bldP spid="308233" grpId="1" animBg="1"/>
      <p:bldP spid="308234" grpId="0" autoUpdateAnimBg="0"/>
      <p:bldP spid="308234" grpId="1"/>
      <p:bldP spid="308236" grpId="0"/>
      <p:bldP spid="308237" grpId="0"/>
      <p:bldP spid="308240" grpId="0"/>
      <p:bldP spid="308241" grpId="0" animBg="1"/>
      <p:bldP spid="308241" grpId="1" animBg="1"/>
      <p:bldP spid="308242" grpId="0"/>
      <p:bldP spid="308266" grpId="0" animBg="1"/>
      <p:bldP spid="308266" grpId="1" animBg="1"/>
      <p:bldP spid="308267" grpId="0" animBg="1"/>
      <p:bldP spid="308267" grpId="1" animBg="1"/>
      <p:bldP spid="308270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09253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92788" y="2578100"/>
            <a:ext cx="50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4283075" y="2578100"/>
            <a:ext cx="487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4770438" y="25781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/>
      <p:bldP spid="309252" grpId="0"/>
      <p:bldP spid="30925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 i="1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 i="1" baseline="30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 i="1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 i="1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 i="1" baseline="30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AU" altLang="en-US" sz="6000" b="1" i="1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30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AU" altLang="en-US" sz="6000" b="1" i="1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30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0284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792788" y="2578100"/>
            <a:ext cx="50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4283075" y="2578100"/>
            <a:ext cx="487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102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3489325" y="2578100"/>
            <a:ext cx="36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5221288" y="2730500"/>
            <a:ext cx="282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V="1">
            <a:off x="4284663" y="3068638"/>
            <a:ext cx="1223962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0290" name="Text Box 18"/>
          <p:cNvSpPr txBox="1">
            <a:spLocks noChangeArrowheads="1"/>
          </p:cNvSpPr>
          <p:nvPr/>
        </p:nvSpPr>
        <p:spPr bwMode="auto">
          <a:xfrm>
            <a:off x="4770438" y="25781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101 0.00047 L -0.37691 -2.80824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3" dur="2000" fill="hold"/>
                                        <p:tgtEl>
                                          <p:spTgt spid="3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5" dur="20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7" dur="20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/>
      <p:bldP spid="310278" grpId="1"/>
      <p:bldP spid="310283" grpId="0"/>
      <p:bldP spid="310283" grpId="1"/>
      <p:bldP spid="310274" grpId="0"/>
      <p:bldP spid="310274" grpId="1"/>
      <p:bldP spid="310275" grpId="0"/>
      <p:bldP spid="310275" grpId="1"/>
      <p:bldP spid="310279" grpId="0"/>
      <p:bldP spid="310279" grpId="1"/>
      <p:bldP spid="310280" grpId="0"/>
      <p:bldP spid="310280" grpId="1"/>
      <p:bldP spid="310281" grpId="0" animBg="1"/>
      <p:bldP spid="310281" grpId="1" animBg="1"/>
      <p:bldP spid="310282" grpId="0"/>
      <p:bldP spid="310282" grpId="1"/>
      <p:bldP spid="310284" grpId="0"/>
      <p:bldP spid="310285" grpId="0"/>
      <p:bldP spid="310286" grpId="0" build="p"/>
      <p:bldP spid="310288" grpId="0"/>
      <p:bldP spid="310289" grpId="0" animBg="1"/>
      <p:bldP spid="310289" grpId="1" animBg="1"/>
      <p:bldP spid="31029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1299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1301" name="AutoShape 5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3716338"/>
            <a:ext cx="1295400" cy="9366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1302" name="AutoShape 6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00563" y="2565400"/>
            <a:ext cx="1295400" cy="93503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1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2326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  <p:bldP spid="312324" grpId="0"/>
      <p:bldP spid="3123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1429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35600" y="2532063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132138" y="25320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4500563" y="2532063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5221288" y="268446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/>
      <p:bldP spid="231428" grpId="0"/>
      <p:bldP spid="2314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323850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take the 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square root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of both sides of the = as this is the opposite of squaring.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547813" y="2998788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3356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33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grpSp>
        <p:nvGrpSpPr>
          <p:cNvPr id="313362" name="Group 18"/>
          <p:cNvGrpSpPr>
            <a:grpSpLocks/>
          </p:cNvGrpSpPr>
          <p:nvPr/>
        </p:nvGrpSpPr>
        <p:grpSpPr bwMode="auto">
          <a:xfrm>
            <a:off x="4244975" y="1916113"/>
            <a:ext cx="1908175" cy="1511300"/>
            <a:chOff x="4558" y="1933"/>
            <a:chExt cx="1202" cy="952"/>
          </a:xfrm>
        </p:grpSpPr>
        <p:sp>
          <p:nvSpPr>
            <p:cNvPr id="313363" name="Text Box 19"/>
            <p:cNvSpPr txBox="1">
              <a:spLocks noChangeArrowheads="1"/>
            </p:cNvSpPr>
            <p:nvPr/>
          </p:nvSpPr>
          <p:spPr bwMode="auto">
            <a:xfrm>
              <a:off x="4558" y="2251"/>
              <a:ext cx="59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60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√</a:t>
              </a:r>
            </a:p>
          </p:txBody>
        </p:sp>
        <p:sp>
          <p:nvSpPr>
            <p:cNvPr id="313364" name="Text Box 20"/>
            <p:cNvSpPr txBox="1">
              <a:spLocks noChangeArrowheads="1"/>
            </p:cNvSpPr>
            <p:nvPr/>
          </p:nvSpPr>
          <p:spPr bwMode="auto">
            <a:xfrm>
              <a:off x="4921" y="1933"/>
              <a:ext cx="83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___</a:t>
              </a:r>
            </a:p>
          </p:txBody>
        </p:sp>
      </p:grpSp>
      <p:sp>
        <p:nvSpPr>
          <p:cNvPr id="313370" name="Line 26"/>
          <p:cNvSpPr>
            <a:spLocks noChangeShapeType="1"/>
          </p:cNvSpPr>
          <p:nvPr/>
        </p:nvSpPr>
        <p:spPr bwMode="auto">
          <a:xfrm flipV="1">
            <a:off x="4533900" y="2420938"/>
            <a:ext cx="64770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3371" name="Line 27"/>
          <p:cNvSpPr>
            <a:spLocks noChangeShapeType="1"/>
          </p:cNvSpPr>
          <p:nvPr/>
        </p:nvSpPr>
        <p:spPr bwMode="auto">
          <a:xfrm flipV="1">
            <a:off x="5453063" y="2636838"/>
            <a:ext cx="358775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13380" name="Group 36"/>
          <p:cNvGrpSpPr>
            <a:grpSpLocks/>
          </p:cNvGrpSpPr>
          <p:nvPr/>
        </p:nvGrpSpPr>
        <p:grpSpPr bwMode="auto">
          <a:xfrm>
            <a:off x="323850" y="2565400"/>
            <a:ext cx="3095625" cy="1511300"/>
            <a:chOff x="476" y="1616"/>
            <a:chExt cx="1950" cy="952"/>
          </a:xfrm>
        </p:grpSpPr>
        <p:sp>
          <p:nvSpPr>
            <p:cNvPr id="313373" name="Text Box 29"/>
            <p:cNvSpPr txBox="1">
              <a:spLocks noChangeArrowheads="1"/>
            </p:cNvSpPr>
            <p:nvPr/>
          </p:nvSpPr>
          <p:spPr bwMode="auto">
            <a:xfrm>
              <a:off x="476" y="1934"/>
              <a:ext cx="59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AU" altLang="en-US" sz="60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√</a:t>
              </a:r>
            </a:p>
          </p:txBody>
        </p:sp>
        <p:sp>
          <p:nvSpPr>
            <p:cNvPr id="313374" name="Text Box 30"/>
            <p:cNvSpPr txBox="1">
              <a:spLocks noChangeArrowheads="1"/>
            </p:cNvSpPr>
            <p:nvPr/>
          </p:nvSpPr>
          <p:spPr bwMode="auto">
            <a:xfrm>
              <a:off x="839" y="1616"/>
              <a:ext cx="15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________</a:t>
              </a:r>
            </a:p>
          </p:txBody>
        </p:sp>
      </p:grpSp>
      <p:grpSp>
        <p:nvGrpSpPr>
          <p:cNvPr id="313375" name="Group 31"/>
          <p:cNvGrpSpPr>
            <a:grpSpLocks/>
          </p:cNvGrpSpPr>
          <p:nvPr/>
        </p:nvGrpSpPr>
        <p:grpSpPr bwMode="auto">
          <a:xfrm>
            <a:off x="323850" y="4941888"/>
            <a:ext cx="8351838" cy="946150"/>
            <a:chOff x="204" y="3113"/>
            <a:chExt cx="5261" cy="596"/>
          </a:xfrm>
        </p:grpSpPr>
        <p:sp>
          <p:nvSpPr>
            <p:cNvPr id="313376" name="Text Box 32"/>
            <p:cNvSpPr txBox="1">
              <a:spLocks noChangeArrowheads="1"/>
            </p:cNvSpPr>
            <p:nvPr/>
          </p:nvSpPr>
          <p:spPr bwMode="auto">
            <a:xfrm>
              <a:off x="204" y="3113"/>
              <a:ext cx="5261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The square root on the right cancels the square on the right (√V</a:t>
              </a:r>
              <a:r>
                <a:rPr lang="en-US" altLang="en-US" sz="2800" b="1" baseline="30000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en-US" sz="28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 = V), leaving:</a:t>
              </a:r>
              <a:r>
                <a:rPr lang="en-US" altLang="en-US" sz="2800" b="1"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313377" name="Line 33"/>
            <p:cNvSpPr>
              <a:spLocks noChangeShapeType="1"/>
            </p:cNvSpPr>
            <p:nvPr/>
          </p:nvSpPr>
          <p:spPr bwMode="auto">
            <a:xfrm>
              <a:off x="1338" y="3430"/>
              <a:ext cx="181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5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1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19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30" presetID="35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-2.42887E-6 L -0.32674 0.08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33" dur="2000" fill="hold"/>
                                        <p:tgtEl>
                                          <p:spTgt spid="3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6701 -0.0037 L 0.39583 -0.0053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9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562 0.01041 L 0.42743 0.0087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3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9" grpId="0" autoUpdateAnimBg="0"/>
      <p:bldP spid="313379" grpId="1"/>
      <p:bldP spid="313346" grpId="0"/>
      <p:bldP spid="313347" grpId="0"/>
      <p:bldP spid="313347" grpId="1"/>
      <p:bldP spid="313348" grpId="0"/>
      <p:bldP spid="313349" grpId="0"/>
      <p:bldP spid="313349" grpId="1"/>
      <p:bldP spid="313350" grpId="0"/>
      <p:bldP spid="313350" grpId="1"/>
      <p:bldP spid="313352" grpId="0"/>
      <p:bldP spid="313352" grpId="1"/>
      <p:bldP spid="313353" grpId="0" animBg="1"/>
      <p:bldP spid="313353" grpId="1" animBg="1"/>
      <p:bldP spid="313353" grpId="2" animBg="1"/>
      <p:bldP spid="313354" grpId="0" animBg="1"/>
      <p:bldP spid="313354" grpId="1" animBg="1"/>
      <p:bldP spid="313356" grpId="0"/>
      <p:bldP spid="313357" grpId="0" build="p"/>
      <p:bldP spid="313357" grpId="1" build="p"/>
      <p:bldP spid="313359" grpId="0"/>
      <p:bldP spid="313359" grpId="1"/>
      <p:bldP spid="313360" grpId="0"/>
      <p:bldP spid="313360" grpId="1"/>
      <p:bldP spid="313361" grpId="0"/>
      <p:bldP spid="313370" grpId="0" animBg="1"/>
      <p:bldP spid="313370" grpId="1" animBg="1"/>
      <p:bldP spid="313371" grpId="0" animBg="1"/>
      <p:bldP spid="313371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4374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  <p:bldP spid="314372" grpId="0"/>
      <p:bldP spid="31437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250825" y="4930775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827088" y="3068638"/>
            <a:ext cx="2305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2051050" y="2998788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4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540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6011863" y="2493963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V="1">
            <a:off x="6011863" y="2924175"/>
            <a:ext cx="16557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5407" name="Text Box 15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4356100" y="2709863"/>
            <a:ext cx="3744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4500563" y="35734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 flipV="1">
            <a:off x="4572000" y="3860800"/>
            <a:ext cx="1296988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1258888" y="3916363"/>
            <a:ext cx="1438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1592263" y="3243263"/>
            <a:ext cx="67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 flipV="1">
            <a:off x="1547813" y="4221163"/>
            <a:ext cx="935037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5415" name="Line 23"/>
          <p:cNvSpPr>
            <a:spLocks noChangeShapeType="1"/>
          </p:cNvSpPr>
          <p:nvPr/>
        </p:nvSpPr>
        <p:spPr bwMode="auto">
          <a:xfrm flipV="1">
            <a:off x="827088" y="3573463"/>
            <a:ext cx="115252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77747E-6 L -0.17587 -3.777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2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1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1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9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/>
      <p:bldP spid="315395" grpId="1"/>
      <p:bldP spid="315396" grpId="0"/>
      <p:bldP spid="315396" grpId="1"/>
      <p:bldP spid="315397" grpId="0"/>
      <p:bldP spid="315397" grpId="1"/>
      <p:bldP spid="315394" grpId="0"/>
      <p:bldP spid="315394" grpId="1"/>
      <p:bldP spid="315398" grpId="0"/>
      <p:bldP spid="315398" grpId="1"/>
      <p:bldP spid="315399" grpId="0"/>
      <p:bldP spid="315400" grpId="0" build="p"/>
      <p:bldP spid="315400" grpId="1" build="p"/>
      <p:bldP spid="315401" grpId="0"/>
      <p:bldP spid="315401" grpId="1"/>
      <p:bldP spid="315402" grpId="0"/>
      <p:bldP spid="315404" grpId="0"/>
      <p:bldP spid="315404" grpId="1"/>
      <p:bldP spid="315405" grpId="0" animBg="1"/>
      <p:bldP spid="315405" grpId="1" animBg="1"/>
      <p:bldP spid="315409" grpId="0"/>
      <p:bldP spid="315409" grpId="1"/>
      <p:bldP spid="315410" grpId="0"/>
      <p:bldP spid="315411" grpId="0" animBg="1"/>
      <p:bldP spid="315411" grpId="1" animBg="1"/>
      <p:bldP spid="315411" grpId="2" animBg="1"/>
      <p:bldP spid="315412" grpId="0"/>
      <p:bldP spid="315412" grpId="1"/>
      <p:bldP spid="315413" grpId="0"/>
      <p:bldP spid="315413" grpId="1"/>
      <p:bldP spid="315414" grpId="0" animBg="1"/>
      <p:bldP spid="315414" grpId="1" animBg="1"/>
      <p:bldP spid="315415" grpId="0" animBg="1"/>
      <p:bldP spid="315415" grpId="1" animBg="1"/>
      <p:bldP spid="3154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swapped positions.  This is because we  multiplied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divided by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opposite actions.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356100" y="2709863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316421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4500563" y="2492375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2124075" y="2998788"/>
            <a:ext cx="10795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Char char="o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4500563" y="350043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323850" y="457676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5495925" y="2425700"/>
            <a:ext cx="44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6000" b="1" i="1" baseline="30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-1.16354E-6 L -0.28351 -0.06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31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181 0.00463 L 0.26771 0.0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3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2" grpId="0"/>
      <p:bldP spid="316424" grpId="0"/>
      <p:bldP spid="316425" grpId="0"/>
      <p:bldP spid="31642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17443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17446" name="AutoShape 6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716463" y="3644900"/>
            <a:ext cx="1511300" cy="10080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7453" name="AutoShape 13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724525" y="2636838"/>
            <a:ext cx="1079500" cy="10096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744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74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7452" name="AutoShape 12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211638" y="2636838"/>
            <a:ext cx="1154112" cy="10080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8470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84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/>
      <p:bldP spid="31847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1951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4140200" y="2709863"/>
            <a:ext cx="4103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19505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6589713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 flipV="1">
            <a:off x="6659563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9511" name="Text Box 23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19512" name="Text Box 24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19515" name="Line 27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9516" name="Line 28"/>
          <p:cNvSpPr>
            <a:spLocks noChangeShapeType="1"/>
          </p:cNvSpPr>
          <p:nvPr/>
        </p:nvSpPr>
        <p:spPr bwMode="auto">
          <a:xfrm flipV="1">
            <a:off x="4427538" y="30686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61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68" dur="2000" fill="hold"/>
                                        <p:tgtEl>
                                          <p:spTgt spid="31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76 -0.02082 L -0.38611 0.0631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2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9" grpId="0"/>
      <p:bldP spid="319499" grpId="1"/>
      <p:bldP spid="319500" grpId="0"/>
      <p:bldP spid="319500" grpId="1"/>
      <p:bldP spid="319513" grpId="0" build="p"/>
      <p:bldP spid="319513" grpId="1" build="p"/>
      <p:bldP spid="319503" grpId="0"/>
      <p:bldP spid="319503" grpId="1"/>
      <p:bldP spid="319490" grpId="0"/>
      <p:bldP spid="319490" grpId="1"/>
      <p:bldP spid="319490" grpId="2"/>
      <p:bldP spid="319491" grpId="0"/>
      <p:bldP spid="319492" grpId="0"/>
      <p:bldP spid="319492" grpId="1"/>
      <p:bldP spid="319493" grpId="0"/>
      <p:bldP spid="319494" grpId="0"/>
      <p:bldP spid="319494" grpId="1"/>
      <p:bldP spid="319495" grpId="0"/>
      <p:bldP spid="319495" grpId="1"/>
      <p:bldP spid="319496" grpId="0"/>
      <p:bldP spid="319496" grpId="1"/>
      <p:bldP spid="319497" grpId="0"/>
      <p:bldP spid="319497" grpId="1"/>
      <p:bldP spid="319498" grpId="0"/>
      <p:bldP spid="319498" grpId="1"/>
      <p:bldP spid="319501" grpId="0"/>
      <p:bldP spid="319501" grpId="1"/>
      <p:bldP spid="319502" grpId="0"/>
      <p:bldP spid="319502" grpId="1"/>
      <p:bldP spid="319504" grpId="0"/>
      <p:bldP spid="319504" grpId="1"/>
      <p:bldP spid="319506" grpId="0"/>
      <p:bldP spid="319506" grpId="1"/>
      <p:bldP spid="319507" grpId="0" animBg="1"/>
      <p:bldP spid="319507" grpId="1" animBg="1"/>
      <p:bldP spid="319509" grpId="0"/>
      <p:bldP spid="319511" grpId="0"/>
      <p:bldP spid="319512" grpId="0"/>
      <p:bldP spid="319515" grpId="0" animBg="1"/>
      <p:bldP spid="319515" grpId="1" animBg="1"/>
      <p:bldP spid="319515" grpId="2" animBg="1"/>
      <p:bldP spid="319515" grpId="3" animBg="1"/>
      <p:bldP spid="319516" grpId="0" animBg="1"/>
      <p:bldP spid="319516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23850" y="47656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23850" y="5270500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3995738" y="2565400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20519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420938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4140200" y="243681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076825" y="3355975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5292725" y="2636838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85432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3132138" y="29257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0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38422E-6 L -0.39375 0.07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3.60398E-6 L -0.31112 0.207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10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3.1876E-6 L -0.18177 0.052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/>
      <p:bldP spid="320516" grpId="0"/>
      <p:bldP spid="320517" grpId="0"/>
      <p:bldP spid="320518" grpId="0"/>
      <p:bldP spid="320519" grpId="0"/>
      <p:bldP spid="320520" grpId="0"/>
      <p:bldP spid="320521" grpId="0"/>
      <p:bldP spid="320522" grpId="0"/>
      <p:bldP spid="32052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3600" b="1" i="1" baseline="-25000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 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21542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15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23850" y="4930775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258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56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3600" b="1" i="1" baseline="-25000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905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4140200" y="2709863"/>
            <a:ext cx="4608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__________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1547813" y="2924175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6662738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 flipV="1">
            <a:off x="6659563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2581" name="Text Box 21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2582" name="Text Box 2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2583" name="Text Box 23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22584" name="Text Box 24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2587" name="Line 27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2588" name="Line 28"/>
          <p:cNvSpPr>
            <a:spLocks noChangeShapeType="1"/>
          </p:cNvSpPr>
          <p:nvPr/>
        </p:nvSpPr>
        <p:spPr bwMode="auto">
          <a:xfrm flipV="1">
            <a:off x="5292725" y="3068638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2000"/>
                                        <p:tgtEl>
                                          <p:spTgt spid="3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14" presetID="9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7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2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2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4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61" presetID="63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4.53158E-6 L 0.42222 0.0002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69789E-6 L 0.40416 -1.69789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2.87763E-6 L 0.42066 -2.87763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68" dur="2000" fill="hold"/>
                                        <p:tgtEl>
                                          <p:spTgt spid="322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76 -0.02082 L -0.38611 0.0631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418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81 -0.02082 L -0.22431 0.0608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74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  <p:bldP spid="322562" grpId="1"/>
      <p:bldP spid="322563" grpId="0"/>
      <p:bldP spid="322563" grpId="1"/>
      <p:bldP spid="322564" grpId="0"/>
      <p:bldP spid="322564" grpId="1"/>
      <p:bldP spid="322565" grpId="0"/>
      <p:bldP spid="322565" grpId="1"/>
      <p:bldP spid="322566" grpId="0"/>
      <p:bldP spid="322566" grpId="1"/>
      <p:bldP spid="322567" grpId="0"/>
      <p:bldP spid="322567" grpId="1"/>
      <p:bldP spid="322574" grpId="0"/>
      <p:bldP spid="322574" grpId="1"/>
      <p:bldP spid="322573" grpId="0"/>
      <p:bldP spid="322585" grpId="0" build="p"/>
      <p:bldP spid="322585" grpId="1" build="p"/>
      <p:bldP spid="322577" grpId="0"/>
      <p:bldP spid="322577" grpId="1"/>
      <p:bldP spid="322570" grpId="0"/>
      <p:bldP spid="322570" grpId="1"/>
      <p:bldP spid="322570" grpId="2"/>
      <p:bldP spid="322571" grpId="0"/>
      <p:bldP spid="322572" grpId="0"/>
      <p:bldP spid="322572" grpId="1"/>
      <p:bldP spid="322575" grpId="0"/>
      <p:bldP spid="322575" grpId="1"/>
      <p:bldP spid="322576" grpId="0"/>
      <p:bldP spid="322576" grpId="1"/>
      <p:bldP spid="322578" grpId="0"/>
      <p:bldP spid="322578" grpId="1"/>
      <p:bldP spid="322579" grpId="0"/>
      <p:bldP spid="322579" grpId="1"/>
      <p:bldP spid="322580" grpId="0" animBg="1"/>
      <p:bldP spid="322580" grpId="1" animBg="1"/>
      <p:bldP spid="322581" grpId="0"/>
      <p:bldP spid="322583" grpId="0"/>
      <p:bldP spid="322583" grpId="1"/>
      <p:bldP spid="322584" grpId="0"/>
      <p:bldP spid="322587" grpId="0" animBg="1"/>
      <p:bldP spid="322587" grpId="1" animBg="1"/>
      <p:bldP spid="322587" grpId="2" animBg="1"/>
      <p:bldP spid="322587" grpId="3" animBg="1"/>
      <p:bldP spid="322588" grpId="0" animBg="1"/>
      <p:bldP spid="3225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4211638" y="267652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23850" y="4930775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2454" name="Text Box 6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435600" y="2532063"/>
            <a:ext cx="86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240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3132138" y="2532063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4500563" y="2532063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5221288" y="2684463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multiplying by </a:t>
            </a:r>
            <a:r>
              <a:rPr lang="en-US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3995738" y="3502025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2195513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en-US" sz="6000" b="1" i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V="1">
            <a:off x="4427538" y="3790950"/>
            <a:ext cx="129698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1908175" y="2673350"/>
            <a:ext cx="1584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</a:t>
            </a:r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V="1">
            <a:off x="4427538" y="2997200"/>
            <a:ext cx="1223962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945 -0.00023 L -0.35052 -0.005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0" dur="2000" fill="hold"/>
                                        <p:tgtEl>
                                          <p:spTgt spid="23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2" dur="20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4" dur="20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1" grpId="0"/>
      <p:bldP spid="232451" grpId="1"/>
      <p:bldP spid="232454" grpId="0"/>
      <p:bldP spid="232455" grpId="0" build="p"/>
      <p:bldP spid="232457" grpId="0"/>
      <p:bldP spid="232458" grpId="0"/>
      <p:bldP spid="232459" grpId="0"/>
      <p:bldP spid="232459" grpId="1"/>
      <p:bldP spid="232460" grpId="0"/>
      <p:bldP spid="232460" grpId="1"/>
      <p:bldP spid="232461" grpId="0"/>
      <p:bldP spid="232461" grpId="1"/>
      <p:bldP spid="232462" grpId="0" animBg="1"/>
      <p:bldP spid="232462" grpId="1" animBg="1"/>
      <p:bldP spid="232463" grpId="0"/>
      <p:bldP spid="232463" grpId="1"/>
      <p:bldP spid="232464" grpId="0" animBg="1"/>
      <p:bldP spid="232464" grpId="1" animBg="1"/>
      <p:bldP spid="232465" grpId="0"/>
      <p:bldP spid="232465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changed their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3850" y="48037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23850" y="5308600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067175" y="2709863"/>
            <a:ext cx="3313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</a:t>
            </a:r>
          </a:p>
        </p:txBody>
      </p:sp>
      <p:sp>
        <p:nvSpPr>
          <p:cNvPr id="323591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1001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211638" y="2514600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5003800" y="3500438"/>
            <a:ext cx="1081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35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-0.16997 -3.7774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6.01434E-7 L -0.32674 -0.083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97872E-6 L -0.4052 0.06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38422E-6 L -0.39358 0.07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3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876E-6 L -0.44914 0.19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E-6 -9.20657E-7 L -0.00782 0.080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4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8" grpId="0"/>
      <p:bldP spid="323589" grpId="0"/>
      <p:bldP spid="323590" grpId="0"/>
      <p:bldP spid="323591" grpId="0"/>
      <p:bldP spid="323592" grpId="0"/>
      <p:bldP spid="323593" grpId="0"/>
      <p:bldP spid="323594" grpId="0"/>
      <p:bldP spid="32359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24614" name="Text Box 6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46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/>
      <p:bldP spid="32461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AU" altLang="en-US" sz="28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’s on the left cancel out, leaving:</a:t>
            </a: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The next step is to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divide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multiplying by </a:t>
            </a:r>
            <a:r>
              <a:rPr lang="en-AU" altLang="en-US" sz="28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250825" y="4941888"/>
            <a:ext cx="8424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AU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divided by </a:t>
            </a:r>
            <a:r>
              <a:rPr lang="en-US" altLang="en-US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r>
              <a:rPr lang="en-AU" altLang="en-US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1</a:t>
            </a:r>
          </a:p>
        </p:txBody>
      </p:sp>
      <p:sp>
        <p:nvSpPr>
          <p:cNvPr id="325656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4500563" y="3500438"/>
            <a:ext cx="2087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250825" y="49307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multiply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both sides of the = by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as this is the opposite of dividing by </a:t>
            </a:r>
            <a:r>
              <a:rPr lang="en-AU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AU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4140200" y="2709863"/>
            <a:ext cx="280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</a:t>
            </a: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4211638" y="2581275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4140200" y="2709863"/>
            <a:ext cx="4392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_________</a:t>
            </a:r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4427538" y="3500438"/>
            <a:ext cx="216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755650" y="3929063"/>
            <a:ext cx="2087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468313" y="3143250"/>
            <a:ext cx="2592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25649" name="Text Box 17"/>
          <p:cNvSpPr txBox="1">
            <a:spLocks noChangeArrowheads="1"/>
          </p:cNvSpPr>
          <p:nvPr/>
        </p:nvSpPr>
        <p:spPr bwMode="auto">
          <a:xfrm>
            <a:off x="2124075" y="2924175"/>
            <a:ext cx="935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6589713" y="2533650"/>
            <a:ext cx="143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r>
              <a:rPr lang="en-US" altLang="en-US" sz="6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60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25651" name="Line 19"/>
          <p:cNvSpPr>
            <a:spLocks noChangeShapeType="1"/>
          </p:cNvSpPr>
          <p:nvPr/>
        </p:nvSpPr>
        <p:spPr bwMode="auto">
          <a:xfrm flipV="1">
            <a:off x="6659563" y="2924175"/>
            <a:ext cx="13684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5652" name="Text Box 20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5653" name="Text Box 21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5654" name="Text Box 2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25655" name="Text Box 23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5657" name="Text Box 25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5658" name="Line 26"/>
          <p:cNvSpPr>
            <a:spLocks noChangeShapeType="1"/>
          </p:cNvSpPr>
          <p:nvPr/>
        </p:nvSpPr>
        <p:spPr bwMode="auto">
          <a:xfrm flipV="1">
            <a:off x="5003800" y="3933825"/>
            <a:ext cx="1008063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5659" name="Line 27"/>
          <p:cNvSpPr>
            <a:spLocks noChangeShapeType="1"/>
          </p:cNvSpPr>
          <p:nvPr/>
        </p:nvSpPr>
        <p:spPr bwMode="auto">
          <a:xfrm flipV="1">
            <a:off x="1187450" y="4437063"/>
            <a:ext cx="129698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5660" name="Text Box 28"/>
          <p:cNvSpPr txBox="1">
            <a:spLocks noChangeArrowheads="1"/>
          </p:cNvSpPr>
          <p:nvPr/>
        </p:nvSpPr>
        <p:spPr bwMode="auto">
          <a:xfrm>
            <a:off x="1763713" y="315912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5661" name="Line 29"/>
          <p:cNvSpPr>
            <a:spLocks noChangeShapeType="1"/>
          </p:cNvSpPr>
          <p:nvPr/>
        </p:nvSpPr>
        <p:spPr bwMode="auto">
          <a:xfrm flipV="1">
            <a:off x="827088" y="3500438"/>
            <a:ext cx="1296987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3.77747E-6 L -0.1772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5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20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25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25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25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2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8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/>
      <p:bldP spid="325635" grpId="1"/>
      <p:bldP spid="325636" grpId="0"/>
      <p:bldP spid="325636" grpId="1"/>
      <p:bldP spid="325637" grpId="0"/>
      <p:bldP spid="325637" grpId="1"/>
      <p:bldP spid="325638" grpId="0"/>
      <p:bldP spid="325638" grpId="1"/>
      <p:bldP spid="325641" grpId="0"/>
      <p:bldP spid="325641" grpId="1"/>
      <p:bldP spid="325656" grpId="0" build="p"/>
      <p:bldP spid="325656" grpId="1" build="p"/>
      <p:bldP spid="325648" grpId="0"/>
      <p:bldP spid="325634" grpId="0"/>
      <p:bldP spid="325634" grpId="1"/>
      <p:bldP spid="325642" grpId="0"/>
      <p:bldP spid="325642" grpId="1"/>
      <p:bldP spid="325644" grpId="0"/>
      <p:bldP spid="325644" grpId="1"/>
      <p:bldP spid="325645" grpId="0"/>
      <p:bldP spid="325646" grpId="0"/>
      <p:bldP spid="325646" grpId="1"/>
      <p:bldP spid="325647" grpId="0"/>
      <p:bldP spid="325647" grpId="1"/>
      <p:bldP spid="325649" grpId="0"/>
      <p:bldP spid="325650" grpId="0"/>
      <p:bldP spid="325650" grpId="1"/>
      <p:bldP spid="325651" grpId="0" animBg="1"/>
      <p:bldP spid="325651" grpId="1" animBg="1"/>
      <p:bldP spid="325652" grpId="0"/>
      <p:bldP spid="325658" grpId="0" animBg="1"/>
      <p:bldP spid="325658" grpId="1" animBg="1"/>
      <p:bldP spid="325659" grpId="0" animBg="1"/>
      <p:bldP spid="325659" grpId="1" animBg="1"/>
      <p:bldP spid="325660" grpId="0"/>
      <p:bldP spid="325660" grpId="1"/>
      <p:bldP spid="325661" grpId="0" animBg="1"/>
      <p:bldP spid="325661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2089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When we made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subject, </a:t>
            </a:r>
            <a:r>
              <a:rPr lang="en-US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en-US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and 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AU" altLang="en-US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swapped positions relative to the division line when they crossed the equals sign.  </a:t>
            </a:r>
            <a:endParaRPr lang="el-GR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23850" y="4710113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This greatly simplifies the process</a:t>
            </a:r>
            <a:r>
              <a:rPr lang="en-AU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323850" y="5214938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Only use this method if you understand the transposition process and are confident to do so</a:t>
            </a:r>
            <a:r>
              <a:rPr lang="en-AU" altLang="en-US" sz="28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en-US" sz="28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356100" y="2709863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_____</a:t>
            </a:r>
          </a:p>
        </p:txBody>
      </p:sp>
      <p:sp>
        <p:nvSpPr>
          <p:cNvPr id="326663" name="Text Box 7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802313" y="2565400"/>
            <a:ext cx="930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4284663" y="258127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el-GR" altLang="en-US" sz="60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4932363" y="3500438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5292725" y="27813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x</a:t>
            </a:r>
            <a:endParaRPr lang="en-US" altLang="en-US" sz="6000" b="1" i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24075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60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en-US" altLang="en-US" sz="60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3132138" y="3070225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7747E-6 L 0.31892 0.083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1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62 0.01064 L -0.30712 -0.0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4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/>
      <p:bldP spid="326665" grpId="0"/>
      <p:bldP spid="326667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580063" y="2700338"/>
            <a:ext cx="1243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</a:t>
            </a: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3924300" y="2700338"/>
            <a:ext cx="8905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3276600" y="2700338"/>
            <a:ext cx="268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5003800" y="2700338"/>
            <a:ext cx="1857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</a:p>
        </p:txBody>
      </p:sp>
      <p:sp>
        <p:nvSpPr>
          <p:cNvPr id="327685" name="AutoShape 5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708400" y="2636838"/>
            <a:ext cx="1295400" cy="10795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27684" name="AutoShape 4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435600" y="2565400"/>
            <a:ext cx="1657350" cy="12239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IN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8709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580063" y="2700338"/>
            <a:ext cx="1243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924300" y="2700338"/>
            <a:ext cx="8905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28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3276600" y="2700338"/>
            <a:ext cx="268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5003800" y="2700338"/>
            <a:ext cx="1857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/>
      <p:bldP spid="328708" grpId="0"/>
      <p:bldP spid="3287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835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usually show the subject on the left of the =.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179388" y="4930775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added to -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add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both sides of the =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subtracting P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IN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6877050" y="2708275"/>
            <a:ext cx="208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 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LOSS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258888" y="2636838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 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LOSS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7019925" y="3213100"/>
            <a:ext cx="1800225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9740" name="Text Box 12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580063" y="2700338"/>
            <a:ext cx="1243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</a:t>
            </a: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3924300" y="2700338"/>
            <a:ext cx="8905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3276600" y="2700338"/>
            <a:ext cx="268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5003800" y="2700338"/>
            <a:ext cx="1857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4932363" y="3140075"/>
            <a:ext cx="1944687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3.04187E-6 L -0.19114 3.0418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29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0" dur="2000" fill="hold"/>
                                        <p:tgtEl>
                                          <p:spTgt spid="32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2.47513E-6 L -0.23021 0.001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3.90932E-7 L 0.48281 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9" grpId="0"/>
      <p:bldP spid="329739" grpId="1"/>
      <p:bldP spid="329731" grpId="0"/>
      <p:bldP spid="329731" grpId="1"/>
      <p:bldP spid="329734" grpId="0"/>
      <p:bldP spid="329734" grpId="1"/>
      <p:bldP spid="329735" grpId="0"/>
      <p:bldP spid="329735" grpId="1"/>
      <p:bldP spid="329736" grpId="0"/>
      <p:bldP spid="329737" grpId="0" animBg="1"/>
      <p:bldP spid="329737" grpId="1" animBg="1"/>
      <p:bldP spid="329740" grpId="0"/>
      <p:bldP spid="329742" grpId="0" build="p"/>
      <p:bldP spid="329742" grpId="1" build="p"/>
      <p:bldP spid="329744" grpId="0"/>
      <p:bldP spid="329745" grpId="0" animBg="1"/>
      <p:bldP spid="329745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6227763" y="558958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Click to continue</a:t>
            </a:r>
            <a:endParaRPr lang="en-US" altLang="en-US" sz="2400" b="1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0757" name="Text Box 5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580063" y="2700338"/>
            <a:ext cx="1243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924300" y="2700338"/>
            <a:ext cx="8905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3276600" y="2700338"/>
            <a:ext cx="268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5003800" y="2700338"/>
            <a:ext cx="1857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/>
      <p:bldP spid="330756" grpId="0"/>
      <p:bldP spid="33075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42" name="Text Box 66"/>
          <p:cNvSpPr txBox="1">
            <a:spLocks noChangeArrowheads="1"/>
          </p:cNvSpPr>
          <p:nvPr/>
        </p:nvSpPr>
        <p:spPr bwMode="auto">
          <a:xfrm>
            <a:off x="3060700" y="2636838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831" name="Text Box 55"/>
          <p:cNvSpPr txBox="1">
            <a:spLocks noChangeArrowheads="1"/>
          </p:cNvSpPr>
          <p:nvPr/>
        </p:nvSpPr>
        <p:spPr bwMode="auto">
          <a:xfrm>
            <a:off x="179388" y="4930775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added to -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right cancel out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1847" name="Text Box 71"/>
          <p:cNvSpPr txBox="1">
            <a:spLocks noChangeArrowheads="1"/>
          </p:cNvSpPr>
          <p:nvPr/>
        </p:nvSpPr>
        <p:spPr bwMode="auto">
          <a:xfrm>
            <a:off x="179388" y="4581525"/>
            <a:ext cx="8785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Now,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subtracted from +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equals 0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(there is a + in front of the left P</a:t>
            </a:r>
            <a:r>
              <a:rPr lang="en-US" altLang="en-US" sz="2800" b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but it is not shown)</a:t>
            </a:r>
            <a:b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We could say the </a:t>
            </a:r>
            <a:r>
              <a:rPr lang="en-US" altLang="en-US" sz="28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’s on the left cancel out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1832" name="Text Box 56"/>
          <p:cNvSpPr txBox="1">
            <a:spLocks noChangeArrowheads="1"/>
          </p:cNvSpPr>
          <p:nvPr/>
        </p:nvSpPr>
        <p:spPr bwMode="auto">
          <a:xfrm>
            <a:off x="323850" y="493077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a first step,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add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to both sides of the =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subtracting P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1846" name="Text Box 70"/>
          <p:cNvSpPr txBox="1">
            <a:spLocks noChangeArrowheads="1"/>
          </p:cNvSpPr>
          <p:nvPr/>
        </p:nvSpPr>
        <p:spPr bwMode="auto">
          <a:xfrm>
            <a:off x="323850" y="4941888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Next we </a:t>
            </a:r>
            <a:r>
              <a:rPr lang="en-US" altLang="en-US" sz="2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subtract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28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from both sides of the = </a:t>
            </a:r>
            <a:b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as this is the opposite of adding P</a:t>
            </a:r>
            <a:r>
              <a:rPr lang="en-US" altLang="en-US" sz="2800" b="1" baseline="-25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OUT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Watch as we make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</a:t>
            </a:r>
            <a:r>
              <a:rPr lang="en-US" altLang="en-US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LOSS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the subject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1830" name="Text Box 54"/>
          <p:cNvSpPr txBox="1">
            <a:spLocks noChangeArrowheads="1"/>
          </p:cNvSpPr>
          <p:nvPr/>
        </p:nvSpPr>
        <p:spPr bwMode="auto">
          <a:xfrm>
            <a:off x="395288" y="4941888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Don’t show the + sign to the left of the subject.</a:t>
            </a:r>
            <a:endParaRPr lang="en-US" altLang="en-US" sz="28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31833" name="Text Box 57"/>
          <p:cNvSpPr txBox="1">
            <a:spLocks noChangeArrowheads="1"/>
          </p:cNvSpPr>
          <p:nvPr/>
        </p:nvSpPr>
        <p:spPr bwMode="auto">
          <a:xfrm>
            <a:off x="6877050" y="2708275"/>
            <a:ext cx="208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 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LOSS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834" name="Text Box 58"/>
          <p:cNvSpPr txBox="1">
            <a:spLocks noChangeArrowheads="1"/>
          </p:cNvSpPr>
          <p:nvPr/>
        </p:nvSpPr>
        <p:spPr bwMode="auto">
          <a:xfrm>
            <a:off x="1619250" y="2636838"/>
            <a:ext cx="1582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LOSS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835" name="Line 59"/>
          <p:cNvSpPr>
            <a:spLocks noChangeShapeType="1"/>
          </p:cNvSpPr>
          <p:nvPr/>
        </p:nvSpPr>
        <p:spPr bwMode="auto">
          <a:xfrm>
            <a:off x="7019925" y="3213100"/>
            <a:ext cx="1800225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1836" name="Text Box 60">
            <a:hlinkClick r:id="rId3" action="ppaction://hlinksldjump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5580063" y="2700338"/>
            <a:ext cx="1243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LOSS</a:t>
            </a:r>
          </a:p>
        </p:txBody>
      </p:sp>
      <p:sp>
        <p:nvSpPr>
          <p:cNvPr id="331837" name="Text Box 61"/>
          <p:cNvSpPr txBox="1">
            <a:spLocks noChangeArrowheads="1"/>
          </p:cNvSpPr>
          <p:nvPr/>
        </p:nvSpPr>
        <p:spPr bwMode="auto">
          <a:xfrm>
            <a:off x="3924300" y="2700338"/>
            <a:ext cx="8905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3183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1908175" y="2492375"/>
            <a:ext cx="1079500" cy="1087438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331839" name="Text Box 63"/>
          <p:cNvSpPr txBox="1">
            <a:spLocks noChangeArrowheads="1"/>
          </p:cNvSpPr>
          <p:nvPr/>
        </p:nvSpPr>
        <p:spPr bwMode="auto">
          <a:xfrm>
            <a:off x="3276600" y="2700338"/>
            <a:ext cx="2682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1840" name="Text Box 64"/>
          <p:cNvSpPr txBox="1">
            <a:spLocks noChangeArrowheads="1"/>
          </p:cNvSpPr>
          <p:nvPr/>
        </p:nvSpPr>
        <p:spPr bwMode="auto">
          <a:xfrm>
            <a:off x="5003800" y="2700338"/>
            <a:ext cx="1857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</a:t>
            </a:r>
          </a:p>
        </p:txBody>
      </p:sp>
      <p:sp>
        <p:nvSpPr>
          <p:cNvPr id="331841" name="Line 65"/>
          <p:cNvSpPr>
            <a:spLocks noChangeShapeType="1"/>
          </p:cNvSpPr>
          <p:nvPr/>
        </p:nvSpPr>
        <p:spPr bwMode="auto">
          <a:xfrm>
            <a:off x="4932363" y="3140075"/>
            <a:ext cx="1944687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1843" name="Text Box 67"/>
          <p:cNvSpPr txBox="1">
            <a:spLocks noChangeArrowheads="1"/>
          </p:cNvSpPr>
          <p:nvPr/>
        </p:nvSpPr>
        <p:spPr bwMode="auto">
          <a:xfrm>
            <a:off x="7019925" y="2714625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en-AU" altLang="en-US" sz="4400" b="1" i="1" baseline="-25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844" name="Line 68"/>
          <p:cNvSpPr>
            <a:spLocks noChangeShapeType="1"/>
          </p:cNvSpPr>
          <p:nvPr/>
        </p:nvSpPr>
        <p:spPr bwMode="auto">
          <a:xfrm>
            <a:off x="3203575" y="2997200"/>
            <a:ext cx="1512888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1848" name="Text Box 72"/>
          <p:cNvSpPr txBox="1">
            <a:spLocks noChangeArrowheads="1"/>
          </p:cNvSpPr>
          <p:nvPr/>
        </p:nvSpPr>
        <p:spPr bwMode="auto">
          <a:xfrm>
            <a:off x="1258888" y="2636838"/>
            <a:ext cx="576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l-GR" altLang="en-US" sz="4400" b="1" i="1" baseline="-250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845" name="Line 69"/>
          <p:cNvSpPr>
            <a:spLocks noChangeShapeType="1"/>
          </p:cNvSpPr>
          <p:nvPr/>
        </p:nvSpPr>
        <p:spPr bwMode="auto">
          <a:xfrm>
            <a:off x="179388" y="2997200"/>
            <a:ext cx="1079500" cy="1444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3.04187E-6 L -0.19114 3.0418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9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1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1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1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1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31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1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3" dur="2000" fill="hold"/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5" dur="2000" fill="hold"/>
                                        <p:tgtEl>
                                          <p:spTgt spid="331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3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3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3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3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1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30" presetID="9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31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34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139" presetID="35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8299 4.55008E-6 L -1.11111E-6 4.55008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31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5 -3.94171E-6 L -2.5E-6 -3.94171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44" dur="2000" fill="hold"/>
                                        <p:tgtEl>
                                          <p:spTgt spid="331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42" grpId="0"/>
      <p:bldP spid="331842" grpId="1"/>
      <p:bldP spid="331831" grpId="0"/>
      <p:bldP spid="331831" grpId="1"/>
      <p:bldP spid="331847" grpId="0"/>
      <p:bldP spid="331847" grpId="1"/>
      <p:bldP spid="331832" grpId="0"/>
      <p:bldP spid="331832" grpId="1"/>
      <p:bldP spid="331846" grpId="0"/>
      <p:bldP spid="331846" grpId="1"/>
      <p:bldP spid="331830" grpId="0"/>
      <p:bldP spid="331830" grpId="1"/>
      <p:bldP spid="331833" grpId="0"/>
      <p:bldP spid="331833" grpId="1"/>
      <p:bldP spid="331834" grpId="0"/>
      <p:bldP spid="331835" grpId="0" animBg="1"/>
      <p:bldP spid="331835" grpId="1" animBg="1"/>
      <p:bldP spid="331836" grpId="0"/>
      <p:bldP spid="331837" grpId="0"/>
      <p:bldP spid="331837" grpId="1"/>
      <p:bldP spid="331838" grpId="1" build="p"/>
      <p:bldP spid="331838" grpId="2" build="p"/>
      <p:bldP spid="331839" grpId="0"/>
      <p:bldP spid="331839" grpId="1"/>
      <p:bldP spid="331840" grpId="0"/>
      <p:bldP spid="331841" grpId="0" animBg="1"/>
      <p:bldP spid="331841" grpId="1" animBg="1"/>
      <p:bldP spid="331843" grpId="0"/>
      <p:bldP spid="331843" grpId="1"/>
      <p:bldP spid="331844" grpId="0" animBg="1"/>
      <p:bldP spid="331844" grpId="1" animBg="1"/>
      <p:bldP spid="331848" grpId="0"/>
      <p:bldP spid="331848" grpId="1"/>
      <p:bldP spid="331845" grpId="0" animBg="1"/>
      <p:bldP spid="331845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3348038" y="2709863"/>
            <a:ext cx="2160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____</a:t>
            </a:r>
          </a:p>
        </p:txBody>
      </p:sp>
      <p:sp>
        <p:nvSpPr>
          <p:cNvPr id="332803" name="Text Box 3">
            <a:hlinkClick r:id="rId2" action="ppaction://hlinksldjump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92500" y="24923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421063" y="3357563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AU" altLang="en-US" sz="4400" b="1" i="1" baseline="-25000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endParaRPr lang="en-US" altLang="en-US" sz="4400" b="1" i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2805" name="AutoShape 5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421063" y="3429000"/>
            <a:ext cx="1368425" cy="10810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32806" name="AutoShape 6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492500" y="2492375"/>
            <a:ext cx="1368425" cy="10080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3280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4000" b="1">
                <a:solidFill>
                  <a:srgbClr val="FFCC00"/>
                </a:solidFill>
              </a:rPr>
              <a:t/>
            </a:r>
            <a:br>
              <a:rPr lang="en-US" altLang="en-US" sz="4000" b="1">
                <a:solidFill>
                  <a:srgbClr val="FFCC00"/>
                </a:solidFill>
              </a:rPr>
            </a:br>
            <a:r>
              <a:rPr lang="en-US" altLang="en-US" sz="3000" b="1">
                <a:solidFill>
                  <a:srgbClr val="FFCC00"/>
                </a:solidFill>
              </a:rPr>
              <a:t>maths demystified</a:t>
            </a:r>
            <a: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  <a:t/>
            </a:r>
            <a:br>
              <a:rPr lang="en-US" altLang="en-US" sz="3000" b="1">
                <a:solidFill>
                  <a:srgbClr val="FFCC00"/>
                </a:solidFill>
                <a:latin typeface="Bradley Hand ITC" pitchFamily="66" charset="0"/>
              </a:rPr>
            </a:br>
            <a:endParaRPr lang="en-US" altLang="en-US" sz="3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3328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36738" y="2998788"/>
            <a:ext cx="1079500" cy="108743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altLang="en-US" sz="4400" b="1" i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2413000" y="3070225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=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179388" y="1196975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Select the variable you want as the subject: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5148263" y="3068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n-AU" altLang="en-US" sz="4400" b="1">
                <a:solidFill>
                  <a:srgbClr val="3A10E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altLang="en-US" sz="4400" b="1" baseline="-25000">
              <a:solidFill>
                <a:srgbClr val="3A10E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mpson's Transposi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Hampson's Transposition</Template>
  <TotalTime>1</TotalTime>
  <Words>7167</Words>
  <Application>Microsoft Office PowerPoint</Application>
  <PresentationFormat>On-screen Show (4:3)</PresentationFormat>
  <Paragraphs>2071</Paragraphs>
  <Slides>140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50" baseType="lpstr">
      <vt:lpstr>Arial</vt:lpstr>
      <vt:lpstr>Wingdings</vt:lpstr>
      <vt:lpstr>Garamond</vt:lpstr>
      <vt:lpstr>Bradley Hand ITC</vt:lpstr>
      <vt:lpstr>Times New Roman</vt:lpstr>
      <vt:lpstr>Arial Narrow</vt:lpstr>
      <vt:lpstr>Hampson's Transposition</vt:lpstr>
      <vt:lpstr>1_Default Design</vt:lpstr>
      <vt:lpstr>Adobe Photoshop Image</vt:lpstr>
      <vt:lpstr>Microsoft Equation 3.0</vt:lpstr>
      <vt:lpstr>Electrical Trade Principles 2e</vt:lpstr>
      <vt:lpstr>Appendix: maths demystified</vt:lpstr>
      <vt:lpstr>PowerPoint Presentation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  <vt:lpstr> maths demystified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Trade Principles 2e</dc:title>
  <dc:creator>Geoff</dc:creator>
  <cp:lastModifiedBy>Geoff</cp:lastModifiedBy>
  <cp:revision>1</cp:revision>
  <dcterms:created xsi:type="dcterms:W3CDTF">2013-09-16T12:11:48Z</dcterms:created>
  <dcterms:modified xsi:type="dcterms:W3CDTF">2013-09-16T12:13:34Z</dcterms:modified>
</cp:coreProperties>
</file>