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5" r:id="rId2"/>
    <p:sldMasterId id="2147483877" r:id="rId3"/>
    <p:sldMasterId id="2147483890" r:id="rId4"/>
  </p:sldMasterIdLst>
  <p:notesMasterIdLst>
    <p:notesMasterId r:id="rId25"/>
  </p:notesMasterIdLst>
  <p:sldIdLst>
    <p:sldId id="256" r:id="rId5"/>
    <p:sldId id="266" r:id="rId6"/>
    <p:sldId id="301" r:id="rId7"/>
    <p:sldId id="270" r:id="rId8"/>
    <p:sldId id="302" r:id="rId9"/>
    <p:sldId id="282" r:id="rId10"/>
    <p:sldId id="303" r:id="rId11"/>
    <p:sldId id="304" r:id="rId12"/>
    <p:sldId id="305" r:id="rId13"/>
    <p:sldId id="287" r:id="rId14"/>
    <p:sldId id="272" r:id="rId15"/>
    <p:sldId id="294" r:id="rId16"/>
    <p:sldId id="289" r:id="rId17"/>
    <p:sldId id="306" r:id="rId18"/>
    <p:sldId id="307" r:id="rId19"/>
    <p:sldId id="290" r:id="rId20"/>
    <p:sldId id="291" r:id="rId21"/>
    <p:sldId id="274" r:id="rId22"/>
    <p:sldId id="275" r:id="rId23"/>
    <p:sldId id="288" r:id="rId24"/>
  </p:sldIdLst>
  <p:sldSz cx="9144000" cy="6858000" type="screen4x3"/>
  <p:notesSz cx="6858000" cy="9144000"/>
  <p:defaultTextStyle>
    <a:defPPr>
      <a:defRPr lang="en-AU"/>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CC6600"/>
    <a:srgbClr val="00FF00"/>
    <a:srgbClr val="FF0000"/>
    <a:srgbClr val="FF0066"/>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81" autoAdjust="0"/>
  </p:normalViewPr>
  <p:slideViewPr>
    <p:cSldViewPr>
      <p:cViewPr varScale="1">
        <p:scale>
          <a:sx n="109" d="100"/>
          <a:sy n="109" d="100"/>
        </p:scale>
        <p:origin x="10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955CF-4BF4-4DB8-B4DC-BF6E47AA920F}" type="datetimeFigureOut">
              <a:rPr lang="en-AU" smtClean="0"/>
              <a:t>4/08/2020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BA77C-352A-4983-B61E-4ED436703787}" type="slidenum">
              <a:rPr lang="en-AU" smtClean="0"/>
              <a:t>‹#›</a:t>
            </a:fld>
            <a:endParaRPr lang="en-AU"/>
          </a:p>
        </p:txBody>
      </p:sp>
    </p:spTree>
    <p:extLst>
      <p:ext uri="{BB962C8B-B14F-4D97-AF65-F5344CB8AC3E}">
        <p14:creationId xmlns:p14="http://schemas.microsoft.com/office/powerpoint/2010/main" val="379950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2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BUCHHOLZ RELAY</a:t>
            </a:r>
          </a:p>
        </p:txBody>
      </p:sp>
      <p:sp>
        <p:nvSpPr>
          <p:cNvPr id="10240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C7855-8F4C-4BF4-9F6A-B6D07900313C}" type="slidenum">
              <a:rPr lang="en-US" smtClean="0">
                <a:solidFill>
                  <a:prstClr val="black"/>
                </a:solidFill>
              </a:rPr>
              <a:pPr/>
              <a:t>7</a:t>
            </a:fld>
            <a:endParaRPr lang="en-US" smtClean="0">
              <a:solidFill>
                <a:prstClr val="black"/>
              </a:solidFill>
            </a:endParaRPr>
          </a:p>
        </p:txBody>
      </p:sp>
    </p:spTree>
    <p:extLst>
      <p:ext uri="{BB962C8B-B14F-4D97-AF65-F5344CB8AC3E}">
        <p14:creationId xmlns:p14="http://schemas.microsoft.com/office/powerpoint/2010/main" val="371334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214488 w 993"/>
                <a:gd name="T1" fmla="*/ 0 h 533"/>
                <a:gd name="T2" fmla="*/ 0 w 993"/>
                <a:gd name="T3" fmla="*/ 0 h 533"/>
                <a:gd name="T4" fmla="*/ 0 w 993"/>
                <a:gd name="T5" fmla="*/ 105444 h 533"/>
                <a:gd name="T6" fmla="*/ 64368 w 993"/>
                <a:gd name="T7" fmla="*/ 105444 h 533"/>
                <a:gd name="T8" fmla="*/ 72144 w 993"/>
                <a:gd name="T9" fmla="*/ 111281 h 533"/>
                <a:gd name="T10" fmla="*/ 143208 w 993"/>
                <a:gd name="T11" fmla="*/ 111281 h 533"/>
                <a:gd name="T12" fmla="*/ 150768 w 993"/>
                <a:gd name="T13" fmla="*/ 105444 h 533"/>
                <a:gd name="T14" fmla="*/ 214488 w 993"/>
                <a:gd name="T15" fmla="*/ 105230 h 533"/>
                <a:gd name="T16" fmla="*/ 21448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AU" sz="6000">
                <a:solidFill>
                  <a:srgbClr val="000000"/>
                </a:solidFill>
              </a:endParaRPr>
            </a:p>
          </p:txBody>
        </p:sp>
        <p:sp>
          <p:nvSpPr>
            <p:cNvPr id="7" name="未知"/>
            <p:cNvSpPr>
              <a:spLocks/>
            </p:cNvSpPr>
            <p:nvPr userDrawn="1"/>
          </p:nvSpPr>
          <p:spPr bwMode="auto">
            <a:xfrm>
              <a:off x="0" y="0"/>
              <a:ext cx="5934" cy="3126"/>
            </a:xfrm>
            <a:custGeom>
              <a:avLst/>
              <a:gdLst>
                <a:gd name="T0" fmla="*/ 213624 w 989"/>
                <a:gd name="T1" fmla="*/ 0 h 521"/>
                <a:gd name="T2" fmla="*/ 0 w 989"/>
                <a:gd name="T3" fmla="*/ 0 h 521"/>
                <a:gd name="T4" fmla="*/ 0 w 989"/>
                <a:gd name="T5" fmla="*/ 106488 h 521"/>
                <a:gd name="T6" fmla="*/ 63504 w 989"/>
                <a:gd name="T7" fmla="*/ 106488 h 521"/>
                <a:gd name="T8" fmla="*/ 71280 w 989"/>
                <a:gd name="T9" fmla="*/ 112536 h 521"/>
                <a:gd name="T10" fmla="*/ 142128 w 989"/>
                <a:gd name="T11" fmla="*/ 112536 h 521"/>
                <a:gd name="T12" fmla="*/ 149904 w 989"/>
                <a:gd name="T13" fmla="*/ 106488 h 521"/>
                <a:gd name="T14" fmla="*/ 213624 w 989"/>
                <a:gd name="T15" fmla="*/ 106488 h 521"/>
                <a:gd name="T16" fmla="*/ 21362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AU" sz="600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AU" sz="600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AU" sz="600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latinLnBrk="1" hangingPunct="1">
              <a:defRPr/>
            </a:pPr>
            <a:endParaRPr lang="en-US" alt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a:lvl1pPr>
          </a:lstStyle>
          <a:p>
            <a:pPr>
              <a:defRPr/>
            </a:pPr>
            <a:fld id="{B9A0003A-58B2-46B3-8BE1-EE183A9EDAE2}"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19920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695E218-B9D8-4D19-89CD-4D9B985E2102}"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1968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D483C94-CB17-4C38-A328-6C24F7CD838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34681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6C0AE39E-633C-4B2B-941B-E6408017F695}"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79614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B3D9CD91-2E4C-4EA2-9AEC-6B8FCDBE3AF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01592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317B7D7-207F-4BB9-851B-555B081BECF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157975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620713"/>
            <a:ext cx="3810000" cy="5475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620713"/>
            <a:ext cx="3810000" cy="5475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BA6C291E-0389-46E1-9135-FEB325E96F79}"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6807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2409D991-A2D7-4C55-A36F-0A1C3F1C03AF}"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70087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74AAF9E-C9B1-49B3-A8A5-9455EAE7384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05074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A0CEF833-B15E-4BD4-8AE3-71468F86BFDF}"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13842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1A663F74-7870-4745-9607-7F1062098FE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34177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E9044BDB-201C-4405-9408-965426B757FB}"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346157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A4B4447-9DC8-42BE-9D49-0BA109817EC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39564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5E396F7-C873-4600-81CE-A16627265BA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62864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B58A201-C3D1-476C-9F35-3CBAAC268630}"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853070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9EA5229-F632-41B6-B2BB-AC7369BB3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733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1591B57-EC46-4479-A7BC-155476BB44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7113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147B273-F67A-4B6A-B4AE-0CE319E8B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138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DB24ABF7-A0E4-4BC0-8DEB-AEABB18DB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681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4CCDB4B5-1165-4A21-A600-4517D0498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6617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5B93A28-0A21-4C82-A573-87CADC989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359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506471D1-C6C3-440F-BF65-EE9EA8F2C5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6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345C5F-A81E-4862-A34F-CB6848C7FFB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192878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969F8B5-EB6F-4C74-9F0A-DDD589A42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40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32BDCEF-222A-4341-B7A3-8055110840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115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300BFBD-4B20-44F6-83E8-4B1C423F35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4917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2A98745-EBCF-4BCE-8750-4AF331A232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688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9EA5229-F632-41B6-B2BB-AC7369BB3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529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1591B57-EC46-4479-A7BC-155476BB44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691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147B273-F67A-4B6A-B4AE-0CE319E8B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537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DB24ABF7-A0E4-4BC0-8DEB-AEABB18DB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7923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4CCDB4B5-1165-4A21-A600-4517D0498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790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5B93A28-0A21-4C82-A573-87CADC989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60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F9CA709F-4456-4B28-9C6F-4059AD9FB04A}"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64182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506471D1-C6C3-440F-BF65-EE9EA8F2C5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609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969F8B5-EB6F-4C74-9F0A-DDD589A42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86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32BDCEF-222A-4341-B7A3-8055110840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1522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300BFBD-4B20-44F6-83E8-4B1C423F35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09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2A98745-EBCF-4BCE-8750-4AF331A232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11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62FD8F92-2A63-4CCF-9F6A-15B8544F285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5436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E7BB0FDE-135D-49FB-AAD0-C6E818DBEEF9}"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11255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18F5626B-1655-486A-94EA-28091F09C04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71833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9F8942B-6128-4A23-956D-9AB93977934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4681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0A571E85-304E-4455-8695-D1CE566F538B}"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79000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690 w 989"/>
                <a:gd name="T1" fmla="*/ 0 h 641"/>
                <a:gd name="T2" fmla="*/ 690 w 989"/>
                <a:gd name="T3" fmla="*/ 89506 h 641"/>
                <a:gd name="T4" fmla="*/ 0 w 989"/>
                <a:gd name="T5" fmla="*/ 93894 h 641"/>
                <a:gd name="T6" fmla="*/ 690 w 989"/>
                <a:gd name="T7" fmla="*/ 94676 h 641"/>
                <a:gd name="T8" fmla="*/ 52408 w 989"/>
                <a:gd name="T9" fmla="*/ 94676 h 641"/>
                <a:gd name="T10" fmla="*/ 58572 w 989"/>
                <a:gd name="T11" fmla="*/ 100461 h 641"/>
                <a:gd name="T12" fmla="*/ 116453 w 989"/>
                <a:gd name="T13" fmla="*/ 100461 h 641"/>
                <a:gd name="T14" fmla="*/ 122808 w 989"/>
                <a:gd name="T15" fmla="*/ 94676 h 641"/>
                <a:gd name="T16" fmla="*/ 174492 w 989"/>
                <a:gd name="T17" fmla="*/ 94676 h 641"/>
                <a:gd name="T18" fmla="*/ 174492 w 989"/>
                <a:gd name="T19" fmla="*/ 0 h 641"/>
                <a:gd name="T20" fmla="*/ 690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AU" sz="600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92948 h 630"/>
                <a:gd name="T4" fmla="*/ 51464 w 985"/>
                <a:gd name="T5" fmla="*/ 92948 h 630"/>
                <a:gd name="T6" fmla="*/ 57764 w 985"/>
                <a:gd name="T7" fmla="*/ 98766 h 630"/>
                <a:gd name="T8" fmla="*/ 115371 w 985"/>
                <a:gd name="T9" fmla="*/ 98766 h 630"/>
                <a:gd name="T10" fmla="*/ 121520 w 985"/>
                <a:gd name="T11" fmla="*/ 92948 h 630"/>
                <a:gd name="T12" fmla="*/ 172984 w 985"/>
                <a:gd name="T13" fmla="*/ 92948 h 630"/>
                <a:gd name="T14" fmla="*/ 172984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AU" sz="600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AU" sz="600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a:latin typeface="-윤고딕120" pitchFamily="2" charset="-127"/>
                <a:ea typeface="-윤고딕120" pitchFamily="2" charset="-127"/>
              </a:defRPr>
            </a:lvl1pPr>
          </a:lstStyle>
          <a:p>
            <a:pPr algn="l">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a:solidFill>
                  <a:schemeClr val="accent1"/>
                </a:solidFill>
                <a:latin typeface="隶书" pitchFamily="49" charset="-122"/>
                <a:ea typeface="隶书" pitchFamily="49" charset="-122"/>
              </a:defRPr>
            </a:lvl1pPr>
          </a:lstStyle>
          <a:p>
            <a:pPr>
              <a:defRPr/>
            </a:pPr>
            <a:endParaRPr lang="en-US" alt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a:latin typeface="-윤고딕120" pitchFamily="2" charset="-127"/>
                <a:ea typeface="-윤고딕120" pitchFamily="2" charset="-127"/>
              </a:defRPr>
            </a:lvl1pPr>
          </a:lstStyle>
          <a:p>
            <a:pPr>
              <a:defRPr/>
            </a:pPr>
            <a:fld id="{B3D51F63-8965-4EE3-89ED-D715B6BC8308}" type="slidenum">
              <a:rPr lang="ko-KR" altLang="en-US">
                <a:solidFill>
                  <a:srgbClr val="000000"/>
                </a:solidFill>
              </a:rPr>
              <a:pPr>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1869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未知"/>
          <p:cNvSpPr>
            <a:spLocks/>
          </p:cNvSpPr>
          <p:nvPr userDrawn="1"/>
        </p:nvSpPr>
        <p:spPr bwMode="auto">
          <a:xfrm>
            <a:off x="176213" y="1116013"/>
            <a:ext cx="8805862" cy="5486400"/>
          </a:xfrm>
          <a:custGeom>
            <a:avLst/>
            <a:gdLst>
              <a:gd name="T0" fmla="*/ 2147483647 w 989"/>
              <a:gd name="T1" fmla="*/ 0 h 641"/>
              <a:gd name="T2" fmla="*/ 2147483647 w 989"/>
              <a:gd name="T3" fmla="*/ 2147483647 h 641"/>
              <a:gd name="T4" fmla="*/ 0 w 989"/>
              <a:gd name="T5" fmla="*/ 2147483647 h 641"/>
              <a:gd name="T6" fmla="*/ 2147483647 w 989"/>
              <a:gd name="T7" fmla="*/ 2147483647 h 641"/>
              <a:gd name="T8" fmla="*/ 2147483647 w 989"/>
              <a:gd name="T9" fmla="*/ 2147483647 h 641"/>
              <a:gd name="T10" fmla="*/ 2147483647 w 989"/>
              <a:gd name="T11" fmla="*/ 2147483647 h 641"/>
              <a:gd name="T12" fmla="*/ 2147483647 w 989"/>
              <a:gd name="T13" fmla="*/ 2147483647 h 641"/>
              <a:gd name="T14" fmla="*/ 2147483647 w 989"/>
              <a:gd name="T15" fmla="*/ 2147483647 h 641"/>
              <a:gd name="T16" fmla="*/ 2147483647 w 989"/>
              <a:gd name="T17" fmla="*/ 2147483647 h 641"/>
              <a:gd name="T18" fmla="*/ 2147483647 w 989"/>
              <a:gd name="T19" fmla="*/ 0 h 641"/>
              <a:gd name="T20" fmla="*/ 2147483647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AU" sz="6000">
              <a:solidFill>
                <a:srgbClr val="000000"/>
              </a:solidFill>
            </a:endParaRPr>
          </a:p>
        </p:txBody>
      </p:sp>
      <p:sp>
        <p:nvSpPr>
          <p:cNvPr id="2052" name="Rectangle 4"/>
          <p:cNvSpPr>
            <a:spLocks noChangeArrowheads="1"/>
          </p:cNvSpPr>
          <p:nvPr userDrawn="1"/>
        </p:nvSpPr>
        <p:spPr bwMode="auto">
          <a:xfrm>
            <a:off x="201613" y="276225"/>
            <a:ext cx="8780462" cy="306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2053" name="Rectangle 5"/>
          <p:cNvSpPr>
            <a:spLocks noChangeArrowheads="1"/>
          </p:cNvSpPr>
          <p:nvPr userDrawn="1"/>
        </p:nvSpPr>
        <p:spPr bwMode="auto">
          <a:xfrm>
            <a:off x="184150" y="276225"/>
            <a:ext cx="8756650" cy="3063875"/>
          </a:xfrm>
          <a:prstGeom prst="rect">
            <a:avLst/>
          </a:prstGeom>
          <a:solidFill>
            <a:srgbClr val="004C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2054" name="未知"/>
          <p:cNvSpPr>
            <a:spLocks/>
          </p:cNvSpPr>
          <p:nvPr userDrawn="1"/>
        </p:nvSpPr>
        <p:spPr bwMode="auto">
          <a:xfrm>
            <a:off x="184150" y="1174750"/>
            <a:ext cx="8756650" cy="5392738"/>
          </a:xfrm>
          <a:custGeom>
            <a:avLst/>
            <a:gdLst>
              <a:gd name="T0" fmla="*/ 0 w 985"/>
              <a:gd name="T1" fmla="*/ 0 h 630"/>
              <a:gd name="T2" fmla="*/ 0 w 985"/>
              <a:gd name="T3" fmla="*/ 2147483647 h 630"/>
              <a:gd name="T4" fmla="*/ 2147483647 w 985"/>
              <a:gd name="T5" fmla="*/ 2147483647 h 630"/>
              <a:gd name="T6" fmla="*/ 2147483647 w 985"/>
              <a:gd name="T7" fmla="*/ 2147483647 h 630"/>
              <a:gd name="T8" fmla="*/ 2147483647 w 985"/>
              <a:gd name="T9" fmla="*/ 2147483647 h 630"/>
              <a:gd name="T10" fmla="*/ 2147483647 w 985"/>
              <a:gd name="T11" fmla="*/ 2147483647 h 630"/>
              <a:gd name="T12" fmla="*/ 2147483647 w 985"/>
              <a:gd name="T13" fmla="*/ 2147483647 h 630"/>
              <a:gd name="T14" fmla="*/ 2147483647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AU" sz="6000">
              <a:solidFill>
                <a:srgbClr val="000000"/>
              </a:solidFill>
            </a:endParaRPr>
          </a:p>
        </p:txBody>
      </p:sp>
      <p:sp>
        <p:nvSpPr>
          <p:cNvPr id="2055" name="Rectangle 7"/>
          <p:cNvSpPr>
            <a:spLocks noChangeArrowheads="1"/>
          </p:cNvSpPr>
          <p:nvPr userDrawn="1"/>
        </p:nvSpPr>
        <p:spPr bwMode="auto">
          <a:xfrm>
            <a:off x="184150" y="258763"/>
            <a:ext cx="8805863" cy="34925"/>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2056" name="Rectangle 8"/>
          <p:cNvSpPr>
            <a:spLocks noChangeArrowheads="1"/>
          </p:cNvSpPr>
          <p:nvPr userDrawn="1"/>
        </p:nvSpPr>
        <p:spPr bwMode="auto">
          <a:xfrm>
            <a:off x="174625" y="258763"/>
            <a:ext cx="26988" cy="6035675"/>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algn="l" eaLnBrk="1" hangingPunct="1">
              <a:defRPr/>
            </a:pPr>
            <a:endParaRPr lang="en-AU" altLang="en-US" smtClean="0">
              <a:solidFill>
                <a:srgbClr val="000000"/>
              </a:solidFill>
            </a:endParaRPr>
          </a:p>
        </p:txBody>
      </p:sp>
      <p:sp>
        <p:nvSpPr>
          <p:cNvPr id="2057" name="Rectangle 9"/>
          <p:cNvSpPr>
            <a:spLocks noGrp="1" noChangeArrowheads="1"/>
          </p:cNvSpPr>
          <p:nvPr>
            <p:ph type="body" idx="1"/>
          </p:nvPr>
        </p:nvSpPr>
        <p:spPr bwMode="auto">
          <a:xfrm>
            <a:off x="685800" y="620713"/>
            <a:ext cx="777240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6858" name="Rectangle 10"/>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a:ea typeface="Gulim" pitchFamily="34" charset="-127"/>
                <a:cs typeface="Arial" pitchFamily="34" charset="0"/>
              </a:defRPr>
            </a:lvl1pPr>
          </a:lstStyle>
          <a:p>
            <a:pPr algn="l">
              <a:defRPr/>
            </a:pPr>
            <a:endParaRPr lang="en-US" altLang="ko-KR">
              <a:solidFill>
                <a:srgbClr val="000000"/>
              </a:solidFill>
            </a:endParaRPr>
          </a:p>
        </p:txBody>
      </p:sp>
      <p:sp>
        <p:nvSpPr>
          <p:cNvPr id="206859" name="Rectangle 1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a:solidFill>
                  <a:schemeClr val="accent1"/>
                </a:solidFill>
                <a:latin typeface="+mj-ea"/>
                <a:ea typeface="+mj-ea"/>
              </a:defRPr>
            </a:lvl1pPr>
          </a:lstStyle>
          <a:p>
            <a:pPr>
              <a:defRPr/>
            </a:pPr>
            <a:endParaRPr lang="en-US" altLang="en-US">
              <a:solidFill>
                <a:srgbClr val="00CC99"/>
              </a:solidFill>
            </a:endParaRPr>
          </a:p>
        </p:txBody>
      </p:sp>
      <p:sp>
        <p:nvSpPr>
          <p:cNvPr id="206860" name="Rectangle 1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a:ea typeface="Gulim" pitchFamily="34" charset="-127"/>
                <a:cs typeface="Arial" pitchFamily="34" charset="0"/>
              </a:defRPr>
            </a:lvl1pPr>
          </a:lstStyle>
          <a:p>
            <a:pPr>
              <a:defRPr/>
            </a:pPr>
            <a:fld id="{E50B55F9-A7C5-4517-BF3D-1CA1BF045FE5}" type="slidenum">
              <a:rPr lang="ko-KR" altLang="en-US">
                <a:solidFill>
                  <a:srgbClr val="000000"/>
                </a:solidFill>
              </a:rPr>
              <a:pPr>
                <a:defRPr/>
              </a:pPr>
              <a:t>‹#›</a:t>
            </a:fld>
            <a:endParaRPr lang="en-US" altLang="ko-KR">
              <a:solidFill>
                <a:srgbClr val="000000"/>
              </a:solidFill>
            </a:endParaRPr>
          </a:p>
        </p:txBody>
      </p:sp>
      <p:pic>
        <p:nvPicPr>
          <p:cNvPr id="2061" name="Picture 13" descr="飞院图标(75x63黄)"/>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CAES（字）"/>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78657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隶书" pitchFamily="49" charset="-122"/>
        </a:defRPr>
      </a:lvl2pPr>
      <a:lvl3pPr algn="ctr" rtl="0" eaLnBrk="0" fontAlgn="base" latinLnBrk="1" hangingPunct="0">
        <a:spcBef>
          <a:spcPct val="0"/>
        </a:spcBef>
        <a:spcAft>
          <a:spcPct val="0"/>
        </a:spcAft>
        <a:defRPr sz="4800" b="1">
          <a:solidFill>
            <a:schemeClr val="bg1"/>
          </a:solidFill>
          <a:latin typeface="Arial" pitchFamily="34" charset="0"/>
          <a:ea typeface="隶书" pitchFamily="49" charset="-122"/>
        </a:defRPr>
      </a:lvl3pPr>
      <a:lvl4pPr algn="ctr" rtl="0" eaLnBrk="0" fontAlgn="base" latinLnBrk="1" hangingPunct="0">
        <a:spcBef>
          <a:spcPct val="0"/>
        </a:spcBef>
        <a:spcAft>
          <a:spcPct val="0"/>
        </a:spcAft>
        <a:defRPr sz="4800" b="1">
          <a:solidFill>
            <a:schemeClr val="bg1"/>
          </a:solidFill>
          <a:latin typeface="Arial" pitchFamily="34" charset="0"/>
          <a:ea typeface="隶书" pitchFamily="49" charset="-122"/>
        </a:defRPr>
      </a:lvl4pPr>
      <a:lvl5pPr algn="ctr" rtl="0" eaLnBrk="0" fontAlgn="base" latinLnBrk="1" hangingPunct="0">
        <a:spcBef>
          <a:spcPct val="0"/>
        </a:spcBef>
        <a:spcAft>
          <a:spcPct val="0"/>
        </a:spcAft>
        <a:defRPr sz="4800" b="1">
          <a:solidFill>
            <a:schemeClr val="bg1"/>
          </a:solidFill>
          <a:latin typeface="Arial" pitchFamily="34" charset="0"/>
          <a:ea typeface="隶书" pitchFamily="49" charset="-122"/>
        </a:defRPr>
      </a:lvl5pPr>
      <a:lvl6pPr marL="457200" algn="ctr" rtl="0" fontAlgn="base" latinLnBrk="1">
        <a:spcBef>
          <a:spcPct val="0"/>
        </a:spcBef>
        <a:spcAft>
          <a:spcPct val="0"/>
        </a:spcAft>
        <a:defRPr sz="4800" b="1">
          <a:solidFill>
            <a:schemeClr val="bg1"/>
          </a:solidFill>
          <a:latin typeface="Arial" pitchFamily="34" charset="0"/>
          <a:ea typeface="隶书" pitchFamily="49" charset="-122"/>
        </a:defRPr>
      </a:lvl6pPr>
      <a:lvl7pPr marL="914400" algn="ctr" rtl="0" fontAlgn="base" latinLnBrk="1">
        <a:spcBef>
          <a:spcPct val="0"/>
        </a:spcBef>
        <a:spcAft>
          <a:spcPct val="0"/>
        </a:spcAft>
        <a:defRPr sz="4800" b="1">
          <a:solidFill>
            <a:schemeClr val="bg1"/>
          </a:solidFill>
          <a:latin typeface="Arial" pitchFamily="34" charset="0"/>
          <a:ea typeface="隶书" pitchFamily="49" charset="-122"/>
        </a:defRPr>
      </a:lvl7pPr>
      <a:lvl8pPr marL="1371600" algn="ctr" rtl="0" fontAlgn="base" latinLnBrk="1">
        <a:spcBef>
          <a:spcPct val="0"/>
        </a:spcBef>
        <a:spcAft>
          <a:spcPct val="0"/>
        </a:spcAft>
        <a:defRPr sz="4800" b="1">
          <a:solidFill>
            <a:schemeClr val="bg1"/>
          </a:solidFill>
          <a:latin typeface="Arial" pitchFamily="34" charset="0"/>
          <a:ea typeface="隶书" pitchFamily="49" charset="-122"/>
        </a:defRPr>
      </a:lvl8pPr>
      <a:lvl9pPr marL="1828800" algn="ctr" rtl="0" fontAlgn="base" latinLnBrk="1">
        <a:spcBef>
          <a:spcPct val="0"/>
        </a:spcBef>
        <a:spcAft>
          <a:spcPct val="0"/>
        </a:spcAft>
        <a:defRPr sz="4800" b="1">
          <a:solidFill>
            <a:schemeClr val="bg1"/>
          </a:solidFill>
          <a:latin typeface="Arial" pitchFamily="34" charset="0"/>
          <a:ea typeface="隶书" pitchFamily="49"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E6DEEF-B085-4362-9709-6CDFAFA059AB}" type="slidenum">
              <a:rPr lang="en-US">
                <a:solidFill>
                  <a:srgbClr val="000000"/>
                </a:solidFill>
                <a:latin typeface="Arial" charset="0"/>
              </a:rPr>
              <a:pPr>
                <a:defRPr/>
              </a:pPr>
              <a:t>‹#›</a:t>
            </a:fld>
            <a:endParaRPr lang="en-US">
              <a:solidFill>
                <a:srgbClr val="000000"/>
              </a:solidFill>
              <a:latin typeface="Arial" charset="0"/>
            </a:endParaRPr>
          </a:p>
        </p:txBody>
      </p:sp>
      <p:pic>
        <p:nvPicPr>
          <p:cNvPr id="1031" name="Picture 7" descr="Banner"/>
          <p:cNvPicPr>
            <a:picLocks noChangeAspect="1" noChangeArrowheads="1"/>
          </p:cNvPicPr>
          <p:nvPr/>
        </p:nvPicPr>
        <p:blipFill>
          <a:blip r:embed="rId14" cstate="print"/>
          <a:srcRect/>
          <a:stretch>
            <a:fillRect/>
          </a:stretch>
        </p:blipFill>
        <p:spPr bwMode="auto">
          <a:xfrm>
            <a:off x="1295400" y="152400"/>
            <a:ext cx="6467475" cy="714375"/>
          </a:xfrm>
          <a:prstGeom prst="rect">
            <a:avLst/>
          </a:prstGeom>
          <a:noFill/>
          <a:ln w="9525">
            <a:noFill/>
            <a:miter lim="800000"/>
            <a:headEnd/>
            <a:tailEnd/>
          </a:ln>
        </p:spPr>
      </p:pic>
    </p:spTree>
    <p:extLst>
      <p:ext uri="{BB962C8B-B14F-4D97-AF65-F5344CB8AC3E}">
        <p14:creationId xmlns:p14="http://schemas.microsoft.com/office/powerpoint/2010/main" val="278822619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E6DEEF-B085-4362-9709-6CDFAFA059AB}" type="slidenum">
              <a:rPr lang="en-US">
                <a:solidFill>
                  <a:srgbClr val="000000"/>
                </a:solidFill>
                <a:latin typeface="Arial" charset="0"/>
              </a:rPr>
              <a:pPr>
                <a:defRPr/>
              </a:pPr>
              <a:t>‹#›</a:t>
            </a:fld>
            <a:endParaRPr lang="en-US">
              <a:solidFill>
                <a:srgbClr val="000000"/>
              </a:solidFill>
              <a:latin typeface="Arial" charset="0"/>
            </a:endParaRPr>
          </a:p>
        </p:txBody>
      </p:sp>
      <p:pic>
        <p:nvPicPr>
          <p:cNvPr id="1031" name="Picture 7" descr="Banner"/>
          <p:cNvPicPr>
            <a:picLocks noChangeAspect="1" noChangeArrowheads="1"/>
          </p:cNvPicPr>
          <p:nvPr/>
        </p:nvPicPr>
        <p:blipFill>
          <a:blip r:embed="rId14" cstate="print"/>
          <a:srcRect/>
          <a:stretch>
            <a:fillRect/>
          </a:stretch>
        </p:blipFill>
        <p:spPr bwMode="auto">
          <a:xfrm>
            <a:off x="1295400" y="152400"/>
            <a:ext cx="6467475" cy="714375"/>
          </a:xfrm>
          <a:prstGeom prst="rect">
            <a:avLst/>
          </a:prstGeom>
          <a:noFill/>
          <a:ln w="9525">
            <a:noFill/>
            <a:miter lim="800000"/>
            <a:headEnd/>
            <a:tailEnd/>
          </a:ln>
        </p:spPr>
      </p:pic>
    </p:spTree>
    <p:extLst>
      <p:ext uri="{BB962C8B-B14F-4D97-AF65-F5344CB8AC3E}">
        <p14:creationId xmlns:p14="http://schemas.microsoft.com/office/powerpoint/2010/main" val="300428214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3.bp.blogspot.com/-P5JcARKQc58/TVVi1ndD5oI/AAAAAAAAEdg/Yt9IZWA7Qug/s1600/Magnetic_Leakage_Transformer.jpg"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549275"/>
            <a:ext cx="7772400" cy="3167757"/>
          </a:xfrm>
        </p:spPr>
        <p:txBody>
          <a:bodyPr/>
          <a:lstStyle/>
          <a:p>
            <a:pPr eaLnBrk="1" hangingPunct="1"/>
            <a:r>
              <a:rPr lang="en-AU" altLang="en-US" sz="6000" b="1" dirty="0" smtClean="0">
                <a:solidFill>
                  <a:srgbClr val="0033CC"/>
                </a:solidFill>
              </a:rPr>
              <a:t>Specialised Transformers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772691" y="764704"/>
            <a:ext cx="7455743" cy="1656730"/>
          </a:xfrm>
        </p:spPr>
        <p:txBody>
          <a:bodyPr/>
          <a:lstStyle/>
          <a:p>
            <a:pPr algn="ctr" eaLnBrk="1" hangingPunct="1">
              <a:defRPr/>
            </a:pPr>
            <a:r>
              <a:rPr lang="en-AU" altLang="en-US" b="1" dirty="0" smtClean="0">
                <a:solidFill>
                  <a:srgbClr val="0033CC"/>
                </a:solidFill>
                <a:effectLst>
                  <a:outerShdw blurRad="38100" dist="38100" dir="2700000" algn="tl">
                    <a:srgbClr val="C0C0C0"/>
                  </a:outerShdw>
                </a:effectLst>
              </a:rPr>
              <a:t>INSTRUMENT</a:t>
            </a:r>
            <a:br>
              <a:rPr lang="en-AU" altLang="en-US" b="1" dirty="0" smtClean="0">
                <a:solidFill>
                  <a:srgbClr val="0033CC"/>
                </a:solidFill>
                <a:effectLst>
                  <a:outerShdw blurRad="38100" dist="38100" dir="2700000" algn="tl">
                    <a:srgbClr val="C0C0C0"/>
                  </a:outerShdw>
                </a:effectLst>
              </a:rPr>
            </a:br>
            <a:r>
              <a:rPr lang="en-AU" altLang="en-US" b="1" dirty="0" smtClean="0">
                <a:solidFill>
                  <a:srgbClr val="0033CC"/>
                </a:solidFill>
                <a:effectLst>
                  <a:outerShdw blurRad="38100" dist="38100" dir="2700000" algn="tl">
                    <a:srgbClr val="C0C0C0"/>
                  </a:outerShdw>
                </a:effectLst>
              </a:rPr>
              <a:t>TRANSFORMERS</a:t>
            </a:r>
          </a:p>
        </p:txBody>
      </p:sp>
      <p:sp>
        <p:nvSpPr>
          <p:cNvPr id="82947" name="Text Box 3"/>
          <p:cNvSpPr txBox="1">
            <a:spLocks noChangeArrowheads="1"/>
          </p:cNvSpPr>
          <p:nvPr/>
        </p:nvSpPr>
        <p:spPr bwMode="auto">
          <a:xfrm>
            <a:off x="215504" y="3084394"/>
            <a:ext cx="8497888" cy="1066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3200" dirty="0"/>
              <a:t>Used to reduce voltage or current to provide metering or protection</a:t>
            </a:r>
          </a:p>
        </p:txBody>
      </p:sp>
      <p:sp>
        <p:nvSpPr>
          <p:cNvPr id="82948" name="Text Box 4"/>
          <p:cNvSpPr txBox="1">
            <a:spLocks noChangeArrowheads="1"/>
          </p:cNvSpPr>
          <p:nvPr/>
        </p:nvSpPr>
        <p:spPr bwMode="auto">
          <a:xfrm>
            <a:off x="3316469" y="2614613"/>
            <a:ext cx="1296988"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dirty="0">
                <a:solidFill>
                  <a:srgbClr val="FF0000"/>
                </a:solidFill>
              </a:rPr>
              <a:t>PT</a:t>
            </a:r>
          </a:p>
        </p:txBody>
      </p:sp>
      <p:sp>
        <p:nvSpPr>
          <p:cNvPr id="82949" name="Text Box 5"/>
          <p:cNvSpPr txBox="1">
            <a:spLocks noChangeArrowheads="1"/>
          </p:cNvSpPr>
          <p:nvPr/>
        </p:nvSpPr>
        <p:spPr bwMode="auto">
          <a:xfrm>
            <a:off x="5257006" y="2627194"/>
            <a:ext cx="1296987"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dirty="0">
                <a:solidFill>
                  <a:srgbClr val="0033CC"/>
                </a:solidFill>
              </a:rPr>
              <a:t>CT</a:t>
            </a:r>
          </a:p>
        </p:txBody>
      </p:sp>
      <p:sp>
        <p:nvSpPr>
          <p:cNvPr id="82950" name="Oval 6"/>
          <p:cNvSpPr>
            <a:spLocks noChangeArrowheads="1"/>
          </p:cNvSpPr>
          <p:nvPr/>
        </p:nvSpPr>
        <p:spPr bwMode="auto">
          <a:xfrm>
            <a:off x="3209313" y="3128619"/>
            <a:ext cx="1511300" cy="57467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951" name="Oval 7"/>
          <p:cNvSpPr>
            <a:spLocks noChangeArrowheads="1"/>
          </p:cNvSpPr>
          <p:nvPr/>
        </p:nvSpPr>
        <p:spPr bwMode="auto">
          <a:xfrm>
            <a:off x="5149850" y="3113478"/>
            <a:ext cx="1511300" cy="574675"/>
          </a:xfrm>
          <a:prstGeom prst="ellipse">
            <a:avLst/>
          </a:prstGeom>
          <a:noFill/>
          <a:ln w="25400" algn="ctr">
            <a:solidFill>
              <a:srgbClr val="0033CC"/>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2952" name="Text Box 8"/>
          <p:cNvSpPr txBox="1">
            <a:spLocks noChangeArrowheads="1"/>
          </p:cNvSpPr>
          <p:nvPr/>
        </p:nvSpPr>
        <p:spPr bwMode="auto">
          <a:xfrm>
            <a:off x="275613" y="4213901"/>
            <a:ext cx="8675688"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AU" altLang="en-US" sz="2400" dirty="0"/>
              <a:t>Regardless of the input level the output always stays the same</a:t>
            </a:r>
          </a:p>
        </p:txBody>
      </p:sp>
      <p:sp>
        <p:nvSpPr>
          <p:cNvPr id="82954" name="Text Box 10"/>
          <p:cNvSpPr txBox="1">
            <a:spLocks noChangeArrowheads="1"/>
          </p:cNvSpPr>
          <p:nvPr/>
        </p:nvSpPr>
        <p:spPr bwMode="auto">
          <a:xfrm>
            <a:off x="2844800" y="4814154"/>
            <a:ext cx="1655762" cy="13112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AU" altLang="en-US" sz="3200" b="1" dirty="0"/>
              <a:t>PTs  =</a:t>
            </a:r>
          </a:p>
          <a:p>
            <a:pPr algn="r" eaLnBrk="1" hangingPunct="1">
              <a:spcBef>
                <a:spcPct val="50000"/>
              </a:spcBef>
            </a:pPr>
            <a:r>
              <a:rPr lang="en-AU" altLang="en-US" sz="3200" b="1" dirty="0"/>
              <a:t>CTs</a:t>
            </a:r>
            <a:r>
              <a:rPr lang="en-AU" altLang="en-US" sz="3200" dirty="0"/>
              <a:t> </a:t>
            </a:r>
            <a:r>
              <a:rPr lang="en-AU" altLang="en-US" sz="3200" b="1" dirty="0"/>
              <a:t>=</a:t>
            </a:r>
          </a:p>
        </p:txBody>
      </p:sp>
      <p:sp>
        <p:nvSpPr>
          <p:cNvPr id="82955" name="Text Box 11"/>
          <p:cNvSpPr txBox="1">
            <a:spLocks noChangeArrowheads="1"/>
          </p:cNvSpPr>
          <p:nvPr/>
        </p:nvSpPr>
        <p:spPr bwMode="auto">
          <a:xfrm>
            <a:off x="4500562" y="4814154"/>
            <a:ext cx="1655762" cy="13112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AU" altLang="en-US" sz="3200" b="1" dirty="0">
                <a:solidFill>
                  <a:srgbClr val="FF0000"/>
                </a:solidFill>
              </a:rPr>
              <a:t>110V</a:t>
            </a:r>
          </a:p>
          <a:p>
            <a:pPr algn="l" eaLnBrk="1" hangingPunct="1">
              <a:spcBef>
                <a:spcPct val="50000"/>
              </a:spcBef>
            </a:pPr>
            <a:r>
              <a:rPr lang="en-AU" altLang="en-US" sz="3200" b="1" dirty="0">
                <a:solidFill>
                  <a:srgbClr val="FF0000"/>
                </a:solidFill>
              </a:rPr>
              <a:t>5A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2947">
                                            <p:txEl>
                                              <p:pRg st="0" end="0"/>
                                            </p:txEl>
                                          </p:spTgt>
                                        </p:tgtEl>
                                        <p:attrNameLst>
                                          <p:attrName>style.visibility</p:attrName>
                                        </p:attrNameLst>
                                      </p:cBhvr>
                                      <p:to>
                                        <p:strVal val="visible"/>
                                      </p:to>
                                    </p:set>
                                    <p:anim calcmode="discrete" valueType="clr">
                                      <p:cBhvr override="childStyle">
                                        <p:cTn id="7" dur="80"/>
                                        <p:tgtEl>
                                          <p:spTgt spid="829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4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294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950"/>
                                        </p:tgtEl>
                                        <p:attrNameLst>
                                          <p:attrName>style.visibility</p:attrName>
                                        </p:attrNameLst>
                                      </p:cBhvr>
                                      <p:to>
                                        <p:strVal val="visible"/>
                                      </p:to>
                                    </p:set>
                                    <p:anim calcmode="lin" valueType="num">
                                      <p:cBhvr>
                                        <p:cTn id="14" dur="500" fill="hold"/>
                                        <p:tgtEl>
                                          <p:spTgt spid="82950"/>
                                        </p:tgtEl>
                                        <p:attrNameLst>
                                          <p:attrName>ppt_w</p:attrName>
                                        </p:attrNameLst>
                                      </p:cBhvr>
                                      <p:tavLst>
                                        <p:tav tm="0">
                                          <p:val>
                                            <p:fltVal val="0"/>
                                          </p:val>
                                        </p:tav>
                                        <p:tav tm="100000">
                                          <p:val>
                                            <p:strVal val="#ppt_w"/>
                                          </p:val>
                                        </p:tav>
                                      </p:tavLst>
                                    </p:anim>
                                    <p:anim calcmode="lin" valueType="num">
                                      <p:cBhvr>
                                        <p:cTn id="15" dur="500" fill="hold"/>
                                        <p:tgtEl>
                                          <p:spTgt spid="82950"/>
                                        </p:tgtEl>
                                        <p:attrNameLst>
                                          <p:attrName>ppt_h</p:attrName>
                                        </p:attrNameLst>
                                      </p:cBhvr>
                                      <p:tavLst>
                                        <p:tav tm="0">
                                          <p:val>
                                            <p:fltVal val="0"/>
                                          </p:val>
                                        </p:tav>
                                        <p:tav tm="100000">
                                          <p:val>
                                            <p:strVal val="#ppt_h"/>
                                          </p:val>
                                        </p:tav>
                                      </p:tavLst>
                                    </p:anim>
                                    <p:animEffect transition="in" filter="fade">
                                      <p:cBhvr>
                                        <p:cTn id="16" dur="500"/>
                                        <p:tgtEl>
                                          <p:spTgt spid="829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948"/>
                                        </p:tgtEl>
                                        <p:attrNameLst>
                                          <p:attrName>style.visibility</p:attrName>
                                        </p:attrNameLst>
                                      </p:cBhvr>
                                      <p:to>
                                        <p:strVal val="visible"/>
                                      </p:to>
                                    </p:set>
                                    <p:anim calcmode="lin" valueType="num">
                                      <p:cBhvr>
                                        <p:cTn id="21" dur="500" fill="hold"/>
                                        <p:tgtEl>
                                          <p:spTgt spid="82948"/>
                                        </p:tgtEl>
                                        <p:attrNameLst>
                                          <p:attrName>ppt_w</p:attrName>
                                        </p:attrNameLst>
                                      </p:cBhvr>
                                      <p:tavLst>
                                        <p:tav tm="0">
                                          <p:val>
                                            <p:fltVal val="0"/>
                                          </p:val>
                                        </p:tav>
                                        <p:tav tm="100000">
                                          <p:val>
                                            <p:strVal val="#ppt_w"/>
                                          </p:val>
                                        </p:tav>
                                      </p:tavLst>
                                    </p:anim>
                                    <p:anim calcmode="lin" valueType="num">
                                      <p:cBhvr>
                                        <p:cTn id="22" dur="500" fill="hold"/>
                                        <p:tgtEl>
                                          <p:spTgt spid="82948"/>
                                        </p:tgtEl>
                                        <p:attrNameLst>
                                          <p:attrName>ppt_h</p:attrName>
                                        </p:attrNameLst>
                                      </p:cBhvr>
                                      <p:tavLst>
                                        <p:tav tm="0">
                                          <p:val>
                                            <p:fltVal val="0"/>
                                          </p:val>
                                        </p:tav>
                                        <p:tav tm="100000">
                                          <p:val>
                                            <p:strVal val="#ppt_h"/>
                                          </p:val>
                                        </p:tav>
                                      </p:tavLst>
                                    </p:anim>
                                    <p:animEffect transition="in" filter="fade">
                                      <p:cBhvr>
                                        <p:cTn id="23" dur="500"/>
                                        <p:tgtEl>
                                          <p:spTgt spid="8294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951"/>
                                        </p:tgtEl>
                                        <p:attrNameLst>
                                          <p:attrName>style.visibility</p:attrName>
                                        </p:attrNameLst>
                                      </p:cBhvr>
                                      <p:to>
                                        <p:strVal val="visible"/>
                                      </p:to>
                                    </p:set>
                                    <p:anim calcmode="lin" valueType="num">
                                      <p:cBhvr>
                                        <p:cTn id="28" dur="500" fill="hold"/>
                                        <p:tgtEl>
                                          <p:spTgt spid="82951"/>
                                        </p:tgtEl>
                                        <p:attrNameLst>
                                          <p:attrName>ppt_w</p:attrName>
                                        </p:attrNameLst>
                                      </p:cBhvr>
                                      <p:tavLst>
                                        <p:tav tm="0">
                                          <p:val>
                                            <p:fltVal val="0"/>
                                          </p:val>
                                        </p:tav>
                                        <p:tav tm="100000">
                                          <p:val>
                                            <p:strVal val="#ppt_w"/>
                                          </p:val>
                                        </p:tav>
                                      </p:tavLst>
                                    </p:anim>
                                    <p:anim calcmode="lin" valueType="num">
                                      <p:cBhvr>
                                        <p:cTn id="29" dur="500" fill="hold"/>
                                        <p:tgtEl>
                                          <p:spTgt spid="82951"/>
                                        </p:tgtEl>
                                        <p:attrNameLst>
                                          <p:attrName>ppt_h</p:attrName>
                                        </p:attrNameLst>
                                      </p:cBhvr>
                                      <p:tavLst>
                                        <p:tav tm="0">
                                          <p:val>
                                            <p:fltVal val="0"/>
                                          </p:val>
                                        </p:tav>
                                        <p:tav tm="100000">
                                          <p:val>
                                            <p:strVal val="#ppt_h"/>
                                          </p:val>
                                        </p:tav>
                                      </p:tavLst>
                                    </p:anim>
                                    <p:animEffect transition="in" filter="fade">
                                      <p:cBhvr>
                                        <p:cTn id="30" dur="500"/>
                                        <p:tgtEl>
                                          <p:spTgt spid="829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82949">
                                            <p:txEl>
                                              <p:pRg st="0" end="0"/>
                                            </p:txEl>
                                          </p:spTgt>
                                        </p:tgtEl>
                                        <p:attrNameLst>
                                          <p:attrName>style.visibility</p:attrName>
                                        </p:attrNameLst>
                                      </p:cBhvr>
                                      <p:to>
                                        <p:strVal val="visible"/>
                                      </p:to>
                                    </p:set>
                                    <p:anim calcmode="lin" valueType="num">
                                      <p:cBhvr>
                                        <p:cTn id="35" dur="500" fill="hold"/>
                                        <p:tgtEl>
                                          <p:spTgt spid="8294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2949">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8294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82952">
                                            <p:txEl>
                                              <p:pRg st="0" end="0"/>
                                            </p:txEl>
                                          </p:spTgt>
                                        </p:tgtEl>
                                        <p:attrNameLst>
                                          <p:attrName>style.visibility</p:attrName>
                                        </p:attrNameLst>
                                      </p:cBhvr>
                                      <p:to>
                                        <p:strVal val="visible"/>
                                      </p:to>
                                    </p:set>
                                    <p:anim calcmode="discrete" valueType="clr">
                                      <p:cBhvr override="childStyle">
                                        <p:cTn id="42" dur="80"/>
                                        <p:tgtEl>
                                          <p:spTgt spid="829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82952">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82952">
                                            <p:txEl>
                                              <p:pRg st="0" end="0"/>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nodeType="clickEffect">
                                  <p:stCondLst>
                                    <p:cond delay="0"/>
                                  </p:stCondLst>
                                  <p:childTnLst>
                                    <p:set>
                                      <p:cBhvr>
                                        <p:cTn id="48" dur="1" fill="hold">
                                          <p:stCondLst>
                                            <p:cond delay="0"/>
                                          </p:stCondLst>
                                        </p:cTn>
                                        <p:tgtEl>
                                          <p:spTgt spid="82954">
                                            <p:txEl>
                                              <p:pRg st="0" end="0"/>
                                            </p:txEl>
                                          </p:spTgt>
                                        </p:tgtEl>
                                        <p:attrNameLst>
                                          <p:attrName>style.visibility</p:attrName>
                                        </p:attrNameLst>
                                      </p:cBhvr>
                                      <p:to>
                                        <p:strVal val="visible"/>
                                      </p:to>
                                    </p:set>
                                    <p:animEffect transition="in" filter="slide(fromLeft)">
                                      <p:cBhvr>
                                        <p:cTn id="49" dur="500"/>
                                        <p:tgtEl>
                                          <p:spTgt spid="82954">
                                            <p:txEl>
                                              <p:pRg st="0" end="0"/>
                                            </p:txEl>
                                          </p:spTgt>
                                        </p:tgtEl>
                                      </p:cBhvr>
                                    </p:animEffec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82955">
                                            <p:txEl>
                                              <p:pRg st="0" end="0"/>
                                            </p:txEl>
                                          </p:spTgt>
                                        </p:tgtEl>
                                        <p:attrNameLst>
                                          <p:attrName>style.visibility</p:attrName>
                                        </p:attrNameLst>
                                      </p:cBhvr>
                                      <p:to>
                                        <p:strVal val="visible"/>
                                      </p:to>
                                    </p:set>
                                    <p:animEffect transition="in" filter="wipe(left)">
                                      <p:cBhvr>
                                        <p:cTn id="53" dur="500"/>
                                        <p:tgtEl>
                                          <p:spTgt spid="82955">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8" fill="hold" nodeType="clickEffect">
                                  <p:stCondLst>
                                    <p:cond delay="0"/>
                                  </p:stCondLst>
                                  <p:childTnLst>
                                    <p:set>
                                      <p:cBhvr>
                                        <p:cTn id="57" dur="1" fill="hold">
                                          <p:stCondLst>
                                            <p:cond delay="0"/>
                                          </p:stCondLst>
                                        </p:cTn>
                                        <p:tgtEl>
                                          <p:spTgt spid="82954">
                                            <p:txEl>
                                              <p:pRg st="1" end="1"/>
                                            </p:txEl>
                                          </p:spTgt>
                                        </p:tgtEl>
                                        <p:attrNameLst>
                                          <p:attrName>style.visibility</p:attrName>
                                        </p:attrNameLst>
                                      </p:cBhvr>
                                      <p:to>
                                        <p:strVal val="visible"/>
                                      </p:to>
                                    </p:set>
                                    <p:animEffect transition="in" filter="slide(fromLeft)">
                                      <p:cBhvr>
                                        <p:cTn id="58" dur="500"/>
                                        <p:tgtEl>
                                          <p:spTgt spid="82954">
                                            <p:txEl>
                                              <p:pRg st="1" end="1"/>
                                            </p:txEl>
                                          </p:spTgt>
                                        </p:tgtEl>
                                      </p:cBhvr>
                                    </p:animEffect>
                                  </p:childTnLst>
                                </p:cTn>
                              </p:par>
                            </p:childTnLst>
                          </p:cTn>
                        </p:par>
                        <p:par>
                          <p:cTn id="59" fill="hold" nodeType="afterGroup">
                            <p:stCondLst>
                              <p:cond delay="500"/>
                            </p:stCondLst>
                            <p:childTnLst>
                              <p:par>
                                <p:cTn id="60" presetID="22" presetClass="entr" presetSubtype="8" fill="hold" nodeType="afterEffect">
                                  <p:stCondLst>
                                    <p:cond delay="0"/>
                                  </p:stCondLst>
                                  <p:childTnLst>
                                    <p:set>
                                      <p:cBhvr>
                                        <p:cTn id="61" dur="1" fill="hold">
                                          <p:stCondLst>
                                            <p:cond delay="0"/>
                                          </p:stCondLst>
                                        </p:cTn>
                                        <p:tgtEl>
                                          <p:spTgt spid="82955">
                                            <p:txEl>
                                              <p:pRg st="1" end="1"/>
                                            </p:txEl>
                                          </p:spTgt>
                                        </p:tgtEl>
                                        <p:attrNameLst>
                                          <p:attrName>style.visibility</p:attrName>
                                        </p:attrNameLst>
                                      </p:cBhvr>
                                      <p:to>
                                        <p:strVal val="visible"/>
                                      </p:to>
                                    </p:set>
                                    <p:animEffect transition="in" filter="wipe(left)">
                                      <p:cBhvr>
                                        <p:cTn id="62" dur="500"/>
                                        <p:tgtEl>
                                          <p:spTgt spid="82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0" grpId="0" animBg="1"/>
      <p:bldP spid="829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468313" y="692150"/>
            <a:ext cx="8229600" cy="1066800"/>
          </a:xfrm>
        </p:spPr>
        <p:txBody>
          <a:bodyPr/>
          <a:lstStyle/>
          <a:p>
            <a:pPr algn="ctr">
              <a:defRPr/>
            </a:pPr>
            <a:r>
              <a:rPr lang="en-AU" altLang="en-US" sz="6000" b="1" smtClean="0">
                <a:solidFill>
                  <a:srgbClr val="0033CC"/>
                </a:solidFill>
                <a:effectLst>
                  <a:outerShdw blurRad="38100" dist="38100" dir="2700000" algn="tl">
                    <a:srgbClr val="C0C0C0"/>
                  </a:outerShdw>
                </a:effectLst>
              </a:rPr>
              <a:t>Voltage Transformers</a:t>
            </a:r>
          </a:p>
        </p:txBody>
      </p:sp>
      <p:pic>
        <p:nvPicPr>
          <p:cNvPr id="64516" name="Picture 4" descr="Basic Transformer W Meters"/>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175" t="31116" r="28323" b="34366"/>
          <a:stretch>
            <a:fillRect/>
          </a:stretch>
        </p:blipFill>
        <p:spPr>
          <a:xfrm>
            <a:off x="1763713" y="2924175"/>
            <a:ext cx="2589212" cy="3313113"/>
          </a:xfrm>
          <a:noFill/>
        </p:spPr>
      </p:pic>
      <p:pic>
        <p:nvPicPr>
          <p:cNvPr id="64517" name="Picture 5" descr="Volt Meter B"/>
          <p:cNvPicPr>
            <a:picLocks noChangeAspect="1" noChangeArrowheads="1"/>
          </p:cNvPicPr>
          <p:nvPr/>
        </p:nvPicPr>
        <p:blipFill>
          <a:blip r:embed="rId3" cstate="print">
            <a:extLst>
              <a:ext uri="{28A0092B-C50C-407E-A947-70E740481C1C}">
                <a14:useLocalDpi xmlns:a14="http://schemas.microsoft.com/office/drawing/2010/main" val="0"/>
              </a:ext>
            </a:extLst>
          </a:blip>
          <a:srcRect l="16713" r="20499"/>
          <a:stretch>
            <a:fillRect/>
          </a:stretch>
        </p:blipFill>
        <p:spPr bwMode="auto">
          <a:xfrm>
            <a:off x="6156325" y="3213100"/>
            <a:ext cx="18573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Line 6"/>
          <p:cNvSpPr>
            <a:spLocks noChangeShapeType="1"/>
          </p:cNvSpPr>
          <p:nvPr/>
        </p:nvSpPr>
        <p:spPr bwMode="auto">
          <a:xfrm>
            <a:off x="3995738" y="3284538"/>
            <a:ext cx="3097212" cy="1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4519" name="Line 7"/>
          <p:cNvSpPr>
            <a:spLocks noChangeShapeType="1"/>
          </p:cNvSpPr>
          <p:nvPr/>
        </p:nvSpPr>
        <p:spPr bwMode="auto">
          <a:xfrm flipV="1">
            <a:off x="4067175" y="5734050"/>
            <a:ext cx="30257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4520" name="Text Box 8"/>
          <p:cNvSpPr txBox="1">
            <a:spLocks noChangeArrowheads="1"/>
          </p:cNvSpPr>
          <p:nvPr/>
        </p:nvSpPr>
        <p:spPr bwMode="auto">
          <a:xfrm>
            <a:off x="4427538" y="2420938"/>
            <a:ext cx="381635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a:t>Secondary Voltage</a:t>
            </a:r>
          </a:p>
        </p:txBody>
      </p:sp>
      <p:sp>
        <p:nvSpPr>
          <p:cNvPr id="64521" name="Text Box 9"/>
          <p:cNvSpPr txBox="1">
            <a:spLocks noChangeArrowheads="1"/>
          </p:cNvSpPr>
          <p:nvPr/>
        </p:nvSpPr>
        <p:spPr bwMode="auto">
          <a:xfrm>
            <a:off x="3563938" y="4221163"/>
            <a:ext cx="1296987"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a:solidFill>
                  <a:srgbClr val="FF0000"/>
                </a:solidFill>
              </a:rPr>
              <a:t>110V</a:t>
            </a:r>
          </a:p>
        </p:txBody>
      </p:sp>
      <p:sp>
        <p:nvSpPr>
          <p:cNvPr id="64522" name="Text Box 10"/>
          <p:cNvSpPr txBox="1">
            <a:spLocks noChangeArrowheads="1"/>
          </p:cNvSpPr>
          <p:nvPr/>
        </p:nvSpPr>
        <p:spPr bwMode="auto">
          <a:xfrm>
            <a:off x="5940425" y="4221163"/>
            <a:ext cx="2160588" cy="70167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4000">
                <a:solidFill>
                  <a:srgbClr val="FFFF00"/>
                </a:solidFill>
              </a:rPr>
              <a:t>Burden</a:t>
            </a:r>
          </a:p>
        </p:txBody>
      </p:sp>
      <p:sp>
        <p:nvSpPr>
          <p:cNvPr id="64524" name="Text Box 12"/>
          <p:cNvSpPr txBox="1">
            <a:spLocks noChangeArrowheads="1"/>
          </p:cNvSpPr>
          <p:nvPr/>
        </p:nvSpPr>
        <p:spPr bwMode="auto">
          <a:xfrm>
            <a:off x="0" y="2420938"/>
            <a:ext cx="381635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a:t>Primary Voltage</a:t>
            </a:r>
          </a:p>
        </p:txBody>
      </p:sp>
      <p:sp>
        <p:nvSpPr>
          <p:cNvPr id="64525" name="Text Box 13"/>
          <p:cNvSpPr txBox="1">
            <a:spLocks noChangeArrowheads="1"/>
          </p:cNvSpPr>
          <p:nvPr/>
        </p:nvSpPr>
        <p:spPr bwMode="auto">
          <a:xfrm>
            <a:off x="323850" y="3789363"/>
            <a:ext cx="2089150" cy="212365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dirty="0">
                <a:solidFill>
                  <a:srgbClr val="FF0000"/>
                </a:solidFill>
              </a:rPr>
              <a:t>System Phase </a:t>
            </a:r>
            <a:r>
              <a:rPr lang="en-AU" altLang="en-US" sz="2400" b="1" dirty="0" smtClean="0">
                <a:solidFill>
                  <a:srgbClr val="FF0000"/>
                </a:solidFill>
              </a:rPr>
              <a:t>Voltage</a:t>
            </a:r>
          </a:p>
          <a:p>
            <a:pPr eaLnBrk="1" hangingPunct="1">
              <a:spcBef>
                <a:spcPct val="50000"/>
              </a:spcBef>
            </a:pPr>
            <a:r>
              <a:rPr lang="en-AU" altLang="en-US" sz="2400" b="1" smtClean="0">
                <a:solidFill>
                  <a:srgbClr val="FF0000"/>
                </a:solidFill>
              </a:rPr>
              <a:t>Could be 330kv</a:t>
            </a:r>
            <a:endParaRPr lang="en-AU" altLang="en-US" sz="2400" b="1">
              <a:solidFill>
                <a:srgbClr val="FF0000"/>
              </a:solidFill>
            </a:endParaRPr>
          </a:p>
        </p:txBody>
      </p:sp>
      <p:sp>
        <p:nvSpPr>
          <p:cNvPr id="64526" name="Text Box 14"/>
          <p:cNvSpPr txBox="1">
            <a:spLocks noChangeArrowheads="1"/>
          </p:cNvSpPr>
          <p:nvPr/>
        </p:nvSpPr>
        <p:spPr bwMode="auto">
          <a:xfrm>
            <a:off x="684213" y="5949950"/>
            <a:ext cx="7488237"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3200"/>
              <a:t>Ratings generally less than 500VA</a:t>
            </a:r>
          </a:p>
        </p:txBody>
      </p:sp>
      <p:sp>
        <p:nvSpPr>
          <p:cNvPr id="64527" name="Rectangle 15"/>
          <p:cNvSpPr>
            <a:spLocks/>
          </p:cNvSpPr>
          <p:nvPr/>
        </p:nvSpPr>
        <p:spPr bwMode="auto">
          <a:xfrm>
            <a:off x="539750" y="14843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itchFamily="34" charset="0"/>
              </a:defRPr>
            </a:lvl1pPr>
            <a:lvl2pPr algn="l" eaLnBrk="0" hangingPunct="0">
              <a:defRPr sz="4000">
                <a:solidFill>
                  <a:schemeClr val="tx2"/>
                </a:solidFill>
                <a:latin typeface="Trebuchet MS" pitchFamily="34" charset="0"/>
              </a:defRPr>
            </a:lvl2pPr>
            <a:lvl3pPr algn="l" eaLnBrk="0" hangingPunct="0">
              <a:defRPr sz="4000">
                <a:solidFill>
                  <a:schemeClr val="tx2"/>
                </a:solidFill>
                <a:latin typeface="Trebuchet MS" pitchFamily="34" charset="0"/>
              </a:defRPr>
            </a:lvl3pPr>
            <a:lvl4pPr algn="l" eaLnBrk="0" hangingPunct="0">
              <a:defRPr sz="4000">
                <a:solidFill>
                  <a:schemeClr val="tx2"/>
                </a:solidFill>
                <a:latin typeface="Trebuchet MS" pitchFamily="34" charset="0"/>
              </a:defRPr>
            </a:lvl4pPr>
            <a:lvl5pPr algn="l" eaLnBrk="0" hangingPunct="0">
              <a:defRPr sz="4000">
                <a:solidFill>
                  <a:schemeClr val="tx2"/>
                </a:solidFill>
                <a:latin typeface="Trebuchet MS" pitchFamily="34" charset="0"/>
              </a:defRPr>
            </a:lvl5pPr>
            <a:lvl6pPr marL="457200" eaLnBrk="0" fontAlgn="base" hangingPunct="0">
              <a:spcBef>
                <a:spcPct val="0"/>
              </a:spcBef>
              <a:spcAft>
                <a:spcPct val="0"/>
              </a:spcAft>
              <a:defRPr sz="4000">
                <a:solidFill>
                  <a:schemeClr val="tx2"/>
                </a:solidFill>
                <a:latin typeface="Trebuchet MS" pitchFamily="34" charset="0"/>
              </a:defRPr>
            </a:lvl6pPr>
            <a:lvl7pPr marL="914400" eaLnBrk="0" fontAlgn="base" hangingPunct="0">
              <a:spcBef>
                <a:spcPct val="0"/>
              </a:spcBef>
              <a:spcAft>
                <a:spcPct val="0"/>
              </a:spcAft>
              <a:defRPr sz="4000">
                <a:solidFill>
                  <a:schemeClr val="tx2"/>
                </a:solidFill>
                <a:latin typeface="Trebuchet MS" pitchFamily="34" charset="0"/>
              </a:defRPr>
            </a:lvl7pPr>
            <a:lvl8pPr marL="1371600" eaLnBrk="0" fontAlgn="base" hangingPunct="0">
              <a:spcBef>
                <a:spcPct val="0"/>
              </a:spcBef>
              <a:spcAft>
                <a:spcPct val="0"/>
              </a:spcAft>
              <a:defRPr sz="4000">
                <a:solidFill>
                  <a:schemeClr val="tx2"/>
                </a:solidFill>
                <a:latin typeface="Trebuchet MS" pitchFamily="34" charset="0"/>
              </a:defRPr>
            </a:lvl8pPr>
            <a:lvl9pPr marL="1828800" eaLnBrk="0" fontAlgn="base" hangingPunct="0">
              <a:spcBef>
                <a:spcPct val="0"/>
              </a:spcBef>
              <a:spcAft>
                <a:spcPct val="0"/>
              </a:spcAft>
              <a:defRPr sz="4000">
                <a:solidFill>
                  <a:schemeClr val="tx2"/>
                </a:solidFill>
                <a:latin typeface="Trebuchet MS" pitchFamily="34" charset="0"/>
              </a:defRPr>
            </a:lvl9pPr>
          </a:lstStyle>
          <a:p>
            <a:pPr algn="ctr">
              <a:defRPr/>
            </a:pPr>
            <a:r>
              <a:rPr lang="en-AU" altLang="en-US" sz="3600" b="1" smtClean="0">
                <a:solidFill>
                  <a:srgbClr val="0033CC"/>
                </a:solidFill>
                <a:effectLst>
                  <a:outerShdw blurRad="38100" dist="38100" dir="2700000" algn="tl">
                    <a:srgbClr val="C0C0C0"/>
                  </a:outerShdw>
                </a:effectLst>
              </a:rPr>
              <a:t>Potential Transformer</a:t>
            </a:r>
          </a:p>
        </p:txBody>
      </p:sp>
      <p:sp>
        <p:nvSpPr>
          <p:cNvPr id="64528" name="Rectangle 16"/>
          <p:cNvSpPr>
            <a:spLocks/>
          </p:cNvSpPr>
          <p:nvPr/>
        </p:nvSpPr>
        <p:spPr bwMode="auto">
          <a:xfrm>
            <a:off x="7092950" y="1445419"/>
            <a:ext cx="176212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itchFamily="34" charset="0"/>
              </a:defRPr>
            </a:lvl1pPr>
            <a:lvl2pPr algn="l" eaLnBrk="0" hangingPunct="0">
              <a:defRPr sz="4000">
                <a:solidFill>
                  <a:schemeClr val="tx2"/>
                </a:solidFill>
                <a:latin typeface="Trebuchet MS" pitchFamily="34" charset="0"/>
              </a:defRPr>
            </a:lvl2pPr>
            <a:lvl3pPr algn="l" eaLnBrk="0" hangingPunct="0">
              <a:defRPr sz="4000">
                <a:solidFill>
                  <a:schemeClr val="tx2"/>
                </a:solidFill>
                <a:latin typeface="Trebuchet MS" pitchFamily="34" charset="0"/>
              </a:defRPr>
            </a:lvl3pPr>
            <a:lvl4pPr algn="l" eaLnBrk="0" hangingPunct="0">
              <a:defRPr sz="4000">
                <a:solidFill>
                  <a:schemeClr val="tx2"/>
                </a:solidFill>
                <a:latin typeface="Trebuchet MS" pitchFamily="34" charset="0"/>
              </a:defRPr>
            </a:lvl4pPr>
            <a:lvl5pPr algn="l" eaLnBrk="0" hangingPunct="0">
              <a:defRPr sz="4000">
                <a:solidFill>
                  <a:schemeClr val="tx2"/>
                </a:solidFill>
                <a:latin typeface="Trebuchet MS" pitchFamily="34" charset="0"/>
              </a:defRPr>
            </a:lvl5pPr>
            <a:lvl6pPr marL="457200" eaLnBrk="0" fontAlgn="base" hangingPunct="0">
              <a:spcBef>
                <a:spcPct val="0"/>
              </a:spcBef>
              <a:spcAft>
                <a:spcPct val="0"/>
              </a:spcAft>
              <a:defRPr sz="4000">
                <a:solidFill>
                  <a:schemeClr val="tx2"/>
                </a:solidFill>
                <a:latin typeface="Trebuchet MS" pitchFamily="34" charset="0"/>
              </a:defRPr>
            </a:lvl6pPr>
            <a:lvl7pPr marL="914400" eaLnBrk="0" fontAlgn="base" hangingPunct="0">
              <a:spcBef>
                <a:spcPct val="0"/>
              </a:spcBef>
              <a:spcAft>
                <a:spcPct val="0"/>
              </a:spcAft>
              <a:defRPr sz="4000">
                <a:solidFill>
                  <a:schemeClr val="tx2"/>
                </a:solidFill>
                <a:latin typeface="Trebuchet MS" pitchFamily="34" charset="0"/>
              </a:defRPr>
            </a:lvl7pPr>
            <a:lvl8pPr marL="1371600" eaLnBrk="0" fontAlgn="base" hangingPunct="0">
              <a:spcBef>
                <a:spcPct val="0"/>
              </a:spcBef>
              <a:spcAft>
                <a:spcPct val="0"/>
              </a:spcAft>
              <a:defRPr sz="4000">
                <a:solidFill>
                  <a:schemeClr val="tx2"/>
                </a:solidFill>
                <a:latin typeface="Trebuchet MS" pitchFamily="34" charset="0"/>
              </a:defRPr>
            </a:lvl8pPr>
            <a:lvl9pPr marL="1828800" eaLnBrk="0" fontAlgn="base" hangingPunct="0">
              <a:spcBef>
                <a:spcPct val="0"/>
              </a:spcBef>
              <a:spcAft>
                <a:spcPct val="0"/>
              </a:spcAft>
              <a:defRPr sz="4000">
                <a:solidFill>
                  <a:schemeClr val="tx2"/>
                </a:solidFill>
                <a:latin typeface="Trebuchet MS" pitchFamily="34" charset="0"/>
              </a:defRPr>
            </a:lvl9pPr>
          </a:lstStyle>
          <a:p>
            <a:pPr algn="ctr">
              <a:defRPr/>
            </a:pPr>
            <a:r>
              <a:rPr lang="en-AU" altLang="en-US" sz="6000" b="1" dirty="0" smtClean="0">
                <a:solidFill>
                  <a:srgbClr val="0033CC"/>
                </a:solidFill>
                <a:effectLst>
                  <a:outerShdw blurRad="38100" dist="38100" dir="2700000" algn="tl">
                    <a:srgbClr val="C0C0C0"/>
                  </a:outerShdw>
                </a:effectLst>
              </a:rPr>
              <a:t>(PT)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27"/>
                                        </p:tgtEl>
                                        <p:attrNameLst>
                                          <p:attrName>style.visibility</p:attrName>
                                        </p:attrNameLst>
                                      </p:cBhvr>
                                      <p:to>
                                        <p:strVal val="visible"/>
                                      </p:to>
                                    </p:set>
                                    <p:anim calcmode="discrete" valueType="clr">
                                      <p:cBhvr override="childStyle">
                                        <p:cTn id="7" dur="80"/>
                                        <p:tgtEl>
                                          <p:spTgt spid="645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27"/>
                                        </p:tgtEl>
                                        <p:attrNameLst>
                                          <p:attrName>fillcolor</p:attrName>
                                        </p:attrNameLst>
                                      </p:cBhvr>
                                      <p:tavLst>
                                        <p:tav tm="0">
                                          <p:val>
                                            <p:clrVal>
                                              <a:schemeClr val="accent2"/>
                                            </p:clrVal>
                                          </p:val>
                                        </p:tav>
                                        <p:tav tm="50000">
                                          <p:val>
                                            <p:clrVal>
                                              <a:schemeClr val="hlink"/>
                                            </p:clrVal>
                                          </p:val>
                                        </p:tav>
                                      </p:tavLst>
                                    </p:anim>
                                    <p:set>
                                      <p:cBhvr>
                                        <p:cTn id="9" dur="80"/>
                                        <p:tgtEl>
                                          <p:spTgt spid="645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4528">
                                            <p:txEl>
                                              <p:pRg st="0" end="0"/>
                                            </p:txEl>
                                          </p:spTgt>
                                        </p:tgtEl>
                                        <p:attrNameLst>
                                          <p:attrName>style.visibility</p:attrName>
                                        </p:attrNameLst>
                                      </p:cBhvr>
                                      <p:to>
                                        <p:strVal val="visible"/>
                                      </p:to>
                                    </p:set>
                                    <p:anim calcmode="lin" valueType="num">
                                      <p:cBhvr>
                                        <p:cTn id="14" dur="500" fill="hold"/>
                                        <p:tgtEl>
                                          <p:spTgt spid="6452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452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45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4516"/>
                                        </p:tgtEl>
                                        <p:attrNameLst>
                                          <p:attrName>style.visibility</p:attrName>
                                        </p:attrNameLst>
                                      </p:cBhvr>
                                      <p:to>
                                        <p:strVal val="visible"/>
                                      </p:to>
                                    </p:set>
                                    <p:animEffect transition="in" filter="fade">
                                      <p:cBhvr>
                                        <p:cTn id="21" dur="2000"/>
                                        <p:tgtEl>
                                          <p:spTgt spid="645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524"/>
                                        </p:tgtEl>
                                        <p:attrNameLst>
                                          <p:attrName>style.visibility</p:attrName>
                                        </p:attrNameLst>
                                      </p:cBhvr>
                                      <p:to>
                                        <p:strVal val="visible"/>
                                      </p:to>
                                    </p:set>
                                    <p:animEffect transition="in" filter="wipe(left)">
                                      <p:cBhvr>
                                        <p:cTn id="26" dur="500"/>
                                        <p:tgtEl>
                                          <p:spTgt spid="645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64525"/>
                                        </p:tgtEl>
                                        <p:attrNameLst>
                                          <p:attrName>style.visibility</p:attrName>
                                        </p:attrNameLst>
                                      </p:cBhvr>
                                      <p:to>
                                        <p:strVal val="visible"/>
                                      </p:to>
                                    </p:set>
                                    <p:anim calcmode="discrete" valueType="clr">
                                      <p:cBhvr override="childStyle">
                                        <p:cTn id="31" dur="80"/>
                                        <p:tgtEl>
                                          <p:spTgt spid="6452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4525"/>
                                        </p:tgtEl>
                                        <p:attrNameLst>
                                          <p:attrName>fillcolor</p:attrName>
                                        </p:attrNameLst>
                                      </p:cBhvr>
                                      <p:tavLst>
                                        <p:tav tm="0">
                                          <p:val>
                                            <p:clrVal>
                                              <a:schemeClr val="accent2"/>
                                            </p:clrVal>
                                          </p:val>
                                        </p:tav>
                                        <p:tav tm="50000">
                                          <p:val>
                                            <p:clrVal>
                                              <a:schemeClr val="hlink"/>
                                            </p:clrVal>
                                          </p:val>
                                        </p:tav>
                                      </p:tavLst>
                                    </p:anim>
                                    <p:set>
                                      <p:cBhvr>
                                        <p:cTn id="33" dur="80"/>
                                        <p:tgtEl>
                                          <p:spTgt spid="64525"/>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520"/>
                                        </p:tgtEl>
                                        <p:attrNameLst>
                                          <p:attrName>style.visibility</p:attrName>
                                        </p:attrNameLst>
                                      </p:cBhvr>
                                      <p:to>
                                        <p:strVal val="visible"/>
                                      </p:to>
                                    </p:set>
                                    <p:animEffect transition="in" filter="wipe(left)">
                                      <p:cBhvr>
                                        <p:cTn id="38" dur="500"/>
                                        <p:tgtEl>
                                          <p:spTgt spid="645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4521"/>
                                        </p:tgtEl>
                                        <p:attrNameLst>
                                          <p:attrName>style.visibility</p:attrName>
                                        </p:attrNameLst>
                                      </p:cBhvr>
                                      <p:to>
                                        <p:strVal val="visible"/>
                                      </p:to>
                                    </p:set>
                                    <p:animEffect transition="in" filter="wipe(left)">
                                      <p:cBhvr>
                                        <p:cTn id="43" dur="500"/>
                                        <p:tgtEl>
                                          <p:spTgt spid="645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518"/>
                                        </p:tgtEl>
                                        <p:attrNameLst>
                                          <p:attrName>style.visibility</p:attrName>
                                        </p:attrNameLst>
                                      </p:cBhvr>
                                      <p:to>
                                        <p:strVal val="visible"/>
                                      </p:to>
                                    </p:set>
                                    <p:animEffect transition="in" filter="wipe(left)">
                                      <p:cBhvr>
                                        <p:cTn id="48" dur="500"/>
                                        <p:tgtEl>
                                          <p:spTgt spid="645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64517"/>
                                        </p:tgtEl>
                                        <p:attrNameLst>
                                          <p:attrName>style.visibility</p:attrName>
                                        </p:attrNameLst>
                                      </p:cBhvr>
                                      <p:to>
                                        <p:strVal val="visible"/>
                                      </p:to>
                                    </p:set>
                                    <p:animEffect transition="in" filter="fade">
                                      <p:cBhvr>
                                        <p:cTn id="53" dur="2000"/>
                                        <p:tgtEl>
                                          <p:spTgt spid="645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64519"/>
                                        </p:tgtEl>
                                        <p:attrNameLst>
                                          <p:attrName>style.visibility</p:attrName>
                                        </p:attrNameLst>
                                      </p:cBhvr>
                                      <p:to>
                                        <p:strVal val="visible"/>
                                      </p:to>
                                    </p:set>
                                    <p:animEffect transition="in" filter="wipe(right)">
                                      <p:cBhvr>
                                        <p:cTn id="58" dur="500"/>
                                        <p:tgtEl>
                                          <p:spTgt spid="6451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64526"/>
                                        </p:tgtEl>
                                        <p:attrNameLst>
                                          <p:attrName>style.visibility</p:attrName>
                                        </p:attrNameLst>
                                      </p:cBhvr>
                                      <p:to>
                                        <p:strVal val="visible"/>
                                      </p:to>
                                    </p:set>
                                    <p:anim calcmode="discrete" valueType="clr">
                                      <p:cBhvr override="childStyle">
                                        <p:cTn id="63" dur="80"/>
                                        <p:tgtEl>
                                          <p:spTgt spid="64526"/>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4526"/>
                                        </p:tgtEl>
                                        <p:attrNameLst>
                                          <p:attrName>fillcolor</p:attrName>
                                        </p:attrNameLst>
                                      </p:cBhvr>
                                      <p:tavLst>
                                        <p:tav tm="0">
                                          <p:val>
                                            <p:clrVal>
                                              <a:schemeClr val="accent2"/>
                                            </p:clrVal>
                                          </p:val>
                                        </p:tav>
                                        <p:tav tm="50000">
                                          <p:val>
                                            <p:clrVal>
                                              <a:schemeClr val="hlink"/>
                                            </p:clrVal>
                                          </p:val>
                                        </p:tav>
                                      </p:tavLst>
                                    </p:anim>
                                    <p:set>
                                      <p:cBhvr>
                                        <p:cTn id="65" dur="80"/>
                                        <p:tgtEl>
                                          <p:spTgt spid="64526"/>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64522"/>
                                        </p:tgtEl>
                                        <p:attrNameLst>
                                          <p:attrName>style.visibility</p:attrName>
                                        </p:attrNameLst>
                                      </p:cBhvr>
                                      <p:to>
                                        <p:strVal val="visible"/>
                                      </p:to>
                                    </p:set>
                                    <p:anim calcmode="lin" valueType="num">
                                      <p:cBhvr>
                                        <p:cTn id="70" dur="500" fill="hold"/>
                                        <p:tgtEl>
                                          <p:spTgt spid="64522"/>
                                        </p:tgtEl>
                                        <p:attrNameLst>
                                          <p:attrName>ppt_w</p:attrName>
                                        </p:attrNameLst>
                                      </p:cBhvr>
                                      <p:tavLst>
                                        <p:tav tm="0">
                                          <p:val>
                                            <p:fltVal val="0"/>
                                          </p:val>
                                        </p:tav>
                                        <p:tav tm="100000">
                                          <p:val>
                                            <p:strVal val="#ppt_w"/>
                                          </p:val>
                                        </p:tav>
                                      </p:tavLst>
                                    </p:anim>
                                    <p:anim calcmode="lin" valueType="num">
                                      <p:cBhvr>
                                        <p:cTn id="71" dur="500" fill="hold"/>
                                        <p:tgtEl>
                                          <p:spTgt spid="64522"/>
                                        </p:tgtEl>
                                        <p:attrNameLst>
                                          <p:attrName>ppt_h</p:attrName>
                                        </p:attrNameLst>
                                      </p:cBhvr>
                                      <p:tavLst>
                                        <p:tav tm="0">
                                          <p:val>
                                            <p:fltVal val="0"/>
                                          </p:val>
                                        </p:tav>
                                        <p:tav tm="100000">
                                          <p:val>
                                            <p:strVal val="#ppt_h"/>
                                          </p:val>
                                        </p:tav>
                                      </p:tavLst>
                                    </p:anim>
                                    <p:animEffect transition="in" filter="fade">
                                      <p:cBhvr>
                                        <p:cTn id="72"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nimBg="1"/>
      <p:bldP spid="64520" grpId="0"/>
      <p:bldP spid="64521" grpId="0"/>
      <p:bldP spid="64522" grpId="0" animBg="1"/>
      <p:bldP spid="64524" grpId="0"/>
      <p:bldP spid="64525" grpId="0"/>
      <p:bldP spid="64526" grpId="0"/>
      <p:bldP spid="645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395536" y="764704"/>
            <a:ext cx="8229600" cy="1066800"/>
          </a:xfrm>
        </p:spPr>
        <p:txBody>
          <a:bodyPr/>
          <a:lstStyle/>
          <a:p>
            <a:pPr algn="ctr">
              <a:defRPr/>
            </a:pPr>
            <a:r>
              <a:rPr lang="en-AU" altLang="en-US" sz="6000" b="1" dirty="0" smtClean="0">
                <a:solidFill>
                  <a:srgbClr val="0033CC"/>
                </a:solidFill>
                <a:effectLst>
                  <a:outerShdw blurRad="38100" dist="38100" dir="2700000" algn="tl">
                    <a:srgbClr val="C0C0C0"/>
                  </a:outerShdw>
                </a:effectLst>
              </a:rPr>
              <a:t>Current Transformers</a:t>
            </a:r>
          </a:p>
        </p:txBody>
      </p:sp>
      <p:sp>
        <p:nvSpPr>
          <p:cNvPr id="65539" name="Rectangle 3"/>
          <p:cNvSpPr>
            <a:spLocks noGrp="1"/>
          </p:cNvSpPr>
          <p:nvPr>
            <p:ph idx="1"/>
          </p:nvPr>
        </p:nvSpPr>
        <p:spPr>
          <a:xfrm>
            <a:off x="457200" y="2249488"/>
            <a:ext cx="4762500" cy="747712"/>
          </a:xfrm>
        </p:spPr>
        <p:txBody>
          <a:bodyPr/>
          <a:lstStyle/>
          <a:p>
            <a:pPr>
              <a:buFont typeface="Georgia" pitchFamily="18" charset="0"/>
              <a:buNone/>
            </a:pPr>
            <a:r>
              <a:rPr lang="en-AU" altLang="en-US" sz="3600" b="1" dirty="0" smtClean="0">
                <a:latin typeface="Arial" pitchFamily="34" charset="0"/>
              </a:rPr>
              <a:t>There are two Types</a:t>
            </a:r>
          </a:p>
        </p:txBody>
      </p:sp>
      <p:sp>
        <p:nvSpPr>
          <p:cNvPr id="65540" name="Text Box 4"/>
          <p:cNvSpPr txBox="1">
            <a:spLocks noChangeArrowheads="1"/>
          </p:cNvSpPr>
          <p:nvPr/>
        </p:nvSpPr>
        <p:spPr bwMode="auto">
          <a:xfrm>
            <a:off x="1042988" y="2997200"/>
            <a:ext cx="4824412" cy="1004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57225"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eaLnBrk="1" hangingPunct="1">
              <a:spcBef>
                <a:spcPct val="50000"/>
              </a:spcBef>
              <a:buClrTx/>
              <a:buFontTx/>
              <a:buChar char="•"/>
            </a:pPr>
            <a:r>
              <a:rPr lang="en-AU" altLang="en-US" sz="2400" b="1">
                <a:solidFill>
                  <a:prstClr val="black"/>
                </a:solidFill>
                <a:latin typeface="Arial" pitchFamily="34" charset="0"/>
              </a:rPr>
              <a:t>Conventional winding</a:t>
            </a:r>
          </a:p>
          <a:p>
            <a:pPr eaLnBrk="1" hangingPunct="1">
              <a:spcBef>
                <a:spcPct val="50000"/>
              </a:spcBef>
              <a:buClrTx/>
              <a:buFontTx/>
              <a:buChar char="•"/>
            </a:pPr>
            <a:r>
              <a:rPr lang="en-AU" altLang="en-US" sz="2400" b="1">
                <a:solidFill>
                  <a:prstClr val="black"/>
                </a:solidFill>
                <a:latin typeface="Arial" pitchFamily="34" charset="0"/>
              </a:rPr>
              <a:t>Toroidal</a:t>
            </a:r>
          </a:p>
        </p:txBody>
      </p:sp>
      <p:sp>
        <p:nvSpPr>
          <p:cNvPr id="65541" name="Rectangle 5"/>
          <p:cNvSpPr>
            <a:spLocks/>
          </p:cNvSpPr>
          <p:nvPr/>
        </p:nvSpPr>
        <p:spPr bwMode="auto">
          <a:xfrm>
            <a:off x="539750" y="4076700"/>
            <a:ext cx="58324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57225"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a:buFont typeface="Georgia" pitchFamily="18" charset="0"/>
              <a:buNone/>
            </a:pPr>
            <a:r>
              <a:rPr lang="en-AU" altLang="en-US" sz="3600" b="1">
                <a:solidFill>
                  <a:prstClr val="black"/>
                </a:solidFill>
                <a:latin typeface="Arial" pitchFamily="34" charset="0"/>
              </a:rPr>
              <a:t>Used for two reasons</a:t>
            </a:r>
          </a:p>
        </p:txBody>
      </p:sp>
      <p:sp>
        <p:nvSpPr>
          <p:cNvPr id="65542" name="Text Box 6"/>
          <p:cNvSpPr txBox="1">
            <a:spLocks noChangeArrowheads="1"/>
          </p:cNvSpPr>
          <p:nvPr/>
        </p:nvSpPr>
        <p:spPr bwMode="auto">
          <a:xfrm>
            <a:off x="1187450" y="4797425"/>
            <a:ext cx="4824413" cy="1004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57225"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eaLnBrk="1" hangingPunct="1">
              <a:spcBef>
                <a:spcPct val="50000"/>
              </a:spcBef>
              <a:buClrTx/>
              <a:buFontTx/>
              <a:buChar char="•"/>
            </a:pPr>
            <a:r>
              <a:rPr lang="en-AU" altLang="en-US" sz="2400" b="1">
                <a:solidFill>
                  <a:prstClr val="black"/>
                </a:solidFill>
                <a:latin typeface="Arial" pitchFamily="34" charset="0"/>
              </a:rPr>
              <a:t>Metering</a:t>
            </a:r>
          </a:p>
          <a:p>
            <a:pPr eaLnBrk="1" hangingPunct="1">
              <a:spcBef>
                <a:spcPct val="50000"/>
              </a:spcBef>
              <a:buClrTx/>
              <a:buFontTx/>
              <a:buChar char="•"/>
            </a:pPr>
            <a:r>
              <a:rPr lang="en-AU" altLang="en-US" sz="2400" b="1">
                <a:solidFill>
                  <a:prstClr val="black"/>
                </a:solidFill>
                <a:latin typeface="Arial" pitchFamily="34" charset="0"/>
              </a:rPr>
              <a:t>Protection</a:t>
            </a:r>
          </a:p>
        </p:txBody>
      </p:sp>
      <p:pic>
        <p:nvPicPr>
          <p:cNvPr id="65544" name="Picture 8" descr="Picture for tafe 101"/>
          <p:cNvPicPr>
            <a:picLocks noChangeAspect="1" noChangeArrowheads="1"/>
          </p:cNvPicPr>
          <p:nvPr/>
        </p:nvPicPr>
        <p:blipFill>
          <a:blip r:embed="rId2" cstate="print">
            <a:extLst>
              <a:ext uri="{28A0092B-C50C-407E-A947-70E740481C1C}">
                <a14:useLocalDpi xmlns:a14="http://schemas.microsoft.com/office/drawing/2010/main" val="0"/>
              </a:ext>
            </a:extLst>
          </a:blip>
          <a:srcRect l="24001" r="28000"/>
          <a:stretch>
            <a:fillRect/>
          </a:stretch>
        </p:blipFill>
        <p:spPr bwMode="auto">
          <a:xfrm>
            <a:off x="6488113" y="2708275"/>
            <a:ext cx="26558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 Box 7"/>
          <p:cNvSpPr txBox="1">
            <a:spLocks noChangeArrowheads="1"/>
          </p:cNvSpPr>
          <p:nvPr/>
        </p:nvSpPr>
        <p:spPr bwMode="auto">
          <a:xfrm>
            <a:off x="6879431" y="1701800"/>
            <a:ext cx="1873250" cy="10064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defRPr/>
            </a:pPr>
            <a:r>
              <a:rPr lang="en-AU" altLang="en-US" sz="6000" b="1" dirty="0">
                <a:solidFill>
                  <a:srgbClr val="0033CC"/>
                </a:solidFill>
                <a:effectLst>
                  <a:outerShdw blurRad="38100" dist="38100" dir="2700000" algn="tl">
                    <a:srgbClr val="C0C0C0"/>
                  </a:outerShdw>
                </a:effectLst>
                <a:latin typeface="Trebuchet MS" pitchFamily="34" charset="0"/>
              </a:rPr>
              <a:t>CT</a:t>
            </a:r>
          </a:p>
        </p:txBody>
      </p:sp>
    </p:spTree>
    <p:extLst>
      <p:ext uri="{BB962C8B-B14F-4D97-AF65-F5344CB8AC3E}">
        <p14:creationId xmlns:p14="http://schemas.microsoft.com/office/powerpoint/2010/main" val="4197305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slide(fromBottom)">
                                      <p:cBhvr>
                                        <p:cTn id="7" dur="5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5543">
                                            <p:txEl>
                                              <p:pRg st="0" end="0"/>
                                            </p:txEl>
                                          </p:spTgt>
                                        </p:tgtEl>
                                        <p:attrNameLst>
                                          <p:attrName>style.visibility</p:attrName>
                                        </p:attrNameLst>
                                      </p:cBhvr>
                                      <p:to>
                                        <p:strVal val="visible"/>
                                      </p:to>
                                    </p:set>
                                    <p:animEffect transition="in" filter="slide(fromBottom)">
                                      <p:cBhvr>
                                        <p:cTn id="12" dur="500"/>
                                        <p:tgtEl>
                                          <p:spTgt spid="65543">
                                            <p:txEl>
                                              <p:pRg st="0" end="0"/>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dissolve">
                                      <p:cBhvr>
                                        <p:cTn id="16" dur="1000"/>
                                        <p:tgtEl>
                                          <p:spTgt spid="655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5539">
                                            <p:txEl>
                                              <p:pRg st="0" end="0"/>
                                            </p:txEl>
                                          </p:spTgt>
                                        </p:tgtEl>
                                        <p:attrNameLst>
                                          <p:attrName>style.visibility</p:attrName>
                                        </p:attrNameLst>
                                      </p:cBhvr>
                                      <p:to>
                                        <p:strVal val="visible"/>
                                      </p:to>
                                    </p:set>
                                    <p:animEffect transition="in" filter="wipe(left)">
                                      <p:cBhvr>
                                        <p:cTn id="21" dur="500"/>
                                        <p:tgtEl>
                                          <p:spTgt spid="655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65540">
                                            <p:txEl>
                                              <p:pRg st="0" end="0"/>
                                            </p:txEl>
                                          </p:spTgt>
                                        </p:tgtEl>
                                        <p:attrNameLst>
                                          <p:attrName>style.visibility</p:attrName>
                                        </p:attrNameLst>
                                      </p:cBhvr>
                                      <p:to>
                                        <p:strVal val="visible"/>
                                      </p:to>
                                    </p:set>
                                    <p:animEffect transition="in" filter="slide(fromBottom)">
                                      <p:cBhvr>
                                        <p:cTn id="26" dur="500"/>
                                        <p:tgtEl>
                                          <p:spTgt spid="65540">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65540">
                                            <p:txEl>
                                              <p:pRg st="1" end="1"/>
                                            </p:txEl>
                                          </p:spTgt>
                                        </p:tgtEl>
                                        <p:attrNameLst>
                                          <p:attrName>style.visibility</p:attrName>
                                        </p:attrNameLst>
                                      </p:cBhvr>
                                      <p:to>
                                        <p:strVal val="visible"/>
                                      </p:to>
                                    </p:set>
                                    <p:animEffect transition="in" filter="slide(fromBottom)">
                                      <p:cBhvr>
                                        <p:cTn id="31" dur="500"/>
                                        <p:tgtEl>
                                          <p:spTgt spid="65540">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65541">
                                            <p:txEl>
                                              <p:pRg st="0" end="0"/>
                                            </p:txEl>
                                          </p:spTgt>
                                        </p:tgtEl>
                                        <p:attrNameLst>
                                          <p:attrName>style.visibility</p:attrName>
                                        </p:attrNameLst>
                                      </p:cBhvr>
                                      <p:to>
                                        <p:strVal val="visible"/>
                                      </p:to>
                                    </p:set>
                                    <p:animEffect transition="in" filter="wipe(left)">
                                      <p:cBhvr>
                                        <p:cTn id="36" dur="500"/>
                                        <p:tgtEl>
                                          <p:spTgt spid="65541">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5542">
                                            <p:txEl>
                                              <p:pRg st="0" end="0"/>
                                            </p:txEl>
                                          </p:spTgt>
                                        </p:tgtEl>
                                        <p:attrNameLst>
                                          <p:attrName>style.visibility</p:attrName>
                                        </p:attrNameLst>
                                      </p:cBhvr>
                                      <p:to>
                                        <p:strVal val="visible"/>
                                      </p:to>
                                    </p:set>
                                    <p:animEffect transition="in" filter="slide(fromBottom)">
                                      <p:cBhvr>
                                        <p:cTn id="41" dur="500"/>
                                        <p:tgtEl>
                                          <p:spTgt spid="65542">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65542">
                                            <p:txEl>
                                              <p:pRg st="1" end="1"/>
                                            </p:txEl>
                                          </p:spTgt>
                                        </p:tgtEl>
                                        <p:attrNameLst>
                                          <p:attrName>style.visibility</p:attrName>
                                        </p:attrNameLst>
                                      </p:cBhvr>
                                      <p:to>
                                        <p:strVal val="visible"/>
                                      </p:to>
                                    </p:set>
                                    <p:animEffect transition="in" filter="slide(fromBottom)">
                                      <p:cBhvr>
                                        <p:cTn id="46" dur="500"/>
                                        <p:tgtEl>
                                          <p:spTgt spid="655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77837" y="404664"/>
            <a:ext cx="8229600" cy="1138808"/>
          </a:xfrm>
        </p:spPr>
        <p:txBody>
          <a:bodyPr/>
          <a:lstStyle/>
          <a:p>
            <a:pPr eaLnBrk="1" hangingPunct="1"/>
            <a:r>
              <a:rPr lang="en-US" altLang="zh-CN" sz="6000" b="1" dirty="0" smtClean="0">
                <a:solidFill>
                  <a:srgbClr val="0033CC"/>
                </a:solidFill>
              </a:rPr>
              <a:t>Current transformers </a:t>
            </a:r>
          </a:p>
        </p:txBody>
      </p:sp>
      <p:sp>
        <p:nvSpPr>
          <p:cNvPr id="24580" name="Rectangle 3"/>
          <p:cNvSpPr>
            <a:spLocks noGrp="1" noChangeArrowheads="1"/>
          </p:cNvSpPr>
          <p:nvPr>
            <p:ph idx="1"/>
          </p:nvPr>
        </p:nvSpPr>
        <p:spPr>
          <a:xfrm>
            <a:off x="705321" y="1651831"/>
            <a:ext cx="7774632" cy="3554338"/>
          </a:xfrm>
        </p:spPr>
        <p:txBody>
          <a:bodyPr/>
          <a:lstStyle/>
          <a:p>
            <a:pPr eaLnBrk="1" hangingPunct="1"/>
            <a:r>
              <a:rPr lang="en-US" altLang="zh-CN" sz="2400" dirty="0" smtClean="0">
                <a:latin typeface="Arial" panose="020B0604020202020204" pitchFamily="34" charset="0"/>
                <a:cs typeface="Arial" panose="020B0604020202020204" pitchFamily="34" charset="0"/>
              </a:rPr>
              <a:t>Current transformers differ from the voltage transformer, because </a:t>
            </a:r>
            <a:r>
              <a:rPr lang="en-US" altLang="zh-CN" sz="2400" dirty="0" smtClean="0">
                <a:solidFill>
                  <a:srgbClr val="FF0000"/>
                </a:solidFill>
                <a:latin typeface="Arial" panose="020B0604020202020204" pitchFamily="34" charset="0"/>
                <a:cs typeface="Arial" panose="020B0604020202020204" pitchFamily="34" charset="0"/>
              </a:rPr>
              <a:t>the primary circuit consists of a supply feeder cable</a:t>
            </a:r>
            <a:r>
              <a:rPr lang="en-US" altLang="zh-CN" sz="2400" dirty="0" smtClean="0">
                <a:latin typeface="Arial" panose="020B0604020202020204" pitchFamily="34" charset="0"/>
                <a:cs typeface="Arial" panose="020B0604020202020204" pitchFamily="34" charset="0"/>
              </a:rPr>
              <a:t> </a:t>
            </a:r>
            <a:r>
              <a:rPr lang="en-US" altLang="zh-CN" sz="2400" dirty="0" smtClean="0">
                <a:solidFill>
                  <a:srgbClr val="FF9900"/>
                </a:solidFill>
                <a:latin typeface="Arial" panose="020B0604020202020204" pitchFamily="34" charset="0"/>
                <a:cs typeface="Arial" panose="020B0604020202020204" pitchFamily="34" charset="0"/>
              </a:rPr>
              <a:t>rather than a winding</a:t>
            </a:r>
            <a:r>
              <a:rPr lang="en-US" altLang="zh-CN" sz="2400" dirty="0" smtClean="0">
                <a:latin typeface="Arial" panose="020B0604020202020204" pitchFamily="34" charset="0"/>
                <a:cs typeface="Arial" panose="020B0604020202020204" pitchFamily="34" charset="0"/>
              </a:rPr>
              <a:t> connected across a supply, as shown below.  </a:t>
            </a:r>
          </a:p>
        </p:txBody>
      </p:sp>
      <p:sp>
        <p:nvSpPr>
          <p:cNvPr id="24578" name="Slide Number Placeholder 5"/>
          <p:cNvSpPr>
            <a:spLocks noGrp="1"/>
          </p:cNvSpPr>
          <p:nvPr>
            <p:ph type="sldNum" sz="quarter" idx="12"/>
          </p:nvPr>
        </p:nvSpPr>
        <p:spPr>
          <a:noFill/>
        </p:spPr>
        <p:txBody>
          <a:bodyPr/>
          <a:lstStyle>
            <a:lvl1pPr algn="just" eaLnBrk="0" hangingPunct="0">
              <a:lnSpc>
                <a:spcPct val="125000"/>
              </a:lnSpc>
              <a:spcBef>
                <a:spcPct val="20000"/>
              </a:spcBef>
              <a:buChar char="•"/>
              <a:defRPr sz="2800" b="1">
                <a:solidFill>
                  <a:schemeClr val="bg1"/>
                </a:solidFill>
                <a:latin typeface="Arial" pitchFamily="34" charset="0"/>
                <a:ea typeface="宋体" pitchFamily="2" charset="-122"/>
              </a:defRPr>
            </a:lvl1pPr>
            <a:lvl2pPr marL="742950" indent="-285750" algn="just" eaLnBrk="0" hangingPunct="0">
              <a:lnSpc>
                <a:spcPct val="125000"/>
              </a:lnSpc>
              <a:spcBef>
                <a:spcPct val="20000"/>
              </a:spcBef>
              <a:buChar char="•"/>
              <a:defRPr sz="2400" b="1">
                <a:solidFill>
                  <a:schemeClr val="bg1"/>
                </a:solidFill>
                <a:latin typeface="Arial" pitchFamily="34" charset="0"/>
                <a:ea typeface="宋体" pitchFamily="2" charset="-122"/>
              </a:defRPr>
            </a:lvl2pPr>
            <a:lvl3pPr marL="1143000" indent="-228600" algn="just" eaLnBrk="0" hangingPunct="0">
              <a:lnSpc>
                <a:spcPct val="125000"/>
              </a:lnSpc>
              <a:spcBef>
                <a:spcPct val="20000"/>
              </a:spcBef>
              <a:buChar char="•"/>
              <a:defRPr sz="2000" b="1">
                <a:solidFill>
                  <a:schemeClr val="bg1"/>
                </a:solidFill>
                <a:latin typeface="Arial" pitchFamily="34" charset="0"/>
                <a:ea typeface="宋体" pitchFamily="2" charset="-122"/>
              </a:defRPr>
            </a:lvl3pPr>
            <a:lvl4pPr marL="1600200" indent="-228600" algn="just" eaLnBrk="0" hangingPunct="0">
              <a:lnSpc>
                <a:spcPct val="125000"/>
              </a:lnSpc>
              <a:spcBef>
                <a:spcPct val="20000"/>
              </a:spcBef>
              <a:buChar char="•"/>
              <a:defRPr b="1">
                <a:solidFill>
                  <a:schemeClr val="bg1"/>
                </a:solidFill>
                <a:latin typeface="Arial" pitchFamily="34" charset="0"/>
                <a:ea typeface="宋体" pitchFamily="2" charset="-122"/>
              </a:defRPr>
            </a:lvl4pPr>
            <a:lvl5pPr marL="2057400" indent="-228600" algn="just" eaLnBrk="0" hangingPunct="0">
              <a:lnSpc>
                <a:spcPct val="125000"/>
              </a:lnSpc>
              <a:spcBef>
                <a:spcPct val="20000"/>
              </a:spcBef>
              <a:buChar char="•"/>
              <a:defRPr sz="1600" b="1">
                <a:solidFill>
                  <a:schemeClr val="bg1"/>
                </a:solidFill>
                <a:latin typeface="Arial" pitchFamily="34" charset="0"/>
                <a:ea typeface="宋体" pitchFamily="2" charset="-122"/>
              </a:defRPr>
            </a:lvl5pPr>
            <a:lvl6pPr marL="25146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6pPr>
            <a:lvl7pPr marL="29718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7pPr>
            <a:lvl8pPr marL="34290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8pPr>
            <a:lvl9pPr marL="38862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9pPr>
          </a:lstStyle>
          <a:p>
            <a:pPr algn="r" eaLnBrk="1" hangingPunct="1">
              <a:lnSpc>
                <a:spcPct val="100000"/>
              </a:lnSpc>
              <a:spcBef>
                <a:spcPct val="0"/>
              </a:spcBef>
              <a:buFontTx/>
              <a:buNone/>
            </a:pPr>
            <a:fld id="{428CD79C-964A-49BE-909A-237848BCD2BC}" type="slidenum">
              <a:rPr lang="ko-KR" altLang="en-US" sz="1400" b="0" smtClean="0">
                <a:solidFill>
                  <a:srgbClr val="000000"/>
                </a:solidFill>
                <a:latin typeface="-윤고딕120" pitchFamily="2" charset="-127"/>
                <a:ea typeface="-윤고딕120" pitchFamily="2" charset="-127"/>
              </a:rPr>
              <a:pPr algn="r" eaLnBrk="1" hangingPunct="1">
                <a:lnSpc>
                  <a:spcPct val="100000"/>
                </a:lnSpc>
                <a:spcBef>
                  <a:spcPct val="0"/>
                </a:spcBef>
                <a:buFontTx/>
                <a:buNone/>
              </a:pPr>
              <a:t>13</a:t>
            </a:fld>
            <a:endParaRPr lang="en-US" altLang="ko-KR" sz="1400" b="0" smtClean="0">
              <a:solidFill>
                <a:srgbClr val="000000"/>
              </a:solidFill>
              <a:latin typeface="-윤고딕120" pitchFamily="2" charset="-127"/>
              <a:ea typeface="-윤고딕120" pitchFamily="2" charset="-127"/>
            </a:endParaRPr>
          </a:p>
        </p:txBody>
      </p:sp>
      <p:pic>
        <p:nvPicPr>
          <p:cNvPr id="245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3429000"/>
            <a:ext cx="32099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1335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urrent transform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272" y="1700808"/>
            <a:ext cx="5328591" cy="411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p:txBody>
          <a:bodyPr/>
          <a:lstStyle/>
          <a:p>
            <a:pPr eaLnBrk="1" hangingPunct="1"/>
            <a:r>
              <a:rPr lang="en-US" altLang="zh-CN" sz="6000" b="1" dirty="0" smtClean="0">
                <a:solidFill>
                  <a:srgbClr val="0033CC"/>
                </a:solidFill>
              </a:rPr>
              <a:t>Current transformers </a:t>
            </a:r>
          </a:p>
        </p:txBody>
      </p:sp>
    </p:spTree>
    <p:extLst>
      <p:ext uri="{BB962C8B-B14F-4D97-AF65-F5344CB8AC3E}">
        <p14:creationId xmlns:p14="http://schemas.microsoft.com/office/powerpoint/2010/main" val="462087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6000" b="1" dirty="0">
                <a:solidFill>
                  <a:srgbClr val="0033CC"/>
                </a:solidFill>
              </a:rPr>
              <a:t>Current transformers </a:t>
            </a:r>
            <a:endParaRPr lang="en-AU" dirty="0"/>
          </a:p>
        </p:txBody>
      </p:sp>
      <p:sp>
        <p:nvSpPr>
          <p:cNvPr id="3" name="Content Placeholder 2"/>
          <p:cNvSpPr>
            <a:spLocks noGrp="1"/>
          </p:cNvSpPr>
          <p:nvPr>
            <p:ph idx="1"/>
          </p:nvPr>
        </p:nvSpPr>
        <p:spPr>
          <a:xfrm>
            <a:off x="457200" y="1337416"/>
            <a:ext cx="8229600" cy="1324744"/>
          </a:xfrm>
        </p:spPr>
        <p:txBody>
          <a:bodyPr/>
          <a:lstStyle/>
          <a:p>
            <a:r>
              <a:rPr lang="en-AU" dirty="0" smtClean="0"/>
              <a:t>Can be placed in parallel to read large currents.</a:t>
            </a:r>
          </a:p>
          <a:p>
            <a:r>
              <a:rPr lang="en-AU" dirty="0" smtClean="0"/>
              <a:t>Looping of conductors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996952"/>
            <a:ext cx="7056784" cy="3717032"/>
          </a:xfrm>
          <a:prstGeom prst="rect">
            <a:avLst/>
          </a:prstGeom>
        </p:spPr>
      </p:pic>
    </p:spTree>
    <p:extLst>
      <p:ext uri="{BB962C8B-B14F-4D97-AF65-F5344CB8AC3E}">
        <p14:creationId xmlns:p14="http://schemas.microsoft.com/office/powerpoint/2010/main" val="235495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44487" y="764704"/>
            <a:ext cx="8496300" cy="3384550"/>
          </a:xfrm>
        </p:spPr>
        <p:txBody>
          <a:bodyPr/>
          <a:lstStyle/>
          <a:p>
            <a:pPr eaLnBrk="1" hangingPunct="1"/>
            <a:r>
              <a:rPr lang="en-US" altLang="zh-CN" sz="2400" dirty="0" smtClean="0"/>
              <a:t> </a:t>
            </a:r>
            <a:r>
              <a:rPr lang="en-US" altLang="zh-CN" sz="2400" dirty="0" smtClean="0">
                <a:latin typeface="Arial" panose="020B0604020202020204" pitchFamily="34" charset="0"/>
                <a:cs typeface="Arial" panose="020B0604020202020204" pitchFamily="34" charset="0"/>
              </a:rPr>
              <a:t>In this arrangement, the alternating magnetic field associated with the load current is linked to the current transformer secondary winding via a laminated soft iron core, through which the feeder (primary) passes. The secondary current is used to </a:t>
            </a:r>
            <a:r>
              <a:rPr lang="en-US" altLang="zh-CN" sz="2400" b="1" dirty="0" smtClean="0">
                <a:solidFill>
                  <a:srgbClr val="0033CC"/>
                </a:solidFill>
                <a:latin typeface="Arial" panose="020B0604020202020204" pitchFamily="34" charset="0"/>
                <a:cs typeface="Arial" panose="020B0604020202020204" pitchFamily="34" charset="0"/>
              </a:rPr>
              <a:t>feed a meter </a:t>
            </a:r>
            <a:r>
              <a:rPr lang="en-US" altLang="zh-CN" sz="2400" dirty="0" smtClean="0">
                <a:latin typeface="Arial" panose="020B0604020202020204" pitchFamily="34" charset="0"/>
                <a:cs typeface="Arial" panose="020B0604020202020204" pitchFamily="34" charset="0"/>
              </a:rPr>
              <a:t>and typically registers the current flowing from an AC generator to the </a:t>
            </a:r>
            <a:r>
              <a:rPr lang="en-US" altLang="zh-CN" sz="2400" dirty="0" err="1" smtClean="0">
                <a:latin typeface="Arial" panose="020B0604020202020204" pitchFamily="34" charset="0"/>
                <a:cs typeface="Arial" panose="020B0604020202020204" pitchFamily="34" charset="0"/>
              </a:rPr>
              <a:t>busbar</a:t>
            </a:r>
            <a:r>
              <a:rPr lang="en-US" altLang="zh-CN" sz="2400" dirty="0" smtClean="0">
                <a:latin typeface="Arial" panose="020B0604020202020204" pitchFamily="34" charset="0"/>
                <a:cs typeface="Arial" panose="020B0604020202020204" pitchFamily="34" charset="0"/>
              </a:rPr>
              <a:t> or load. The secondary current can additionally be used to </a:t>
            </a:r>
            <a:r>
              <a:rPr lang="en-US" altLang="zh-CN" sz="2400" b="1" dirty="0" smtClean="0">
                <a:solidFill>
                  <a:srgbClr val="0033CC"/>
                </a:solidFill>
                <a:latin typeface="Arial" panose="020B0604020202020204" pitchFamily="34" charset="0"/>
                <a:cs typeface="Arial" panose="020B0604020202020204" pitchFamily="34" charset="0"/>
              </a:rPr>
              <a:t>supply power meters </a:t>
            </a:r>
            <a:r>
              <a:rPr lang="en-US" altLang="zh-CN" sz="2400" dirty="0" smtClean="0">
                <a:latin typeface="Arial" panose="020B0604020202020204" pitchFamily="34" charset="0"/>
                <a:cs typeface="Arial" panose="020B0604020202020204" pitchFamily="34" charset="0"/>
              </a:rPr>
              <a:t>and to monitor the load-sharing in an electrical circuit. </a:t>
            </a:r>
          </a:p>
        </p:txBody>
      </p:sp>
      <p:sp>
        <p:nvSpPr>
          <p:cNvPr id="25603" name="Slide Number Placeholder 5"/>
          <p:cNvSpPr>
            <a:spLocks noGrp="1"/>
          </p:cNvSpPr>
          <p:nvPr>
            <p:ph type="sldNum" sz="quarter" idx="12"/>
          </p:nvPr>
        </p:nvSpPr>
        <p:spPr>
          <a:noFill/>
        </p:spPr>
        <p:txBody>
          <a:bodyPr/>
          <a:lstStyle>
            <a:lvl1pPr algn="just" eaLnBrk="0" hangingPunct="0">
              <a:lnSpc>
                <a:spcPct val="125000"/>
              </a:lnSpc>
              <a:spcBef>
                <a:spcPct val="20000"/>
              </a:spcBef>
              <a:buChar char="•"/>
              <a:defRPr sz="2800" b="1">
                <a:solidFill>
                  <a:schemeClr val="bg1"/>
                </a:solidFill>
                <a:latin typeface="Arial" pitchFamily="34" charset="0"/>
                <a:ea typeface="宋体" pitchFamily="2" charset="-122"/>
              </a:defRPr>
            </a:lvl1pPr>
            <a:lvl2pPr marL="742950" indent="-285750" algn="just" eaLnBrk="0" hangingPunct="0">
              <a:lnSpc>
                <a:spcPct val="125000"/>
              </a:lnSpc>
              <a:spcBef>
                <a:spcPct val="20000"/>
              </a:spcBef>
              <a:buChar char="•"/>
              <a:defRPr sz="2400" b="1">
                <a:solidFill>
                  <a:schemeClr val="bg1"/>
                </a:solidFill>
                <a:latin typeface="Arial" pitchFamily="34" charset="0"/>
                <a:ea typeface="宋体" pitchFamily="2" charset="-122"/>
              </a:defRPr>
            </a:lvl2pPr>
            <a:lvl3pPr marL="1143000" indent="-228600" algn="just" eaLnBrk="0" hangingPunct="0">
              <a:lnSpc>
                <a:spcPct val="125000"/>
              </a:lnSpc>
              <a:spcBef>
                <a:spcPct val="20000"/>
              </a:spcBef>
              <a:buChar char="•"/>
              <a:defRPr sz="2000" b="1">
                <a:solidFill>
                  <a:schemeClr val="bg1"/>
                </a:solidFill>
                <a:latin typeface="Arial" pitchFamily="34" charset="0"/>
                <a:ea typeface="宋体" pitchFamily="2" charset="-122"/>
              </a:defRPr>
            </a:lvl3pPr>
            <a:lvl4pPr marL="1600200" indent="-228600" algn="just" eaLnBrk="0" hangingPunct="0">
              <a:lnSpc>
                <a:spcPct val="125000"/>
              </a:lnSpc>
              <a:spcBef>
                <a:spcPct val="20000"/>
              </a:spcBef>
              <a:buChar char="•"/>
              <a:defRPr b="1">
                <a:solidFill>
                  <a:schemeClr val="bg1"/>
                </a:solidFill>
                <a:latin typeface="Arial" pitchFamily="34" charset="0"/>
                <a:ea typeface="宋体" pitchFamily="2" charset="-122"/>
              </a:defRPr>
            </a:lvl4pPr>
            <a:lvl5pPr marL="2057400" indent="-228600" algn="just" eaLnBrk="0" hangingPunct="0">
              <a:lnSpc>
                <a:spcPct val="125000"/>
              </a:lnSpc>
              <a:spcBef>
                <a:spcPct val="20000"/>
              </a:spcBef>
              <a:buChar char="•"/>
              <a:defRPr sz="1600" b="1">
                <a:solidFill>
                  <a:schemeClr val="bg1"/>
                </a:solidFill>
                <a:latin typeface="Arial" pitchFamily="34" charset="0"/>
                <a:ea typeface="宋体" pitchFamily="2" charset="-122"/>
              </a:defRPr>
            </a:lvl5pPr>
            <a:lvl6pPr marL="25146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6pPr>
            <a:lvl7pPr marL="29718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7pPr>
            <a:lvl8pPr marL="34290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8pPr>
            <a:lvl9pPr marL="38862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9pPr>
          </a:lstStyle>
          <a:p>
            <a:pPr algn="r" eaLnBrk="1" hangingPunct="1">
              <a:lnSpc>
                <a:spcPct val="100000"/>
              </a:lnSpc>
              <a:spcBef>
                <a:spcPct val="0"/>
              </a:spcBef>
              <a:buFontTx/>
              <a:buNone/>
            </a:pPr>
            <a:fld id="{2678C4EF-40E3-4D82-BCAF-DB31488BB100}" type="slidenum">
              <a:rPr lang="ko-KR" altLang="en-US" sz="1400" b="0" smtClean="0">
                <a:solidFill>
                  <a:srgbClr val="000000"/>
                </a:solidFill>
                <a:ea typeface="Gulim" pitchFamily="34" charset="-127"/>
              </a:rPr>
              <a:pPr algn="r" eaLnBrk="1" hangingPunct="1">
                <a:lnSpc>
                  <a:spcPct val="100000"/>
                </a:lnSpc>
                <a:spcBef>
                  <a:spcPct val="0"/>
                </a:spcBef>
                <a:buFontTx/>
                <a:buNone/>
              </a:pPr>
              <a:t>16</a:t>
            </a:fld>
            <a:endParaRPr lang="en-US" altLang="ko-KR" sz="1400" b="0" smtClean="0">
              <a:solidFill>
                <a:srgbClr val="000000"/>
              </a:solidFill>
              <a:ea typeface="Gulim" pitchFamily="34" charset="-127"/>
            </a:endParaRP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789040"/>
            <a:ext cx="32099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4758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323528" y="692696"/>
            <a:ext cx="8424863" cy="2016224"/>
          </a:xfrm>
        </p:spPr>
        <p:txBody>
          <a:bodyPr/>
          <a:lstStyle/>
          <a:p>
            <a:pPr eaLnBrk="1" hangingPunct="1"/>
            <a:r>
              <a:rPr lang="en-US" altLang="zh-CN" dirty="0" smtClean="0">
                <a:latin typeface="Arial" panose="020B0604020202020204" pitchFamily="34" charset="0"/>
                <a:cs typeface="Arial" panose="020B0604020202020204" pitchFamily="34" charset="0"/>
              </a:rPr>
              <a:t>In AC power generation systems, this type of transformer can also be used as a sensor in a </a:t>
            </a:r>
            <a:r>
              <a:rPr lang="en-US" altLang="zh-CN" b="1" dirty="0" smtClean="0">
                <a:solidFill>
                  <a:srgbClr val="0033CC"/>
                </a:solidFill>
                <a:latin typeface="Arial" panose="020B0604020202020204" pitchFamily="34" charset="0"/>
                <a:cs typeface="Arial" panose="020B0604020202020204" pitchFamily="34" charset="0"/>
              </a:rPr>
              <a:t>differential protection circuit</a:t>
            </a:r>
            <a:r>
              <a:rPr lang="en-US" altLang="zh-CN" dirty="0" smtClean="0">
                <a:latin typeface="Arial" panose="020B0604020202020204" pitchFamily="34" charset="0"/>
                <a:cs typeface="Arial" panose="020B0604020202020204" pitchFamily="34" charset="0"/>
              </a:rPr>
              <a:t>, as shown below. </a:t>
            </a:r>
          </a:p>
        </p:txBody>
      </p:sp>
      <p:sp>
        <p:nvSpPr>
          <p:cNvPr id="26627" name="Slide Number Placeholder 5"/>
          <p:cNvSpPr>
            <a:spLocks noGrp="1"/>
          </p:cNvSpPr>
          <p:nvPr>
            <p:ph type="sldNum" sz="quarter" idx="12"/>
          </p:nvPr>
        </p:nvSpPr>
        <p:spPr>
          <a:noFill/>
        </p:spPr>
        <p:txBody>
          <a:bodyPr/>
          <a:lstStyle>
            <a:lvl1pPr algn="just" eaLnBrk="0" hangingPunct="0">
              <a:lnSpc>
                <a:spcPct val="125000"/>
              </a:lnSpc>
              <a:spcBef>
                <a:spcPct val="20000"/>
              </a:spcBef>
              <a:buChar char="•"/>
              <a:defRPr sz="2800" b="1">
                <a:solidFill>
                  <a:schemeClr val="bg1"/>
                </a:solidFill>
                <a:latin typeface="Arial" pitchFamily="34" charset="0"/>
                <a:ea typeface="宋体" pitchFamily="2" charset="-122"/>
              </a:defRPr>
            </a:lvl1pPr>
            <a:lvl2pPr marL="742950" indent="-285750" algn="just" eaLnBrk="0" hangingPunct="0">
              <a:lnSpc>
                <a:spcPct val="125000"/>
              </a:lnSpc>
              <a:spcBef>
                <a:spcPct val="20000"/>
              </a:spcBef>
              <a:buChar char="•"/>
              <a:defRPr sz="2400" b="1">
                <a:solidFill>
                  <a:schemeClr val="bg1"/>
                </a:solidFill>
                <a:latin typeface="Arial" pitchFamily="34" charset="0"/>
                <a:ea typeface="宋体" pitchFamily="2" charset="-122"/>
              </a:defRPr>
            </a:lvl2pPr>
            <a:lvl3pPr marL="1143000" indent="-228600" algn="just" eaLnBrk="0" hangingPunct="0">
              <a:lnSpc>
                <a:spcPct val="125000"/>
              </a:lnSpc>
              <a:spcBef>
                <a:spcPct val="20000"/>
              </a:spcBef>
              <a:buChar char="•"/>
              <a:defRPr sz="2000" b="1">
                <a:solidFill>
                  <a:schemeClr val="bg1"/>
                </a:solidFill>
                <a:latin typeface="Arial" pitchFamily="34" charset="0"/>
                <a:ea typeface="宋体" pitchFamily="2" charset="-122"/>
              </a:defRPr>
            </a:lvl3pPr>
            <a:lvl4pPr marL="1600200" indent="-228600" algn="just" eaLnBrk="0" hangingPunct="0">
              <a:lnSpc>
                <a:spcPct val="125000"/>
              </a:lnSpc>
              <a:spcBef>
                <a:spcPct val="20000"/>
              </a:spcBef>
              <a:buChar char="•"/>
              <a:defRPr b="1">
                <a:solidFill>
                  <a:schemeClr val="bg1"/>
                </a:solidFill>
                <a:latin typeface="Arial" pitchFamily="34" charset="0"/>
                <a:ea typeface="宋体" pitchFamily="2" charset="-122"/>
              </a:defRPr>
            </a:lvl4pPr>
            <a:lvl5pPr marL="2057400" indent="-228600" algn="just" eaLnBrk="0" hangingPunct="0">
              <a:lnSpc>
                <a:spcPct val="125000"/>
              </a:lnSpc>
              <a:spcBef>
                <a:spcPct val="20000"/>
              </a:spcBef>
              <a:buChar char="•"/>
              <a:defRPr sz="1600" b="1">
                <a:solidFill>
                  <a:schemeClr val="bg1"/>
                </a:solidFill>
                <a:latin typeface="Arial" pitchFamily="34" charset="0"/>
                <a:ea typeface="宋体" pitchFamily="2" charset="-122"/>
              </a:defRPr>
            </a:lvl5pPr>
            <a:lvl6pPr marL="25146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6pPr>
            <a:lvl7pPr marL="29718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7pPr>
            <a:lvl8pPr marL="34290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8pPr>
            <a:lvl9pPr marL="3886200" indent="-228600" algn="just" eaLnBrk="0" fontAlgn="base" hangingPunct="0">
              <a:lnSpc>
                <a:spcPct val="125000"/>
              </a:lnSpc>
              <a:spcBef>
                <a:spcPct val="20000"/>
              </a:spcBef>
              <a:spcAft>
                <a:spcPct val="0"/>
              </a:spcAft>
              <a:buChar char="•"/>
              <a:defRPr sz="1600" b="1">
                <a:solidFill>
                  <a:schemeClr val="bg1"/>
                </a:solidFill>
                <a:latin typeface="Arial" pitchFamily="34" charset="0"/>
                <a:ea typeface="宋体" pitchFamily="2" charset="-122"/>
              </a:defRPr>
            </a:lvl9pPr>
          </a:lstStyle>
          <a:p>
            <a:pPr algn="r" eaLnBrk="1" hangingPunct="1">
              <a:lnSpc>
                <a:spcPct val="100000"/>
              </a:lnSpc>
              <a:spcBef>
                <a:spcPct val="0"/>
              </a:spcBef>
              <a:buFontTx/>
              <a:buNone/>
            </a:pPr>
            <a:fld id="{E5300691-6DDA-4679-AF2E-2B111BA6A0EA}" type="slidenum">
              <a:rPr lang="ko-KR" altLang="en-US" sz="1400" b="0" smtClean="0">
                <a:solidFill>
                  <a:srgbClr val="000000"/>
                </a:solidFill>
                <a:ea typeface="Gulim" pitchFamily="34" charset="-127"/>
              </a:rPr>
              <a:pPr algn="r" eaLnBrk="1" hangingPunct="1">
                <a:lnSpc>
                  <a:spcPct val="100000"/>
                </a:lnSpc>
                <a:spcBef>
                  <a:spcPct val="0"/>
                </a:spcBef>
                <a:buFontTx/>
                <a:buNone/>
              </a:pPr>
              <a:t>17</a:t>
            </a:fld>
            <a:endParaRPr lang="en-US" altLang="ko-KR" sz="1400" b="0" smtClean="0">
              <a:solidFill>
                <a:srgbClr val="000000"/>
              </a:solidFill>
              <a:ea typeface="Gulim" pitchFamily="34" charset="-127"/>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068960"/>
            <a:ext cx="645953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8236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pPr algn="ctr"/>
            <a:r>
              <a:rPr lang="en-AU" altLang="en-US" sz="6000" b="1" smtClean="0">
                <a:solidFill>
                  <a:srgbClr val="0033CC"/>
                </a:solidFill>
              </a:rPr>
              <a:t>All CTs</a:t>
            </a:r>
          </a:p>
        </p:txBody>
      </p:sp>
      <p:sp>
        <p:nvSpPr>
          <p:cNvPr id="66563" name="Rectangle 3"/>
          <p:cNvSpPr>
            <a:spLocks noGrp="1"/>
          </p:cNvSpPr>
          <p:nvPr>
            <p:ph idx="1"/>
          </p:nvPr>
        </p:nvSpPr>
        <p:spPr>
          <a:xfrm>
            <a:off x="457200" y="2249488"/>
            <a:ext cx="7715200" cy="674687"/>
          </a:xfrm>
        </p:spPr>
        <p:txBody>
          <a:bodyPr/>
          <a:lstStyle/>
          <a:p>
            <a:pPr>
              <a:buFont typeface="Georgia" pitchFamily="18" charset="0"/>
              <a:buNone/>
            </a:pPr>
            <a:r>
              <a:rPr lang="en-AU" altLang="en-US" sz="3600" dirty="0" smtClean="0">
                <a:latin typeface="Arial" pitchFamily="34" charset="0"/>
              </a:rPr>
              <a:t>Must be very accurate with regard to</a:t>
            </a:r>
          </a:p>
        </p:txBody>
      </p:sp>
      <p:sp>
        <p:nvSpPr>
          <p:cNvPr id="66564" name="Text Box 4"/>
          <p:cNvSpPr txBox="1">
            <a:spLocks noChangeArrowheads="1"/>
          </p:cNvSpPr>
          <p:nvPr/>
        </p:nvSpPr>
        <p:spPr bwMode="auto">
          <a:xfrm>
            <a:off x="611188" y="3068638"/>
            <a:ext cx="8532812" cy="30469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715963"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eaLnBrk="1" hangingPunct="1">
              <a:spcBef>
                <a:spcPct val="50000"/>
              </a:spcBef>
              <a:buClrTx/>
              <a:buFontTx/>
              <a:buChar char="•"/>
            </a:pPr>
            <a:r>
              <a:rPr lang="en-AU" altLang="en-US" sz="3200" dirty="0">
                <a:latin typeface="Arial" pitchFamily="34" charset="0"/>
              </a:rPr>
              <a:t>Turns ratio</a:t>
            </a:r>
          </a:p>
          <a:p>
            <a:pPr eaLnBrk="1" hangingPunct="1">
              <a:spcBef>
                <a:spcPct val="50000"/>
              </a:spcBef>
              <a:buClrTx/>
              <a:buFontTx/>
              <a:buChar char="•"/>
            </a:pPr>
            <a:r>
              <a:rPr lang="en-AU" altLang="en-US" sz="3200" dirty="0">
                <a:latin typeface="Arial" pitchFamily="34" charset="0"/>
              </a:rPr>
              <a:t>Characteristics change little with load changes</a:t>
            </a:r>
          </a:p>
          <a:p>
            <a:pPr eaLnBrk="1" hangingPunct="1">
              <a:spcBef>
                <a:spcPct val="50000"/>
              </a:spcBef>
              <a:buClrTx/>
              <a:buFontTx/>
              <a:buChar char="•"/>
            </a:pPr>
            <a:r>
              <a:rPr lang="en-AU" altLang="en-US" sz="3200" dirty="0">
                <a:latin typeface="Arial" pitchFamily="34" charset="0"/>
              </a:rPr>
              <a:t>Phase angle between primary &amp; secondary very small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animEffect transition="in" filter="fade">
                                      <p:cBhvr>
                                        <p:cTn id="9" dur="500"/>
                                        <p:tgtEl>
                                          <p:spTgt spid="665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66563">
                                            <p:txEl>
                                              <p:pRg st="0" end="0"/>
                                            </p:txEl>
                                          </p:spTgt>
                                        </p:tgtEl>
                                        <p:attrNameLst>
                                          <p:attrName>style.visibility</p:attrName>
                                        </p:attrNameLst>
                                      </p:cBhvr>
                                      <p:to>
                                        <p:strVal val="visible"/>
                                      </p:to>
                                    </p:set>
                                    <p:animEffect transition="in" filter="wipe(left)">
                                      <p:cBhvr>
                                        <p:cTn id="14" dur="500"/>
                                        <p:tgtEl>
                                          <p:spTgt spid="665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66564">
                                            <p:txEl>
                                              <p:pRg st="0" end="0"/>
                                            </p:txEl>
                                          </p:spTgt>
                                        </p:tgtEl>
                                        <p:attrNameLst>
                                          <p:attrName>style.visibility</p:attrName>
                                        </p:attrNameLst>
                                      </p:cBhvr>
                                      <p:to>
                                        <p:strVal val="visible"/>
                                      </p:to>
                                    </p:set>
                                    <p:animEffect transition="in" filter="slide(fromBottom)">
                                      <p:cBhvr>
                                        <p:cTn id="19" dur="500"/>
                                        <p:tgtEl>
                                          <p:spTgt spid="6656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66564">
                                            <p:txEl>
                                              <p:pRg st="1" end="1"/>
                                            </p:txEl>
                                          </p:spTgt>
                                        </p:tgtEl>
                                        <p:attrNameLst>
                                          <p:attrName>style.visibility</p:attrName>
                                        </p:attrNameLst>
                                      </p:cBhvr>
                                      <p:to>
                                        <p:strVal val="visible"/>
                                      </p:to>
                                    </p:set>
                                    <p:animEffect transition="in" filter="slide(fromBottom)">
                                      <p:cBhvr>
                                        <p:cTn id="24" dur="500"/>
                                        <p:tgtEl>
                                          <p:spTgt spid="6656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66564">
                                            <p:txEl>
                                              <p:pRg st="2" end="2"/>
                                            </p:txEl>
                                          </p:spTgt>
                                        </p:tgtEl>
                                        <p:attrNameLst>
                                          <p:attrName>style.visibility</p:attrName>
                                        </p:attrNameLst>
                                      </p:cBhvr>
                                      <p:to>
                                        <p:strVal val="visible"/>
                                      </p:to>
                                    </p:set>
                                    <p:animEffect transition="in" filter="slide(fromBottom)">
                                      <p:cBhvr>
                                        <p:cTn id="29" dur="500"/>
                                        <p:tgtEl>
                                          <p:spTgt spid="665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395288" y="764704"/>
            <a:ext cx="8229600" cy="1781175"/>
          </a:xfrm>
        </p:spPr>
        <p:txBody>
          <a:bodyPr/>
          <a:lstStyle/>
          <a:p>
            <a:pPr algn="ctr"/>
            <a:r>
              <a:rPr lang="en-AU" altLang="en-US" sz="4800" b="1" dirty="0" smtClean="0">
                <a:solidFill>
                  <a:srgbClr val="0033CC"/>
                </a:solidFill>
              </a:rPr>
              <a:t>Difference Between</a:t>
            </a:r>
            <a:br>
              <a:rPr lang="en-AU" altLang="en-US" sz="4800" b="1" dirty="0" smtClean="0">
                <a:solidFill>
                  <a:srgbClr val="0033CC"/>
                </a:solidFill>
              </a:rPr>
            </a:br>
            <a:r>
              <a:rPr lang="en-AU" altLang="en-US" sz="4800" b="1" dirty="0" smtClean="0">
                <a:solidFill>
                  <a:srgbClr val="0033CC"/>
                </a:solidFill>
              </a:rPr>
              <a:t>Protection &amp; Metering CTs</a:t>
            </a:r>
          </a:p>
        </p:txBody>
      </p:sp>
      <p:sp>
        <p:nvSpPr>
          <p:cNvPr id="67587" name="Rectangle 3"/>
          <p:cNvSpPr>
            <a:spLocks noGrp="1"/>
          </p:cNvSpPr>
          <p:nvPr>
            <p:ph idx="1"/>
          </p:nvPr>
        </p:nvSpPr>
        <p:spPr>
          <a:xfrm>
            <a:off x="468313" y="2781300"/>
            <a:ext cx="8229600" cy="576263"/>
          </a:xfrm>
        </p:spPr>
        <p:txBody>
          <a:bodyPr/>
          <a:lstStyle/>
          <a:p>
            <a:pPr algn="ctr">
              <a:buFont typeface="Georgia" pitchFamily="18" charset="0"/>
              <a:buNone/>
            </a:pPr>
            <a:r>
              <a:rPr lang="en-AU" altLang="en-US" smtClean="0">
                <a:latin typeface="Arial" pitchFamily="34" charset="0"/>
              </a:rPr>
              <a:t>A 100:5  CT  is used to measure current</a:t>
            </a:r>
          </a:p>
        </p:txBody>
      </p:sp>
      <p:sp>
        <p:nvSpPr>
          <p:cNvPr id="67588" name="Rectangle 4"/>
          <p:cNvSpPr>
            <a:spLocks/>
          </p:cNvSpPr>
          <p:nvPr/>
        </p:nvSpPr>
        <p:spPr bwMode="auto">
          <a:xfrm>
            <a:off x="395288" y="328453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57225"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algn="ctr">
              <a:buFont typeface="Georgia" pitchFamily="18" charset="0"/>
              <a:buNone/>
            </a:pPr>
            <a:r>
              <a:rPr lang="en-AU" altLang="en-US">
                <a:latin typeface="Arial" pitchFamily="34" charset="0"/>
              </a:rPr>
              <a:t>A 2kA fault appears</a:t>
            </a:r>
          </a:p>
        </p:txBody>
      </p:sp>
      <p:sp>
        <p:nvSpPr>
          <p:cNvPr id="67589" name="Rectangle 5"/>
          <p:cNvSpPr>
            <a:spLocks/>
          </p:cNvSpPr>
          <p:nvPr/>
        </p:nvSpPr>
        <p:spPr bwMode="auto">
          <a:xfrm>
            <a:off x="250825" y="3789363"/>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7313" indent="22225"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87388"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085850"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46526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82721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22844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7416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31988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6560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a:buFont typeface="Georgia" pitchFamily="18" charset="0"/>
              <a:buNone/>
            </a:pPr>
            <a:r>
              <a:rPr lang="en-AU" altLang="en-US" sz="2400">
                <a:latin typeface="Arial" pitchFamily="34" charset="0"/>
              </a:rPr>
              <a:t>A Metering CT will saturate producing no more than 5A</a:t>
            </a:r>
          </a:p>
          <a:p>
            <a:pPr>
              <a:buFont typeface="Georgia" pitchFamily="18" charset="0"/>
              <a:buNone/>
            </a:pPr>
            <a:r>
              <a:rPr lang="en-AU" altLang="en-US" sz="2400">
                <a:latin typeface="Arial" pitchFamily="34" charset="0"/>
                <a:sym typeface="Symbol" pitchFamily="18" charset="2"/>
              </a:rPr>
              <a:t> Metering equipment is protected</a:t>
            </a:r>
          </a:p>
        </p:txBody>
      </p:sp>
      <p:sp>
        <p:nvSpPr>
          <p:cNvPr id="67590" name="Rectangle 6"/>
          <p:cNvSpPr>
            <a:spLocks/>
          </p:cNvSpPr>
          <p:nvPr/>
        </p:nvSpPr>
        <p:spPr bwMode="auto">
          <a:xfrm>
            <a:off x="395288" y="501332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7313" indent="22225"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87388"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085850"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46526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82721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22844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7416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31988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65601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a:buFont typeface="Georgia" pitchFamily="18" charset="0"/>
              <a:buNone/>
            </a:pPr>
            <a:r>
              <a:rPr lang="en-AU" altLang="en-US" sz="2400">
                <a:latin typeface="Arial" pitchFamily="34" charset="0"/>
              </a:rPr>
              <a:t>A Protection CT will NOT saturate &amp; try to produce 100A</a:t>
            </a:r>
          </a:p>
          <a:p>
            <a:pPr>
              <a:buFont typeface="Georgia" pitchFamily="18" charset="0"/>
              <a:buNone/>
            </a:pPr>
            <a:r>
              <a:rPr lang="en-AU" altLang="en-US" sz="2400">
                <a:latin typeface="Arial" pitchFamily="34" charset="0"/>
                <a:sym typeface="Symbol" pitchFamily="18" charset="2"/>
              </a:rPr>
              <a:t> Protection equipment will react quicker</a:t>
            </a:r>
          </a:p>
        </p:txBody>
      </p:sp>
      <p:sp>
        <p:nvSpPr>
          <p:cNvPr id="67591" name="Text Box 7"/>
          <p:cNvSpPr txBox="1">
            <a:spLocks noChangeArrowheads="1"/>
          </p:cNvSpPr>
          <p:nvPr/>
        </p:nvSpPr>
        <p:spPr bwMode="auto">
          <a:xfrm>
            <a:off x="5148263" y="4221163"/>
            <a:ext cx="2808287"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b="1">
                <a:solidFill>
                  <a:srgbClr val="FF0000"/>
                </a:solidFill>
              </a:rPr>
              <a:t>More Accurate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7586"/>
                                        </p:tgtEl>
                                        <p:attrNameLst>
                                          <p:attrName>style.visibility</p:attrName>
                                        </p:attrNameLst>
                                      </p:cBhvr>
                                      <p:to>
                                        <p:strVal val="visible"/>
                                      </p:to>
                                    </p:set>
                                    <p:anim calcmode="discrete" valueType="clr">
                                      <p:cBhvr override="childStyle">
                                        <p:cTn id="7" dur="80"/>
                                        <p:tgtEl>
                                          <p:spTgt spid="675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86"/>
                                        </p:tgtEl>
                                        <p:attrNameLst>
                                          <p:attrName>fillcolor</p:attrName>
                                        </p:attrNameLst>
                                      </p:cBhvr>
                                      <p:tavLst>
                                        <p:tav tm="0">
                                          <p:val>
                                            <p:clrVal>
                                              <a:schemeClr val="accent2"/>
                                            </p:clrVal>
                                          </p:val>
                                        </p:tav>
                                        <p:tav tm="50000">
                                          <p:val>
                                            <p:clrVal>
                                              <a:schemeClr val="hlink"/>
                                            </p:clrVal>
                                          </p:val>
                                        </p:tav>
                                      </p:tavLst>
                                    </p:anim>
                                    <p:set>
                                      <p:cBhvr>
                                        <p:cTn id="9" dur="80"/>
                                        <p:tgtEl>
                                          <p:spTgt spid="675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67587">
                                            <p:txEl>
                                              <p:pRg st="0" end="0"/>
                                            </p:txEl>
                                          </p:spTgt>
                                        </p:tgtEl>
                                        <p:attrNameLst>
                                          <p:attrName>style.visibility</p:attrName>
                                        </p:attrNameLst>
                                      </p:cBhvr>
                                      <p:to>
                                        <p:strVal val="visible"/>
                                      </p:to>
                                    </p:set>
                                    <p:animEffect transition="in" filter="slide(fromBottom)">
                                      <p:cBhvr>
                                        <p:cTn id="14" dur="500"/>
                                        <p:tgtEl>
                                          <p:spTgt spid="675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67588">
                                            <p:txEl>
                                              <p:pRg st="0" end="0"/>
                                            </p:txEl>
                                          </p:spTgt>
                                        </p:tgtEl>
                                        <p:attrNameLst>
                                          <p:attrName>style.visibility</p:attrName>
                                        </p:attrNameLst>
                                      </p:cBhvr>
                                      <p:to>
                                        <p:strVal val="visible"/>
                                      </p:to>
                                    </p:set>
                                    <p:animEffect transition="in" filter="slide(fromBottom)">
                                      <p:cBhvr>
                                        <p:cTn id="19" dur="500"/>
                                        <p:tgtEl>
                                          <p:spTgt spid="6758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67589">
                                            <p:txEl>
                                              <p:pRg st="0" end="0"/>
                                            </p:txEl>
                                          </p:spTgt>
                                        </p:tgtEl>
                                        <p:attrNameLst>
                                          <p:attrName>style.visibility</p:attrName>
                                        </p:attrNameLst>
                                      </p:cBhvr>
                                      <p:to>
                                        <p:strVal val="visible"/>
                                      </p:to>
                                    </p:set>
                                    <p:animEffect transition="in" filter="wipe(left)">
                                      <p:cBhvr>
                                        <p:cTn id="24" dur="500"/>
                                        <p:tgtEl>
                                          <p:spTgt spid="6758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67589">
                                            <p:txEl>
                                              <p:pRg st="1" end="1"/>
                                            </p:txEl>
                                          </p:spTgt>
                                        </p:tgtEl>
                                        <p:attrNameLst>
                                          <p:attrName>style.visibility</p:attrName>
                                        </p:attrNameLst>
                                      </p:cBhvr>
                                      <p:to>
                                        <p:strVal val="visible"/>
                                      </p:to>
                                    </p:set>
                                    <p:animEffect transition="in" filter="wipe(left)">
                                      <p:cBhvr>
                                        <p:cTn id="29" dur="500"/>
                                        <p:tgtEl>
                                          <p:spTgt spid="67589">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67590">
                                            <p:txEl>
                                              <p:pRg st="0" end="0"/>
                                            </p:txEl>
                                          </p:spTgt>
                                        </p:tgtEl>
                                        <p:attrNameLst>
                                          <p:attrName>style.visibility</p:attrName>
                                        </p:attrNameLst>
                                      </p:cBhvr>
                                      <p:to>
                                        <p:strVal val="visible"/>
                                      </p:to>
                                    </p:set>
                                    <p:animEffect transition="in" filter="wipe(left)">
                                      <p:cBhvr>
                                        <p:cTn id="34" dur="500"/>
                                        <p:tgtEl>
                                          <p:spTgt spid="67590">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67590">
                                            <p:txEl>
                                              <p:pRg st="1" end="1"/>
                                            </p:txEl>
                                          </p:spTgt>
                                        </p:tgtEl>
                                        <p:attrNameLst>
                                          <p:attrName>style.visibility</p:attrName>
                                        </p:attrNameLst>
                                      </p:cBhvr>
                                      <p:to>
                                        <p:strVal val="visible"/>
                                      </p:to>
                                    </p:set>
                                    <p:animEffect transition="in" filter="wipe(left)">
                                      <p:cBhvr>
                                        <p:cTn id="39" dur="500"/>
                                        <p:tgtEl>
                                          <p:spTgt spid="67590">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67591"/>
                                        </p:tgtEl>
                                        <p:attrNameLst>
                                          <p:attrName>style.visibility</p:attrName>
                                        </p:attrNameLst>
                                      </p:cBhvr>
                                      <p:to>
                                        <p:strVal val="visible"/>
                                      </p:to>
                                    </p:set>
                                    <p:anim calcmode="lin" valueType="num">
                                      <p:cBhvr>
                                        <p:cTn id="44" dur="500" fill="hold"/>
                                        <p:tgtEl>
                                          <p:spTgt spid="67591"/>
                                        </p:tgtEl>
                                        <p:attrNameLst>
                                          <p:attrName>ppt_w</p:attrName>
                                        </p:attrNameLst>
                                      </p:cBhvr>
                                      <p:tavLst>
                                        <p:tav tm="0">
                                          <p:val>
                                            <p:fltVal val="0"/>
                                          </p:val>
                                        </p:tav>
                                        <p:tav tm="100000">
                                          <p:val>
                                            <p:strVal val="#ppt_w"/>
                                          </p:val>
                                        </p:tav>
                                      </p:tavLst>
                                    </p:anim>
                                    <p:anim calcmode="lin" valueType="num">
                                      <p:cBhvr>
                                        <p:cTn id="45" dur="500" fill="hold"/>
                                        <p:tgtEl>
                                          <p:spTgt spid="67591"/>
                                        </p:tgtEl>
                                        <p:attrNameLst>
                                          <p:attrName>ppt_h</p:attrName>
                                        </p:attrNameLst>
                                      </p:cBhvr>
                                      <p:tavLst>
                                        <p:tav tm="0">
                                          <p:val>
                                            <p:fltVal val="0"/>
                                          </p:val>
                                        </p:tav>
                                        <p:tav tm="100000">
                                          <p:val>
                                            <p:strVal val="#ppt_h"/>
                                          </p:val>
                                        </p:tav>
                                      </p:tavLst>
                                    </p:anim>
                                    <p:animEffect transition="in" filter="fade">
                                      <p:cBhvr>
                                        <p:cTn id="46"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03648" y="188640"/>
            <a:ext cx="6357937" cy="1066800"/>
          </a:xfrm>
        </p:spPr>
        <p:txBody>
          <a:bodyPr>
            <a:noAutofit/>
          </a:bodyPr>
          <a:lstStyle/>
          <a:p>
            <a:pPr eaLnBrk="1" fontAlgn="auto" hangingPunct="1">
              <a:spcAft>
                <a:spcPts val="0"/>
              </a:spcAft>
              <a:defRPr/>
            </a:pPr>
            <a:r>
              <a:rPr lang="en-AU" sz="3600" b="1" dirty="0">
                <a:solidFill>
                  <a:srgbClr val="0033CC"/>
                </a:solidFill>
                <a:effectLst>
                  <a:outerShdw blurRad="38100" dist="38100" dir="2700000" algn="tl">
                    <a:srgbClr val="000000">
                      <a:alpha val="43137"/>
                    </a:srgbClr>
                  </a:outerShdw>
                </a:effectLst>
              </a:rPr>
              <a:t>Introduction</a:t>
            </a:r>
          </a:p>
        </p:txBody>
      </p:sp>
      <p:sp>
        <p:nvSpPr>
          <p:cNvPr id="6" name="Rectangle 3"/>
          <p:cNvSpPr txBox="1">
            <a:spLocks noGrp="1" noChangeArrowheads="1"/>
          </p:cNvSpPr>
          <p:nvPr>
            <p:ph idx="1"/>
          </p:nvPr>
        </p:nvSpPr>
        <p:spPr bwMode="auto">
          <a:xfrm>
            <a:off x="395536" y="1124744"/>
            <a:ext cx="8229600" cy="4525963"/>
          </a:xfrm>
          <a:prstGeom prst="rect">
            <a:avLst/>
          </a:prstGeom>
          <a:solidFill>
            <a:schemeClr val="accent1">
              <a:alpha val="90195"/>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642938" indent="-533400"/>
            <a:r>
              <a:rPr lang="en-AU" altLang="en-US" sz="2000" dirty="0" smtClean="0">
                <a:latin typeface="Arial" pitchFamily="34" charset="0"/>
              </a:rPr>
              <a:t>Identify auto-transformers, voltage transformers and current transformers from their winding diagrams.</a:t>
            </a:r>
          </a:p>
          <a:p>
            <a:pPr marL="642938" indent="-533400"/>
            <a:r>
              <a:rPr lang="en-AU" altLang="en-US" sz="2000" dirty="0" smtClean="0">
                <a:latin typeface="Arial" pitchFamily="34" charset="0"/>
              </a:rPr>
              <a:t>Calculate the voltage and current in the windings of an auto-transformer.</a:t>
            </a:r>
          </a:p>
          <a:p>
            <a:pPr marL="642938" indent="-533400"/>
            <a:r>
              <a:rPr lang="en-AU" altLang="en-US" sz="2000" dirty="0" smtClean="0">
                <a:latin typeface="Arial" pitchFamily="34" charset="0"/>
              </a:rPr>
              <a:t>List the advantages and disadvantages of an autotransformer.</a:t>
            </a:r>
          </a:p>
          <a:p>
            <a:pPr marL="642938" indent="-533400"/>
            <a:r>
              <a:rPr lang="en-AU" altLang="en-US" sz="2000" dirty="0" smtClean="0">
                <a:latin typeface="Arial" pitchFamily="34" charset="0"/>
              </a:rPr>
              <a:t>State the AS/NZS3000 requirements with respect to transformers.</a:t>
            </a:r>
          </a:p>
          <a:p>
            <a:pPr marL="642938" indent="-533400"/>
            <a:r>
              <a:rPr lang="en-AU" altLang="en-US" sz="2000" dirty="0" smtClean="0">
                <a:latin typeface="Arial" pitchFamily="34" charset="0"/>
              </a:rPr>
              <a:t>Describe the construction of voltage transformers.</a:t>
            </a:r>
          </a:p>
          <a:p>
            <a:pPr marL="642938" indent="-533400"/>
            <a:r>
              <a:rPr lang="en-AU" altLang="en-US" sz="2000" dirty="0" smtClean="0">
                <a:latin typeface="Arial" pitchFamily="34" charset="0"/>
              </a:rPr>
              <a:t>State the ratings of voltage transformers.</a:t>
            </a:r>
          </a:p>
          <a:p>
            <a:pPr marL="642938" indent="-533400"/>
            <a:r>
              <a:rPr lang="en-AU" altLang="en-US" sz="2000" dirty="0" smtClean="0">
                <a:latin typeface="Arial" pitchFamily="34" charset="0"/>
              </a:rPr>
              <a:t>Describe the construction of current transformers.</a:t>
            </a:r>
          </a:p>
          <a:p>
            <a:pPr marL="642938" indent="-533400"/>
            <a:r>
              <a:rPr lang="en-AU" altLang="en-US" sz="2000" dirty="0" smtClean="0">
                <a:latin typeface="Arial" pitchFamily="34" charset="0"/>
              </a:rPr>
              <a:t>State the ratings of current transformers.</a:t>
            </a:r>
          </a:p>
          <a:p>
            <a:pPr marL="642938" indent="-533400"/>
            <a:r>
              <a:rPr lang="en-AU" altLang="en-US" sz="2000" dirty="0" smtClean="0">
                <a:latin typeface="Arial" pitchFamily="34" charset="0"/>
              </a:rPr>
              <a:t>List the precautionary measures taken to connect and disconnect instrument transformers.</a:t>
            </a:r>
          </a:p>
          <a:p>
            <a:pPr marL="642938" indent="-533400"/>
            <a:r>
              <a:rPr lang="en-AU" altLang="en-US" sz="2000" dirty="0" smtClean="0">
                <a:latin typeface="Arial" pitchFamily="34" charset="0"/>
              </a:rPr>
              <a:t>Complete connection diagrams for instrument transformers.</a:t>
            </a:r>
          </a:p>
          <a:p>
            <a:pPr marL="642938" indent="-533400"/>
            <a:r>
              <a:rPr lang="en-AU" altLang="en-US" sz="2000" dirty="0" smtClean="0">
                <a:latin typeface="Arial" pitchFamily="34" charset="0"/>
              </a:rPr>
              <a:t>List the applications for auto-transformers and instrument transformers</a:t>
            </a:r>
            <a:r>
              <a:rPr lang="en-AU" alt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Top)">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slide(fromBottom)">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slide(fromBottom)">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lide(fromBottom)">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slide(fromBottom)">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slide(fromBottom)">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slide(fromBottom)">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slide(fromBottom)">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slide(fromBottom)">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slide(fromBottom)">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slide(fromBottom)">
                                      <p:cBhvr>
                                        <p:cTn id="62" dur="500"/>
                                        <p:tgtEl>
                                          <p:spTgt spid="6">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Effect transition="in" filter="slide(fromBottom)">
                                      <p:cBhvr>
                                        <p:cTn id="6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492919" y="692696"/>
            <a:ext cx="8229600" cy="1066800"/>
          </a:xfrm>
        </p:spPr>
        <p:txBody>
          <a:bodyPr/>
          <a:lstStyle/>
          <a:p>
            <a:pPr algn="ctr">
              <a:defRPr/>
            </a:pPr>
            <a:r>
              <a:rPr lang="en-AU" altLang="en-US" sz="6600" b="1" dirty="0" smtClean="0">
                <a:solidFill>
                  <a:srgbClr val="0033CC"/>
                </a:solidFill>
                <a:effectLst>
                  <a:outerShdw blurRad="38100" dist="38100" dir="2700000" algn="tl">
                    <a:srgbClr val="C0C0C0"/>
                  </a:outerShdw>
                </a:effectLst>
              </a:rPr>
              <a:t>Dangers of CTs</a:t>
            </a:r>
          </a:p>
        </p:txBody>
      </p:sp>
      <p:sp>
        <p:nvSpPr>
          <p:cNvPr id="83971" name="Rectangle 3"/>
          <p:cNvSpPr>
            <a:spLocks noGrp="1"/>
          </p:cNvSpPr>
          <p:nvPr>
            <p:ph idx="1"/>
          </p:nvPr>
        </p:nvSpPr>
        <p:spPr>
          <a:xfrm>
            <a:off x="446088" y="1844824"/>
            <a:ext cx="8229600" cy="1250950"/>
          </a:xfrm>
          <a:solidFill>
            <a:schemeClr val="tx1"/>
          </a:solidFill>
        </p:spPr>
        <p:txBody>
          <a:bodyPr/>
          <a:lstStyle/>
          <a:p>
            <a:pPr marL="87313" indent="0" algn="ctr">
              <a:buFont typeface="Georgia" pitchFamily="18" charset="0"/>
              <a:buNone/>
            </a:pPr>
            <a:r>
              <a:rPr lang="en-AU" altLang="en-US" sz="3600" dirty="0" smtClean="0">
                <a:solidFill>
                  <a:srgbClr val="FFFF00"/>
                </a:solidFill>
                <a:latin typeface="Arial" pitchFamily="34" charset="0"/>
              </a:rPr>
              <a:t>Secondary coil must never be open circuited with supply available</a:t>
            </a:r>
          </a:p>
        </p:txBody>
      </p:sp>
      <p:sp>
        <p:nvSpPr>
          <p:cNvPr id="83974" name="Text Box 6"/>
          <p:cNvSpPr txBox="1">
            <a:spLocks noChangeArrowheads="1"/>
          </p:cNvSpPr>
          <p:nvPr/>
        </p:nvSpPr>
        <p:spPr bwMode="auto">
          <a:xfrm>
            <a:off x="539750" y="3356992"/>
            <a:ext cx="8135938" cy="30469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57225"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eaLnBrk="1" hangingPunct="1">
              <a:spcBef>
                <a:spcPct val="50000"/>
              </a:spcBef>
              <a:buClrTx/>
              <a:buFontTx/>
              <a:buChar char="•"/>
            </a:pPr>
            <a:r>
              <a:rPr lang="en-AU" altLang="en-US" sz="3200" dirty="0">
                <a:latin typeface="Arial" pitchFamily="34" charset="0"/>
              </a:rPr>
              <a:t>Short circuit secondary coil then remove meter.</a:t>
            </a:r>
          </a:p>
          <a:p>
            <a:pPr eaLnBrk="1" hangingPunct="1">
              <a:spcBef>
                <a:spcPct val="50000"/>
              </a:spcBef>
              <a:buClrTx/>
              <a:buFontTx/>
              <a:buChar char="•"/>
            </a:pPr>
            <a:r>
              <a:rPr lang="en-AU" altLang="en-US" sz="3200" dirty="0">
                <a:latin typeface="Arial" pitchFamily="34" charset="0"/>
              </a:rPr>
              <a:t>CT has to remain short circuited until another meter is obtained</a:t>
            </a:r>
          </a:p>
          <a:p>
            <a:pPr eaLnBrk="1" hangingPunct="1">
              <a:spcBef>
                <a:spcPct val="50000"/>
              </a:spcBef>
              <a:buClrTx/>
              <a:buFontTx/>
              <a:buChar char="•"/>
            </a:pPr>
            <a:r>
              <a:rPr lang="en-AU" altLang="en-US" sz="3200" dirty="0">
                <a:latin typeface="Arial" pitchFamily="34" charset="0"/>
              </a:rPr>
              <a:t>This will not damage the 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bg/>
                                          </p:spTgt>
                                        </p:tgtEl>
                                        <p:attrNameLst>
                                          <p:attrName>style.visibility</p:attrName>
                                        </p:attrNameLst>
                                      </p:cBhvr>
                                      <p:to>
                                        <p:strVal val="visible"/>
                                      </p:to>
                                    </p:set>
                                    <p:animEffect transition="in" filter="dissolve">
                                      <p:cBhvr>
                                        <p:cTn id="7" dur="500"/>
                                        <p:tgtEl>
                                          <p:spTgt spid="83971">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3971">
                                            <p:txEl>
                                              <p:pRg st="0" end="0"/>
                                            </p:txEl>
                                          </p:spTgt>
                                        </p:tgtEl>
                                        <p:attrNameLst>
                                          <p:attrName>style.visibility</p:attrName>
                                        </p:attrNameLst>
                                      </p:cBhvr>
                                      <p:to>
                                        <p:strVal val="visible"/>
                                      </p:to>
                                    </p:set>
                                    <p:animEffect transition="in" filter="dissolve">
                                      <p:cBhvr>
                                        <p:cTn id="11" dur="500"/>
                                        <p:tgtEl>
                                          <p:spTgt spid="839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83974">
                                            <p:txEl>
                                              <p:pRg st="0" end="0"/>
                                            </p:txEl>
                                          </p:spTgt>
                                        </p:tgtEl>
                                        <p:attrNameLst>
                                          <p:attrName>style.visibility</p:attrName>
                                        </p:attrNameLst>
                                      </p:cBhvr>
                                      <p:to>
                                        <p:strVal val="visible"/>
                                      </p:to>
                                    </p:set>
                                    <p:anim calcmode="discrete" valueType="clr">
                                      <p:cBhvr override="childStyle">
                                        <p:cTn id="16" dur="80"/>
                                        <p:tgtEl>
                                          <p:spTgt spid="839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83974">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83974">
                                            <p:txEl>
                                              <p:pRg st="0" end="0"/>
                                            </p:txEl>
                                          </p:spTgt>
                                        </p:tgtEl>
                                        <p:attrNameLst>
                                          <p:attrName>fill.type</p:attrName>
                                        </p:attrNameLst>
                                      </p:cBhvr>
                                      <p:to>
                                        <p:strVal val="solid"/>
                                      </p:to>
                                    </p:set>
                                  </p:childTnLst>
                                </p:cTn>
                              </p:par>
                            </p:childTnLst>
                          </p:cTn>
                        </p:par>
                        <p:par>
                          <p:cTn id="19" fill="hold" nodeType="afterGroup">
                            <p:stCondLst>
                              <p:cond delay="168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83974">
                                            <p:txEl>
                                              <p:pRg st="1" end="1"/>
                                            </p:txEl>
                                          </p:spTgt>
                                        </p:tgtEl>
                                        <p:attrNameLst>
                                          <p:attrName>style.visibility</p:attrName>
                                        </p:attrNameLst>
                                      </p:cBhvr>
                                      <p:to>
                                        <p:strVal val="visible"/>
                                      </p:to>
                                    </p:set>
                                    <p:anim calcmode="discrete" valueType="clr">
                                      <p:cBhvr override="childStyle">
                                        <p:cTn id="22" dur="80"/>
                                        <p:tgtEl>
                                          <p:spTgt spid="8397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3974">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83974">
                                            <p:txEl>
                                              <p:pRg st="1" end="1"/>
                                            </p:txEl>
                                          </p:spTgt>
                                        </p:tgtEl>
                                        <p:attrNameLst>
                                          <p:attrName>fill.type</p:attrName>
                                        </p:attrNameLst>
                                      </p:cBhvr>
                                      <p:to>
                                        <p:strVal val="solid"/>
                                      </p:to>
                                    </p:set>
                                  </p:childTnLst>
                                </p:cTn>
                              </p:par>
                            </p:childTnLst>
                          </p:cTn>
                        </p:par>
                        <p:par>
                          <p:cTn id="25" fill="hold" nodeType="afterGroup">
                            <p:stCondLst>
                              <p:cond delay="388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83974">
                                            <p:txEl>
                                              <p:pRg st="2" end="2"/>
                                            </p:txEl>
                                          </p:spTgt>
                                        </p:tgtEl>
                                        <p:attrNameLst>
                                          <p:attrName>style.visibility</p:attrName>
                                        </p:attrNameLst>
                                      </p:cBhvr>
                                      <p:to>
                                        <p:strVal val="visible"/>
                                      </p:to>
                                    </p:set>
                                    <p:anim calcmode="discrete" valueType="clr">
                                      <p:cBhvr override="childStyle">
                                        <p:cTn id="28" dur="80"/>
                                        <p:tgtEl>
                                          <p:spTgt spid="8397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3974">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8397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9512" y="2780928"/>
            <a:ext cx="8715375" cy="1470025"/>
          </a:xfrm>
        </p:spPr>
        <p:txBody>
          <a:bodyPr anchor="ctr"/>
          <a:lstStyle/>
          <a:p>
            <a:pPr algn="ctr" eaLnBrk="1" hangingPunct="1"/>
            <a:r>
              <a:rPr lang="en-AU" altLang="en-US" sz="4800" b="1" dirty="0" smtClean="0">
                <a:solidFill>
                  <a:srgbClr val="0033CC"/>
                </a:solidFill>
              </a:rPr>
              <a:t>Auto &amp; Instrument</a:t>
            </a:r>
            <a:br>
              <a:rPr lang="en-AU" altLang="en-US" sz="4800" b="1" dirty="0" smtClean="0">
                <a:solidFill>
                  <a:srgbClr val="0033CC"/>
                </a:solidFill>
              </a:rPr>
            </a:br>
            <a:r>
              <a:rPr lang="en-AU" altLang="en-US" sz="4800" b="1" dirty="0" smtClean="0">
                <a:solidFill>
                  <a:srgbClr val="0033CC"/>
                </a:solidFill>
              </a:rPr>
              <a:t>Transformers</a:t>
            </a:r>
          </a:p>
        </p:txBody>
      </p:sp>
    </p:spTree>
    <p:extLst>
      <p:ext uri="{BB962C8B-B14F-4D97-AF65-F5344CB8AC3E}">
        <p14:creationId xmlns:p14="http://schemas.microsoft.com/office/powerpoint/2010/main" val="389184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AU" altLang="en-US" sz="6600" b="1" smtClean="0">
                <a:solidFill>
                  <a:srgbClr val="0033CC"/>
                </a:solidFill>
                <a:effectLst>
                  <a:outerShdw blurRad="38100" dist="38100" dir="2700000" algn="tl">
                    <a:srgbClr val="C0C0C0"/>
                  </a:outerShdw>
                </a:effectLst>
              </a:rPr>
              <a:t>Auto Transformers</a:t>
            </a:r>
          </a:p>
        </p:txBody>
      </p:sp>
      <p:sp>
        <p:nvSpPr>
          <p:cNvPr id="3" name="Content Placeholder 2"/>
          <p:cNvSpPr>
            <a:spLocks noGrp="1"/>
          </p:cNvSpPr>
          <p:nvPr>
            <p:ph idx="1"/>
          </p:nvPr>
        </p:nvSpPr>
        <p:spPr>
          <a:xfrm>
            <a:off x="457200" y="2249488"/>
            <a:ext cx="6851650" cy="674687"/>
          </a:xfrm>
        </p:spPr>
        <p:txBody>
          <a:bodyPr/>
          <a:lstStyle/>
          <a:p>
            <a:pPr algn="ctr" eaLnBrk="1" hangingPunct="1">
              <a:buFont typeface="Georgia" pitchFamily="18" charset="0"/>
              <a:buNone/>
            </a:pPr>
            <a:r>
              <a:rPr lang="en-AU" altLang="en-US" sz="3200" b="1" smtClean="0">
                <a:solidFill>
                  <a:srgbClr val="FF0000"/>
                </a:solidFill>
                <a:latin typeface="Arial" pitchFamily="34" charset="0"/>
                <a:cs typeface="Arial" pitchFamily="34" charset="0"/>
              </a:rPr>
              <a:t>What are They?</a:t>
            </a:r>
          </a:p>
        </p:txBody>
      </p:sp>
      <p:sp>
        <p:nvSpPr>
          <p:cNvPr id="4" name="Content Placeholder 2"/>
          <p:cNvSpPr txBox="1">
            <a:spLocks/>
          </p:cNvSpPr>
          <p:nvPr/>
        </p:nvSpPr>
        <p:spPr>
          <a:xfrm>
            <a:off x="2051050" y="3500438"/>
            <a:ext cx="3857625" cy="1214437"/>
          </a:xfrm>
          <a:prstGeom prst="rect">
            <a:avLst/>
          </a:prstGeom>
        </p:spPr>
        <p:txBody>
          <a:bodyPr>
            <a:normAutofit fontScale="92500" lnSpcReduction="20000"/>
          </a:bodyPr>
          <a:lstStyle/>
          <a:p>
            <a:pPr marL="627063" indent="-517525" algn="l" fontAlgn="auto">
              <a:spcBef>
                <a:spcPts val="300"/>
              </a:spcBef>
              <a:spcAft>
                <a:spcPts val="0"/>
              </a:spcAft>
              <a:buClr>
                <a:schemeClr val="accent2"/>
              </a:buClr>
              <a:buFont typeface="Arial" pitchFamily="34" charset="0"/>
              <a:buChar char="•"/>
              <a:defRPr/>
            </a:pPr>
            <a:r>
              <a:rPr lang="en-AU" sz="2800" dirty="0">
                <a:cs typeface="Arial" pitchFamily="34" charset="0"/>
              </a:rPr>
              <a:t>Voltage Levels</a:t>
            </a:r>
          </a:p>
          <a:p>
            <a:pPr marL="627063" indent="-517525" algn="l" fontAlgn="auto">
              <a:spcBef>
                <a:spcPts val="300"/>
              </a:spcBef>
              <a:spcAft>
                <a:spcPts val="0"/>
              </a:spcAft>
              <a:buClr>
                <a:schemeClr val="accent2"/>
              </a:buClr>
              <a:buFont typeface="Arial" pitchFamily="34" charset="0"/>
              <a:buChar char="•"/>
              <a:defRPr/>
            </a:pPr>
            <a:r>
              <a:rPr lang="en-AU" sz="2800" dirty="0">
                <a:cs typeface="Arial" pitchFamily="34" charset="0"/>
              </a:rPr>
              <a:t>Current Levels</a:t>
            </a:r>
          </a:p>
          <a:p>
            <a:pPr marL="627063" indent="-517525" algn="l" fontAlgn="auto">
              <a:spcBef>
                <a:spcPts val="300"/>
              </a:spcBef>
              <a:spcAft>
                <a:spcPts val="0"/>
              </a:spcAft>
              <a:buClr>
                <a:schemeClr val="accent2"/>
              </a:buClr>
              <a:buFont typeface="Arial" pitchFamily="34" charset="0"/>
              <a:buChar char="•"/>
              <a:defRPr/>
            </a:pPr>
            <a:r>
              <a:rPr lang="en-AU" sz="2800" dirty="0">
                <a:cs typeface="Arial" pitchFamily="34" charset="0"/>
              </a:rPr>
              <a:t>Impedance values</a:t>
            </a:r>
          </a:p>
        </p:txBody>
      </p:sp>
      <p:pic>
        <p:nvPicPr>
          <p:cNvPr id="6" name="Picture 4" descr="Cartoon Animals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75" y="6237288"/>
            <a:ext cx="6191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323850" y="2924175"/>
            <a:ext cx="882015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dirty="0"/>
              <a:t>Transformer that acts like </a:t>
            </a:r>
            <a:r>
              <a:rPr lang="en-AU" altLang="en-US" sz="2400" dirty="0" smtClean="0"/>
              <a:t>a </a:t>
            </a:r>
            <a:r>
              <a:rPr lang="en-AU" altLang="en-US" sz="2400" dirty="0" smtClean="0"/>
              <a:t>transformer </a:t>
            </a:r>
            <a:r>
              <a:rPr lang="en-AU" altLang="en-US" sz="2400" dirty="0"/>
              <a:t>by changing</a:t>
            </a:r>
          </a:p>
        </p:txBody>
      </p:sp>
      <p:sp>
        <p:nvSpPr>
          <p:cNvPr id="12296" name="Text Box 8"/>
          <p:cNvSpPr txBox="1">
            <a:spLocks noChangeArrowheads="1"/>
          </p:cNvSpPr>
          <p:nvPr/>
        </p:nvSpPr>
        <p:spPr bwMode="auto">
          <a:xfrm>
            <a:off x="323850" y="4797425"/>
            <a:ext cx="882015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a:t>But does not isolate between the Primary and the Secondary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12"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295">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lide(fromBottom)">
                                      <p:cBhvr>
                                        <p:cTn id="19" dur="500"/>
                                        <p:tgtEl>
                                          <p:spTgt spid="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slide(fromBottom)">
                                      <p:cBhvr>
                                        <p:cTn id="24" dur="500"/>
                                        <p:tgtEl>
                                          <p:spTgt spid="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slide(fromBottom)">
                                      <p:cBhvr>
                                        <p:cTn id="29" dur="500"/>
                                        <p:tgtEl>
                                          <p:spTgt spid="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34"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2296">
                                            <p:txEl>
                                              <p:pRg st="0" end="0"/>
                                            </p:txEl>
                                          </p:spTgt>
                                        </p:tgtEl>
                                        <p:attrNameLst>
                                          <p:attrName>fill.type</p:attrName>
                                        </p:attrNameLst>
                                      </p:cBhvr>
                                      <p:to>
                                        <p:strVal val="solid"/>
                                      </p:to>
                                    </p:set>
                                  </p:childTnLst>
                                </p:cTn>
                              </p:par>
                            </p:childTnLst>
                          </p:cTn>
                        </p:par>
                        <p:par>
                          <p:cTn id="37" fill="hold" nodeType="afterGroup">
                            <p:stCondLst>
                              <p:cond delay="2000"/>
                            </p:stCondLst>
                            <p:childTnLst>
                              <p:par>
                                <p:cTn id="38" presetID="55"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762000" y="1066800"/>
            <a:ext cx="5466184" cy="2346325"/>
            <a:chOff x="446" y="499"/>
            <a:chExt cx="3980" cy="1478"/>
          </a:xfrm>
        </p:grpSpPr>
        <p:sp>
          <p:nvSpPr>
            <p:cNvPr id="45077" name="Arc 4"/>
            <p:cNvSpPr>
              <a:spLocks/>
            </p:cNvSpPr>
            <p:nvPr/>
          </p:nvSpPr>
          <p:spPr bwMode="auto">
            <a:xfrm>
              <a:off x="1745" y="1162"/>
              <a:ext cx="39" cy="133"/>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78" name="Arc 6"/>
            <p:cNvSpPr>
              <a:spLocks/>
            </p:cNvSpPr>
            <p:nvPr/>
          </p:nvSpPr>
          <p:spPr bwMode="auto">
            <a:xfrm>
              <a:off x="1744" y="1297"/>
              <a:ext cx="39" cy="132"/>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79" name="Arc 7"/>
            <p:cNvSpPr>
              <a:spLocks/>
            </p:cNvSpPr>
            <p:nvPr/>
          </p:nvSpPr>
          <p:spPr bwMode="auto">
            <a:xfrm>
              <a:off x="1745" y="1431"/>
              <a:ext cx="39" cy="133"/>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0" name="Arc 8"/>
            <p:cNvSpPr>
              <a:spLocks/>
            </p:cNvSpPr>
            <p:nvPr/>
          </p:nvSpPr>
          <p:spPr bwMode="auto">
            <a:xfrm>
              <a:off x="1744" y="1030"/>
              <a:ext cx="39" cy="132"/>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1" name="Arc 9"/>
            <p:cNvSpPr>
              <a:spLocks/>
            </p:cNvSpPr>
            <p:nvPr/>
          </p:nvSpPr>
          <p:spPr bwMode="auto">
            <a:xfrm>
              <a:off x="1744" y="897"/>
              <a:ext cx="39" cy="133"/>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2" name="Line 10"/>
            <p:cNvSpPr>
              <a:spLocks noChangeShapeType="1"/>
            </p:cNvSpPr>
            <p:nvPr/>
          </p:nvSpPr>
          <p:spPr bwMode="auto">
            <a:xfrm rot="5400000">
              <a:off x="1549" y="1771"/>
              <a:ext cx="404"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3" name="Line 11"/>
            <p:cNvSpPr>
              <a:spLocks noChangeShapeType="1"/>
            </p:cNvSpPr>
            <p:nvPr/>
          </p:nvSpPr>
          <p:spPr bwMode="auto">
            <a:xfrm rot="5400000">
              <a:off x="1552" y="705"/>
              <a:ext cx="403"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4" name="Freeform 19"/>
            <p:cNvSpPr>
              <a:spLocks/>
            </p:cNvSpPr>
            <p:nvPr/>
          </p:nvSpPr>
          <p:spPr bwMode="auto">
            <a:xfrm>
              <a:off x="854" y="499"/>
              <a:ext cx="883" cy="1"/>
            </a:xfrm>
            <a:custGeom>
              <a:avLst/>
              <a:gdLst>
                <a:gd name="T0" fmla="*/ 883 w 883"/>
                <a:gd name="T1" fmla="*/ 0 h 1"/>
                <a:gd name="T2" fmla="*/ 0 w 883"/>
                <a:gd name="T3" fmla="*/ 0 h 1"/>
                <a:gd name="T4" fmla="*/ 0 60000 65536"/>
                <a:gd name="T5" fmla="*/ 0 60000 65536"/>
                <a:gd name="T6" fmla="*/ 0 w 883"/>
                <a:gd name="T7" fmla="*/ 0 h 1"/>
                <a:gd name="T8" fmla="*/ 883 w 883"/>
                <a:gd name="T9" fmla="*/ 1 h 1"/>
              </a:gdLst>
              <a:ahLst/>
              <a:cxnLst>
                <a:cxn ang="T4">
                  <a:pos x="T0" y="T1"/>
                </a:cxn>
                <a:cxn ang="T5">
                  <a:pos x="T2" y="T3"/>
                </a:cxn>
              </a:cxnLst>
              <a:rect l="T6" t="T7" r="T8" b="T9"/>
              <a:pathLst>
                <a:path w="883" h="1">
                  <a:moveTo>
                    <a:pt x="883" y="0"/>
                  </a:moveTo>
                  <a:lnTo>
                    <a:pt x="0" y="0"/>
                  </a:lnTo>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5" name="Freeform 20"/>
            <p:cNvSpPr>
              <a:spLocks/>
            </p:cNvSpPr>
            <p:nvPr/>
          </p:nvSpPr>
          <p:spPr bwMode="auto">
            <a:xfrm>
              <a:off x="880" y="1976"/>
              <a:ext cx="871" cy="1"/>
            </a:xfrm>
            <a:custGeom>
              <a:avLst/>
              <a:gdLst>
                <a:gd name="T0" fmla="*/ 871 w 871"/>
                <a:gd name="T1" fmla="*/ 0 h 1"/>
                <a:gd name="T2" fmla="*/ 0 w 871"/>
                <a:gd name="T3" fmla="*/ 0 h 1"/>
                <a:gd name="T4" fmla="*/ 0 60000 65536"/>
                <a:gd name="T5" fmla="*/ 0 60000 65536"/>
                <a:gd name="T6" fmla="*/ 0 w 871"/>
                <a:gd name="T7" fmla="*/ 0 h 1"/>
                <a:gd name="T8" fmla="*/ 871 w 871"/>
                <a:gd name="T9" fmla="*/ 1 h 1"/>
              </a:gdLst>
              <a:ahLst/>
              <a:cxnLst>
                <a:cxn ang="T4">
                  <a:pos x="T0" y="T1"/>
                </a:cxn>
                <a:cxn ang="T5">
                  <a:pos x="T2" y="T3"/>
                </a:cxn>
              </a:cxnLst>
              <a:rect l="T6" t="T7" r="T8" b="T9"/>
              <a:pathLst>
                <a:path w="871" h="1">
                  <a:moveTo>
                    <a:pt x="871" y="0"/>
                  </a:moveTo>
                  <a:lnTo>
                    <a:pt x="0" y="0"/>
                  </a:lnTo>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6" name="Line 24"/>
            <p:cNvSpPr>
              <a:spLocks noChangeShapeType="1"/>
            </p:cNvSpPr>
            <p:nvPr/>
          </p:nvSpPr>
          <p:spPr bwMode="auto">
            <a:xfrm>
              <a:off x="1748" y="1970"/>
              <a:ext cx="483"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87" name="Text Box 26"/>
            <p:cNvSpPr txBox="1">
              <a:spLocks noChangeArrowheads="1"/>
            </p:cNvSpPr>
            <p:nvPr/>
          </p:nvSpPr>
          <p:spPr bwMode="auto">
            <a:xfrm>
              <a:off x="2510" y="739"/>
              <a:ext cx="1916" cy="233"/>
            </a:xfrm>
            <a:prstGeom prst="rect">
              <a:avLst/>
            </a:prstGeom>
            <a:noFill/>
            <a:ln w="19050">
              <a:noFill/>
              <a:miter lim="800000"/>
              <a:headEnd/>
              <a:tailEnd/>
            </a:ln>
          </p:spPr>
          <p:txBody>
            <a:bodyPr>
              <a:spAutoFit/>
            </a:bodyPr>
            <a:lstStyle/>
            <a:p>
              <a:pPr algn="l">
                <a:spcBef>
                  <a:spcPct val="50000"/>
                </a:spcBef>
              </a:pPr>
              <a:r>
                <a:rPr lang="en-US">
                  <a:solidFill>
                    <a:srgbClr val="000000"/>
                  </a:solidFill>
                  <a:latin typeface="Arial" charset="0"/>
                </a:rPr>
                <a:t>Step down Transformer</a:t>
              </a:r>
            </a:p>
          </p:txBody>
        </p:sp>
        <p:sp>
          <p:nvSpPr>
            <p:cNvPr id="45088" name="Text Box 27"/>
            <p:cNvSpPr txBox="1">
              <a:spLocks noChangeArrowheads="1"/>
            </p:cNvSpPr>
            <p:nvPr/>
          </p:nvSpPr>
          <p:spPr bwMode="auto">
            <a:xfrm>
              <a:off x="1912" y="1407"/>
              <a:ext cx="926" cy="288"/>
            </a:xfrm>
            <a:prstGeom prst="rect">
              <a:avLst/>
            </a:prstGeom>
            <a:noFill/>
            <a:ln w="19050">
              <a:noFill/>
              <a:miter lim="800000"/>
              <a:headEnd/>
              <a:tailEnd/>
            </a:ln>
          </p:spPr>
          <p:txBody>
            <a:bodyPr wrap="none">
              <a:spAutoFit/>
            </a:bodyPr>
            <a:lstStyle/>
            <a:p>
              <a:pPr algn="l"/>
              <a:r>
                <a:rPr lang="en-US">
                  <a:solidFill>
                    <a:srgbClr val="000000"/>
                  </a:solidFill>
                  <a:latin typeface="Arial" charset="0"/>
                </a:rPr>
                <a:t>Secondary</a:t>
              </a:r>
            </a:p>
          </p:txBody>
        </p:sp>
        <p:sp>
          <p:nvSpPr>
            <p:cNvPr id="45089" name="Text Box 28"/>
            <p:cNvSpPr txBox="1">
              <a:spLocks noChangeArrowheads="1"/>
            </p:cNvSpPr>
            <p:nvPr/>
          </p:nvSpPr>
          <p:spPr bwMode="auto">
            <a:xfrm>
              <a:off x="446" y="1058"/>
              <a:ext cx="1272" cy="288"/>
            </a:xfrm>
            <a:prstGeom prst="rect">
              <a:avLst/>
            </a:prstGeom>
            <a:noFill/>
            <a:ln w="19050">
              <a:noFill/>
              <a:miter lim="800000"/>
              <a:headEnd/>
              <a:tailEnd/>
            </a:ln>
          </p:spPr>
          <p:txBody>
            <a:bodyPr>
              <a:spAutoFit/>
            </a:bodyPr>
            <a:lstStyle/>
            <a:p>
              <a:pPr algn="l">
                <a:spcBef>
                  <a:spcPct val="50000"/>
                </a:spcBef>
              </a:pPr>
              <a:r>
                <a:rPr lang="en-US">
                  <a:solidFill>
                    <a:srgbClr val="000000"/>
                  </a:solidFill>
                  <a:latin typeface="Arial" charset="0"/>
                </a:rPr>
                <a:t>Primary</a:t>
              </a:r>
            </a:p>
          </p:txBody>
        </p:sp>
      </p:grpSp>
      <p:sp>
        <p:nvSpPr>
          <p:cNvPr id="45059" name="Text Box 44"/>
          <p:cNvSpPr txBox="1">
            <a:spLocks noChangeArrowheads="1"/>
          </p:cNvSpPr>
          <p:nvPr/>
        </p:nvSpPr>
        <p:spPr bwMode="auto">
          <a:xfrm>
            <a:off x="3146425" y="352425"/>
            <a:ext cx="5241999" cy="584775"/>
          </a:xfrm>
          <a:prstGeom prst="rect">
            <a:avLst/>
          </a:prstGeom>
          <a:noFill/>
          <a:ln w="19050">
            <a:noFill/>
            <a:miter lim="800000"/>
            <a:headEnd/>
            <a:tailEnd/>
          </a:ln>
        </p:spPr>
        <p:txBody>
          <a:bodyPr wrap="square">
            <a:spAutoFit/>
          </a:bodyPr>
          <a:lstStyle/>
          <a:p>
            <a:pPr algn="l">
              <a:spcBef>
                <a:spcPct val="50000"/>
              </a:spcBef>
            </a:pPr>
            <a:r>
              <a:rPr lang="en-US" sz="3200" b="1" dirty="0" smtClean="0">
                <a:solidFill>
                  <a:srgbClr val="0033CC"/>
                </a:solidFill>
                <a:latin typeface="Arial" charset="0"/>
              </a:rPr>
              <a:t>AUTO-TRANSFORMERS</a:t>
            </a:r>
            <a:endParaRPr lang="en-US" sz="3200" b="1" dirty="0">
              <a:solidFill>
                <a:srgbClr val="0033CC"/>
              </a:solidFill>
              <a:latin typeface="Arial" charset="0"/>
            </a:endParaRPr>
          </a:p>
        </p:txBody>
      </p:sp>
      <p:grpSp>
        <p:nvGrpSpPr>
          <p:cNvPr id="3" name="Group 47"/>
          <p:cNvGrpSpPr>
            <a:grpSpLocks/>
          </p:cNvGrpSpPr>
          <p:nvPr/>
        </p:nvGrpSpPr>
        <p:grpSpPr bwMode="auto">
          <a:xfrm>
            <a:off x="320675" y="3976687"/>
            <a:ext cx="8480425" cy="2333625"/>
            <a:chOff x="786" y="2284"/>
            <a:chExt cx="5342" cy="1470"/>
          </a:xfrm>
        </p:grpSpPr>
        <p:sp>
          <p:nvSpPr>
            <p:cNvPr id="45062" name="Arc 30"/>
            <p:cNvSpPr>
              <a:spLocks/>
            </p:cNvSpPr>
            <p:nvPr/>
          </p:nvSpPr>
          <p:spPr bwMode="auto">
            <a:xfrm>
              <a:off x="2103" y="2943"/>
              <a:ext cx="39" cy="133"/>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3" name="Arc 31"/>
            <p:cNvSpPr>
              <a:spLocks/>
            </p:cNvSpPr>
            <p:nvPr/>
          </p:nvSpPr>
          <p:spPr bwMode="auto">
            <a:xfrm>
              <a:off x="2102" y="3078"/>
              <a:ext cx="39" cy="132"/>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4" name="Arc 32"/>
            <p:cNvSpPr>
              <a:spLocks/>
            </p:cNvSpPr>
            <p:nvPr/>
          </p:nvSpPr>
          <p:spPr bwMode="auto">
            <a:xfrm>
              <a:off x="2103" y="3212"/>
              <a:ext cx="39" cy="133"/>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5" name="Arc 33"/>
            <p:cNvSpPr>
              <a:spLocks/>
            </p:cNvSpPr>
            <p:nvPr/>
          </p:nvSpPr>
          <p:spPr bwMode="auto">
            <a:xfrm>
              <a:off x="2102" y="2811"/>
              <a:ext cx="39" cy="132"/>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6" name="Arc 34"/>
            <p:cNvSpPr>
              <a:spLocks/>
            </p:cNvSpPr>
            <p:nvPr/>
          </p:nvSpPr>
          <p:spPr bwMode="auto">
            <a:xfrm>
              <a:off x="2102" y="2678"/>
              <a:ext cx="39" cy="133"/>
            </a:xfrm>
            <a:custGeom>
              <a:avLst/>
              <a:gdLst>
                <a:gd name="T0" fmla="*/ 0 w 21600"/>
                <a:gd name="T1" fmla="*/ 0 h 43024"/>
                <a:gd name="T2" fmla="*/ 0 w 21600"/>
                <a:gd name="T3" fmla="*/ 0 h 43024"/>
                <a:gd name="T4" fmla="*/ 0 w 21600"/>
                <a:gd name="T5" fmla="*/ 0 h 43024"/>
                <a:gd name="T6" fmla="*/ 0 60000 65536"/>
                <a:gd name="T7" fmla="*/ 0 60000 65536"/>
                <a:gd name="T8" fmla="*/ 0 60000 65536"/>
                <a:gd name="T9" fmla="*/ 0 w 21600"/>
                <a:gd name="T10" fmla="*/ 0 h 43024"/>
                <a:gd name="T11" fmla="*/ 21600 w 21600"/>
                <a:gd name="T12" fmla="*/ 43024 h 43024"/>
              </a:gdLst>
              <a:ahLst/>
              <a:cxnLst>
                <a:cxn ang="T6">
                  <a:pos x="T0" y="T1"/>
                </a:cxn>
                <a:cxn ang="T7">
                  <a:pos x="T2" y="T3"/>
                </a:cxn>
                <a:cxn ang="T8">
                  <a:pos x="T4" y="T5"/>
                </a:cxn>
              </a:cxnLst>
              <a:rect l="T9" t="T10" r="T11" b="T12"/>
              <a:pathLst>
                <a:path w="21600" h="43024" fill="none" extrusionOk="0">
                  <a:moveTo>
                    <a:pt x="2358" y="0"/>
                  </a:moveTo>
                  <a:cubicBezTo>
                    <a:pt x="13309" y="1203"/>
                    <a:pt x="21600" y="10454"/>
                    <a:pt x="21600" y="21471"/>
                  </a:cubicBezTo>
                  <a:cubicBezTo>
                    <a:pt x="21600" y="32847"/>
                    <a:pt x="12775" y="42273"/>
                    <a:pt x="1424" y="43024"/>
                  </a:cubicBezTo>
                </a:path>
                <a:path w="21600" h="43024" stroke="0" extrusionOk="0">
                  <a:moveTo>
                    <a:pt x="2358" y="0"/>
                  </a:moveTo>
                  <a:cubicBezTo>
                    <a:pt x="13309" y="1203"/>
                    <a:pt x="21600" y="10454"/>
                    <a:pt x="21600" y="21471"/>
                  </a:cubicBezTo>
                  <a:cubicBezTo>
                    <a:pt x="21600" y="32847"/>
                    <a:pt x="12775" y="42273"/>
                    <a:pt x="1424" y="43024"/>
                  </a:cubicBezTo>
                  <a:lnTo>
                    <a:pt x="0" y="21471"/>
                  </a:lnTo>
                  <a:close/>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7" name="Line 35"/>
            <p:cNvSpPr>
              <a:spLocks noChangeShapeType="1"/>
            </p:cNvSpPr>
            <p:nvPr/>
          </p:nvSpPr>
          <p:spPr bwMode="auto">
            <a:xfrm rot="5400000">
              <a:off x="1907" y="3552"/>
              <a:ext cx="404"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8" name="Line 36"/>
            <p:cNvSpPr>
              <a:spLocks noChangeShapeType="1"/>
            </p:cNvSpPr>
            <p:nvPr/>
          </p:nvSpPr>
          <p:spPr bwMode="auto">
            <a:xfrm rot="5400000">
              <a:off x="1910" y="2486"/>
              <a:ext cx="403"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69" name="Freeform 37"/>
            <p:cNvSpPr>
              <a:spLocks/>
            </p:cNvSpPr>
            <p:nvPr/>
          </p:nvSpPr>
          <p:spPr bwMode="auto">
            <a:xfrm>
              <a:off x="1220" y="3083"/>
              <a:ext cx="883" cy="1"/>
            </a:xfrm>
            <a:custGeom>
              <a:avLst/>
              <a:gdLst>
                <a:gd name="T0" fmla="*/ 883 w 883"/>
                <a:gd name="T1" fmla="*/ 0 h 1"/>
                <a:gd name="T2" fmla="*/ 0 w 883"/>
                <a:gd name="T3" fmla="*/ 0 h 1"/>
                <a:gd name="T4" fmla="*/ 0 60000 65536"/>
                <a:gd name="T5" fmla="*/ 0 60000 65536"/>
                <a:gd name="T6" fmla="*/ 0 w 883"/>
                <a:gd name="T7" fmla="*/ 0 h 1"/>
                <a:gd name="T8" fmla="*/ 883 w 883"/>
                <a:gd name="T9" fmla="*/ 1 h 1"/>
              </a:gdLst>
              <a:ahLst/>
              <a:cxnLst>
                <a:cxn ang="T4">
                  <a:pos x="T0" y="T1"/>
                </a:cxn>
                <a:cxn ang="T5">
                  <a:pos x="T2" y="T3"/>
                </a:cxn>
              </a:cxnLst>
              <a:rect l="T6" t="T7" r="T8" b="T9"/>
              <a:pathLst>
                <a:path w="883" h="1">
                  <a:moveTo>
                    <a:pt x="883" y="0"/>
                  </a:moveTo>
                  <a:lnTo>
                    <a:pt x="0" y="0"/>
                  </a:lnTo>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70" name="Freeform 38"/>
            <p:cNvSpPr>
              <a:spLocks/>
            </p:cNvSpPr>
            <p:nvPr/>
          </p:nvSpPr>
          <p:spPr bwMode="auto">
            <a:xfrm>
              <a:off x="1238" y="3744"/>
              <a:ext cx="871" cy="1"/>
            </a:xfrm>
            <a:custGeom>
              <a:avLst/>
              <a:gdLst>
                <a:gd name="T0" fmla="*/ 871 w 871"/>
                <a:gd name="T1" fmla="*/ 0 h 1"/>
                <a:gd name="T2" fmla="*/ 0 w 871"/>
                <a:gd name="T3" fmla="*/ 0 h 1"/>
                <a:gd name="T4" fmla="*/ 0 60000 65536"/>
                <a:gd name="T5" fmla="*/ 0 60000 65536"/>
                <a:gd name="T6" fmla="*/ 0 w 871"/>
                <a:gd name="T7" fmla="*/ 0 h 1"/>
                <a:gd name="T8" fmla="*/ 871 w 871"/>
                <a:gd name="T9" fmla="*/ 1 h 1"/>
              </a:gdLst>
              <a:ahLst/>
              <a:cxnLst>
                <a:cxn ang="T4">
                  <a:pos x="T0" y="T1"/>
                </a:cxn>
                <a:cxn ang="T5">
                  <a:pos x="T2" y="T3"/>
                </a:cxn>
              </a:cxnLst>
              <a:rect l="T6" t="T7" r="T8" b="T9"/>
              <a:pathLst>
                <a:path w="871" h="1">
                  <a:moveTo>
                    <a:pt x="871" y="0"/>
                  </a:moveTo>
                  <a:lnTo>
                    <a:pt x="0" y="0"/>
                  </a:lnTo>
                </a:path>
              </a:pathLst>
            </a:cu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71" name="Line 39"/>
            <p:cNvSpPr>
              <a:spLocks noChangeShapeType="1"/>
            </p:cNvSpPr>
            <p:nvPr/>
          </p:nvSpPr>
          <p:spPr bwMode="auto">
            <a:xfrm>
              <a:off x="2106" y="3751"/>
              <a:ext cx="483"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72" name="Line 40"/>
            <p:cNvSpPr>
              <a:spLocks noChangeShapeType="1"/>
            </p:cNvSpPr>
            <p:nvPr/>
          </p:nvSpPr>
          <p:spPr bwMode="auto">
            <a:xfrm>
              <a:off x="2120" y="2288"/>
              <a:ext cx="379" cy="0"/>
            </a:xfrm>
            <a:prstGeom prst="line">
              <a:avLst/>
            </a:prstGeom>
            <a:noFill/>
            <a:ln w="19050">
              <a:solidFill>
                <a:schemeClr val="tx1"/>
              </a:solidFill>
              <a:round/>
              <a:headEnd/>
              <a:tailEnd/>
            </a:ln>
          </p:spPr>
          <p:txBody>
            <a:bodyPr wrap="none" anchor="ctr"/>
            <a:lstStyle/>
            <a:p>
              <a:pPr algn="l"/>
              <a:endParaRPr lang="en-US">
                <a:solidFill>
                  <a:srgbClr val="000000"/>
                </a:solidFill>
                <a:latin typeface="Arial" charset="0"/>
              </a:endParaRPr>
            </a:p>
          </p:txBody>
        </p:sp>
        <p:sp>
          <p:nvSpPr>
            <p:cNvPr id="45073" name="Text Box 41"/>
            <p:cNvSpPr txBox="1">
              <a:spLocks noChangeArrowheads="1"/>
            </p:cNvSpPr>
            <p:nvPr/>
          </p:nvSpPr>
          <p:spPr bwMode="auto">
            <a:xfrm>
              <a:off x="2174" y="2816"/>
              <a:ext cx="926" cy="288"/>
            </a:xfrm>
            <a:prstGeom prst="rect">
              <a:avLst/>
            </a:prstGeom>
            <a:noFill/>
            <a:ln w="19050">
              <a:noFill/>
              <a:miter lim="800000"/>
              <a:headEnd/>
              <a:tailEnd/>
            </a:ln>
          </p:spPr>
          <p:txBody>
            <a:bodyPr wrap="none">
              <a:spAutoFit/>
            </a:bodyPr>
            <a:lstStyle/>
            <a:p>
              <a:pPr algn="l"/>
              <a:r>
                <a:rPr lang="en-US">
                  <a:solidFill>
                    <a:srgbClr val="000000"/>
                  </a:solidFill>
                  <a:latin typeface="Arial" charset="0"/>
                </a:rPr>
                <a:t>Secondary</a:t>
              </a:r>
            </a:p>
          </p:txBody>
        </p:sp>
        <p:sp>
          <p:nvSpPr>
            <p:cNvPr id="45074" name="Text Box 42"/>
            <p:cNvSpPr txBox="1">
              <a:spLocks noChangeArrowheads="1"/>
            </p:cNvSpPr>
            <p:nvPr/>
          </p:nvSpPr>
          <p:spPr bwMode="auto">
            <a:xfrm>
              <a:off x="786" y="3205"/>
              <a:ext cx="1272" cy="288"/>
            </a:xfrm>
            <a:prstGeom prst="rect">
              <a:avLst/>
            </a:prstGeom>
            <a:noFill/>
            <a:ln w="19050">
              <a:noFill/>
              <a:miter lim="800000"/>
              <a:headEnd/>
              <a:tailEnd/>
            </a:ln>
          </p:spPr>
          <p:txBody>
            <a:bodyPr>
              <a:spAutoFit/>
            </a:bodyPr>
            <a:lstStyle/>
            <a:p>
              <a:pPr algn="l">
                <a:spcBef>
                  <a:spcPct val="50000"/>
                </a:spcBef>
              </a:pPr>
              <a:r>
                <a:rPr lang="en-US">
                  <a:solidFill>
                    <a:srgbClr val="000000"/>
                  </a:solidFill>
                  <a:latin typeface="Arial" charset="0"/>
                </a:rPr>
                <a:t>Primary</a:t>
              </a:r>
            </a:p>
          </p:txBody>
        </p:sp>
        <p:sp>
          <p:nvSpPr>
            <p:cNvPr id="45075" name="Text Box 43"/>
            <p:cNvSpPr txBox="1">
              <a:spLocks noChangeArrowheads="1"/>
            </p:cNvSpPr>
            <p:nvPr/>
          </p:nvSpPr>
          <p:spPr bwMode="auto">
            <a:xfrm>
              <a:off x="2589" y="2486"/>
              <a:ext cx="1865" cy="288"/>
            </a:xfrm>
            <a:prstGeom prst="rect">
              <a:avLst/>
            </a:prstGeom>
            <a:noFill/>
            <a:ln w="19050">
              <a:noFill/>
              <a:miter lim="800000"/>
              <a:headEnd/>
              <a:tailEnd/>
            </a:ln>
          </p:spPr>
          <p:txBody>
            <a:bodyPr>
              <a:spAutoFit/>
            </a:bodyPr>
            <a:lstStyle/>
            <a:p>
              <a:pPr algn="l">
                <a:spcBef>
                  <a:spcPct val="50000"/>
                </a:spcBef>
              </a:pPr>
              <a:r>
                <a:rPr lang="en-US" dirty="0">
                  <a:solidFill>
                    <a:srgbClr val="000000"/>
                  </a:solidFill>
                  <a:latin typeface="Arial" charset="0"/>
                </a:rPr>
                <a:t>Step up Transformer</a:t>
              </a:r>
            </a:p>
          </p:txBody>
        </p:sp>
        <p:sp>
          <p:nvSpPr>
            <p:cNvPr id="45076" name="Text Box 45"/>
            <p:cNvSpPr txBox="1">
              <a:spLocks noChangeArrowheads="1"/>
            </p:cNvSpPr>
            <p:nvPr/>
          </p:nvSpPr>
          <p:spPr bwMode="auto">
            <a:xfrm>
              <a:off x="2971" y="2716"/>
              <a:ext cx="3157" cy="989"/>
            </a:xfrm>
            <a:prstGeom prst="rect">
              <a:avLst/>
            </a:prstGeom>
            <a:noFill/>
            <a:ln w="19050">
              <a:noFill/>
              <a:miter lim="800000"/>
              <a:headEnd/>
              <a:tailEnd/>
            </a:ln>
          </p:spPr>
          <p:txBody>
            <a:bodyPr wrap="square">
              <a:spAutoFit/>
            </a:bodyPr>
            <a:lstStyle/>
            <a:p>
              <a:pPr>
                <a:spcBef>
                  <a:spcPct val="50000"/>
                </a:spcBef>
              </a:pPr>
              <a:r>
                <a:rPr lang="en-US" sz="3200" b="1" dirty="0">
                  <a:solidFill>
                    <a:srgbClr val="FF0000"/>
                  </a:solidFill>
                  <a:latin typeface="Arial" charset="0"/>
                </a:rPr>
                <a:t>There is no isolation between the supply and secondary</a:t>
              </a:r>
            </a:p>
          </p:txBody>
        </p:sp>
      </p:grpSp>
      <p:cxnSp>
        <p:nvCxnSpPr>
          <p:cNvPr id="37" name="Straight Connector 36"/>
          <p:cNvCxnSpPr>
            <a:stCxn id="45078" idx="0"/>
          </p:cNvCxnSpPr>
          <p:nvPr/>
        </p:nvCxnSpPr>
        <p:spPr>
          <a:xfrm flipV="1">
            <a:off x="2544690" y="2332039"/>
            <a:ext cx="1014485" cy="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5090" name="Picture 34" descr="I:\A Swan TAFE Info WEF 15 Mar 09\MEM 05 UNITS WEF29 Jan 09\MEM 18048B - Fault find Repair_Rectify Basic Electr CCTs\Transformer Pictures\WebCT pics\Variac.JPG"/>
          <p:cNvPicPr>
            <a:picLocks noChangeAspect="1" noChangeArrowheads="1"/>
          </p:cNvPicPr>
          <p:nvPr/>
        </p:nvPicPr>
        <p:blipFill>
          <a:blip r:embed="rId3" cstate="print"/>
          <a:srcRect/>
          <a:stretch>
            <a:fillRect/>
          </a:stretch>
        </p:blipFill>
        <p:spPr bwMode="auto">
          <a:xfrm>
            <a:off x="6134555" y="981869"/>
            <a:ext cx="2419350" cy="2486025"/>
          </a:xfrm>
          <a:prstGeom prst="rect">
            <a:avLst/>
          </a:prstGeom>
          <a:noFill/>
        </p:spPr>
      </p:pic>
      <p:sp>
        <p:nvSpPr>
          <p:cNvPr id="35" name="Text Box 45"/>
          <p:cNvSpPr txBox="1">
            <a:spLocks noChangeArrowheads="1"/>
          </p:cNvSpPr>
          <p:nvPr/>
        </p:nvSpPr>
        <p:spPr bwMode="auto">
          <a:xfrm>
            <a:off x="5767424" y="3483089"/>
            <a:ext cx="3125056" cy="646331"/>
          </a:xfrm>
          <a:prstGeom prst="rect">
            <a:avLst/>
          </a:prstGeom>
          <a:noFill/>
          <a:ln w="19050">
            <a:noFill/>
            <a:miter lim="800000"/>
            <a:headEnd/>
            <a:tailEnd/>
          </a:ln>
        </p:spPr>
        <p:txBody>
          <a:bodyPr wrap="square">
            <a:spAutoFit/>
          </a:bodyPr>
          <a:lstStyle/>
          <a:p>
            <a:pPr algn="l">
              <a:spcBef>
                <a:spcPct val="50000"/>
              </a:spcBef>
            </a:pPr>
            <a:r>
              <a:rPr lang="en-US" b="1" dirty="0" smtClean="0">
                <a:solidFill>
                  <a:srgbClr val="000000"/>
                </a:solidFill>
                <a:latin typeface="Arial" charset="0"/>
              </a:rPr>
              <a:t>Variable Auto Transformer - VARIAC</a:t>
            </a:r>
            <a:endParaRPr lang="en-US" b="1" dirty="0">
              <a:solidFill>
                <a:srgbClr val="000000"/>
              </a:solidFill>
              <a:latin typeface="Arial" charset="0"/>
            </a:endParaRPr>
          </a:p>
        </p:txBody>
      </p:sp>
    </p:spTree>
    <p:extLst>
      <p:ext uri="{BB962C8B-B14F-4D97-AF65-F5344CB8AC3E}">
        <p14:creationId xmlns:p14="http://schemas.microsoft.com/office/powerpoint/2010/main" val="24415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Basic Transformer W Meters"/>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175" t="31116" r="28323" b="34366"/>
          <a:stretch>
            <a:fillRect/>
          </a:stretch>
        </p:blipFill>
        <p:spPr>
          <a:xfrm>
            <a:off x="395288" y="1052513"/>
            <a:ext cx="2589212" cy="3313112"/>
          </a:xfrm>
          <a:noFill/>
        </p:spPr>
      </p:pic>
      <p:pic>
        <p:nvPicPr>
          <p:cNvPr id="74758" name="Picture 6" descr="Auto T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23748"/>
            <a:ext cx="36718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 Box 7"/>
          <p:cNvSpPr txBox="1">
            <a:spLocks noChangeArrowheads="1"/>
          </p:cNvSpPr>
          <p:nvPr/>
        </p:nvSpPr>
        <p:spPr bwMode="auto">
          <a:xfrm>
            <a:off x="456659" y="4149725"/>
            <a:ext cx="352742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dirty="0"/>
              <a:t>Isolation Transformer</a:t>
            </a:r>
          </a:p>
        </p:txBody>
      </p:sp>
      <p:sp>
        <p:nvSpPr>
          <p:cNvPr id="74760" name="Text Box 8"/>
          <p:cNvSpPr txBox="1">
            <a:spLocks noChangeArrowheads="1"/>
          </p:cNvSpPr>
          <p:nvPr/>
        </p:nvSpPr>
        <p:spPr bwMode="auto">
          <a:xfrm>
            <a:off x="4787900" y="4292600"/>
            <a:ext cx="3527425"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a:t>Auto Transformer</a:t>
            </a:r>
          </a:p>
        </p:txBody>
      </p:sp>
      <p:sp>
        <p:nvSpPr>
          <p:cNvPr id="74762" name="Oval 10"/>
          <p:cNvSpPr>
            <a:spLocks noChangeArrowheads="1"/>
          </p:cNvSpPr>
          <p:nvPr/>
        </p:nvSpPr>
        <p:spPr bwMode="auto">
          <a:xfrm>
            <a:off x="1547813" y="1628775"/>
            <a:ext cx="936625" cy="1944688"/>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74763" name="Text Box 11"/>
          <p:cNvSpPr txBox="1">
            <a:spLocks noChangeArrowheads="1"/>
          </p:cNvSpPr>
          <p:nvPr/>
        </p:nvSpPr>
        <p:spPr bwMode="auto">
          <a:xfrm>
            <a:off x="3348038" y="1268413"/>
            <a:ext cx="4032250" cy="8223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altLang="en-US" sz="2400"/>
              <a:t>Auto Transformer does not have this coil</a:t>
            </a:r>
          </a:p>
        </p:txBody>
      </p:sp>
      <p:sp>
        <p:nvSpPr>
          <p:cNvPr id="74764" name="Line 12"/>
          <p:cNvSpPr>
            <a:spLocks noChangeShapeType="1"/>
          </p:cNvSpPr>
          <p:nvPr/>
        </p:nvSpPr>
        <p:spPr bwMode="auto">
          <a:xfrm flipH="1">
            <a:off x="2627313" y="1773238"/>
            <a:ext cx="1728787" cy="7191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65" name="Text Box 13"/>
          <p:cNvSpPr txBox="1">
            <a:spLocks noChangeArrowheads="1"/>
          </p:cNvSpPr>
          <p:nvPr/>
        </p:nvSpPr>
        <p:spPr bwMode="auto">
          <a:xfrm>
            <a:off x="467544" y="4717143"/>
            <a:ext cx="3455988" cy="19177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eaLnBrk="0" hangingPunct="0">
              <a:spcBef>
                <a:spcPts val="300"/>
              </a:spcBef>
              <a:buClr>
                <a:srgbClr val="EB641B"/>
              </a:buClr>
              <a:buFont typeface="Georgia" pitchFamily="18" charset="0"/>
              <a:buChar char="•"/>
              <a:defRPr sz="2800">
                <a:solidFill>
                  <a:schemeClr val="tx1"/>
                </a:solidFill>
                <a:latin typeface="Georgia" pitchFamily="18" charset="0"/>
              </a:defRPr>
            </a:lvl1pPr>
            <a:lvl2pPr marL="657225" indent="-246063" algn="l"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922338" indent="-219075" algn="l"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179513" indent="-200025" algn="l"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1389063" indent="-182563" algn="l" eaLnBrk="0" hangingPunct="0">
              <a:spcBef>
                <a:spcPts val="300"/>
              </a:spcBef>
              <a:buClr>
                <a:srgbClr val="EB641B"/>
              </a:buClr>
              <a:buFont typeface="Georgia" pitchFamily="18" charset="0"/>
              <a:buChar char="▫"/>
              <a:defRPr sz="2000">
                <a:solidFill>
                  <a:srgbClr val="EB641B"/>
                </a:solidFill>
                <a:latin typeface="Georgia" pitchFamily="18" charset="0"/>
              </a:defRPr>
            </a:lvl5pPr>
            <a:lvl6pPr marL="18462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6pPr>
            <a:lvl7pPr marL="23034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7pPr>
            <a:lvl8pPr marL="27606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8pPr>
            <a:lvl9pPr marL="3217863" indent="-182563" eaLnBrk="0" fontAlgn="base" hangingPunct="0">
              <a:spcBef>
                <a:spcPts val="300"/>
              </a:spcBef>
              <a:spcAft>
                <a:spcPct val="0"/>
              </a:spcAft>
              <a:buClr>
                <a:srgbClr val="EB641B"/>
              </a:buClr>
              <a:buFont typeface="Georgia" pitchFamily="18" charset="0"/>
              <a:buChar char="▫"/>
              <a:defRPr sz="2000">
                <a:solidFill>
                  <a:srgbClr val="EB641B"/>
                </a:solidFill>
                <a:latin typeface="Georgia" pitchFamily="18" charset="0"/>
              </a:defRPr>
            </a:lvl9pPr>
          </a:lstStyle>
          <a:p>
            <a:pPr eaLnBrk="1" hangingPunct="1">
              <a:spcBef>
                <a:spcPct val="50000"/>
              </a:spcBef>
              <a:buClrTx/>
              <a:buFontTx/>
              <a:buNone/>
            </a:pPr>
            <a:r>
              <a:rPr lang="en-AU" altLang="en-US" sz="2400" b="1" dirty="0">
                <a:latin typeface="Arial" pitchFamily="34" charset="0"/>
              </a:rPr>
              <a:t>As a result:</a:t>
            </a:r>
          </a:p>
          <a:p>
            <a:pPr eaLnBrk="1" hangingPunct="1">
              <a:spcBef>
                <a:spcPct val="0"/>
              </a:spcBef>
              <a:buClrTx/>
              <a:buFontTx/>
              <a:buChar char="•"/>
            </a:pPr>
            <a:r>
              <a:rPr lang="en-AU" altLang="en-US" sz="2400" dirty="0">
                <a:latin typeface="Arial" pitchFamily="34" charset="0"/>
              </a:rPr>
              <a:t>Requires less copper</a:t>
            </a:r>
          </a:p>
          <a:p>
            <a:pPr eaLnBrk="1" hangingPunct="1">
              <a:spcBef>
                <a:spcPct val="0"/>
              </a:spcBef>
              <a:buClrTx/>
              <a:buFontTx/>
              <a:buChar char="•"/>
            </a:pPr>
            <a:r>
              <a:rPr lang="en-AU" altLang="en-US" sz="2400" dirty="0">
                <a:latin typeface="Arial" pitchFamily="34" charset="0"/>
              </a:rPr>
              <a:t>Lighter</a:t>
            </a:r>
          </a:p>
          <a:p>
            <a:pPr eaLnBrk="1" hangingPunct="1">
              <a:spcBef>
                <a:spcPct val="0"/>
              </a:spcBef>
              <a:buClrTx/>
              <a:buFontTx/>
              <a:buChar char="•"/>
            </a:pPr>
            <a:r>
              <a:rPr lang="en-AU" altLang="en-US" sz="2400" dirty="0">
                <a:latin typeface="Arial" pitchFamily="34" charset="0"/>
              </a:rPr>
              <a:t>I</a:t>
            </a:r>
            <a:r>
              <a:rPr lang="en-AU" altLang="en-US" sz="2400" baseline="30000" dirty="0">
                <a:latin typeface="Arial" pitchFamily="34" charset="0"/>
              </a:rPr>
              <a:t>2</a:t>
            </a:r>
            <a:r>
              <a:rPr lang="en-AU" altLang="en-US" sz="2400" dirty="0">
                <a:latin typeface="Arial" pitchFamily="34" charset="0"/>
              </a:rPr>
              <a:t>R losses are less</a:t>
            </a:r>
          </a:p>
          <a:p>
            <a:pPr eaLnBrk="1" hangingPunct="1">
              <a:spcBef>
                <a:spcPct val="0"/>
              </a:spcBef>
              <a:buClrTx/>
              <a:buFontTx/>
              <a:buChar char="•"/>
            </a:pPr>
            <a:r>
              <a:rPr lang="en-AU" altLang="en-US" sz="2400" dirty="0">
                <a:latin typeface="Arial" pitchFamily="34" charset="0"/>
              </a:rPr>
              <a:t>More efficient</a:t>
            </a:r>
          </a:p>
        </p:txBody>
      </p:sp>
      <p:sp>
        <p:nvSpPr>
          <p:cNvPr id="74766" name="Rectangle 14"/>
          <p:cNvSpPr>
            <a:spLocks noChangeArrowheads="1"/>
          </p:cNvSpPr>
          <p:nvPr/>
        </p:nvSpPr>
        <p:spPr bwMode="auto">
          <a:xfrm>
            <a:off x="4335030" y="5729742"/>
            <a:ext cx="3027363" cy="57943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AU" altLang="en-US" sz="3200" dirty="0">
                <a:solidFill>
                  <a:srgbClr val="FF0000"/>
                </a:solidFill>
              </a:rPr>
              <a:t>But No isolation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2000"/>
                                        <p:tgtEl>
                                          <p:spTgt spid="74756"/>
                                        </p:tgtEl>
                                      </p:cBhvr>
                                    </p:animEffect>
                                  </p:childTnLst>
                                </p:cTn>
                              </p:par>
                            </p:childTnLst>
                          </p:cTn>
                        </p:par>
                        <p:par>
                          <p:cTn id="8" fill="hold" nodeType="afterGroup">
                            <p:stCondLst>
                              <p:cond delay="20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74759">
                                            <p:txEl>
                                              <p:pRg st="0" end="0"/>
                                            </p:txEl>
                                          </p:spTgt>
                                        </p:tgtEl>
                                        <p:attrNameLst>
                                          <p:attrName>style.visibility</p:attrName>
                                        </p:attrNameLst>
                                      </p:cBhvr>
                                      <p:to>
                                        <p:strVal val="visible"/>
                                      </p:to>
                                    </p:set>
                                    <p:anim calcmode="discrete" valueType="clr">
                                      <p:cBhvr override="childStyle">
                                        <p:cTn id="11" dur="80"/>
                                        <p:tgtEl>
                                          <p:spTgt spid="747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4759">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74759">
                                            <p:txEl>
                                              <p:pRg st="0" end="0"/>
                                            </p:txEl>
                                          </p:spTgt>
                                        </p:tgtEl>
                                        <p:attrNameLst>
                                          <p:attrName>fill.type</p:attrName>
                                        </p:attrNameLst>
                                      </p:cBhvr>
                                      <p:to>
                                        <p:strVal val="solid"/>
                                      </p:to>
                                    </p:set>
                                  </p:childTnLst>
                                </p:cTn>
                              </p:par>
                            </p:childTnLst>
                          </p:cTn>
                        </p:par>
                        <p:par>
                          <p:cTn id="14" fill="hold" nodeType="afterGroup">
                            <p:stCondLst>
                              <p:cond delay="2840"/>
                            </p:stCondLst>
                            <p:childTnLst>
                              <p:par>
                                <p:cTn id="15" presetID="9" presetClass="entr" presetSubtype="0" fill="hold" nodeType="after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dissolve">
                                      <p:cBhvr>
                                        <p:cTn id="17" dur="500"/>
                                        <p:tgtEl>
                                          <p:spTgt spid="74758"/>
                                        </p:tgtEl>
                                      </p:cBhvr>
                                    </p:animEffect>
                                  </p:childTnLst>
                                </p:cTn>
                              </p:par>
                            </p:childTnLst>
                          </p:cTn>
                        </p:par>
                        <p:par>
                          <p:cTn id="18" fill="hold" nodeType="afterGroup">
                            <p:stCondLst>
                              <p:cond delay="334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74760">
                                            <p:txEl>
                                              <p:pRg st="0" end="0"/>
                                            </p:txEl>
                                          </p:spTgt>
                                        </p:tgtEl>
                                        <p:attrNameLst>
                                          <p:attrName>style.visibility</p:attrName>
                                        </p:attrNameLst>
                                      </p:cBhvr>
                                      <p:to>
                                        <p:strVal val="visible"/>
                                      </p:to>
                                    </p:set>
                                    <p:anim calcmode="discrete" valueType="clr">
                                      <p:cBhvr override="childStyle">
                                        <p:cTn id="21" dur="80"/>
                                        <p:tgtEl>
                                          <p:spTgt spid="747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4760">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74760">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4763">
                                            <p:txEl>
                                              <p:pRg st="0" end="0"/>
                                            </p:txEl>
                                          </p:spTgt>
                                        </p:tgtEl>
                                        <p:attrNameLst>
                                          <p:attrName>style.visibility</p:attrName>
                                        </p:attrNameLst>
                                      </p:cBhvr>
                                      <p:to>
                                        <p:strVal val="visible"/>
                                      </p:to>
                                    </p:set>
                                    <p:anim calcmode="discrete" valueType="clr">
                                      <p:cBhvr override="childStyle">
                                        <p:cTn id="28" dur="80"/>
                                        <p:tgtEl>
                                          <p:spTgt spid="747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476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4763">
                                            <p:txEl>
                                              <p:pRg st="0" end="0"/>
                                            </p:txEl>
                                          </p:spTgt>
                                        </p:tgtEl>
                                        <p:attrNameLst>
                                          <p:attrName>fill.type</p:attrName>
                                        </p:attrNameLst>
                                      </p:cBhvr>
                                      <p:to>
                                        <p:strVal val="solid"/>
                                      </p:to>
                                    </p:set>
                                  </p:childTnLst>
                                </p:cTn>
                              </p:par>
                            </p:childTnLst>
                          </p:cTn>
                        </p:par>
                        <p:par>
                          <p:cTn id="31" fill="hold" nodeType="afterGroup">
                            <p:stCondLst>
                              <p:cond delay="1400"/>
                            </p:stCondLst>
                            <p:childTnLst>
                              <p:par>
                                <p:cTn id="32" presetID="22" presetClass="entr" presetSubtype="2" fill="hold" grpId="0" nodeType="afterEffect">
                                  <p:stCondLst>
                                    <p:cond delay="0"/>
                                  </p:stCondLst>
                                  <p:childTnLst>
                                    <p:set>
                                      <p:cBhvr>
                                        <p:cTn id="33" dur="1" fill="hold">
                                          <p:stCondLst>
                                            <p:cond delay="0"/>
                                          </p:stCondLst>
                                        </p:cTn>
                                        <p:tgtEl>
                                          <p:spTgt spid="74764"/>
                                        </p:tgtEl>
                                        <p:attrNameLst>
                                          <p:attrName>style.visibility</p:attrName>
                                        </p:attrNameLst>
                                      </p:cBhvr>
                                      <p:to>
                                        <p:strVal val="visible"/>
                                      </p:to>
                                    </p:set>
                                    <p:animEffect transition="in" filter="wipe(right)">
                                      <p:cBhvr>
                                        <p:cTn id="34" dur="500"/>
                                        <p:tgtEl>
                                          <p:spTgt spid="74764"/>
                                        </p:tgtEl>
                                      </p:cBhvr>
                                    </p:animEffect>
                                  </p:childTnLst>
                                </p:cTn>
                              </p:par>
                            </p:childTnLst>
                          </p:cTn>
                        </p:par>
                        <p:par>
                          <p:cTn id="35" fill="hold" nodeType="afterGroup">
                            <p:stCondLst>
                              <p:cond delay="1900"/>
                            </p:stCondLst>
                            <p:childTnLst>
                              <p:par>
                                <p:cTn id="36" presetID="53" presetClass="entr" presetSubtype="0" fill="hold" grpId="0" nodeType="afterEffect">
                                  <p:stCondLst>
                                    <p:cond delay="0"/>
                                  </p:stCondLst>
                                  <p:childTnLst>
                                    <p:set>
                                      <p:cBhvr>
                                        <p:cTn id="37" dur="1" fill="hold">
                                          <p:stCondLst>
                                            <p:cond delay="0"/>
                                          </p:stCondLst>
                                        </p:cTn>
                                        <p:tgtEl>
                                          <p:spTgt spid="74762"/>
                                        </p:tgtEl>
                                        <p:attrNameLst>
                                          <p:attrName>style.visibility</p:attrName>
                                        </p:attrNameLst>
                                      </p:cBhvr>
                                      <p:to>
                                        <p:strVal val="visible"/>
                                      </p:to>
                                    </p:set>
                                    <p:anim calcmode="lin" valueType="num">
                                      <p:cBhvr>
                                        <p:cTn id="38" dur="500" fill="hold"/>
                                        <p:tgtEl>
                                          <p:spTgt spid="74762"/>
                                        </p:tgtEl>
                                        <p:attrNameLst>
                                          <p:attrName>ppt_w</p:attrName>
                                        </p:attrNameLst>
                                      </p:cBhvr>
                                      <p:tavLst>
                                        <p:tav tm="0">
                                          <p:val>
                                            <p:fltVal val="0"/>
                                          </p:val>
                                        </p:tav>
                                        <p:tav tm="100000">
                                          <p:val>
                                            <p:strVal val="#ppt_w"/>
                                          </p:val>
                                        </p:tav>
                                      </p:tavLst>
                                    </p:anim>
                                    <p:anim calcmode="lin" valueType="num">
                                      <p:cBhvr>
                                        <p:cTn id="39" dur="500" fill="hold"/>
                                        <p:tgtEl>
                                          <p:spTgt spid="74762"/>
                                        </p:tgtEl>
                                        <p:attrNameLst>
                                          <p:attrName>ppt_h</p:attrName>
                                        </p:attrNameLst>
                                      </p:cBhvr>
                                      <p:tavLst>
                                        <p:tav tm="0">
                                          <p:val>
                                            <p:fltVal val="0"/>
                                          </p:val>
                                        </p:tav>
                                        <p:tav tm="100000">
                                          <p:val>
                                            <p:strVal val="#ppt_h"/>
                                          </p:val>
                                        </p:tav>
                                      </p:tavLst>
                                    </p:anim>
                                    <p:animEffect transition="in" filter="fade">
                                      <p:cBhvr>
                                        <p:cTn id="40" dur="500"/>
                                        <p:tgtEl>
                                          <p:spTgt spid="7476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74765">
                                            <p:txEl>
                                              <p:pRg st="0" end="0"/>
                                            </p:txEl>
                                          </p:spTgt>
                                        </p:tgtEl>
                                        <p:attrNameLst>
                                          <p:attrName>style.visibility</p:attrName>
                                        </p:attrNameLst>
                                      </p:cBhvr>
                                      <p:to>
                                        <p:strVal val="visible"/>
                                      </p:to>
                                    </p:set>
                                    <p:animEffect transition="in" filter="slide(fromBottom)">
                                      <p:cBhvr>
                                        <p:cTn id="45" dur="500"/>
                                        <p:tgtEl>
                                          <p:spTgt spid="74765">
                                            <p:txEl>
                                              <p:pRg st="0" end="0"/>
                                            </p:txEl>
                                          </p:spTgt>
                                        </p:tgtEl>
                                      </p:cBhvr>
                                    </p:animEffect>
                                  </p:childTnLst>
                                </p:cTn>
                              </p:par>
                            </p:childTnLst>
                          </p:cTn>
                        </p:par>
                        <p:par>
                          <p:cTn id="46" fill="hold" nodeType="afterGroup">
                            <p:stCondLst>
                              <p:cond delay="500"/>
                            </p:stCondLst>
                            <p:childTnLst>
                              <p:par>
                                <p:cTn id="47" presetID="12" presetClass="entr" presetSubtype="4" fill="hold" nodeType="afterEffect">
                                  <p:stCondLst>
                                    <p:cond delay="0"/>
                                  </p:stCondLst>
                                  <p:childTnLst>
                                    <p:set>
                                      <p:cBhvr>
                                        <p:cTn id="48" dur="1" fill="hold">
                                          <p:stCondLst>
                                            <p:cond delay="0"/>
                                          </p:stCondLst>
                                        </p:cTn>
                                        <p:tgtEl>
                                          <p:spTgt spid="74765">
                                            <p:txEl>
                                              <p:pRg st="1" end="1"/>
                                            </p:txEl>
                                          </p:spTgt>
                                        </p:tgtEl>
                                        <p:attrNameLst>
                                          <p:attrName>style.visibility</p:attrName>
                                        </p:attrNameLst>
                                      </p:cBhvr>
                                      <p:to>
                                        <p:strVal val="visible"/>
                                      </p:to>
                                    </p:set>
                                    <p:animEffect transition="in" filter="slide(fromBottom)">
                                      <p:cBhvr>
                                        <p:cTn id="49" dur="500"/>
                                        <p:tgtEl>
                                          <p:spTgt spid="74765">
                                            <p:txEl>
                                              <p:pRg st="1" end="1"/>
                                            </p:txEl>
                                          </p:spTgt>
                                        </p:tgtEl>
                                      </p:cBhvr>
                                    </p:animEffect>
                                  </p:childTnLst>
                                </p:cTn>
                              </p:par>
                            </p:childTnLst>
                          </p:cTn>
                        </p:par>
                        <p:par>
                          <p:cTn id="50" fill="hold" nodeType="afterGroup">
                            <p:stCondLst>
                              <p:cond delay="1000"/>
                            </p:stCondLst>
                            <p:childTnLst>
                              <p:par>
                                <p:cTn id="51" presetID="12" presetClass="entr" presetSubtype="4" fill="hold" nodeType="afterEffect">
                                  <p:stCondLst>
                                    <p:cond delay="0"/>
                                  </p:stCondLst>
                                  <p:childTnLst>
                                    <p:set>
                                      <p:cBhvr>
                                        <p:cTn id="52" dur="1" fill="hold">
                                          <p:stCondLst>
                                            <p:cond delay="0"/>
                                          </p:stCondLst>
                                        </p:cTn>
                                        <p:tgtEl>
                                          <p:spTgt spid="74765">
                                            <p:txEl>
                                              <p:pRg st="2" end="2"/>
                                            </p:txEl>
                                          </p:spTgt>
                                        </p:tgtEl>
                                        <p:attrNameLst>
                                          <p:attrName>style.visibility</p:attrName>
                                        </p:attrNameLst>
                                      </p:cBhvr>
                                      <p:to>
                                        <p:strVal val="visible"/>
                                      </p:to>
                                    </p:set>
                                    <p:animEffect transition="in" filter="slide(fromBottom)">
                                      <p:cBhvr>
                                        <p:cTn id="53" dur="500"/>
                                        <p:tgtEl>
                                          <p:spTgt spid="74765">
                                            <p:txEl>
                                              <p:pRg st="2" end="2"/>
                                            </p:txEl>
                                          </p:spTgt>
                                        </p:tgtEl>
                                      </p:cBhvr>
                                    </p:animEffect>
                                  </p:childTnLst>
                                </p:cTn>
                              </p:par>
                            </p:childTnLst>
                          </p:cTn>
                        </p:par>
                        <p:par>
                          <p:cTn id="54" fill="hold" nodeType="afterGroup">
                            <p:stCondLst>
                              <p:cond delay="1500"/>
                            </p:stCondLst>
                            <p:childTnLst>
                              <p:par>
                                <p:cTn id="55" presetID="12" presetClass="entr" presetSubtype="4" fill="hold" nodeType="afterEffect">
                                  <p:stCondLst>
                                    <p:cond delay="0"/>
                                  </p:stCondLst>
                                  <p:childTnLst>
                                    <p:set>
                                      <p:cBhvr>
                                        <p:cTn id="56" dur="1" fill="hold">
                                          <p:stCondLst>
                                            <p:cond delay="0"/>
                                          </p:stCondLst>
                                        </p:cTn>
                                        <p:tgtEl>
                                          <p:spTgt spid="74765">
                                            <p:txEl>
                                              <p:pRg st="3" end="3"/>
                                            </p:txEl>
                                          </p:spTgt>
                                        </p:tgtEl>
                                        <p:attrNameLst>
                                          <p:attrName>style.visibility</p:attrName>
                                        </p:attrNameLst>
                                      </p:cBhvr>
                                      <p:to>
                                        <p:strVal val="visible"/>
                                      </p:to>
                                    </p:set>
                                    <p:animEffect transition="in" filter="slide(fromBottom)">
                                      <p:cBhvr>
                                        <p:cTn id="57" dur="500"/>
                                        <p:tgtEl>
                                          <p:spTgt spid="74765">
                                            <p:txEl>
                                              <p:pRg st="3" end="3"/>
                                            </p:txEl>
                                          </p:spTgt>
                                        </p:tgtEl>
                                      </p:cBhvr>
                                    </p:animEffect>
                                  </p:childTnLst>
                                </p:cTn>
                              </p:par>
                            </p:childTnLst>
                          </p:cTn>
                        </p:par>
                        <p:par>
                          <p:cTn id="58" fill="hold" nodeType="afterGroup">
                            <p:stCondLst>
                              <p:cond delay="2000"/>
                            </p:stCondLst>
                            <p:childTnLst>
                              <p:par>
                                <p:cTn id="59" presetID="12" presetClass="entr" presetSubtype="4" fill="hold" nodeType="afterEffect">
                                  <p:stCondLst>
                                    <p:cond delay="0"/>
                                  </p:stCondLst>
                                  <p:childTnLst>
                                    <p:set>
                                      <p:cBhvr>
                                        <p:cTn id="60" dur="1" fill="hold">
                                          <p:stCondLst>
                                            <p:cond delay="0"/>
                                          </p:stCondLst>
                                        </p:cTn>
                                        <p:tgtEl>
                                          <p:spTgt spid="74765">
                                            <p:txEl>
                                              <p:pRg st="4" end="4"/>
                                            </p:txEl>
                                          </p:spTgt>
                                        </p:tgtEl>
                                        <p:attrNameLst>
                                          <p:attrName>style.visibility</p:attrName>
                                        </p:attrNameLst>
                                      </p:cBhvr>
                                      <p:to>
                                        <p:strVal val="visible"/>
                                      </p:to>
                                    </p:set>
                                    <p:animEffect transition="in" filter="slide(fromBottom)">
                                      <p:cBhvr>
                                        <p:cTn id="61" dur="500"/>
                                        <p:tgtEl>
                                          <p:spTgt spid="74765">
                                            <p:txEl>
                                              <p:pRg st="4" end="4"/>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74766">
                                            <p:txEl>
                                              <p:pRg st="0" end="0"/>
                                            </p:txEl>
                                          </p:spTgt>
                                        </p:tgtEl>
                                        <p:attrNameLst>
                                          <p:attrName>style.visibility</p:attrName>
                                        </p:attrNameLst>
                                      </p:cBhvr>
                                      <p:to>
                                        <p:strVal val="visible"/>
                                      </p:to>
                                    </p:set>
                                    <p:anim calcmode="discrete" valueType="clr">
                                      <p:cBhvr override="childStyle">
                                        <p:cTn id="66" dur="80"/>
                                        <p:tgtEl>
                                          <p:spTgt spid="747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74766">
                                            <p:txEl>
                                              <p:pRg st="0" end="0"/>
                                            </p:txEl>
                                          </p:spTgt>
                                        </p:tgtEl>
                                        <p:attrNameLst>
                                          <p:attrName>fillcolor</p:attrName>
                                        </p:attrNameLst>
                                      </p:cBhvr>
                                      <p:tavLst>
                                        <p:tav tm="0">
                                          <p:val>
                                            <p:clrVal>
                                              <a:schemeClr val="accent2"/>
                                            </p:clrVal>
                                          </p:val>
                                        </p:tav>
                                        <p:tav tm="50000">
                                          <p:val>
                                            <p:clrVal>
                                              <a:schemeClr val="hlink"/>
                                            </p:clrVal>
                                          </p:val>
                                        </p:tav>
                                      </p:tavLst>
                                    </p:anim>
                                    <p:set>
                                      <p:cBhvr>
                                        <p:cTn id="68" dur="80"/>
                                        <p:tgtEl>
                                          <p:spTgt spid="7476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animBg="1"/>
      <p:bldP spid="747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4"/>
          <p:cNvSpPr txBox="1">
            <a:spLocks noChangeArrowheads="1"/>
          </p:cNvSpPr>
          <p:nvPr/>
        </p:nvSpPr>
        <p:spPr bwMode="auto">
          <a:xfrm>
            <a:off x="1619672" y="228600"/>
            <a:ext cx="5616624" cy="584775"/>
          </a:xfrm>
          <a:prstGeom prst="rect">
            <a:avLst/>
          </a:prstGeom>
          <a:noFill/>
          <a:ln w="19050">
            <a:noFill/>
            <a:miter lim="800000"/>
            <a:headEnd/>
            <a:tailEnd/>
          </a:ln>
        </p:spPr>
        <p:txBody>
          <a:bodyPr wrap="square">
            <a:spAutoFit/>
          </a:bodyPr>
          <a:lstStyle/>
          <a:p>
            <a:pPr>
              <a:spcBef>
                <a:spcPct val="50000"/>
              </a:spcBef>
            </a:pPr>
            <a:r>
              <a:rPr lang="en-US" sz="3200" b="1" dirty="0" smtClean="0">
                <a:solidFill>
                  <a:srgbClr val="0033CC"/>
                </a:solidFill>
                <a:latin typeface="Arial" charset="0"/>
              </a:rPr>
              <a:t>AUTO-TRANSFORMERS</a:t>
            </a:r>
            <a:endParaRPr lang="en-US" sz="3200" b="1" dirty="0">
              <a:solidFill>
                <a:srgbClr val="0033CC"/>
              </a:solidFill>
              <a:latin typeface="Arial" charset="0"/>
            </a:endParaRPr>
          </a:p>
        </p:txBody>
      </p:sp>
      <p:sp>
        <p:nvSpPr>
          <p:cNvPr id="46083" name="TextBox 2"/>
          <p:cNvSpPr txBox="1">
            <a:spLocks noChangeArrowheads="1"/>
          </p:cNvSpPr>
          <p:nvPr/>
        </p:nvSpPr>
        <p:spPr bwMode="auto">
          <a:xfrm>
            <a:off x="304800" y="838200"/>
            <a:ext cx="8610600" cy="5908675"/>
          </a:xfrm>
          <a:prstGeom prst="rect">
            <a:avLst/>
          </a:prstGeom>
          <a:noFill/>
          <a:ln w="9525">
            <a:noFill/>
            <a:miter lim="800000"/>
            <a:headEnd/>
            <a:tailEnd/>
          </a:ln>
        </p:spPr>
        <p:txBody>
          <a:bodyPr>
            <a:spAutoFit/>
          </a:bodyPr>
          <a:lstStyle/>
          <a:p>
            <a:pPr algn="l"/>
            <a:r>
              <a:rPr lang="en-US" b="1" dirty="0">
                <a:solidFill>
                  <a:srgbClr val="000000"/>
                </a:solidFill>
                <a:latin typeface="Arial" charset="0"/>
              </a:rPr>
              <a:t>DISADVANTAGES:</a:t>
            </a:r>
          </a:p>
          <a:p>
            <a:pPr algn="l">
              <a:buFontTx/>
              <a:buChar char="-"/>
            </a:pPr>
            <a:r>
              <a:rPr lang="en-US" dirty="0">
                <a:solidFill>
                  <a:srgbClr val="000000"/>
                </a:solidFill>
                <a:latin typeface="Arial" charset="0"/>
              </a:rPr>
              <a:t> In the event of an open circuit fault in the common part of the winding, the input voltage of a stepdown autotransformer would appear on the output terminals.</a:t>
            </a:r>
          </a:p>
          <a:p>
            <a:pPr algn="l">
              <a:buFontTx/>
              <a:buChar char="-"/>
            </a:pPr>
            <a:r>
              <a:rPr lang="en-US" dirty="0">
                <a:solidFill>
                  <a:srgbClr val="000000"/>
                </a:solidFill>
                <a:latin typeface="Arial" charset="0"/>
              </a:rPr>
              <a:t>The autotransformer cannot be used where isolation of the primary and secondary circuits is required.</a:t>
            </a:r>
          </a:p>
          <a:p>
            <a:pPr algn="l">
              <a:buFontTx/>
              <a:buChar char="-"/>
            </a:pPr>
            <a:endParaRPr lang="en-US" dirty="0">
              <a:solidFill>
                <a:srgbClr val="000000"/>
              </a:solidFill>
              <a:latin typeface="Arial" charset="0"/>
            </a:endParaRPr>
          </a:p>
          <a:p>
            <a:pPr algn="l"/>
            <a:r>
              <a:rPr lang="en-US" b="1" dirty="0">
                <a:solidFill>
                  <a:srgbClr val="000000"/>
                </a:solidFill>
                <a:latin typeface="Arial" charset="0"/>
              </a:rPr>
              <a:t>ADVANTAGES:</a:t>
            </a:r>
          </a:p>
          <a:p>
            <a:pPr algn="l">
              <a:buFontTx/>
              <a:buChar char="-"/>
            </a:pPr>
            <a:r>
              <a:rPr lang="en-AU" dirty="0">
                <a:solidFill>
                  <a:srgbClr val="000000"/>
                </a:solidFill>
                <a:latin typeface="Arial" charset="0"/>
              </a:rPr>
              <a:t>The regulation, leakage inductance and physical size of an autotransformer for a given VA rating are all less than those of a double wound transformer delivering the same power.</a:t>
            </a:r>
          </a:p>
          <a:p>
            <a:pPr algn="l">
              <a:buFontTx/>
              <a:buChar char="-"/>
            </a:pPr>
            <a:r>
              <a:rPr lang="en-AU" dirty="0">
                <a:solidFill>
                  <a:srgbClr val="000000"/>
                </a:solidFill>
                <a:latin typeface="Arial" charset="0"/>
              </a:rPr>
              <a:t>The copper I² R of an autotransformer is lower than for a compatible double wound transformer.</a:t>
            </a:r>
          </a:p>
          <a:p>
            <a:pPr algn="l">
              <a:buFontTx/>
              <a:buChar char="-"/>
            </a:pPr>
            <a:r>
              <a:rPr lang="en-AU" dirty="0">
                <a:solidFill>
                  <a:srgbClr val="000000"/>
                </a:solidFill>
                <a:latin typeface="Arial" charset="0"/>
              </a:rPr>
              <a:t>The efficiency of an autotransformer is higher than a compatible double wound transformer.</a:t>
            </a:r>
          </a:p>
          <a:p>
            <a:pPr algn="l">
              <a:buFontTx/>
              <a:buChar char="-"/>
            </a:pPr>
            <a:endParaRPr lang="en-AU" dirty="0">
              <a:solidFill>
                <a:srgbClr val="000000"/>
              </a:solidFill>
              <a:latin typeface="Arial" charset="0"/>
            </a:endParaRPr>
          </a:p>
          <a:p>
            <a:pPr algn="l"/>
            <a:r>
              <a:rPr lang="en-AU" b="1" dirty="0">
                <a:solidFill>
                  <a:srgbClr val="000000"/>
                </a:solidFill>
                <a:latin typeface="Arial" charset="0"/>
              </a:rPr>
              <a:t>APPLICATIONS:</a:t>
            </a:r>
          </a:p>
          <a:p>
            <a:pPr algn="l">
              <a:buFontTx/>
              <a:buChar char="-"/>
            </a:pPr>
            <a:r>
              <a:rPr lang="en-AU" dirty="0">
                <a:solidFill>
                  <a:srgbClr val="000000"/>
                </a:solidFill>
                <a:latin typeface="Arial" charset="0"/>
              </a:rPr>
              <a:t>Speed control of induction motors.</a:t>
            </a:r>
          </a:p>
          <a:p>
            <a:pPr algn="l">
              <a:buFontTx/>
              <a:buChar char="-"/>
            </a:pPr>
            <a:r>
              <a:rPr lang="en-AU" dirty="0">
                <a:solidFill>
                  <a:srgbClr val="000000"/>
                </a:solidFill>
                <a:latin typeface="Arial" charset="0"/>
              </a:rPr>
              <a:t>Lighting control in theatres, hotels and photographic studios.</a:t>
            </a:r>
          </a:p>
          <a:p>
            <a:pPr algn="l">
              <a:buFontTx/>
              <a:buChar char="-"/>
            </a:pPr>
            <a:r>
              <a:rPr lang="en-AU" dirty="0">
                <a:solidFill>
                  <a:srgbClr val="000000"/>
                </a:solidFill>
                <a:latin typeface="Arial" charset="0"/>
              </a:rPr>
              <a:t>Starting polyphase induction motors.</a:t>
            </a:r>
          </a:p>
          <a:p>
            <a:pPr algn="l">
              <a:buFontTx/>
              <a:buChar char="-"/>
            </a:pPr>
            <a:r>
              <a:rPr lang="en-AU" dirty="0">
                <a:solidFill>
                  <a:srgbClr val="000000"/>
                </a:solidFill>
                <a:latin typeface="Arial" charset="0"/>
              </a:rPr>
              <a:t>Power Supplies</a:t>
            </a:r>
          </a:p>
          <a:p>
            <a:pPr algn="l">
              <a:buFontTx/>
              <a:buChar char="-"/>
            </a:pPr>
            <a:endParaRPr lang="en-US" dirty="0">
              <a:solidFill>
                <a:srgbClr val="000000"/>
              </a:solidFill>
              <a:latin typeface="Arial" charset="0"/>
            </a:endParaRPr>
          </a:p>
        </p:txBody>
      </p:sp>
    </p:spTree>
    <p:extLst>
      <p:ext uri="{BB962C8B-B14F-4D97-AF65-F5344CB8AC3E}">
        <p14:creationId xmlns:p14="http://schemas.microsoft.com/office/powerpoint/2010/main" val="3847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72691" y="141109"/>
            <a:ext cx="7455743" cy="681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AU" altLang="en-US" sz="2400" b="1" kern="0" dirty="0" smtClean="0">
                <a:solidFill>
                  <a:srgbClr val="0033CC"/>
                </a:solidFill>
                <a:effectLst>
                  <a:outerShdw blurRad="38100" dist="38100" dir="2700000" algn="tl">
                    <a:srgbClr val="C0C0C0"/>
                  </a:outerShdw>
                </a:effectLst>
              </a:rPr>
              <a:t>LEAKAGE TRANSFORMERS</a:t>
            </a:r>
          </a:p>
        </p:txBody>
      </p:sp>
      <p:sp>
        <p:nvSpPr>
          <p:cNvPr id="4" name="Rectangle 3"/>
          <p:cNvSpPr>
            <a:spLocks noChangeArrowheads="1"/>
          </p:cNvSpPr>
          <p:nvPr/>
        </p:nvSpPr>
        <p:spPr bwMode="auto">
          <a:xfrm rot="10800000" flipV="1">
            <a:off x="736472" y="1007766"/>
            <a:ext cx="7776864" cy="537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9144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cs typeface="Arial" charset="0"/>
              </a:rPr>
              <a:t>Leakage Transformers are transformers where the magnetic flux of the secondary is loosely coupled to the flux of the primary.  This loose coupling ensures that the transformer can withstand short circuit conditions.</a:t>
            </a:r>
            <a:r>
              <a:rPr kumimoji="0" lang="en-US" altLang="en-US" sz="2400" b="0" i="0" u="none" strike="noStrike" cap="none" normalizeH="0" baseline="0" dirty="0" smtClean="0">
                <a:ln>
                  <a:noFill/>
                </a:ln>
                <a:solidFill>
                  <a:schemeClr val="tx1"/>
                </a:solidFill>
                <a:effectLst/>
                <a:latin typeface="Arial" charset="0"/>
                <a:cs typeface="Arial" charset="0"/>
                <a:hlinkClick r:id="rId2"/>
              </a:rPr>
              <a:t/>
            </a:r>
            <a:br>
              <a:rPr kumimoji="0" lang="en-US" altLang="en-US" sz="2400" b="0" i="0" u="none" strike="noStrike" cap="none" normalizeH="0" baseline="0" dirty="0" smtClean="0">
                <a:ln>
                  <a:noFill/>
                </a:ln>
                <a:solidFill>
                  <a:schemeClr val="tx1"/>
                </a:solidFill>
                <a:effectLst/>
                <a:latin typeface="Arial" charset="0"/>
                <a:cs typeface="Arial" charset="0"/>
                <a:hlinkClick r:id="rId2"/>
              </a:rPr>
            </a:br>
            <a:r>
              <a:rPr kumimoji="0" lang="en-US" altLang="en-US" sz="2400" b="0" i="0" u="none" strike="noStrike" cap="none" normalizeH="0" baseline="0" dirty="0" smtClean="0">
                <a:ln>
                  <a:noFill/>
                </a:ln>
                <a:solidFill>
                  <a:schemeClr val="tx1"/>
                </a:solidFill>
                <a:effectLst/>
                <a:latin typeface="Arial" charset="0"/>
                <a:cs typeface="Arial" charset="0"/>
                <a:hlinkClick r:id="rId2"/>
              </a:rPr>
              <a:t>  </a:t>
            </a:r>
            <a:r>
              <a:rPr kumimoji="0" lang="en-US" altLang="en-US" sz="2400" b="0" i="0" u="none" strike="noStrike" cap="none" normalizeH="0" baseline="0" dirty="0" smtClean="0">
                <a:ln>
                  <a:noFill/>
                </a:ln>
                <a:solidFill>
                  <a:schemeClr val="tx1"/>
                </a:solidFill>
                <a:effectLst/>
                <a:latin typeface="Arial" charset="0"/>
                <a:cs typeface="Arial" charset="0"/>
              </a:rPr>
              <a:t/>
            </a:r>
            <a:br>
              <a:rPr kumimoji="0" lang="en-US" altLang="en-US" sz="2400" b="0" i="0" u="none" strike="noStrike" cap="none" normalizeH="0" baseline="0" dirty="0" smtClean="0">
                <a:ln>
                  <a:noFill/>
                </a:ln>
                <a:solidFill>
                  <a:schemeClr val="tx1"/>
                </a:solidFill>
                <a:effectLst/>
                <a:latin typeface="Arial" charset="0"/>
                <a:cs typeface="Arial" charset="0"/>
              </a:rPr>
            </a:br>
            <a:r>
              <a:rPr kumimoji="0" lang="en-US" altLang="en-US" sz="2400" b="0" i="0" u="none" strike="noStrike" cap="none" normalizeH="0" baseline="0" dirty="0" smtClean="0">
                <a:ln>
                  <a:noFill/>
                </a:ln>
                <a:solidFill>
                  <a:schemeClr val="tx1"/>
                </a:solidFill>
                <a:effectLst/>
                <a:latin typeface="Arial" charset="0"/>
                <a:cs typeface="Arial" charset="0"/>
              </a:rPr>
              <a:t>This is particularly required in the case of welding transformers, where high currents may occur if the welding electrode gets fused with the job.  Thus these transformers have high leakage inductance.</a:t>
            </a:r>
            <a:br>
              <a:rPr kumimoji="0" lang="en-US" altLang="en-US" sz="2400" b="0" i="0" u="none" strike="noStrike" cap="none" normalizeH="0" baseline="0" dirty="0" smtClean="0">
                <a:ln>
                  <a:noFill/>
                </a:ln>
                <a:solidFill>
                  <a:schemeClr val="tx1"/>
                </a:solidFill>
                <a:effectLst/>
                <a:latin typeface="Arial" charset="0"/>
                <a:cs typeface="Arial" charset="0"/>
              </a:rPr>
            </a:br>
            <a:r>
              <a:rPr kumimoji="0" lang="en-US" altLang="en-US" sz="2400" b="0" i="0" u="none" strike="noStrike" cap="none" normalizeH="0" baseline="0" dirty="0" smtClean="0">
                <a:ln>
                  <a:noFill/>
                </a:ln>
                <a:solidFill>
                  <a:schemeClr val="tx1"/>
                </a:solidFill>
                <a:effectLst/>
                <a:latin typeface="Arial" charset="0"/>
                <a:cs typeface="Arial" charset="0"/>
              </a:rPr>
              <a:t/>
            </a:r>
            <a:br>
              <a:rPr kumimoji="0" lang="en-US" altLang="en-US" sz="2400" b="0" i="0" u="none" strike="noStrike" cap="none" normalizeH="0" baseline="0" dirty="0" smtClean="0">
                <a:ln>
                  <a:noFill/>
                </a:ln>
                <a:solidFill>
                  <a:schemeClr val="tx1"/>
                </a:solidFill>
                <a:effectLst/>
                <a:latin typeface="Arial" charset="0"/>
                <a:cs typeface="Arial" charset="0"/>
              </a:rPr>
            </a:br>
            <a:r>
              <a:rPr kumimoji="0" lang="en-US" altLang="en-US" sz="2400" b="1" i="0" u="none" strike="noStrike" cap="none" normalizeH="0" baseline="0" dirty="0" smtClean="0">
                <a:ln>
                  <a:noFill/>
                </a:ln>
                <a:solidFill>
                  <a:schemeClr val="tx1"/>
                </a:solidFill>
                <a:effectLst/>
                <a:latin typeface="Arial" charset="0"/>
                <a:cs typeface="Arial" charset="0"/>
              </a:rPr>
              <a:t>Typical Applications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latin typeface="Arial" charset="0"/>
                <a:cs typeface="Arial" charset="0"/>
              </a:rPr>
              <a:t> </a:t>
            </a:r>
            <a:r>
              <a:rPr lang="en-US" altLang="en-US" sz="2400" dirty="0" smtClean="0">
                <a:latin typeface="Arial" charset="0"/>
                <a:cs typeface="Arial" charset="0"/>
              </a:rPr>
              <a:t>- Furnace Ignition</a:t>
            </a:r>
          </a:p>
          <a:p>
            <a:pPr marR="0" lvl="0" algn="l" defTabSz="914400" rtl="0" eaLnBrk="1" fontAlgn="base" latinLnBrk="0" hangingPunct="1">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Arial" charset="0"/>
                <a:cs typeface="Arial" charset="0"/>
              </a:rPr>
              <a:t>- Gaseous Discharge</a:t>
            </a:r>
            <a:r>
              <a:rPr kumimoji="0" lang="en-US" altLang="en-US" sz="2400" b="0" i="0" u="none" strike="noStrike" cap="none" normalizeH="0" dirty="0" smtClean="0">
                <a:ln>
                  <a:noFill/>
                </a:ln>
                <a:solidFill>
                  <a:schemeClr val="tx1"/>
                </a:solidFill>
                <a:effectLst/>
                <a:latin typeface="Arial" charset="0"/>
                <a:cs typeface="Arial" charset="0"/>
              </a:rPr>
              <a:t> Lighting</a:t>
            </a:r>
          </a:p>
          <a:p>
            <a:pPr marR="0" lvl="0" algn="l" defTabSz="914400" rtl="0" eaLnBrk="1" fontAlgn="base" latinLnBrk="0" hangingPunct="1">
              <a:lnSpc>
                <a:spcPct val="100000"/>
              </a:lnSpc>
              <a:spcBef>
                <a:spcPct val="0"/>
              </a:spcBef>
              <a:spcAft>
                <a:spcPct val="0"/>
              </a:spcAft>
              <a:buClrTx/>
              <a:buSzTx/>
              <a:tabLst/>
            </a:pPr>
            <a:r>
              <a:rPr lang="en-US" altLang="en-US" sz="2400" baseline="0" dirty="0" smtClean="0">
                <a:latin typeface="Arial" charset="0"/>
                <a:cs typeface="Arial" charset="0"/>
              </a:rPr>
              <a:t>-</a:t>
            </a:r>
            <a:r>
              <a:rPr lang="en-US" altLang="en-US" sz="2400" dirty="0" smtClean="0">
                <a:latin typeface="Arial" charset="0"/>
                <a:cs typeface="Arial" charset="0"/>
              </a:rPr>
              <a:t> Welding Machines</a:t>
            </a:r>
            <a:endParaRPr kumimoji="0" lang="en-US" altLang="en-US" sz="2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9128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P5JcARKQc58/TVVi1ndD5oI/AAAAAAAAEdg/Yt9IZWA7Qug/s1600/Magnetic_Leakage_Transfo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844824"/>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830436" y="404664"/>
            <a:ext cx="7455743" cy="681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defRPr/>
            </a:pPr>
            <a:r>
              <a:rPr lang="en-AU" altLang="en-US" sz="2400" b="1" kern="0" dirty="0" smtClean="0">
                <a:solidFill>
                  <a:srgbClr val="0033CC"/>
                </a:solidFill>
                <a:effectLst>
                  <a:outerShdw blurRad="38100" dist="38100" dir="2700000" algn="tl">
                    <a:srgbClr val="C0C0C0"/>
                  </a:outerShdw>
                </a:effectLst>
              </a:rPr>
              <a:t>LEAKAGE TRANSFORMERS</a:t>
            </a:r>
          </a:p>
        </p:txBody>
      </p:sp>
    </p:spTree>
    <p:extLst>
      <p:ext uri="{BB962C8B-B14F-4D97-AF65-F5344CB8AC3E}">
        <p14:creationId xmlns:p14="http://schemas.microsoft.com/office/powerpoint/2010/main" val="1850819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033">
  <a:themeElements>
    <a:clrScheme name="1_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033">
      <a:majorFont>
        <a:latin typeface="Arial"/>
        <a:ea typeface="隶书"/>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INGLE AND THREE PHASE TRANSFORMERS_Ver 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INGLE AND THREE PHASE TRANSFORMERS_Ver 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2378</TotalTime>
  <Words>778</Words>
  <Application>Microsoft Office PowerPoint</Application>
  <PresentationFormat>On-screen Show (4:3)</PresentationFormat>
  <Paragraphs>118</Paragraphs>
  <Slides>20</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宋体</vt:lpstr>
      <vt:lpstr>Arial</vt:lpstr>
      <vt:lpstr>Calibri</vt:lpstr>
      <vt:lpstr>Georgia</vt:lpstr>
      <vt:lpstr>Gulim</vt:lpstr>
      <vt:lpstr>隶书</vt:lpstr>
      <vt:lpstr>Symbol</vt:lpstr>
      <vt:lpstr>Trebuchet MS</vt:lpstr>
      <vt:lpstr>-윤고딕120</vt:lpstr>
      <vt:lpstr>B033</vt:lpstr>
      <vt:lpstr>1_B033</vt:lpstr>
      <vt:lpstr>SINGLE AND THREE PHASE TRANSFORMERS_Ver 2</vt:lpstr>
      <vt:lpstr>1_SINGLE AND THREE PHASE TRANSFORMERS_Ver 2</vt:lpstr>
      <vt:lpstr>Specialised Transformers</vt:lpstr>
      <vt:lpstr>Introduction</vt:lpstr>
      <vt:lpstr>Auto &amp; Instrument Transformers</vt:lpstr>
      <vt:lpstr>Auto Transformers</vt:lpstr>
      <vt:lpstr>PowerPoint Presentation</vt:lpstr>
      <vt:lpstr>PowerPoint Presentation</vt:lpstr>
      <vt:lpstr>PowerPoint Presentation</vt:lpstr>
      <vt:lpstr>PowerPoint Presentation</vt:lpstr>
      <vt:lpstr>PowerPoint Presentation</vt:lpstr>
      <vt:lpstr>INSTRUMENT TRANSFORMERS</vt:lpstr>
      <vt:lpstr>Voltage Transformers</vt:lpstr>
      <vt:lpstr>Current Transformers</vt:lpstr>
      <vt:lpstr>Current transformers </vt:lpstr>
      <vt:lpstr>Current transformers </vt:lpstr>
      <vt:lpstr>Current transformers </vt:lpstr>
      <vt:lpstr>PowerPoint Presentation</vt:lpstr>
      <vt:lpstr>PowerPoint Presentation</vt:lpstr>
      <vt:lpstr>All CTs</vt:lpstr>
      <vt:lpstr>Difference Between Protection &amp; Metering CTs</vt:lpstr>
      <vt:lpstr>Dangers of CTs</vt:lpstr>
    </vt:vector>
  </TitlesOfParts>
  <Company>DET 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Machines</dc:title>
  <dc:creator>agoodger1</dc:creator>
  <cp:lastModifiedBy>Geoff Fielding</cp:lastModifiedBy>
  <cp:revision>78</cp:revision>
  <dcterms:created xsi:type="dcterms:W3CDTF">2009-03-15T20:29:05Z</dcterms:created>
  <dcterms:modified xsi:type="dcterms:W3CDTF">2020-08-04T02:33:43Z</dcterms:modified>
</cp:coreProperties>
</file>