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6" r:id="rId1"/>
  </p:sldMasterIdLst>
  <p:notesMasterIdLst>
    <p:notesMasterId r:id="rId23"/>
  </p:notesMasterIdLst>
  <p:handoutMasterIdLst>
    <p:handoutMasterId r:id="rId24"/>
  </p:handoutMasterIdLst>
  <p:sldIdLst>
    <p:sldId id="268" r:id="rId2"/>
    <p:sldId id="258" r:id="rId3"/>
    <p:sldId id="277" r:id="rId4"/>
    <p:sldId id="259" r:id="rId5"/>
    <p:sldId id="276" r:id="rId6"/>
    <p:sldId id="260" r:id="rId7"/>
    <p:sldId id="261" r:id="rId8"/>
    <p:sldId id="262" r:id="rId9"/>
    <p:sldId id="263" r:id="rId10"/>
    <p:sldId id="264" r:id="rId11"/>
    <p:sldId id="269" r:id="rId12"/>
    <p:sldId id="265" r:id="rId13"/>
    <p:sldId id="274" r:id="rId14"/>
    <p:sldId id="273" r:id="rId15"/>
    <p:sldId id="275" r:id="rId16"/>
    <p:sldId id="272" r:id="rId17"/>
    <p:sldId id="271" r:id="rId18"/>
    <p:sldId id="266" r:id="rId19"/>
    <p:sldId id="267" r:id="rId20"/>
    <p:sldId id="270" r:id="rId21"/>
    <p:sldId id="278" r:id="rId2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39" autoAdjust="0"/>
  </p:normalViewPr>
  <p:slideViewPr>
    <p:cSldViewPr>
      <p:cViewPr varScale="1">
        <p:scale>
          <a:sx n="99" d="100"/>
          <a:sy n="99" d="100"/>
        </p:scale>
        <p:origin x="15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6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93FF188-6FF9-4969-8308-BC7093EBC0A2}" type="datetimeFigureOut">
              <a:rPr lang="en-AU" altLang="en-US"/>
              <a:pPr>
                <a:defRPr/>
              </a:pPr>
              <a:t>5/08/2021</a:t>
            </a:fld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D629881-042F-49C9-8C4D-A4092F9D36E0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228D50F-3E34-41A8-A4BA-35821D55F30E}" type="datetimeFigureOut">
              <a:rPr lang="en-US" altLang="en-US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4E5DF69-E04F-4AC2-BF00-72C2D3F81A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78EC45-CAE1-4CC4-9CA9-E356FA77007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B59B7B-F54D-4922-A51F-88AE30A64BE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7A4-7542-439C-AA85-467640E99D4C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3E116D1-36F3-4A6D-B2FD-582382799DD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244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F1B11-0587-40B4-AEF1-774367F8C78D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2656785-FF7A-43B2-BC5A-2C81A8A813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63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F1B11-0587-40B4-AEF1-774367F8C78D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2656785-FF7A-43B2-BC5A-2C81A8A813F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8478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F1B11-0587-40B4-AEF1-774367F8C78D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656785-FF7A-43B2-BC5A-2C81A8A813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646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F1B11-0587-40B4-AEF1-774367F8C78D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656785-FF7A-43B2-BC5A-2C81A8A813F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3901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F1B11-0587-40B4-AEF1-774367F8C78D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656785-FF7A-43B2-BC5A-2C81A8A813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899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611BA4-BAEC-4B7F-8A8A-3B786A895A86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7412D-525B-4124-84FB-A2C352B836C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497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42CB0-99E2-4FC2-B578-8C3CA51CE9A4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7D23-BE26-4965-925D-BE6B9790C34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655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 I Luff  2005</a:t>
            </a:r>
          </a:p>
        </p:txBody>
      </p:sp>
    </p:spTree>
    <p:extLst>
      <p:ext uri="{BB962C8B-B14F-4D97-AF65-F5344CB8AC3E}">
        <p14:creationId xmlns:p14="http://schemas.microsoft.com/office/powerpoint/2010/main" val="132627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D48703-358F-441B-8A34-EFE571235877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0EB3C-988F-41ED-B38F-B7E4520685F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33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9A591C-80E1-4985-A240-60AA689F26C0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E575146-AE48-4544-B787-80DE1DFB680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3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F1B11-0587-40B4-AEF1-774367F8C78D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2656785-FF7A-43B2-BC5A-2C81A8A813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499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F1B11-0587-40B4-AEF1-774367F8C78D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2656785-FF7A-43B2-BC5A-2C81A8A813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17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ABC3C1-1BD1-430E-A490-FC00635F863B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FFE8-0D39-43B7-9F43-5769C01C908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39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BDA69E-FB68-41F5-A000-9A5D7ED394C6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2DC8-92A6-4611-85EF-CC0ADB8437E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340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84F331-C625-4DB4-9123-FE404036B043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EFF9-CABC-4AAE-82CA-76D59976489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0297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F1B11-0587-40B4-AEF1-774367F8C78D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656785-FF7A-43B2-BC5A-2C81A8A813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76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4F1B11-0587-40B4-AEF1-774367F8C78D}" type="datetimeFigureOut">
              <a:rPr lang="en-US" altLang="en-US" smtClean="0"/>
              <a:pPr>
                <a:defRPr/>
              </a:pPr>
              <a:t>8/5/2021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2656785-FF7A-43B2-BC5A-2C81A8A813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36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  <p:sldLayoutId id="2147484208" r:id="rId12"/>
    <p:sldLayoutId id="2147484209" r:id="rId13"/>
    <p:sldLayoutId id="2147484210" r:id="rId14"/>
    <p:sldLayoutId id="2147484211" r:id="rId15"/>
    <p:sldLayoutId id="2147484212" r:id="rId16"/>
    <p:sldLayoutId id="21474842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1331640" y="2334419"/>
            <a:ext cx="70469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AU" altLang="en-US" sz="4000" dirty="0">
                <a:solidFill>
                  <a:srgbClr val="3366FF"/>
                </a:solidFill>
                <a:latin typeface="Arial" panose="020B0604020202020204" pitchFamily="34" charset="0"/>
              </a:rPr>
              <a:t>ELECTRICAL TRADES</a:t>
            </a:r>
          </a:p>
        </p:txBody>
      </p:sp>
      <p:sp>
        <p:nvSpPr>
          <p:cNvPr id="9219" name="Rectangle 5"/>
          <p:cNvSpPr>
            <a:spLocks noGrp="1"/>
          </p:cNvSpPr>
          <p:nvPr>
            <p:ph type="subTitle" idx="4294967295"/>
          </p:nvPr>
        </p:nvSpPr>
        <p:spPr>
          <a:xfrm>
            <a:off x="539552" y="3717032"/>
            <a:ext cx="8153400" cy="1752600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en-AU" altLang="en-US" sz="60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Voltage Drop</a:t>
            </a:r>
          </a:p>
          <a:p>
            <a:pPr marL="0" indent="0" algn="ctr" eaLnBrk="1" hangingPunct="1">
              <a:buFontTx/>
              <a:buNone/>
            </a:pPr>
            <a:endParaRPr lang="en-AU" altLang="en-US" sz="3600" dirty="0" smtClean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692150"/>
            <a:ext cx="38163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6059" y="329900"/>
            <a:ext cx="6589199" cy="128089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Per Unit Values of Volt Drop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22325" y="1100138"/>
            <a:ext cx="7521575" cy="4344987"/>
          </a:xfrm>
        </p:spPr>
        <p:txBody>
          <a:bodyPr rtlCol="0">
            <a:normAutofit fontScale="92500" lnSpcReduction="10000"/>
          </a:bodyPr>
          <a:lstStyle/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2800" dirty="0" err="1">
                <a:solidFill>
                  <a:srgbClr val="0000FF"/>
                </a:solidFill>
                <a:latin typeface="Tahoma" pitchFamily="34" charset="0"/>
              </a:rPr>
              <a:t>V</a:t>
            </a:r>
            <a:r>
              <a:rPr lang="en-US" sz="2800" baseline="-25000" dirty="0" err="1">
                <a:solidFill>
                  <a:srgbClr val="0000FF"/>
                </a:solidFill>
                <a:latin typeface="Tahoma" pitchFamily="34" charset="0"/>
              </a:rPr>
              <a:t>c</a:t>
            </a:r>
            <a:r>
              <a:rPr lang="en-US" sz="2800" dirty="0">
                <a:solidFill>
                  <a:srgbClr val="0000FF"/>
                </a:solidFill>
                <a:latin typeface="Tahoma" pitchFamily="34" charset="0"/>
              </a:rPr>
              <a:t> values for 3</a:t>
            </a:r>
            <a:r>
              <a:rPr lang="en-US" sz="2800" dirty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Ø (phase)circuits are found in Tables 40 to 51 for a range of cable types.</a:t>
            </a:r>
          </a:p>
          <a:p>
            <a:pPr marL="171450" indent="-17145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en-US" sz="1200" dirty="0">
              <a:solidFill>
                <a:srgbClr val="0000FF"/>
              </a:solidFill>
              <a:latin typeface="Tahoma" pitchFamily="34" charset="0"/>
              <a:cs typeface="Times New Roman" pitchFamily="18" charset="0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2800" dirty="0" err="1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Vc</a:t>
            </a:r>
            <a:r>
              <a:rPr lang="en-US" sz="2800" dirty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 values are in mV/</a:t>
            </a:r>
            <a:r>
              <a:rPr lang="en-US" sz="2800" dirty="0" err="1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A.m</a:t>
            </a:r>
            <a:r>
              <a:rPr lang="en-US" sz="2800" dirty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milliVolts</a:t>
            </a:r>
            <a:r>
              <a:rPr lang="en-US" sz="2800" dirty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 per Ampere </a:t>
            </a:r>
            <a:r>
              <a:rPr lang="en-US" sz="2800" dirty="0" err="1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Metre</a:t>
            </a:r>
            <a:r>
              <a:rPr lang="en-US" sz="2800" dirty="0" smtClean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) and they are for three Phase .</a:t>
            </a:r>
            <a:endParaRPr lang="en-US" sz="2800" dirty="0">
              <a:solidFill>
                <a:srgbClr val="0000FF"/>
              </a:solidFill>
              <a:latin typeface="Tahoma" pitchFamily="34" charset="0"/>
              <a:cs typeface="Times New Roman" pitchFamily="18" charset="0"/>
            </a:endParaRPr>
          </a:p>
          <a:p>
            <a:pPr marL="171450" indent="-17145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en-US" sz="1200" dirty="0">
              <a:solidFill>
                <a:srgbClr val="0000FF"/>
              </a:solidFill>
              <a:latin typeface="Tahoma" pitchFamily="34" charset="0"/>
              <a:cs typeface="Times New Roman" pitchFamily="18" charset="0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Conductor temp is usually max value for the cable type unless otherwise stated in the problem</a:t>
            </a:r>
            <a:r>
              <a:rPr lang="en-US" sz="2800" dirty="0" smtClean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. (Table 1 in AS/NZS 3008)</a:t>
            </a:r>
            <a:endParaRPr lang="en-US" sz="2800" dirty="0">
              <a:solidFill>
                <a:srgbClr val="0000FF"/>
              </a:solidFill>
              <a:latin typeface="Tahoma" pitchFamily="34" charset="0"/>
              <a:cs typeface="Times New Roman" pitchFamily="18" charset="0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en-US" sz="2800" dirty="0">
              <a:solidFill>
                <a:srgbClr val="0000FF"/>
              </a:solidFill>
              <a:latin typeface="Tahoma" pitchFamily="34" charset="0"/>
              <a:cs typeface="Times New Roman" pitchFamily="18" charset="0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2800" dirty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Power factor is taken as Max unless otherwise stated in the problem.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en-US" sz="2800" dirty="0">
              <a:solidFill>
                <a:srgbClr val="0000FF"/>
              </a:solidFill>
              <a:latin typeface="Tahoma" pitchFamily="34" charset="0"/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2800" dirty="0">
              <a:solidFill>
                <a:srgbClr val="0000FF"/>
              </a:solidFill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spc="200">
                <a:solidFill>
                  <a:schemeClr val="tx1">
                    <a:tint val="75000"/>
                  </a:schemeClr>
                </a:solidFill>
                <a:latin typeface="+mn-lt"/>
              </a:rPr>
              <a:t>TRM v1.2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4F6E99-2DDD-482C-87DA-0F9354064B78}" type="slidenum">
              <a:rPr lang="en-US" altLang="en-US" b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b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b="1"/>
              <a:t>DIFFERENT FORMULAE TO USE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403648" y="1700808"/>
            <a:ext cx="6591985" cy="4282422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Vd</a:t>
            </a:r>
            <a:r>
              <a:rPr lang="en-US" altLang="en-US" sz="3600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altLang="en-US" sz="3600" b="1" u="sng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x I x </a:t>
            </a:r>
            <a:r>
              <a:rPr lang="en-US" altLang="en-US" sz="3600" b="1" u="sng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altLang="en-US" sz="3600" b="1" u="sng" baseline="-25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en-US" altLang="en-US" sz="3600" b="1" u="sng" baseline="-250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1000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3600" b="1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Vc</a:t>
            </a:r>
            <a:r>
              <a:rPr lang="en-US" altLang="en-US" sz="3600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altLang="en-US" sz="3600" b="1" u="sng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1000 x </a:t>
            </a:r>
            <a:r>
              <a:rPr lang="en-US" altLang="en-US" sz="3600" b="1" u="sng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altLang="en-US" sz="3600" b="1" baseline="-25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endParaRPr lang="en-US" altLang="en-US" sz="3600" b="1" baseline="-250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baseline="-25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en-US" sz="3600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x I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3600" b="1" baseline="-250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L= </a:t>
            </a:r>
            <a:r>
              <a:rPr lang="en-US" altLang="en-US" sz="3600" b="1" u="sng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1000 x </a:t>
            </a:r>
            <a:r>
              <a:rPr lang="en-US" altLang="en-US" sz="3600" b="1" u="sng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altLang="en-US" sz="3600" b="1" baseline="-25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endParaRPr lang="en-US" altLang="en-US" sz="3600" b="1" baseline="-250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baseline="-25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en-US" sz="3600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altLang="en-US" sz="3600" b="1" baseline="-250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en-US" sz="3600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 I</a:t>
            </a:r>
            <a:endParaRPr lang="en-AU" altLang="en-US" sz="3600" b="1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latin typeface="Tahoma" pitchFamily="34" charset="0"/>
              </a:rPr>
              <a:t>Try looking these up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altLang="en-US" sz="3200" dirty="0">
                <a:solidFill>
                  <a:srgbClr val="0000FF"/>
                </a:solidFill>
                <a:latin typeface="Tahoma" panose="020B0604030504040204" pitchFamily="34" charset="0"/>
              </a:rPr>
              <a:t>What is the </a:t>
            </a:r>
            <a:r>
              <a:rPr lang="en-US" altLang="en-US" sz="3200" dirty="0" err="1">
                <a:solidFill>
                  <a:srgbClr val="0000FF"/>
                </a:solidFill>
                <a:latin typeface="Tahoma" panose="020B0604030504040204" pitchFamily="34" charset="0"/>
              </a:rPr>
              <a:t>Vc</a:t>
            </a:r>
            <a:r>
              <a:rPr lang="en-US" altLang="en-US" sz="3200" dirty="0">
                <a:solidFill>
                  <a:srgbClr val="0000FF"/>
                </a:solidFill>
                <a:latin typeface="Tahoma" panose="020B0604030504040204" pitchFamily="34" charset="0"/>
              </a:rPr>
              <a:t> for a 3</a:t>
            </a:r>
            <a:r>
              <a:rPr lang="en-US" altLang="en-US" sz="3200" dirty="0">
                <a:solidFill>
                  <a:srgbClr val="00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Ø set of single core TPS V90 cables which are 120mm</a:t>
            </a:r>
            <a:r>
              <a:rPr lang="en-US" altLang="en-US" sz="3200" baseline="30000" dirty="0">
                <a:solidFill>
                  <a:srgbClr val="00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3200" dirty="0">
                <a:solidFill>
                  <a:srgbClr val="00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copper laid in trefoil?</a:t>
            </a:r>
          </a:p>
          <a:p>
            <a:pPr eaLnBrk="1" hangingPunct="1">
              <a:defRPr/>
            </a:pPr>
            <a:endParaRPr lang="en-US" altLang="en-US" sz="3200" dirty="0">
              <a:solidFill>
                <a:srgbClr val="0000FF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3200" dirty="0">
              <a:solidFill>
                <a:srgbClr val="0000FF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spc="200">
                <a:solidFill>
                  <a:schemeClr val="tx1">
                    <a:tint val="75000"/>
                  </a:schemeClr>
                </a:solidFill>
                <a:latin typeface="+mn-lt"/>
              </a:rPr>
              <a:t>TRM v1.2</a:t>
            </a: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D9AE5C-716A-40B7-B5FA-4EFC99A469D4}" type="slidenum">
              <a:rPr lang="en-US" altLang="en-US" b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b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AU" altLang="en-US" cap="none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115616" y="3212976"/>
            <a:ext cx="7521575" cy="35782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dirty="0">
                <a:solidFill>
                  <a:srgbClr val="00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Answer: </a:t>
            </a:r>
            <a:r>
              <a:rPr lang="en-US" altLang="en-US" sz="3200" dirty="0">
                <a:solidFill>
                  <a:srgbClr val="FF33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0.359mV/</a:t>
            </a:r>
            <a:r>
              <a:rPr lang="en-US" altLang="en-US" sz="3200" dirty="0" err="1">
                <a:solidFill>
                  <a:srgbClr val="FF33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A.m</a:t>
            </a:r>
            <a:r>
              <a:rPr lang="en-US" altLang="en-US" sz="3200" dirty="0">
                <a:solidFill>
                  <a:srgbClr val="00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(Table </a:t>
            </a:r>
            <a:r>
              <a:rPr lang="en-US" altLang="en-US" sz="3200" dirty="0" smtClean="0">
                <a:solidFill>
                  <a:srgbClr val="00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42)</a:t>
            </a:r>
            <a:endParaRPr lang="en-US" altLang="en-US" sz="3200" dirty="0">
              <a:solidFill>
                <a:srgbClr val="0000FF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3200" dirty="0">
              <a:solidFill>
                <a:srgbClr val="0000FF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defRPr/>
            </a:pPr>
            <a: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The AS 3008 (Table 1, </a:t>
            </a:r>
            <a:r>
              <a:rPr lang="en-US" altLang="en-US" sz="2400" dirty="0" err="1">
                <a:solidFill>
                  <a:srgbClr val="00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pg</a:t>
            </a:r>
            <a: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14) states that V90 cable is used under NORMAL operating conditions which is 75 C</a:t>
            </a:r>
          </a:p>
          <a:p>
            <a:pPr>
              <a:defRPr/>
            </a:pPr>
            <a:endParaRPr lang="en-A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AU" altLang="en-US" cap="none" smtClean="0"/>
          </a:p>
        </p:txBody>
      </p:sp>
      <p:sp>
        <p:nvSpPr>
          <p:cNvPr id="4" name="Text Box 4"/>
          <p:cNvSpPr>
            <a:spLocks noGrp="1"/>
          </p:cNvSpPr>
          <p:nvPr>
            <p:ph idx="1"/>
          </p:nvPr>
        </p:nvSpPr>
        <p:spPr>
          <a:xfrm>
            <a:off x="822325" y="1100138"/>
            <a:ext cx="7521575" cy="2759075"/>
          </a:xfrm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3200" dirty="0" smtClean="0">
                <a:solidFill>
                  <a:srgbClr val="0000FF"/>
                </a:solidFill>
                <a:latin typeface="Tahoma" panose="020B0604030504040204" pitchFamily="34" charset="0"/>
              </a:rPr>
              <a:t>What is the </a:t>
            </a:r>
            <a:r>
              <a:rPr lang="en-US" altLang="en-US" sz="3200" dirty="0" err="1" smtClean="0">
                <a:solidFill>
                  <a:srgbClr val="0000FF"/>
                </a:solidFill>
                <a:latin typeface="Tahoma" panose="020B0604030504040204" pitchFamily="34" charset="0"/>
              </a:rPr>
              <a:t>Vc</a:t>
            </a:r>
            <a:r>
              <a:rPr lang="en-US" altLang="en-US" sz="32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for a 3Ø multicore TPS V75 cables which is 25mm</a:t>
            </a:r>
            <a:r>
              <a:rPr lang="en-US" altLang="en-US" sz="3200" baseline="30000" dirty="0" smtClean="0">
                <a:solidFill>
                  <a:srgbClr val="0000FF"/>
                </a:solidFill>
                <a:latin typeface="Tahoma" panose="020B0604030504040204" pitchFamily="34" charset="0"/>
              </a:rPr>
              <a:t>2</a:t>
            </a:r>
            <a:r>
              <a:rPr lang="en-US" altLang="en-US" sz="32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circular copper?</a:t>
            </a:r>
          </a:p>
          <a:p>
            <a:endParaRPr lang="en-US" altLang="en-US" sz="3200" dirty="0" smtClean="0">
              <a:solidFill>
                <a:srgbClr val="0000FF"/>
              </a:solidFill>
              <a:latin typeface="Tahoma" panose="020B0604030504040204" pitchFamily="34" charset="0"/>
            </a:endParaRPr>
          </a:p>
          <a:p>
            <a:endParaRPr lang="en-US" altLang="en-US" sz="3200" u="sng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AU" altLang="en-US" cap="none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403648" y="4725145"/>
            <a:ext cx="7521575" cy="1512168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3200" dirty="0" smtClean="0">
                <a:solidFill>
                  <a:srgbClr val="0000FF"/>
                </a:solidFill>
                <a:latin typeface="Tahoma" panose="020B0604030504040204" pitchFamily="34" charset="0"/>
              </a:rPr>
              <a:t>Answer: </a:t>
            </a:r>
            <a:r>
              <a:rPr lang="en-US" altLang="en-US" sz="3200" dirty="0" smtClean="0">
                <a:solidFill>
                  <a:srgbClr val="FF3300"/>
                </a:solidFill>
                <a:latin typeface="Tahoma" panose="020B0604030504040204" pitchFamily="34" charset="0"/>
              </a:rPr>
              <a:t>1.54mV/</a:t>
            </a:r>
            <a:r>
              <a:rPr lang="en-US" altLang="en-US" sz="3200" dirty="0" err="1" smtClean="0">
                <a:solidFill>
                  <a:srgbClr val="FF3300"/>
                </a:solidFill>
                <a:latin typeface="Tahoma" panose="020B0604030504040204" pitchFamily="34" charset="0"/>
              </a:rPr>
              <a:t>A.m</a:t>
            </a:r>
            <a:r>
              <a:rPr lang="en-US" altLang="en-US" sz="32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(Table 42)</a:t>
            </a:r>
          </a:p>
          <a:p>
            <a:endParaRPr lang="en-AU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AU" altLang="en-US" cap="none" smtClean="0"/>
          </a:p>
        </p:txBody>
      </p:sp>
      <p:sp>
        <p:nvSpPr>
          <p:cNvPr id="4" name="Text Box 5"/>
          <p:cNvSpPr>
            <a:spLocks noGrp="1"/>
          </p:cNvSpPr>
          <p:nvPr>
            <p:ph idx="1"/>
          </p:nvPr>
        </p:nvSpPr>
        <p:spPr>
          <a:xfrm>
            <a:off x="822325" y="1100138"/>
            <a:ext cx="7521575" cy="2657475"/>
          </a:xfrm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3200" smtClean="0">
                <a:solidFill>
                  <a:srgbClr val="0000FF"/>
                </a:solidFill>
                <a:latin typeface="Tahoma" panose="020B0604030504040204" pitchFamily="34" charset="0"/>
              </a:rPr>
              <a:t>What is the Vc for a 3Ø multicore 70mm</a:t>
            </a:r>
            <a:r>
              <a:rPr lang="en-US" altLang="en-US" sz="3200" baseline="30000" smtClean="0">
                <a:solidFill>
                  <a:srgbClr val="0000FF"/>
                </a:solidFill>
                <a:latin typeface="Tahoma" panose="020B0604030504040204" pitchFamily="34" charset="0"/>
              </a:rPr>
              <a:t>2</a:t>
            </a:r>
            <a:r>
              <a:rPr lang="en-US" altLang="en-US" sz="3200" smtClean="0">
                <a:solidFill>
                  <a:srgbClr val="0000FF"/>
                </a:solidFill>
                <a:latin typeface="Tahoma" panose="020B0604030504040204" pitchFamily="34" charset="0"/>
              </a:rPr>
              <a:t> copper</a:t>
            </a:r>
            <a:r>
              <a:rPr lang="en-US" altLang="en-US" u="sng" smtClean="0">
                <a:latin typeface="Tahoma" panose="020B0604030504040204" pitchFamily="34" charset="0"/>
              </a:rPr>
              <a:t> </a:t>
            </a:r>
            <a:r>
              <a:rPr lang="en-US" altLang="en-US" sz="3200" smtClean="0">
                <a:solidFill>
                  <a:srgbClr val="0000FF"/>
                </a:solidFill>
                <a:latin typeface="Tahoma" panose="020B0604030504040204" pitchFamily="34" charset="0"/>
              </a:rPr>
              <a:t>MIMS cable laid in Trefoil which is rated at 1/1kV and running at 100deg C?</a:t>
            </a:r>
          </a:p>
          <a:p>
            <a:endParaRPr lang="en-US" altLang="en-US" sz="3200" u="sng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AU" altLang="en-US" cap="none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475656" y="4653136"/>
            <a:ext cx="6591985" cy="1871464"/>
          </a:xfrm>
        </p:spPr>
        <p:txBody>
          <a:bodyPr/>
          <a:lstStyle/>
          <a:p>
            <a:pPr marL="0" indent="0"/>
            <a:r>
              <a:rPr lang="en-US" altLang="en-US" sz="3200" dirty="0" smtClean="0">
                <a:solidFill>
                  <a:srgbClr val="0000FF"/>
                </a:solidFill>
                <a:latin typeface="Tahoma" panose="020B0604030504040204" pitchFamily="34" charset="0"/>
              </a:rPr>
              <a:t>Answer: </a:t>
            </a:r>
            <a:r>
              <a:rPr lang="en-US" altLang="en-US" sz="3200" dirty="0" smtClean="0">
                <a:solidFill>
                  <a:srgbClr val="FF3300"/>
                </a:solidFill>
                <a:latin typeface="Tahoma" panose="020B0604030504040204" pitchFamily="34" charset="0"/>
              </a:rPr>
              <a:t>0.581mV/</a:t>
            </a:r>
            <a:r>
              <a:rPr lang="en-US" altLang="en-US" sz="3200" dirty="0" err="1" smtClean="0">
                <a:solidFill>
                  <a:srgbClr val="FF3300"/>
                </a:solidFill>
                <a:latin typeface="Tahoma" panose="020B0604030504040204" pitchFamily="34" charset="0"/>
              </a:rPr>
              <a:t>A.m</a:t>
            </a:r>
            <a:r>
              <a:rPr lang="en-US" altLang="en-US" sz="32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(Table 49)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>
                <a:latin typeface="Tahoma" pitchFamily="34" charset="0"/>
              </a:rPr>
              <a:t>Volt Drop Example 1</a:t>
            </a:r>
          </a:p>
        </p:txBody>
      </p:sp>
      <p:sp>
        <p:nvSpPr>
          <p:cNvPr id="28674" name="Rectangle 3"/>
          <p:cNvSpPr>
            <a:spLocks noGrp="1"/>
          </p:cNvSpPr>
          <p:nvPr>
            <p:ph sz="half" idx="1"/>
          </p:nvPr>
        </p:nvSpPr>
        <p:spPr>
          <a:xfrm>
            <a:off x="928687" y="1300742"/>
            <a:ext cx="8215313" cy="2357438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 3 Ø Consumers Mains cable is 16mm², 4 C &amp; E, V75 Copper and runs for 45M to the switchboard from the P.O.S. 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What is the Volt Drop if this circuit has a Maximum Demand of 63 Amps?</a:t>
            </a:r>
          </a:p>
        </p:txBody>
      </p:sp>
      <p:sp>
        <p:nvSpPr>
          <p:cNvPr id="19460" name="Rectangle 4"/>
          <p:cNvSpPr>
            <a:spLocks noGrp="1"/>
          </p:cNvSpPr>
          <p:nvPr>
            <p:ph sz="half" idx="2"/>
          </p:nvPr>
        </p:nvSpPr>
        <p:spPr>
          <a:xfrm>
            <a:off x="3059832" y="3531419"/>
            <a:ext cx="5596657" cy="2768600"/>
          </a:xfrm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en-US" altLang="en-US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Vd</a:t>
            </a:r>
            <a:r>
              <a:rPr lang="en-US" alt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altLang="en-US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x I x </a:t>
            </a:r>
            <a:r>
              <a:rPr lang="en-US" altLang="en-US" sz="2400" b="1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altLang="en-US" sz="2400" b="1" u="sng" baseline="-2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en-US" altLang="en-US" sz="2400" b="1" u="sng" baseline="-25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1000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= </a:t>
            </a:r>
            <a:r>
              <a:rPr lang="en-US" altLang="en-US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 x 63 x 2.43 </a:t>
            </a:r>
            <a:r>
              <a:rPr lang="en-US" alt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(T42)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1000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=   </a:t>
            </a:r>
            <a:r>
              <a:rPr lang="en-US" altLang="en-US" sz="2400" b="1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6.89V</a:t>
            </a:r>
          </a:p>
        </p:txBody>
      </p:sp>
      <p:sp>
        <p:nvSpPr>
          <p:cNvPr id="1126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spc="200">
                <a:solidFill>
                  <a:schemeClr val="tx1">
                    <a:tint val="75000"/>
                  </a:schemeClr>
                </a:solidFill>
                <a:latin typeface="+mn-lt"/>
              </a:rPr>
              <a:t>TRM v1.2</a:t>
            </a:r>
          </a:p>
        </p:txBody>
      </p:sp>
      <p:sp>
        <p:nvSpPr>
          <p:cNvPr id="2867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FA1DF5-DC01-4DF8-B107-48D10F692E86}" type="slidenum">
              <a:rPr lang="en-US" altLang="en-US" b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b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/>
              <a:t>Volt Drop Example 2</a:t>
            </a:r>
          </a:p>
        </p:txBody>
      </p:sp>
      <p:sp>
        <p:nvSpPr>
          <p:cNvPr id="20485" name="Rectangle 5"/>
          <p:cNvSpPr>
            <a:spLocks noGrp="1"/>
          </p:cNvSpPr>
          <p:nvPr>
            <p:ph sz="half" idx="1"/>
          </p:nvPr>
        </p:nvSpPr>
        <p:spPr>
          <a:xfrm>
            <a:off x="549769" y="1735801"/>
            <a:ext cx="4168347" cy="376739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2.5mm</a:t>
            </a:r>
            <a:r>
              <a:rPr lang="en-US" altLang="en-US" sz="2200" baseline="30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altLang="en-US" sz="26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V75  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TPS cable runs 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m 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supply a 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Amp 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single phase load. What will the voltage be at the load terminals when operational?</a:t>
            </a:r>
          </a:p>
        </p:txBody>
      </p:sp>
      <p:sp>
        <p:nvSpPr>
          <p:cNvPr id="20486" name="Rectangle 6"/>
          <p:cNvSpPr>
            <a:spLocks noGrp="1"/>
          </p:cNvSpPr>
          <p:nvPr>
            <p:ph sz="half" idx="2"/>
          </p:nvPr>
        </p:nvSpPr>
        <p:spPr>
          <a:xfrm>
            <a:off x="4644008" y="2136706"/>
            <a:ext cx="3890393" cy="376739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</a:pPr>
            <a:r>
              <a:rPr lang="en-US" altLang="en-US" sz="22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Vd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V</a:t>
            </a:r>
            <a:r>
              <a:rPr lang="en-US" altLang="en-US" sz="2200" baseline="-25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 L x I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1000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(T42)	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x 15 x 15.6 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1.155</a:t>
            </a:r>
            <a:endParaRPr lang="en-US" altLang="en-US" sz="22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1000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5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8.108 Volts dropped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n-US" sz="22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Volts at load: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230 – 8.108 =</a:t>
            </a:r>
            <a:r>
              <a:rPr lang="en-US" alt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221.89V</a:t>
            </a:r>
          </a:p>
        </p:txBody>
      </p:sp>
      <p:sp>
        <p:nvSpPr>
          <p:cNvPr id="1229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spc="200">
                <a:solidFill>
                  <a:schemeClr val="tx1">
                    <a:tint val="75000"/>
                  </a:schemeClr>
                </a:solidFill>
                <a:latin typeface="+mn-lt"/>
              </a:rPr>
              <a:t>TRM v1.2</a:t>
            </a:r>
          </a:p>
        </p:txBody>
      </p:sp>
      <p:sp>
        <p:nvSpPr>
          <p:cNvPr id="2970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F253BE-CE21-4BA4-967C-8BD286F7B639}" type="slidenum">
              <a:rPr lang="en-US" altLang="en-US" b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b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867400" y="2420938"/>
            <a:ext cx="1524000" cy="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5337307" y="3501008"/>
            <a:ext cx="3352800" cy="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359171" y="2225412"/>
            <a:ext cx="20162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solidFill>
                  <a:srgbClr val="0000FF"/>
                </a:solidFill>
                <a:latin typeface="Calibri" panose="020F0502020204030204" pitchFamily="34" charset="0"/>
              </a:rPr>
              <a:t>(single phase conversion factor)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7812360" y="2844612"/>
            <a:ext cx="3968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359546"/>
            <a:ext cx="3490895" cy="71665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Voltage Drop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413"/>
            <a:ext cx="7772400" cy="4675187"/>
          </a:xfrm>
        </p:spPr>
        <p:txBody>
          <a:bodyPr>
            <a:normAutofit/>
          </a:bodyPr>
          <a:lstStyle/>
          <a:p>
            <a:pPr marL="0" indent="0" eaLnBrk="1" hangingPunct="1">
              <a:defRPr/>
            </a:pPr>
            <a: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Volt Drop occurs as load current flows through the cable resistance.</a:t>
            </a:r>
          </a:p>
          <a:p>
            <a:pPr marL="0" indent="0" eaLnBrk="1" hangingPunct="1">
              <a:defRPr/>
            </a:pPr>
            <a:endParaRPr lang="en-US" altLang="en-US" sz="24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defRPr/>
            </a:pPr>
            <a: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Ohm’s Law in the form V = I.R shows that there are two factors that determine the Volt Drop in any Circuit:</a:t>
            </a:r>
          </a:p>
          <a:p>
            <a:pPr eaLnBrk="1" hangingPunct="1">
              <a:defRPr/>
            </a:pPr>
            <a:r>
              <a:rPr lang="en-US" altLang="en-US" sz="4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altLang="en-US" sz="4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required by the load</a:t>
            </a:r>
            <a:r>
              <a:rPr lang="en-US" altLang="en-US" sz="4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eaLnBrk="1" hangingPunct="1">
              <a:defRPr/>
            </a:pPr>
            <a:endParaRPr lang="en-US" altLang="en-US" sz="4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r>
              <a:rPr lang="en-US" altLang="en-US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Resistance of the conductors.</a:t>
            </a:r>
          </a:p>
          <a:p>
            <a:pPr eaLnBrk="1" hangingPunct="1">
              <a:buFontTx/>
              <a:buNone/>
              <a:defRPr/>
            </a:pPr>
            <a:endParaRPr lang="en-US" altLang="en-US" dirty="0">
              <a:solidFill>
                <a:srgbClr val="FF3300"/>
              </a:solidFill>
            </a:endParaRPr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spc="200">
                <a:solidFill>
                  <a:schemeClr val="tx1">
                    <a:tint val="75000"/>
                  </a:schemeClr>
                </a:solidFill>
                <a:latin typeface="+mn-lt"/>
              </a:rPr>
              <a:t>TRM v1.2</a:t>
            </a: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D81139-F784-4134-9F42-D7BEF70867C1}" type="slidenum">
              <a:rPr lang="en-US" altLang="en-US" b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b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509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cap="none" smtClean="0"/>
              <a:t>VOLT DROP EXAMPLE 3</a:t>
            </a:r>
            <a:endParaRPr lang="en-AU" altLang="en-US" cap="none" smtClean="0"/>
          </a:p>
        </p:txBody>
      </p:sp>
      <p:pic>
        <p:nvPicPr>
          <p:cNvPr id="30723" name="Picture 2" descr="5-3 th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33525"/>
            <a:ext cx="7848872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899592" y="3728170"/>
            <a:ext cx="2159000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[1]  Consumers mains</a:t>
            </a:r>
            <a:r>
              <a:rPr lang="en-AU" altLang="en-US" sz="1400" b="0" dirty="0">
                <a:latin typeface="Arial" panose="020B0604020202020204" pitchFamily="34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D</a:t>
            </a:r>
            <a:r>
              <a:rPr lang="en-AU" altLang="en-US" sz="1400" dirty="0">
                <a:latin typeface="Arial" panose="020B0604020202020204" pitchFamily="34" charset="0"/>
              </a:rPr>
              <a:t> = </a:t>
            </a:r>
            <a:r>
              <a:rPr lang="en-AU" altLang="en-US" sz="1400" u="sng" dirty="0">
                <a:latin typeface="Arial" panose="020B0604020202020204" pitchFamily="34" charset="0"/>
              </a:rPr>
              <a:t>L x I x </a:t>
            </a: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C</a:t>
            </a:r>
            <a:r>
              <a:rPr lang="en-AU" altLang="en-US" sz="1400" dirty="0">
                <a:latin typeface="Arial" panose="020B0604020202020204" pitchFamily="34" charset="0"/>
              </a:rPr>
              <a:t> 	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baseline="-25000" dirty="0">
                <a:latin typeface="Arial" panose="020B0604020202020204" pitchFamily="34" charset="0"/>
              </a:rPr>
              <a:t>            </a:t>
            </a:r>
            <a:r>
              <a:rPr lang="en-AU" altLang="en-US" sz="1400" dirty="0">
                <a:latin typeface="Arial" panose="020B0604020202020204" pitchFamily="34" charset="0"/>
              </a:rPr>
              <a:t>  1000		               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D</a:t>
            </a:r>
            <a:r>
              <a:rPr lang="en-AU" altLang="en-US" sz="1400" dirty="0">
                <a:latin typeface="Arial" panose="020B0604020202020204" pitchFamily="34" charset="0"/>
              </a:rPr>
              <a:t> = </a:t>
            </a:r>
            <a:r>
              <a:rPr lang="en-AU" altLang="en-US" sz="1400" u="sng" dirty="0">
                <a:latin typeface="Arial" panose="020B0604020202020204" pitchFamily="34" charset="0"/>
              </a:rPr>
              <a:t>25 x 80 x 1.54</a:t>
            </a:r>
            <a:r>
              <a:rPr lang="en-AU" altLang="en-US" sz="14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                1000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b="0" dirty="0">
                <a:latin typeface="Arial" panose="020B0604020202020204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D</a:t>
            </a:r>
            <a:r>
              <a:rPr lang="en-AU" altLang="en-US" sz="1400" dirty="0">
                <a:latin typeface="Arial" panose="020B0604020202020204" pitchFamily="34" charset="0"/>
              </a:rPr>
              <a:t> = 400-3.08 = 396.92V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396.92V/ 1.73 = 229.16V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C</a:t>
            </a:r>
            <a:r>
              <a:rPr lang="en-AU" altLang="en-US" sz="1400" dirty="0">
                <a:latin typeface="Arial" panose="020B0604020202020204" pitchFamily="34" charset="0"/>
              </a:rPr>
              <a:t> = 1.54 FROM TABLE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42 OF AS 3008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2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800" b="0" dirty="0">
              <a:latin typeface="Arial" panose="020B0604020202020204" pitchFamily="34" charset="0"/>
            </a:endParaRPr>
          </a:p>
        </p:txBody>
      </p:sp>
      <p:sp>
        <p:nvSpPr>
          <p:cNvPr id="30725" name="TextBox 7"/>
          <p:cNvSpPr txBox="1">
            <a:spLocks noChangeArrowheads="1"/>
          </p:cNvSpPr>
          <p:nvPr/>
        </p:nvSpPr>
        <p:spPr bwMode="auto">
          <a:xfrm>
            <a:off x="3635896" y="3718679"/>
            <a:ext cx="24447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[2]  Sub mains</a:t>
            </a:r>
            <a:r>
              <a:rPr lang="en-AU" altLang="en-US" sz="1400" b="0" dirty="0">
                <a:latin typeface="Arial" panose="020B0604020202020204" pitchFamily="34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D</a:t>
            </a:r>
            <a:r>
              <a:rPr lang="en-AU" altLang="en-US" sz="1400" dirty="0">
                <a:latin typeface="Arial" panose="020B0604020202020204" pitchFamily="34" charset="0"/>
              </a:rPr>
              <a:t> = </a:t>
            </a:r>
            <a:r>
              <a:rPr lang="en-AU" altLang="en-US" sz="1400" u="sng" dirty="0">
                <a:latin typeface="Arial" panose="020B0604020202020204" pitchFamily="34" charset="0"/>
              </a:rPr>
              <a:t>L x I x </a:t>
            </a: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C</a:t>
            </a:r>
            <a:r>
              <a:rPr lang="en-AU" altLang="en-US" sz="1400" dirty="0">
                <a:latin typeface="Arial" panose="020B0604020202020204" pitchFamily="34" charset="0"/>
              </a:rPr>
              <a:t> 	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baseline="-25000" dirty="0">
                <a:latin typeface="Arial" panose="020B0604020202020204" pitchFamily="34" charset="0"/>
              </a:rPr>
              <a:t>            </a:t>
            </a:r>
            <a:r>
              <a:rPr lang="en-AU" altLang="en-US" sz="1400" dirty="0">
                <a:latin typeface="Arial" panose="020B0604020202020204" pitchFamily="34" charset="0"/>
              </a:rPr>
              <a:t>  1000		               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D</a:t>
            </a:r>
            <a:r>
              <a:rPr lang="en-AU" altLang="en-US" sz="1400" dirty="0">
                <a:latin typeface="Arial" panose="020B0604020202020204" pitchFamily="34" charset="0"/>
              </a:rPr>
              <a:t> = </a:t>
            </a:r>
            <a:r>
              <a:rPr lang="en-AU" altLang="en-US" sz="1400" u="sng" dirty="0">
                <a:latin typeface="Arial" panose="020B0604020202020204" pitchFamily="34" charset="0"/>
              </a:rPr>
              <a:t>25 x 32 x 3.86 x 1.155</a:t>
            </a:r>
            <a:r>
              <a:rPr lang="en-AU" altLang="en-US" sz="14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               1000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b="0" dirty="0">
                <a:latin typeface="Arial" panose="020B0604020202020204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D</a:t>
            </a:r>
            <a:r>
              <a:rPr lang="en-AU" altLang="en-US" sz="1400" dirty="0">
                <a:latin typeface="Arial" panose="020B0604020202020204" pitchFamily="34" charset="0"/>
              </a:rPr>
              <a:t> = 229.16V - 3.566 V =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= 225.595V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b="0" dirty="0">
                <a:latin typeface="Arial" panose="020B0604020202020204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C</a:t>
            </a:r>
            <a:r>
              <a:rPr lang="en-AU" altLang="en-US" sz="1400" dirty="0">
                <a:latin typeface="Arial" panose="020B0604020202020204" pitchFamily="34" charset="0"/>
              </a:rPr>
              <a:t> = 3.86 FROM TABLE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42 OF AS 3008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2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800" b="0" dirty="0">
              <a:latin typeface="Arial" panose="020B0604020202020204" pitchFamily="34" charset="0"/>
            </a:endParaRPr>
          </a:p>
        </p:txBody>
      </p:sp>
      <p:sp>
        <p:nvSpPr>
          <p:cNvPr id="30726" name="TextBox 8"/>
          <p:cNvSpPr txBox="1">
            <a:spLocks noChangeArrowheads="1"/>
          </p:cNvSpPr>
          <p:nvPr/>
        </p:nvSpPr>
        <p:spPr bwMode="auto">
          <a:xfrm>
            <a:off x="6207298" y="3718679"/>
            <a:ext cx="2479502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[3]  Final </a:t>
            </a:r>
            <a:r>
              <a:rPr lang="en-AU" altLang="en-US" sz="1400" dirty="0" err="1">
                <a:latin typeface="Arial" panose="020B0604020202020204" pitchFamily="34" charset="0"/>
              </a:rPr>
              <a:t>Subcircuit</a:t>
            </a:r>
            <a:r>
              <a:rPr lang="en-AU" altLang="en-US" sz="1400" b="0" dirty="0">
                <a:latin typeface="Arial" panose="020B0604020202020204" pitchFamily="34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 V</a:t>
            </a:r>
            <a:r>
              <a:rPr lang="en-AU" altLang="en-US" sz="1400" baseline="-25000" dirty="0">
                <a:latin typeface="Arial" panose="020B0604020202020204" pitchFamily="34" charset="0"/>
              </a:rPr>
              <a:t>D</a:t>
            </a:r>
            <a:r>
              <a:rPr lang="en-AU" altLang="en-US" sz="1400" dirty="0">
                <a:latin typeface="Arial" panose="020B0604020202020204" pitchFamily="34" charset="0"/>
              </a:rPr>
              <a:t> = </a:t>
            </a:r>
            <a:r>
              <a:rPr lang="en-AU" altLang="en-US" sz="1400" u="sng" dirty="0">
                <a:latin typeface="Arial" panose="020B0604020202020204" pitchFamily="34" charset="0"/>
              </a:rPr>
              <a:t>L x I x </a:t>
            </a: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C</a:t>
            </a:r>
            <a:r>
              <a:rPr lang="en-AU" altLang="en-US" sz="1400" dirty="0">
                <a:latin typeface="Arial" panose="020B0604020202020204" pitchFamily="34" charset="0"/>
              </a:rPr>
              <a:t> 	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baseline="-25000" dirty="0">
                <a:latin typeface="Arial" panose="020B0604020202020204" pitchFamily="34" charset="0"/>
              </a:rPr>
              <a:t>            </a:t>
            </a:r>
            <a:r>
              <a:rPr lang="en-AU" altLang="en-US" sz="1400" dirty="0">
                <a:latin typeface="Arial" panose="020B0604020202020204" pitchFamily="34" charset="0"/>
              </a:rPr>
              <a:t>  1000		               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b="0" dirty="0">
                <a:latin typeface="Arial" panose="020B0604020202020204" pitchFamily="34" charset="0"/>
              </a:rPr>
              <a:t> </a:t>
            </a: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D</a:t>
            </a:r>
            <a:r>
              <a:rPr lang="en-AU" altLang="en-US" sz="1400" dirty="0">
                <a:latin typeface="Arial" panose="020B0604020202020204" pitchFamily="34" charset="0"/>
              </a:rPr>
              <a:t> = </a:t>
            </a:r>
            <a:r>
              <a:rPr lang="en-AU" altLang="en-US" sz="1400" u="sng" dirty="0">
                <a:latin typeface="Arial" panose="020B0604020202020204" pitchFamily="34" charset="0"/>
              </a:rPr>
              <a:t>15 x 20 x 9.71 x 1.155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                 1000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b="0" dirty="0">
                <a:latin typeface="Arial" panose="020B0604020202020204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D</a:t>
            </a:r>
            <a:r>
              <a:rPr lang="en-AU" altLang="en-US" sz="1400" dirty="0">
                <a:latin typeface="Arial" panose="020B0604020202020204" pitchFamily="34" charset="0"/>
              </a:rPr>
              <a:t> = 225.595 - 3.364 V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= 222.231V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b="0" dirty="0">
                <a:latin typeface="Arial" panose="020B0604020202020204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V</a:t>
            </a:r>
            <a:r>
              <a:rPr lang="en-AU" altLang="en-US" sz="1400" baseline="-25000" dirty="0">
                <a:latin typeface="Arial" panose="020B0604020202020204" pitchFamily="34" charset="0"/>
              </a:rPr>
              <a:t>C</a:t>
            </a:r>
            <a:r>
              <a:rPr lang="en-AU" altLang="en-US" sz="1400" dirty="0">
                <a:latin typeface="Arial" panose="020B0604020202020204" pitchFamily="34" charset="0"/>
              </a:rPr>
              <a:t> = 9.71 FROM TABLE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400" dirty="0">
                <a:latin typeface="Arial" panose="020B0604020202020204" pitchFamily="34" charset="0"/>
              </a:rPr>
              <a:t>42 OF AS 3008</a:t>
            </a:r>
            <a:endParaRPr lang="en-AU" altLang="en-US" sz="1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2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1800" b="0" dirty="0">
              <a:latin typeface="Arial" panose="020B0604020202020204" pitchFamily="34" charset="0"/>
            </a:endParaRPr>
          </a:p>
        </p:txBody>
      </p:sp>
      <p:sp>
        <p:nvSpPr>
          <p:cNvPr id="30727" name="TextBox 10"/>
          <p:cNvSpPr txBox="1">
            <a:spLocks noChangeArrowheads="1"/>
          </p:cNvSpPr>
          <p:nvPr/>
        </p:nvSpPr>
        <p:spPr bwMode="auto">
          <a:xfrm>
            <a:off x="429137" y="847947"/>
            <a:ext cx="7848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800" dirty="0">
                <a:latin typeface="Arial" panose="020B0604020202020204" pitchFamily="34" charset="0"/>
              </a:rPr>
              <a:t>Calculate the voltage at the load in the following 230/400V installation. Using Multicore, V75, circular conductors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68313" y="476250"/>
            <a:ext cx="8064500" cy="56943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sz="6000" b="1" dirty="0">
                <a:latin typeface="Times New Roman"/>
                <a:ea typeface="Times New Roman"/>
              </a:rPr>
              <a:t> I</a:t>
            </a:r>
            <a:r>
              <a:rPr lang="en-GB" sz="6000" b="1" baseline="-25000" dirty="0">
                <a:latin typeface="Times New Roman"/>
                <a:ea typeface="Times New Roman"/>
              </a:rPr>
              <a:t>B</a:t>
            </a:r>
            <a:r>
              <a:rPr lang="en-GB" sz="6000" dirty="0">
                <a:latin typeface="Times New Roman"/>
                <a:ea typeface="Times New Roman"/>
              </a:rPr>
              <a:t>  </a:t>
            </a:r>
            <a:r>
              <a:rPr lang="en-GB" sz="6000" dirty="0">
                <a:latin typeface="WP MathA"/>
                <a:ea typeface="Times New Roman"/>
                <a:sym typeface="Symbol"/>
              </a:rPr>
              <a:t></a:t>
            </a:r>
            <a:r>
              <a:rPr lang="en-GB" sz="6000" dirty="0">
                <a:latin typeface="Times New Roman"/>
                <a:ea typeface="Times New Roman"/>
              </a:rPr>
              <a:t>  </a:t>
            </a:r>
            <a:r>
              <a:rPr lang="en-GB" sz="6000" b="1" dirty="0">
                <a:latin typeface="Times New Roman"/>
                <a:ea typeface="Times New Roman"/>
              </a:rPr>
              <a:t> I</a:t>
            </a:r>
            <a:r>
              <a:rPr lang="en-GB" sz="6000" b="1" baseline="-25000" dirty="0">
                <a:latin typeface="Times New Roman"/>
                <a:ea typeface="Times New Roman"/>
              </a:rPr>
              <a:t>N</a:t>
            </a:r>
            <a:r>
              <a:rPr lang="en-GB" sz="6000" dirty="0">
                <a:latin typeface="Times New Roman"/>
                <a:ea typeface="Times New Roman"/>
              </a:rPr>
              <a:t>  </a:t>
            </a:r>
            <a:r>
              <a:rPr lang="en-GB" sz="6000" dirty="0">
                <a:latin typeface="WP MathA"/>
                <a:ea typeface="Times New Roman"/>
                <a:sym typeface="Symbol"/>
              </a:rPr>
              <a:t></a:t>
            </a:r>
            <a:r>
              <a:rPr lang="en-GB" sz="6000" dirty="0">
                <a:latin typeface="Times New Roman"/>
                <a:ea typeface="Times New Roman"/>
              </a:rPr>
              <a:t>  </a:t>
            </a:r>
            <a:r>
              <a:rPr lang="en-GB" sz="6000" b="1" dirty="0">
                <a:latin typeface="Times New Roman"/>
                <a:ea typeface="Times New Roman"/>
              </a:rPr>
              <a:t>I</a:t>
            </a:r>
            <a:r>
              <a:rPr lang="en-GB" sz="6000" b="1" baseline="-25000" dirty="0">
                <a:latin typeface="Times New Roman"/>
                <a:ea typeface="Times New Roman"/>
              </a:rPr>
              <a:t>Z</a:t>
            </a:r>
            <a:r>
              <a:rPr lang="en-GB" sz="6000" dirty="0">
                <a:latin typeface="Times New Roman"/>
                <a:ea typeface="Times New Roman"/>
              </a:rPr>
              <a:t>  </a:t>
            </a:r>
            <a:endParaRPr lang="en-AU" sz="2000" dirty="0">
              <a:latin typeface="Times New Roman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b="1" dirty="0">
                <a:latin typeface="Arial"/>
                <a:ea typeface="Times New Roman"/>
              </a:rPr>
              <a:t>  </a:t>
            </a:r>
            <a:r>
              <a:rPr lang="en-GB" sz="1400" b="1" dirty="0">
                <a:latin typeface="Arial"/>
                <a:ea typeface="Times New Roman"/>
              </a:rPr>
              <a:t>Maximum Demand</a:t>
            </a:r>
            <a:r>
              <a:rPr lang="en-GB" sz="1400" dirty="0">
                <a:latin typeface="Arial"/>
                <a:ea typeface="Times New Roman"/>
              </a:rPr>
              <a:t>  </a:t>
            </a:r>
            <a:r>
              <a:rPr lang="en-GB" sz="1400" b="1" dirty="0">
                <a:latin typeface="Arial"/>
                <a:ea typeface="Times New Roman"/>
                <a:cs typeface="Arial"/>
                <a:sym typeface="Symbol"/>
              </a:rPr>
              <a:t></a:t>
            </a:r>
            <a:r>
              <a:rPr lang="en-GB" sz="1400" dirty="0">
                <a:latin typeface="Arial"/>
                <a:ea typeface="Times New Roman"/>
              </a:rPr>
              <a:t>      </a:t>
            </a:r>
            <a:r>
              <a:rPr lang="en-GB" sz="1400" b="1" dirty="0">
                <a:latin typeface="Arial"/>
                <a:ea typeface="Times New Roman"/>
              </a:rPr>
              <a:t>Current rating of protective device</a:t>
            </a:r>
            <a:r>
              <a:rPr lang="en-GB" sz="1400" dirty="0">
                <a:latin typeface="Arial"/>
                <a:ea typeface="Times New Roman"/>
              </a:rPr>
              <a:t>  </a:t>
            </a:r>
            <a:r>
              <a:rPr lang="en-GB" sz="1400" b="1" dirty="0">
                <a:latin typeface="Arial"/>
                <a:ea typeface="Times New Roman"/>
                <a:cs typeface="Arial"/>
                <a:sym typeface="Symbol"/>
              </a:rPr>
              <a:t></a:t>
            </a:r>
            <a:r>
              <a:rPr lang="en-GB" sz="1400" b="1" dirty="0">
                <a:latin typeface="Arial"/>
                <a:ea typeface="Times New Roman"/>
              </a:rPr>
              <a:t> </a:t>
            </a:r>
            <a:r>
              <a:rPr lang="en-GB" sz="1400" dirty="0">
                <a:latin typeface="Arial"/>
                <a:ea typeface="Times New Roman"/>
              </a:rPr>
              <a:t> </a:t>
            </a:r>
            <a:r>
              <a:rPr lang="en-GB" sz="1400" b="1" dirty="0">
                <a:latin typeface="Arial"/>
                <a:ea typeface="Times New Roman"/>
              </a:rPr>
              <a:t>Current carrying capacity</a:t>
            </a:r>
            <a:endParaRPr lang="en-AU" sz="1400" dirty="0">
              <a:latin typeface="Times New Roman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dirty="0">
                <a:latin typeface="Arial"/>
                <a:ea typeface="Times New Roman"/>
              </a:rPr>
              <a:t> </a:t>
            </a:r>
            <a:r>
              <a:rPr lang="en-GB" sz="1200" dirty="0">
                <a:latin typeface="Arial"/>
                <a:ea typeface="Times New Roman"/>
              </a:rPr>
              <a:t>(Clause 2.2.2 &amp; Appendix ‘C)           (Clause 2.5.3 &amp; Appendix B3)               (Clause 3.4 AS 3000.2007)                                          </a:t>
            </a:r>
            <a:endParaRPr lang="en-AU" sz="1200" dirty="0">
              <a:latin typeface="Times New Roman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sz="1200" dirty="0">
                <a:latin typeface="Arial"/>
                <a:ea typeface="Times New Roman"/>
              </a:rPr>
              <a:t> </a:t>
            </a:r>
            <a:endParaRPr lang="en-AU" sz="1200" dirty="0">
              <a:latin typeface="Times New Roman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sz="1200" dirty="0">
                <a:latin typeface="Arial"/>
                <a:ea typeface="Times New Roman"/>
              </a:rPr>
              <a:t> </a:t>
            </a:r>
            <a:endParaRPr lang="en-AU" sz="1200" dirty="0">
              <a:latin typeface="Times New Roman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dirty="0">
                <a:latin typeface="Arial"/>
                <a:ea typeface="Times New Roman"/>
              </a:rPr>
              <a:t> </a:t>
            </a: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endParaRPr lang="en-GB" sz="2000" dirty="0">
              <a:latin typeface="Arial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endParaRPr lang="en-AU" sz="2000" dirty="0">
              <a:latin typeface="Times New Roman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dirty="0">
                <a:latin typeface="Arial"/>
                <a:ea typeface="Times New Roman"/>
              </a:rPr>
              <a:t>   </a:t>
            </a:r>
            <a:r>
              <a:rPr lang="en-GB" sz="1400" b="1" dirty="0">
                <a:latin typeface="Arial"/>
                <a:ea typeface="Times New Roman"/>
              </a:rPr>
              <a:t>Volt drop consideration</a:t>
            </a:r>
            <a:r>
              <a:rPr lang="en-GB" sz="1400" dirty="0">
                <a:latin typeface="Arial"/>
                <a:ea typeface="Times New Roman"/>
              </a:rPr>
              <a:t> 							</a:t>
            </a:r>
            <a:r>
              <a:rPr lang="en-GB" sz="1400" b="1" dirty="0">
                <a:latin typeface="Arial"/>
                <a:ea typeface="Times New Roman"/>
              </a:rPr>
              <a:t>Installation condition</a:t>
            </a:r>
            <a:endParaRPr lang="en-AU" sz="1400" dirty="0">
              <a:latin typeface="Times New Roman"/>
              <a:ea typeface="Times New Roman"/>
            </a:endParaRPr>
          </a:p>
          <a:p>
            <a:pPr marL="2743200" indent="-2743200" algn="just" eaLnBrk="1" hangingPunct="1">
              <a:spcAft>
                <a:spcPts val="0"/>
              </a:spcAft>
              <a:tabLst>
                <a:tab pos="467995" algn="l"/>
                <a:tab pos="893445" algn="l"/>
                <a:tab pos="914400" algn="l"/>
                <a:tab pos="1361440" algn="l"/>
                <a:tab pos="1829435" algn="l"/>
                <a:tab pos="2297430" algn="l"/>
                <a:tab pos="274320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sz="1200" dirty="0">
                <a:latin typeface="Arial"/>
                <a:ea typeface="Times New Roman"/>
              </a:rPr>
              <a:t>   (Clause 3.6 AS3000.2007 &amp;	   				        			     (AS/NZS 3008.1.1)</a:t>
            </a:r>
            <a:endParaRPr lang="en-AU" sz="1200" dirty="0">
              <a:latin typeface="Times New Roman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sz="1200" dirty="0">
                <a:latin typeface="Arial"/>
                <a:ea typeface="Times New Roman"/>
              </a:rPr>
              <a:t>  Section 4, AS/NZS 3008.1.1)	</a:t>
            </a:r>
            <a:endParaRPr lang="en-AU" sz="1200" dirty="0">
              <a:latin typeface="Times New Roman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sz="1200" dirty="0">
                <a:latin typeface="Arial"/>
                <a:ea typeface="Times New Roman"/>
              </a:rPr>
              <a:t> </a:t>
            </a:r>
            <a:endParaRPr lang="en-AU" sz="1200" dirty="0">
              <a:latin typeface="Times New Roman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dirty="0">
                <a:latin typeface="Arial"/>
                <a:ea typeface="Times New Roman"/>
              </a:rPr>
              <a:t> </a:t>
            </a:r>
            <a:endParaRPr lang="en-AU" sz="2000" dirty="0">
              <a:latin typeface="Times New Roman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b="1" dirty="0">
                <a:latin typeface="Arial"/>
                <a:ea typeface="Times New Roman"/>
              </a:rPr>
              <a:t>									</a:t>
            </a: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endParaRPr lang="en-GB" b="1" dirty="0">
              <a:latin typeface="Arial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endParaRPr lang="en-GB" b="1" dirty="0">
              <a:latin typeface="Arial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endParaRPr lang="en-GB" b="1" dirty="0">
              <a:latin typeface="Arial"/>
              <a:ea typeface="Times New Roman"/>
            </a:endParaRPr>
          </a:p>
          <a:p>
            <a:pPr algn="just" eaLnBrk="1" hangingPunct="1">
              <a:spcAft>
                <a:spcPts val="0"/>
              </a:spcAft>
              <a:tabLst>
                <a:tab pos="467995" algn="l"/>
                <a:tab pos="893445" algn="l"/>
                <a:tab pos="1361440" algn="l"/>
                <a:tab pos="1829435" algn="l"/>
                <a:tab pos="2297430" algn="l"/>
                <a:tab pos="2765425" algn="l"/>
                <a:tab pos="3190875" algn="l"/>
                <a:tab pos="3658870" algn="l"/>
                <a:tab pos="4126865" algn="l"/>
                <a:tab pos="4594860" algn="l"/>
                <a:tab pos="5020310" algn="l"/>
                <a:tab pos="5488305" algn="l"/>
              </a:tabLst>
              <a:defRPr/>
            </a:pPr>
            <a:r>
              <a:rPr lang="en-GB" b="1" dirty="0">
                <a:latin typeface="Arial"/>
                <a:ea typeface="Times New Roman"/>
              </a:rPr>
              <a:t>										    </a:t>
            </a:r>
            <a:r>
              <a:rPr lang="en-GB" sz="1400" b="1" dirty="0">
                <a:latin typeface="Arial"/>
                <a:ea typeface="Times New Roman"/>
              </a:rPr>
              <a:t>Short circuit performance</a:t>
            </a:r>
            <a:r>
              <a:rPr lang="en-GB" sz="2000" dirty="0">
                <a:latin typeface="Arial"/>
                <a:ea typeface="Times New Roman"/>
              </a:rPr>
              <a:t>										            </a:t>
            </a:r>
            <a:r>
              <a:rPr lang="en-GB" sz="1200" dirty="0">
                <a:latin typeface="Arial"/>
                <a:ea typeface="Times New Roman"/>
              </a:rPr>
              <a:t>(Clause 2.5.4.5 AS3000.2007)</a:t>
            </a:r>
            <a:r>
              <a:rPr lang="en-GB" sz="2000" dirty="0">
                <a:latin typeface="Arial"/>
                <a:ea typeface="Times New Roman"/>
              </a:rPr>
              <a:t>	</a:t>
            </a:r>
            <a:endParaRPr lang="en-AU" dirty="0">
              <a:latin typeface="Arial" charset="0"/>
            </a:endParaRPr>
          </a:p>
        </p:txBody>
      </p:sp>
      <p:sp>
        <p:nvSpPr>
          <p:cNvPr id="11" name="Up-Down Arrow 10"/>
          <p:cNvSpPr/>
          <p:nvPr/>
        </p:nvSpPr>
        <p:spPr>
          <a:xfrm>
            <a:off x="6164263" y="1989138"/>
            <a:ext cx="484187" cy="1216025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AU"/>
          </a:p>
        </p:txBody>
      </p:sp>
      <p:sp>
        <p:nvSpPr>
          <p:cNvPr id="14" name="Up-Down Arrow 13"/>
          <p:cNvSpPr/>
          <p:nvPr/>
        </p:nvSpPr>
        <p:spPr>
          <a:xfrm>
            <a:off x="6186488" y="3860800"/>
            <a:ext cx="484187" cy="1216025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AU"/>
          </a:p>
        </p:txBody>
      </p:sp>
      <p:sp>
        <p:nvSpPr>
          <p:cNvPr id="15" name="Up-Down Arrow 14"/>
          <p:cNvSpPr/>
          <p:nvPr/>
        </p:nvSpPr>
        <p:spPr>
          <a:xfrm>
            <a:off x="1403350" y="1989138"/>
            <a:ext cx="484188" cy="1216025"/>
          </a:xfrm>
          <a:prstGeom prst="up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2627785" y="476672"/>
            <a:ext cx="3960440" cy="864096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b="1" cap="none" dirty="0" smtClean="0">
                <a:solidFill>
                  <a:srgbClr val="000000"/>
                </a:solidFill>
              </a:rPr>
              <a:t>VOLTAGE DROP</a:t>
            </a:r>
            <a:endParaRPr lang="en-AU" altLang="en-US" cap="none" dirty="0" smtClean="0"/>
          </a:p>
        </p:txBody>
      </p:sp>
      <p:pic>
        <p:nvPicPr>
          <p:cNvPr id="112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1" y="1772816"/>
            <a:ext cx="5832648" cy="36003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415" y="188640"/>
            <a:ext cx="6589199" cy="128089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Voltage Drop Limits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121282"/>
            <a:ext cx="7258000" cy="377762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AS/NZS 3000 sets the allowable limits for Voltage Drop.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Low Voltage circuits the Voltage at the load terminals is not to drop more than 5% of the Voltage at the Point of Supply.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en-US" sz="28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minimum Voltage required at the load in a 230V circuit?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230V - 5%  =   230V – 11.5V  =   218.5V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>
              <a:solidFill>
                <a:srgbClr val="FF3300"/>
              </a:solidFill>
            </a:endParaRPr>
          </a:p>
        </p:txBody>
      </p:sp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spc="200">
                <a:solidFill>
                  <a:schemeClr val="tx1">
                    <a:tint val="75000"/>
                  </a:schemeClr>
                </a:solidFill>
                <a:latin typeface="+mn-lt"/>
              </a:rPr>
              <a:t>TRM v1.2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A8233-8182-42F6-ACB1-AB1B4DD6DC44}" type="slidenum">
              <a:rPr lang="en-US" altLang="en-US" b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b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85800" y="4267200"/>
            <a:ext cx="7543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b="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minimum Voltage required at the load in a 400V circuit?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b="0" dirty="0">
              <a:solidFill>
                <a:srgbClr val="FF33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066800" y="5257800"/>
            <a:ext cx="60484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400V – 5%  =  400V - 20V  =  380V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b="1" cap="none" smtClean="0">
                <a:solidFill>
                  <a:srgbClr val="000000"/>
                </a:solidFill>
              </a:rPr>
              <a:t>VOLTAGE DROP LIMITS</a:t>
            </a:r>
            <a:endParaRPr lang="en-AU" altLang="en-US" cap="none" smtClean="0"/>
          </a:p>
        </p:txBody>
      </p:sp>
      <p:pic>
        <p:nvPicPr>
          <p:cNvPr id="133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40768"/>
            <a:ext cx="7344815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1506059" y="303516"/>
            <a:ext cx="6589199" cy="128089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Limiting Volt Drop ensures: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822325" y="1100138"/>
            <a:ext cx="7521575" cy="4632325"/>
          </a:xfrm>
        </p:spPr>
        <p:txBody>
          <a:bodyPr>
            <a:normAutofit/>
          </a:bodyPr>
          <a:lstStyle/>
          <a:p>
            <a:pPr marL="0" indent="0" eaLnBrk="1" hangingPunct="1"/>
            <a:r>
              <a:rPr lang="en-US" altLang="en-US" sz="28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Equipment </a:t>
            </a:r>
            <a:r>
              <a:rPr lang="en-US" altLang="en-US" sz="28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 by the circuit operates correctly</a:t>
            </a:r>
            <a:r>
              <a:rPr lang="en-US" altLang="en-US" sz="28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eaLnBrk="1" hangingPunct="1"/>
            <a:endParaRPr lang="en-US" altLang="en-US" sz="28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/>
            <a:r>
              <a:rPr lang="en-US" altLang="en-US" sz="28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Cable </a:t>
            </a:r>
            <a:r>
              <a:rPr lang="en-US" altLang="en-US" sz="28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impedances are low enough to allow circuit protective devices to operate during circuit fault conditions</a:t>
            </a:r>
            <a:r>
              <a:rPr lang="en-US" altLang="en-US" sz="28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eaLnBrk="1" hangingPunct="1">
              <a:buNone/>
            </a:pPr>
            <a:endParaRPr lang="en-US" altLang="en-US" sz="28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/>
            <a:r>
              <a:rPr lang="en-US" altLang="en-US" sz="28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</a:t>
            </a:r>
            <a:r>
              <a:rPr lang="en-US" altLang="en-US" sz="28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customers are not affected by your operations.</a:t>
            </a:r>
          </a:p>
          <a:p>
            <a:pPr marL="0" indent="0" eaLnBrk="1" hangingPunct="1"/>
            <a:endParaRPr lang="en-US" altLang="en-US" sz="3600" dirty="0" smtClean="0">
              <a:solidFill>
                <a:srgbClr val="0000FF"/>
              </a:solidFill>
            </a:endParaRPr>
          </a:p>
        </p:txBody>
      </p:sp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spc="200">
                <a:solidFill>
                  <a:schemeClr val="tx1">
                    <a:tint val="75000"/>
                  </a:schemeClr>
                </a:solidFill>
                <a:latin typeface="+mn-lt"/>
              </a:rPr>
              <a:t>TRM v1.2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2D4D5E-F326-4FBC-AEF0-4B67D37D1B34}" type="slidenum">
              <a:rPr lang="en-US" altLang="en-US" b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b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404664"/>
            <a:ext cx="6589199" cy="128089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Controlling Volt Drop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defRPr/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the load current and cable length are usually fixed we are only able to choose between Copper and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Aluminium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cable and then select a cable size that is large enough to comply with the limits.</a:t>
            </a:r>
          </a:p>
          <a:p>
            <a:pPr marL="0" indent="0" eaLnBrk="1" hangingPunct="1">
              <a:defRPr/>
            </a:pPr>
            <a:endParaRPr lang="en-US" altLang="en-US" sz="28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defRPr/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acceptable to parallel two or more cables - however AS 3000 cl 3.4.3 places some restrictions on this practice.</a:t>
            </a:r>
          </a:p>
          <a:p>
            <a:pPr eaLnBrk="1" hangingPunct="1">
              <a:defRPr/>
            </a:pPr>
            <a:endParaRPr lang="en-US" altLang="en-US" sz="28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these restrictions?</a:t>
            </a:r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spc="200">
                <a:solidFill>
                  <a:schemeClr val="tx1">
                    <a:tint val="75000"/>
                  </a:schemeClr>
                </a:solidFill>
                <a:latin typeface="+mn-lt"/>
              </a:rPr>
              <a:t>TRM v1.2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80A289-7408-420C-88B4-2061D29FD423}" type="slidenum">
              <a:rPr lang="en-US" altLang="en-US" b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b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145" y="329900"/>
            <a:ext cx="7274768" cy="128089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Volt Drop Calculations are based on the following conventions:</a:t>
            </a: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591729" y="1660755"/>
            <a:ext cx="8229600" cy="5086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current is the </a:t>
            </a:r>
            <a:r>
              <a:rPr lang="en-US" altLang="en-US" sz="2400" u="sng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steady current</a:t>
            </a: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flows during the normal operation of the circuit. High transient currents such as motor starting or inrush currents are not used</a:t>
            </a: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Final sub circuits with </a:t>
            </a:r>
            <a:r>
              <a:rPr lang="en-US" altLang="en-US" sz="2400" b="1" u="sng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distributed loads</a:t>
            </a:r>
            <a:r>
              <a:rPr lang="en-US" altLang="en-US" sz="2400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such as lighting or power can be calculated using 50% of the protective device current rating</a:t>
            </a: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current rating for Mains and </a:t>
            </a:r>
            <a:r>
              <a:rPr lang="en-US" altLang="en-US" sz="2400" dirty="0" err="1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Submains</a:t>
            </a: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the </a:t>
            </a:r>
            <a:r>
              <a:rPr lang="en-US" altLang="en-US" sz="2400" u="sng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calculated Maximum Demand</a:t>
            </a: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that part of the installation</a:t>
            </a:r>
            <a:r>
              <a:rPr lang="en-US" altLang="en-US" sz="28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spc="200">
                <a:solidFill>
                  <a:schemeClr val="tx1">
                    <a:tint val="75000"/>
                  </a:schemeClr>
                </a:solidFill>
                <a:latin typeface="+mn-lt"/>
              </a:rPr>
              <a:t>TRM v1.2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5C98BF-C406-49FE-9921-A5E1B48DC8DE}" type="slidenum">
              <a:rPr lang="en-US" altLang="en-US" b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b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4701" y="273834"/>
            <a:ext cx="6589199" cy="128089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Volt Drop Formulae</a:t>
            </a: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822325" y="1100137"/>
            <a:ext cx="7521575" cy="5035671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two formulas used for simple Volt Drop calculations.  Refer to p86 of AS 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3008.1.1.2011</a:t>
            </a:r>
            <a:endParaRPr lang="en-US" altLang="en-US" sz="22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90000"/>
              </a:lnSpc>
            </a:pPr>
            <a:endParaRPr lang="en-US" altLang="en-US" sz="22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first calculates what is known as the </a:t>
            </a:r>
            <a:r>
              <a:rPr lang="en-US" altLang="en-US" sz="22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“per Unit Value”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Volt drop and is used to select cable sizes.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22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second calculates the </a:t>
            </a:r>
            <a:r>
              <a:rPr lang="en-US" altLang="en-US" sz="22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actual Volt drop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a cable under given conditions.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2200" dirty="0" smtClean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the meanings of 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altLang="en-US" sz="2200" dirty="0" err="1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altLang="en-US" sz="2200" baseline="-25000" dirty="0" err="1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en-US" sz="22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200" dirty="0" err="1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altLang="en-US" sz="2200" baseline="-25000" dirty="0" err="1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en-US" sz="22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200" dirty="0" err="1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altLang="en-US" sz="2200" baseline="-25000" dirty="0" err="1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altLang="en-US" sz="22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altLang="en-US" sz="22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used in the formulas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2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also the tables are for THREE PHASE use and conversion factors are given for single phase use.</a:t>
            </a: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spc="200">
                <a:solidFill>
                  <a:schemeClr val="tx1">
                    <a:tint val="75000"/>
                  </a:schemeClr>
                </a:solidFill>
                <a:latin typeface="+mn-lt"/>
              </a:rPr>
              <a:t>TRM v1.2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7308F0-A30F-4347-AFA7-D3EBBA26CE79}" type="slidenum">
              <a:rPr lang="en-US" altLang="en-US" b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b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794</TotalTime>
  <Words>1159</Words>
  <Application>Microsoft Office PowerPoint</Application>
  <PresentationFormat>On-screen Show (4:3)</PresentationFormat>
  <Paragraphs>168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Franklin Gothic Medium</vt:lpstr>
      <vt:lpstr>Franklin Gothic Book</vt:lpstr>
      <vt:lpstr>Wingdings</vt:lpstr>
      <vt:lpstr>Calibri</vt:lpstr>
      <vt:lpstr>Tahoma</vt:lpstr>
      <vt:lpstr>Times New Roman</vt:lpstr>
      <vt:lpstr>Arial Black</vt:lpstr>
      <vt:lpstr>WP MathA</vt:lpstr>
      <vt:lpstr>Symbol</vt:lpstr>
      <vt:lpstr>Wisp</vt:lpstr>
      <vt:lpstr>PowerPoint Presentation</vt:lpstr>
      <vt:lpstr>Voltage Drop</vt:lpstr>
      <vt:lpstr>VOLTAGE DROP</vt:lpstr>
      <vt:lpstr>Voltage Drop Limits</vt:lpstr>
      <vt:lpstr>VOLTAGE DROP LIMITS</vt:lpstr>
      <vt:lpstr>Limiting Volt Drop ensures:</vt:lpstr>
      <vt:lpstr>Controlling Volt Drop</vt:lpstr>
      <vt:lpstr>Volt Drop Calculations are based on the following conventions:</vt:lpstr>
      <vt:lpstr>Volt Drop Formulae</vt:lpstr>
      <vt:lpstr>Per Unit Values of Volt Drop</vt:lpstr>
      <vt:lpstr>DIFFERENT FORMULAE TO USE</vt:lpstr>
      <vt:lpstr>Try looking these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Volt Drop Example 1</vt:lpstr>
      <vt:lpstr>Volt Drop Example 2</vt:lpstr>
      <vt:lpstr>VOLT DROP EXAMPLE 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Geoff</dc:creator>
  <cp:lastModifiedBy>Geoff Fielding</cp:lastModifiedBy>
  <cp:revision>52</cp:revision>
  <cp:lastPrinted>2015-08-19T06:16:42Z</cp:lastPrinted>
  <dcterms:created xsi:type="dcterms:W3CDTF">2008-07-08T03:02:33Z</dcterms:created>
  <dcterms:modified xsi:type="dcterms:W3CDTF">2021-08-05T00:57:49Z</dcterms:modified>
</cp:coreProperties>
</file>