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sldIdLst>
    <p:sldId id="256" r:id="rId5"/>
    <p:sldId id="275" r:id="rId6"/>
    <p:sldId id="276" r:id="rId7"/>
    <p:sldId id="277" r:id="rId8"/>
    <p:sldId id="279" r:id="rId9"/>
    <p:sldId id="280" r:id="rId10"/>
    <p:sldId id="278" r:id="rId11"/>
    <p:sldId id="281" r:id="rId12"/>
    <p:sldId id="282" r:id="rId13"/>
    <p:sldId id="283" r:id="rId14"/>
    <p:sldId id="284" r:id="rId15"/>
    <p:sldId id="285" r:id="rId16"/>
    <p:sldId id="286" r:id="rId17"/>
    <p:sldId id="287" r:id="rId18"/>
    <p:sldId id="289" r:id="rId19"/>
    <p:sldId id="291" r:id="rId20"/>
    <p:sldId id="292" r:id="rId21"/>
    <p:sldId id="293" r:id="rId22"/>
    <p:sldId id="290" r:id="rId23"/>
    <p:sldId id="288" r:id="rId24"/>
    <p:sldId id="274"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A1514-F326-1840-B15D-D4720038598B}" type="datetimeFigureOut">
              <a:rPr lang="en-US" smtClean="0"/>
              <a:t>5/25/2017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E024E-F835-6D45-89C3-0E2F93EE799A}" type="slidenum">
              <a:rPr lang="en-US" smtClean="0"/>
              <a:t>‹#›</a:t>
            </a:fld>
            <a:endParaRPr lang="en-US"/>
          </a:p>
        </p:txBody>
      </p:sp>
    </p:spTree>
    <p:extLst>
      <p:ext uri="{BB962C8B-B14F-4D97-AF65-F5344CB8AC3E}">
        <p14:creationId xmlns:p14="http://schemas.microsoft.com/office/powerpoint/2010/main" val="3703577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230768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413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93869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62910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56F489C6-6277-454E-AECF-6C3872A9450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47172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56F489C6-6277-454E-AECF-6C3872A9450F}"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81769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56F489C6-6277-454E-AECF-6C3872A9450F}" type="datetimeFigureOut">
              <a:rPr lang="en-US" smtClean="0"/>
              <a:t>5/25/2017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35437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56F489C6-6277-454E-AECF-6C3872A9450F}" type="datetimeFigureOut">
              <a:rPr lang="en-US" smtClean="0"/>
              <a:t>5/25/2017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6305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489C6-6277-454E-AECF-6C3872A9450F}" type="datetimeFigureOut">
              <a:rPr lang="en-US" smtClean="0"/>
              <a:t>5/25/2017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412209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6529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0583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489C6-6277-454E-AECF-6C3872A9450F}" type="datetimeFigureOut">
              <a:rPr lang="en-US" smtClean="0"/>
              <a:t>5/25/2017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F46F4-8938-5C4A-A3E0-434D3C3588F4}" type="slidenum">
              <a:rPr lang="en-US" smtClean="0"/>
              <a:t>‹#›</a:t>
            </a:fld>
            <a:endParaRPr lang="en-US"/>
          </a:p>
        </p:txBody>
      </p:sp>
      <p:pic>
        <p:nvPicPr>
          <p:cNvPr id="7" name="Picture 6" descr="NMT_PPT4.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7256"/>
          </a:xfrm>
          <a:prstGeom prst="rect">
            <a:avLst/>
          </a:prstGeom>
        </p:spPr>
      </p:pic>
    </p:spTree>
    <p:extLst>
      <p:ext uri="{BB962C8B-B14F-4D97-AF65-F5344CB8AC3E}">
        <p14:creationId xmlns:p14="http://schemas.microsoft.com/office/powerpoint/2010/main" val="70132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81709" y="2080726"/>
            <a:ext cx="7435754" cy="830997"/>
          </a:xfrm>
          <a:prstGeom prst="rect">
            <a:avLst/>
          </a:prstGeom>
          <a:noFill/>
        </p:spPr>
        <p:txBody>
          <a:bodyPr wrap="none" rtlCol="0">
            <a:spAutoFit/>
          </a:bodyPr>
          <a:lstStyle/>
          <a:p>
            <a:pPr algn="ctr"/>
            <a:r>
              <a:rPr lang="en-AU" sz="4800" u="sng" dirty="0" smtClean="0"/>
              <a:t>Section 2 – Special Situations</a:t>
            </a:r>
          </a:p>
        </p:txBody>
      </p:sp>
    </p:spTree>
    <p:extLst>
      <p:ext uri="{BB962C8B-B14F-4D97-AF65-F5344CB8AC3E}">
        <p14:creationId xmlns:p14="http://schemas.microsoft.com/office/powerpoint/2010/main" val="565547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lgn="ctr">
              <a:buNone/>
            </a:pPr>
            <a:r>
              <a:rPr lang="en-AU" b="1" u="sng" dirty="0" smtClean="0"/>
              <a:t>Caravan Parks</a:t>
            </a:r>
          </a:p>
          <a:p>
            <a:pPr marL="0" indent="0" algn="ctr">
              <a:buNone/>
            </a:pPr>
            <a:endParaRPr lang="en-AU" b="1" u="sng" dirty="0" smtClean="0"/>
          </a:p>
          <a:p>
            <a:r>
              <a:rPr lang="en-AU" dirty="0" smtClean="0"/>
              <a:t>A </a:t>
            </a:r>
            <a:r>
              <a:rPr lang="en-AU" dirty="0"/>
              <a:t>typical caravan park consists of permanent structures such as an office, delicatessen, amenities block, toilets, ablutions and security lighting. It also has facilities for providing a temporary supply to movable premises such as caravans.  </a:t>
            </a:r>
          </a:p>
          <a:p>
            <a:endParaRPr lang="en-AU" dirty="0"/>
          </a:p>
          <a:p>
            <a:r>
              <a:rPr lang="en-AU" dirty="0" smtClean="0"/>
              <a:t>In </a:t>
            </a:r>
            <a:r>
              <a:rPr lang="en-AU" dirty="0"/>
              <a:t>general, the electrical installation in a caravan park must comply with the requirements of the Wiring Rules, but some variations and/or additional requirements are specified in AS/NZS 3001. The installation of wiring and equipment in the movable premises themselves are also subject to requirements of AS/NZS 3000 and AS/NZS 3001 if they are to be connected to a 240 volt supply.</a:t>
            </a:r>
          </a:p>
          <a:p>
            <a:pPr marL="0" indent="0" algn="ctr">
              <a:buNone/>
            </a:pPr>
            <a:endParaRPr lang="en-AU" b="1" u="sng" dirty="0"/>
          </a:p>
        </p:txBody>
      </p:sp>
    </p:spTree>
    <p:extLst>
      <p:ext uri="{BB962C8B-B14F-4D97-AF65-F5344CB8AC3E}">
        <p14:creationId xmlns:p14="http://schemas.microsoft.com/office/powerpoint/2010/main" val="404484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1682"/>
            <a:ext cx="8229600" cy="5034481"/>
          </a:xfrm>
        </p:spPr>
        <p:txBody>
          <a:bodyPr>
            <a:normAutofit fontScale="92500" lnSpcReduction="20000"/>
          </a:bodyPr>
          <a:lstStyle/>
          <a:p>
            <a:pPr marL="0" indent="0" algn="ctr">
              <a:buNone/>
            </a:pPr>
            <a:r>
              <a:rPr lang="en-AU" b="1" u="sng" dirty="0" smtClean="0"/>
              <a:t>Caravan Park Maximum Demand</a:t>
            </a:r>
          </a:p>
          <a:p>
            <a:pPr marL="0" indent="0" algn="ctr">
              <a:buNone/>
            </a:pPr>
            <a:endParaRPr lang="en-AU" b="1" u="sng" dirty="0" smtClean="0"/>
          </a:p>
          <a:p>
            <a:pPr marL="0" indent="0">
              <a:buNone/>
            </a:pPr>
            <a:r>
              <a:rPr lang="en-AU" dirty="0"/>
              <a:t>The maximum demand of caravan park </a:t>
            </a:r>
            <a:r>
              <a:rPr lang="en-AU" dirty="0" err="1"/>
              <a:t>submains</a:t>
            </a:r>
            <a:r>
              <a:rPr lang="en-AU" dirty="0"/>
              <a:t> to service pillars and other switchboards </a:t>
            </a:r>
            <a:r>
              <a:rPr lang="en-AU" dirty="0" smtClean="0"/>
              <a:t>providing </a:t>
            </a:r>
            <a:r>
              <a:rPr lang="en-AU" dirty="0"/>
              <a:t>site supply shall be determined by one of the methods outlined in AS/NZS </a:t>
            </a:r>
            <a:r>
              <a:rPr lang="en-AU" dirty="0" smtClean="0"/>
              <a:t>3000</a:t>
            </a:r>
            <a:endParaRPr lang="en-AU" dirty="0"/>
          </a:p>
          <a:p>
            <a:pPr marL="0" indent="0">
              <a:buNone/>
            </a:pPr>
            <a:endParaRPr lang="en-AU" dirty="0" smtClean="0"/>
          </a:p>
          <a:p>
            <a:pPr marL="0" indent="0">
              <a:buNone/>
            </a:pPr>
            <a:r>
              <a:rPr lang="en-AU" dirty="0"/>
              <a:t>The information contained in Appendix A is provided as a guide to calculating the </a:t>
            </a:r>
            <a:r>
              <a:rPr lang="en-AU" dirty="0" smtClean="0"/>
              <a:t>expected </a:t>
            </a:r>
            <a:r>
              <a:rPr lang="en-AU" dirty="0"/>
              <a:t>maximum demand of electrical installations with various numbers of caravan park </a:t>
            </a:r>
            <a:r>
              <a:rPr lang="en-AU" dirty="0" smtClean="0"/>
              <a:t>socket-outlets </a:t>
            </a:r>
            <a:r>
              <a:rPr lang="en-AU" dirty="0"/>
              <a:t>provided for transportable structures. </a:t>
            </a:r>
          </a:p>
          <a:p>
            <a:pPr marL="0" indent="0">
              <a:buNone/>
            </a:pPr>
            <a:endParaRPr lang="en-AU" dirty="0" smtClean="0"/>
          </a:p>
          <a:p>
            <a:pPr marL="0" indent="0">
              <a:buNone/>
            </a:pPr>
            <a:endParaRPr lang="en-AU" dirty="0"/>
          </a:p>
          <a:p>
            <a:pPr marL="0" indent="0" algn="ctr">
              <a:buNone/>
            </a:pPr>
            <a:endParaRPr lang="en-AU" b="1" u="sng" dirty="0" smtClean="0"/>
          </a:p>
          <a:p>
            <a:pPr marL="0" indent="0" algn="ctr">
              <a:buNone/>
            </a:pPr>
            <a:endParaRPr lang="en-AU" b="1" u="sng" dirty="0"/>
          </a:p>
          <a:p>
            <a:pPr marL="0" indent="0" algn="ctr">
              <a:buNone/>
            </a:pPr>
            <a:endParaRPr lang="en-AU" b="1" u="sng" dirty="0"/>
          </a:p>
          <a:p>
            <a:pPr marL="0" indent="0">
              <a:buNone/>
            </a:pPr>
            <a:endParaRPr lang="en-AU" b="1" u="sng" dirty="0"/>
          </a:p>
        </p:txBody>
      </p:sp>
    </p:spTree>
    <p:extLst>
      <p:ext uri="{BB962C8B-B14F-4D97-AF65-F5344CB8AC3E}">
        <p14:creationId xmlns:p14="http://schemas.microsoft.com/office/powerpoint/2010/main" val="3587795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0323"/>
            <a:ext cx="8229600" cy="4525963"/>
          </a:xfrm>
        </p:spPr>
        <p:txBody>
          <a:bodyPr/>
          <a:lstStyle/>
          <a:p>
            <a:pPr marL="0" indent="0" algn="ctr">
              <a:buNone/>
            </a:pPr>
            <a:r>
              <a:rPr lang="en-AU" sz="3600" b="1" u="sng" dirty="0"/>
              <a:t>Amenities </a:t>
            </a:r>
          </a:p>
          <a:p>
            <a:pPr marL="0" indent="0">
              <a:buNone/>
            </a:pPr>
            <a:endParaRPr lang="en-AU" dirty="0" smtClean="0"/>
          </a:p>
          <a:p>
            <a:pPr marL="0" indent="0">
              <a:buNone/>
            </a:pPr>
            <a:r>
              <a:rPr lang="en-AU" dirty="0" smtClean="0"/>
              <a:t>For </a:t>
            </a:r>
            <a:r>
              <a:rPr lang="en-AU" dirty="0"/>
              <a:t>a </a:t>
            </a:r>
            <a:r>
              <a:rPr lang="en-AU" dirty="0" err="1"/>
              <a:t>submain</a:t>
            </a:r>
            <a:r>
              <a:rPr lang="en-AU" dirty="0"/>
              <a:t> supplying communal amenities, 50% of the sum of the current ratings of </a:t>
            </a:r>
            <a:r>
              <a:rPr lang="en-AU" dirty="0" smtClean="0"/>
              <a:t>the circuit-breakers </a:t>
            </a:r>
            <a:r>
              <a:rPr lang="en-AU" dirty="0"/>
              <a:t>supplied by each active conductor of the </a:t>
            </a:r>
            <a:r>
              <a:rPr lang="en-AU" dirty="0" err="1"/>
              <a:t>submains</a:t>
            </a:r>
            <a:r>
              <a:rPr lang="en-AU" dirty="0"/>
              <a:t> should be assumed to be </a:t>
            </a:r>
            <a:r>
              <a:rPr lang="en-AU" dirty="0" smtClean="0"/>
              <a:t>the </a:t>
            </a:r>
            <a:r>
              <a:rPr lang="en-AU" dirty="0"/>
              <a:t>maximum demand on that conductor. </a:t>
            </a:r>
          </a:p>
          <a:p>
            <a:pPr marL="0" indent="0">
              <a:buNone/>
            </a:pPr>
            <a:endParaRPr lang="en-AU" dirty="0"/>
          </a:p>
        </p:txBody>
      </p:sp>
    </p:spTree>
    <p:extLst>
      <p:ext uri="{BB962C8B-B14F-4D97-AF65-F5344CB8AC3E}">
        <p14:creationId xmlns:p14="http://schemas.microsoft.com/office/powerpoint/2010/main" val="3073703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5698"/>
            <a:ext cx="8229600" cy="5090465"/>
          </a:xfrm>
        </p:spPr>
        <p:txBody>
          <a:bodyPr>
            <a:normAutofit fontScale="55000" lnSpcReduction="20000"/>
          </a:bodyPr>
          <a:lstStyle/>
          <a:p>
            <a:pPr marL="0" indent="0" algn="ctr">
              <a:buNone/>
            </a:pPr>
            <a:r>
              <a:rPr lang="en-AU" sz="5900" b="1" u="sng" dirty="0"/>
              <a:t>Service pillars </a:t>
            </a:r>
          </a:p>
          <a:p>
            <a:endParaRPr lang="en-AU" dirty="0" smtClean="0"/>
          </a:p>
          <a:p>
            <a:r>
              <a:rPr lang="en-AU" dirty="0" smtClean="0"/>
              <a:t>For </a:t>
            </a:r>
            <a:r>
              <a:rPr lang="en-AU" dirty="0" err="1"/>
              <a:t>submains</a:t>
            </a:r>
            <a:r>
              <a:rPr lang="en-AU" dirty="0"/>
              <a:t> supplying service pillars and other switchboards that provide site supply, the </a:t>
            </a:r>
            <a:r>
              <a:rPr lang="en-AU" dirty="0" smtClean="0"/>
              <a:t>maximum </a:t>
            </a:r>
            <a:r>
              <a:rPr lang="en-AU" dirty="0"/>
              <a:t>demand of the socket-outlets installed in the pillar or switchboard can be </a:t>
            </a:r>
            <a:r>
              <a:rPr lang="en-AU" dirty="0" smtClean="0"/>
              <a:t>estimated </a:t>
            </a:r>
            <a:r>
              <a:rPr lang="en-AU" dirty="0"/>
              <a:t>as follows: </a:t>
            </a:r>
            <a:endParaRPr lang="en-AU" dirty="0" smtClean="0"/>
          </a:p>
          <a:p>
            <a:endParaRPr lang="en-AU" dirty="0"/>
          </a:p>
          <a:p>
            <a:r>
              <a:rPr lang="en-AU" dirty="0" smtClean="0"/>
              <a:t> Socket-outlets </a:t>
            </a:r>
            <a:r>
              <a:rPr lang="en-AU" dirty="0"/>
              <a:t>for light-duty loads (little use of air-conditioning or heating) </a:t>
            </a:r>
            <a:endParaRPr lang="en-AU" dirty="0" smtClean="0"/>
          </a:p>
          <a:p>
            <a:endParaRPr lang="en-AU" dirty="0"/>
          </a:p>
          <a:p>
            <a:r>
              <a:rPr lang="en-AU" dirty="0"/>
              <a:t>(</a:t>
            </a:r>
            <a:r>
              <a:rPr lang="en-AU" dirty="0" err="1" smtClean="0"/>
              <a:t>i</a:t>
            </a:r>
            <a:r>
              <a:rPr lang="en-AU" dirty="0" smtClean="0"/>
              <a:t>) for </a:t>
            </a:r>
            <a:r>
              <a:rPr lang="en-AU" dirty="0"/>
              <a:t>1 to 6 points</a:t>
            </a:r>
            <a:r>
              <a:rPr lang="en-AU" dirty="0" smtClean="0"/>
              <a:t>......................6 </a:t>
            </a:r>
            <a:r>
              <a:rPr lang="en-AU" dirty="0"/>
              <a:t>A per point </a:t>
            </a:r>
            <a:endParaRPr lang="en-AU" dirty="0" smtClean="0"/>
          </a:p>
          <a:p>
            <a:endParaRPr lang="en-AU" dirty="0"/>
          </a:p>
          <a:p>
            <a:r>
              <a:rPr lang="en-AU" dirty="0"/>
              <a:t>(</a:t>
            </a:r>
            <a:r>
              <a:rPr lang="en-AU" dirty="0" smtClean="0"/>
              <a:t>ii) for </a:t>
            </a:r>
            <a:r>
              <a:rPr lang="en-AU" dirty="0"/>
              <a:t>7 to 50 points </a:t>
            </a:r>
            <a:r>
              <a:rPr lang="en-AU" dirty="0" smtClean="0"/>
              <a:t>..................36 </a:t>
            </a:r>
            <a:r>
              <a:rPr lang="en-AU" dirty="0"/>
              <a:t>A plus 4 A for the 7th and </a:t>
            </a:r>
            <a:r>
              <a:rPr lang="en-AU" dirty="0" smtClean="0"/>
              <a:t>each </a:t>
            </a:r>
            <a:r>
              <a:rPr lang="en-AU" dirty="0"/>
              <a:t>successive point </a:t>
            </a:r>
            <a:endParaRPr lang="en-AU" dirty="0" smtClean="0"/>
          </a:p>
          <a:p>
            <a:endParaRPr lang="en-AU" dirty="0"/>
          </a:p>
          <a:p>
            <a:r>
              <a:rPr lang="en-AU" dirty="0"/>
              <a:t>(</a:t>
            </a:r>
            <a:r>
              <a:rPr lang="en-AU" dirty="0" smtClean="0"/>
              <a:t>iii) for </a:t>
            </a:r>
            <a:r>
              <a:rPr lang="en-AU" dirty="0"/>
              <a:t>51 to 100 points </a:t>
            </a:r>
            <a:r>
              <a:rPr lang="en-AU" dirty="0" smtClean="0"/>
              <a:t>.............212 </a:t>
            </a:r>
            <a:r>
              <a:rPr lang="en-AU" dirty="0"/>
              <a:t>A plus 3 A for the 51st and </a:t>
            </a:r>
            <a:r>
              <a:rPr lang="en-AU" dirty="0" smtClean="0"/>
              <a:t>each </a:t>
            </a:r>
            <a:r>
              <a:rPr lang="en-AU" dirty="0"/>
              <a:t>successive point </a:t>
            </a:r>
            <a:endParaRPr lang="en-AU" dirty="0" smtClean="0"/>
          </a:p>
          <a:p>
            <a:endParaRPr lang="en-AU" dirty="0"/>
          </a:p>
          <a:p>
            <a:r>
              <a:rPr lang="en-AU" dirty="0"/>
              <a:t>(</a:t>
            </a:r>
            <a:r>
              <a:rPr lang="en-AU" dirty="0" smtClean="0"/>
              <a:t>iv) for </a:t>
            </a:r>
            <a:r>
              <a:rPr lang="en-AU" dirty="0"/>
              <a:t>more than 100 points </a:t>
            </a:r>
            <a:r>
              <a:rPr lang="en-AU" dirty="0" smtClean="0"/>
              <a:t>... </a:t>
            </a:r>
            <a:r>
              <a:rPr lang="en-AU" dirty="0"/>
              <a:t>362 A plus 1 A for the 101st and </a:t>
            </a:r>
            <a:r>
              <a:rPr lang="en-AU" dirty="0" smtClean="0"/>
              <a:t>each </a:t>
            </a:r>
            <a:r>
              <a:rPr lang="en-AU" dirty="0"/>
              <a:t>successive point </a:t>
            </a:r>
          </a:p>
          <a:p>
            <a:pPr marL="0" indent="0">
              <a:buNone/>
            </a:pPr>
            <a:endParaRPr lang="en-AU" dirty="0"/>
          </a:p>
        </p:txBody>
      </p:sp>
    </p:spTree>
    <p:extLst>
      <p:ext uri="{BB962C8B-B14F-4D97-AF65-F5344CB8AC3E}">
        <p14:creationId xmlns:p14="http://schemas.microsoft.com/office/powerpoint/2010/main" val="2067088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073020"/>
            <a:ext cx="8229600" cy="5514392"/>
          </a:xfrm>
        </p:spPr>
        <p:txBody>
          <a:bodyPr>
            <a:normAutofit fontScale="85000" lnSpcReduction="20000"/>
          </a:bodyPr>
          <a:lstStyle/>
          <a:p>
            <a:pPr marL="0" indent="0">
              <a:buNone/>
            </a:pPr>
            <a:endParaRPr lang="en-AU" dirty="0"/>
          </a:p>
          <a:p>
            <a:pPr marL="0" indent="0">
              <a:buNone/>
            </a:pPr>
            <a:r>
              <a:rPr lang="en-AU" dirty="0"/>
              <a:t>Socket-outlets for heavy-duty loads (substantial air-conditioning or heating load) </a:t>
            </a:r>
            <a:endParaRPr lang="en-AU" dirty="0" smtClean="0"/>
          </a:p>
          <a:p>
            <a:pPr marL="0" indent="0">
              <a:buNone/>
            </a:pPr>
            <a:endParaRPr lang="en-AU" dirty="0"/>
          </a:p>
          <a:p>
            <a:r>
              <a:rPr lang="en-AU" dirty="0"/>
              <a:t>(</a:t>
            </a:r>
            <a:r>
              <a:rPr lang="en-AU" dirty="0" err="1" smtClean="0"/>
              <a:t>i</a:t>
            </a:r>
            <a:r>
              <a:rPr lang="en-AU" dirty="0" smtClean="0"/>
              <a:t>) for </a:t>
            </a:r>
            <a:r>
              <a:rPr lang="en-AU" dirty="0"/>
              <a:t>1 to 6 points</a:t>
            </a:r>
            <a:r>
              <a:rPr lang="en-AU" dirty="0" smtClean="0"/>
              <a:t>...................... </a:t>
            </a:r>
            <a:r>
              <a:rPr lang="en-AU" dirty="0"/>
              <a:t>10 A per point </a:t>
            </a:r>
          </a:p>
          <a:p>
            <a:endParaRPr lang="en-AU" dirty="0"/>
          </a:p>
          <a:p>
            <a:r>
              <a:rPr lang="en-AU" dirty="0"/>
              <a:t>(</a:t>
            </a:r>
            <a:r>
              <a:rPr lang="en-AU" dirty="0" smtClean="0"/>
              <a:t>ii) for </a:t>
            </a:r>
            <a:r>
              <a:rPr lang="en-AU" dirty="0"/>
              <a:t>7 to 50 points </a:t>
            </a:r>
            <a:r>
              <a:rPr lang="en-AU" dirty="0" smtClean="0"/>
              <a:t>.................. </a:t>
            </a:r>
            <a:r>
              <a:rPr lang="en-AU" dirty="0"/>
              <a:t>60 A plus 6 A for the 7th and </a:t>
            </a:r>
            <a:r>
              <a:rPr lang="en-AU" dirty="0" smtClean="0"/>
              <a:t>each </a:t>
            </a:r>
            <a:r>
              <a:rPr lang="en-AU" dirty="0"/>
              <a:t>successive point </a:t>
            </a:r>
            <a:endParaRPr lang="en-AU" dirty="0" smtClean="0"/>
          </a:p>
          <a:p>
            <a:endParaRPr lang="en-AU" dirty="0"/>
          </a:p>
          <a:p>
            <a:r>
              <a:rPr lang="en-AU" dirty="0"/>
              <a:t>(</a:t>
            </a:r>
            <a:r>
              <a:rPr lang="en-AU" dirty="0" smtClean="0"/>
              <a:t>iii) for </a:t>
            </a:r>
            <a:r>
              <a:rPr lang="en-AU" dirty="0"/>
              <a:t>51 to 100 points </a:t>
            </a:r>
            <a:r>
              <a:rPr lang="en-AU" dirty="0" smtClean="0"/>
              <a:t>..............324 </a:t>
            </a:r>
            <a:r>
              <a:rPr lang="en-AU" dirty="0"/>
              <a:t>A plus 3 A for the 51st and </a:t>
            </a:r>
            <a:r>
              <a:rPr lang="en-AU" dirty="0" smtClean="0"/>
              <a:t>each </a:t>
            </a:r>
            <a:r>
              <a:rPr lang="en-AU" dirty="0"/>
              <a:t>successive point </a:t>
            </a:r>
            <a:endParaRPr lang="en-AU" dirty="0" smtClean="0"/>
          </a:p>
          <a:p>
            <a:endParaRPr lang="en-AU" dirty="0"/>
          </a:p>
          <a:p>
            <a:r>
              <a:rPr lang="en-AU" dirty="0"/>
              <a:t>(</a:t>
            </a:r>
            <a:r>
              <a:rPr lang="en-AU" dirty="0" smtClean="0"/>
              <a:t>iv) for </a:t>
            </a:r>
            <a:r>
              <a:rPr lang="en-AU" dirty="0"/>
              <a:t>more than 100 points </a:t>
            </a:r>
            <a:r>
              <a:rPr lang="en-AU" dirty="0" smtClean="0"/>
              <a:t>..... </a:t>
            </a:r>
            <a:r>
              <a:rPr lang="en-AU" dirty="0"/>
              <a:t>474 A plus 1 A for the 101st and </a:t>
            </a:r>
            <a:r>
              <a:rPr lang="en-AU" dirty="0" smtClean="0"/>
              <a:t>each </a:t>
            </a:r>
            <a:r>
              <a:rPr lang="en-AU" dirty="0"/>
              <a:t>successive point </a:t>
            </a:r>
          </a:p>
          <a:p>
            <a:pPr marL="0" indent="0">
              <a:buNone/>
            </a:pPr>
            <a:endParaRPr lang="en-AU" dirty="0"/>
          </a:p>
        </p:txBody>
      </p:sp>
    </p:spTree>
    <p:extLst>
      <p:ext uri="{BB962C8B-B14F-4D97-AF65-F5344CB8AC3E}">
        <p14:creationId xmlns:p14="http://schemas.microsoft.com/office/powerpoint/2010/main" val="3725934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8335"/>
            <a:ext cx="8229600" cy="5383763"/>
          </a:xfrm>
        </p:spPr>
        <p:txBody>
          <a:bodyPr>
            <a:normAutofit fontScale="70000" lnSpcReduction="20000"/>
          </a:bodyPr>
          <a:lstStyle/>
          <a:p>
            <a:pPr marL="0" indent="0" algn="ctr">
              <a:buNone/>
            </a:pPr>
            <a:r>
              <a:rPr lang="en-AU" sz="5100" b="1" u="sng" dirty="0"/>
              <a:t>Boating Marinas     </a:t>
            </a:r>
          </a:p>
          <a:p>
            <a:pPr marL="0" indent="0">
              <a:buNone/>
            </a:pPr>
            <a:r>
              <a:rPr lang="en-AU" dirty="0"/>
              <a:t> </a:t>
            </a:r>
            <a:endParaRPr lang="en-AU" dirty="0" smtClean="0"/>
          </a:p>
          <a:p>
            <a:pPr marL="0" indent="0">
              <a:buNone/>
            </a:pPr>
            <a:r>
              <a:rPr lang="en-AU" dirty="0" smtClean="0"/>
              <a:t>This </a:t>
            </a:r>
            <a:r>
              <a:rPr lang="en-AU" dirty="0"/>
              <a:t>section relates to electrical installations in boating marinas as defined in </a:t>
            </a:r>
            <a:r>
              <a:rPr lang="en-AU" b="1" dirty="0"/>
              <a:t>AS/NZS 3004.1:2008</a:t>
            </a:r>
            <a:r>
              <a:rPr lang="en-AU" dirty="0"/>
              <a:t>.  A marina is any wharf, jetty, pier or floating pontoon arrangement intended for berthing or mooring one or more pleasure craft.</a:t>
            </a:r>
          </a:p>
          <a:p>
            <a:endParaRPr lang="en-AU" dirty="0"/>
          </a:p>
          <a:p>
            <a:pPr marL="0" indent="0">
              <a:buNone/>
            </a:pPr>
            <a:r>
              <a:rPr lang="en-AU" dirty="0" smtClean="0"/>
              <a:t>Marinas </a:t>
            </a:r>
            <a:r>
              <a:rPr lang="en-AU" dirty="0"/>
              <a:t>require special consideration with regard to electrical installations because of the presence of:</a:t>
            </a:r>
          </a:p>
          <a:p>
            <a:endParaRPr lang="en-AU" dirty="0"/>
          </a:p>
          <a:p>
            <a:r>
              <a:rPr lang="en-AU" dirty="0"/>
              <a:t>     </a:t>
            </a:r>
            <a:r>
              <a:rPr lang="en-AU" dirty="0" smtClean="0"/>
              <a:t>A </a:t>
            </a:r>
            <a:r>
              <a:rPr lang="en-AU" dirty="0"/>
              <a:t>corrosive, salt-laden atmosphere.</a:t>
            </a:r>
          </a:p>
          <a:p>
            <a:r>
              <a:rPr lang="en-AU" dirty="0" smtClean="0"/>
              <a:t>     Water </a:t>
            </a:r>
            <a:r>
              <a:rPr lang="en-AU" dirty="0"/>
              <a:t>spray.</a:t>
            </a:r>
          </a:p>
          <a:p>
            <a:r>
              <a:rPr lang="en-AU" dirty="0"/>
              <a:t>     </a:t>
            </a:r>
            <a:r>
              <a:rPr lang="en-AU" dirty="0" smtClean="0"/>
              <a:t>Water </a:t>
            </a:r>
            <a:r>
              <a:rPr lang="en-AU" dirty="0"/>
              <a:t>level variation.</a:t>
            </a:r>
          </a:p>
          <a:p>
            <a:r>
              <a:rPr lang="en-AU" dirty="0"/>
              <a:t>     </a:t>
            </a:r>
            <a:r>
              <a:rPr lang="en-AU" dirty="0" smtClean="0"/>
              <a:t>High </a:t>
            </a:r>
            <a:r>
              <a:rPr lang="en-AU" dirty="0"/>
              <a:t>temperatures.</a:t>
            </a:r>
          </a:p>
          <a:p>
            <a:r>
              <a:rPr lang="en-AU" dirty="0"/>
              <a:t>     </a:t>
            </a:r>
            <a:r>
              <a:rPr lang="en-AU" dirty="0" smtClean="0"/>
              <a:t>Dissimilar </a:t>
            </a:r>
            <a:r>
              <a:rPr lang="en-AU" dirty="0"/>
              <a:t>metals immersed in an electrolyte, resulting in </a:t>
            </a:r>
            <a:r>
              <a:rPr lang="en-AU" dirty="0" smtClean="0"/>
              <a:t>  	   		   electrolytic corrosion</a:t>
            </a:r>
            <a:r>
              <a:rPr lang="en-AU" dirty="0"/>
              <a:t>.</a:t>
            </a:r>
          </a:p>
          <a:p>
            <a:pPr marL="0" indent="0">
              <a:buNone/>
            </a:pPr>
            <a:endParaRPr lang="en-AU" dirty="0"/>
          </a:p>
        </p:txBody>
      </p:sp>
    </p:spTree>
    <p:extLst>
      <p:ext uri="{BB962C8B-B14F-4D97-AF65-F5344CB8AC3E}">
        <p14:creationId xmlns:p14="http://schemas.microsoft.com/office/powerpoint/2010/main" val="426089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AU" dirty="0" smtClean="0"/>
          </a:p>
          <a:p>
            <a:r>
              <a:rPr lang="en-AU" sz="2800" dirty="0" smtClean="0"/>
              <a:t>The </a:t>
            </a:r>
            <a:r>
              <a:rPr lang="en-AU" sz="2800" dirty="0"/>
              <a:t>Wiring Rules requires that electrical installations in boating marinas comply with of AS/NZS 3004. </a:t>
            </a:r>
            <a:endParaRPr lang="en-AU" sz="2800" dirty="0" smtClean="0"/>
          </a:p>
          <a:p>
            <a:pPr marL="0" indent="0" algn="ctr">
              <a:buNone/>
            </a:pPr>
            <a:r>
              <a:rPr lang="en-AU" sz="2800" dirty="0" smtClean="0"/>
              <a:t> </a:t>
            </a:r>
          </a:p>
          <a:p>
            <a:r>
              <a:rPr lang="en-AU" sz="2800" dirty="0" smtClean="0"/>
              <a:t>AS/NZS </a:t>
            </a:r>
            <a:r>
              <a:rPr lang="en-AU" sz="2800" dirty="0"/>
              <a:t>3004 requires that electrical installations in marinas and recreational boats be carried out in accordance with the Wiring Rules except as varied in AS/NZS 3004.</a:t>
            </a:r>
            <a:endParaRPr lang="en-AU" sz="2800" dirty="0"/>
          </a:p>
        </p:txBody>
      </p:sp>
    </p:spTree>
    <p:extLst>
      <p:ext uri="{BB962C8B-B14F-4D97-AF65-F5344CB8AC3E}">
        <p14:creationId xmlns:p14="http://schemas.microsoft.com/office/powerpoint/2010/main" val="2258088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a:buNone/>
            </a:pPr>
            <a:r>
              <a:rPr lang="en-AU" sz="3800" b="1" u="sng" dirty="0"/>
              <a:t>Hazardous Areas</a:t>
            </a:r>
          </a:p>
          <a:p>
            <a:pPr marL="0" indent="0">
              <a:buNone/>
            </a:pPr>
            <a:endParaRPr lang="en-AU" dirty="0"/>
          </a:p>
          <a:p>
            <a:r>
              <a:rPr lang="en-AU" dirty="0" smtClean="0"/>
              <a:t>Hazardous </a:t>
            </a:r>
            <a:r>
              <a:rPr lang="en-AU" dirty="0"/>
              <a:t>areas are areas in which an explosive atmosphere is present or may be expected to be present in quantities such as to require special precautions for the construction, installation and use of electrical equipment (See AS/NZS 3000 Clause 7.7).  </a:t>
            </a:r>
            <a:endParaRPr lang="en-AU" dirty="0" smtClean="0"/>
          </a:p>
          <a:p>
            <a:pPr marL="0" indent="0">
              <a:buNone/>
            </a:pPr>
            <a:endParaRPr lang="en-AU" dirty="0"/>
          </a:p>
          <a:p>
            <a:r>
              <a:rPr lang="en-AU" dirty="0" smtClean="0"/>
              <a:t>The </a:t>
            </a:r>
            <a:r>
              <a:rPr lang="en-AU" dirty="0"/>
              <a:t>purpose of the special precautions is to prevent electrical devices and their associated wiring systems from becoming a source of ignition as a result of arcing, heating or other operational features</a:t>
            </a:r>
            <a:endParaRPr lang="en-AU" dirty="0"/>
          </a:p>
        </p:txBody>
      </p:sp>
    </p:spTree>
    <p:extLst>
      <p:ext uri="{BB962C8B-B14F-4D97-AF65-F5344CB8AC3E}">
        <p14:creationId xmlns:p14="http://schemas.microsoft.com/office/powerpoint/2010/main" val="40158617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AU" dirty="0"/>
              <a:t>The Wiring Rules recognises two general hazardous areas:</a:t>
            </a:r>
          </a:p>
          <a:p>
            <a:pPr marL="0" indent="0">
              <a:buNone/>
            </a:pPr>
            <a:endParaRPr lang="en-AU" dirty="0"/>
          </a:p>
          <a:p>
            <a:r>
              <a:rPr lang="en-AU" dirty="0"/>
              <a:t>     </a:t>
            </a:r>
            <a:r>
              <a:rPr lang="en-AU" dirty="0" smtClean="0"/>
              <a:t>Flammable </a:t>
            </a:r>
            <a:r>
              <a:rPr lang="en-AU" dirty="0"/>
              <a:t>gas or vapours.</a:t>
            </a:r>
          </a:p>
          <a:p>
            <a:endParaRPr lang="en-AU" dirty="0"/>
          </a:p>
          <a:p>
            <a:r>
              <a:rPr lang="en-AU" dirty="0"/>
              <a:t>     </a:t>
            </a:r>
            <a:r>
              <a:rPr lang="en-AU" dirty="0" smtClean="0"/>
              <a:t>Combustible </a:t>
            </a:r>
            <a:r>
              <a:rPr lang="en-AU" dirty="0"/>
              <a:t>dust, fibres or </a:t>
            </a:r>
            <a:r>
              <a:rPr lang="en-AU" dirty="0" err="1"/>
              <a:t>flyings</a:t>
            </a:r>
            <a:r>
              <a:rPr lang="en-AU" dirty="0"/>
              <a:t>.</a:t>
            </a:r>
          </a:p>
          <a:p>
            <a:endParaRPr lang="en-AU" dirty="0"/>
          </a:p>
        </p:txBody>
      </p:sp>
    </p:spTree>
    <p:extLst>
      <p:ext uri="{BB962C8B-B14F-4D97-AF65-F5344CB8AC3E}">
        <p14:creationId xmlns:p14="http://schemas.microsoft.com/office/powerpoint/2010/main" val="279721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38335"/>
            <a:ext cx="8229600" cy="5598367"/>
          </a:xfrm>
        </p:spPr>
        <p:txBody>
          <a:bodyPr>
            <a:normAutofit fontScale="62500" lnSpcReduction="20000"/>
          </a:bodyPr>
          <a:lstStyle/>
          <a:p>
            <a:pPr marL="0" indent="0">
              <a:buNone/>
            </a:pPr>
            <a:r>
              <a:rPr lang="en-AU" dirty="0"/>
              <a:t> </a:t>
            </a:r>
          </a:p>
          <a:p>
            <a:pPr marL="0" indent="0" algn="ctr">
              <a:buNone/>
            </a:pPr>
            <a:r>
              <a:rPr lang="en-AU" sz="4200" b="1" u="sng" dirty="0"/>
              <a:t>Explosion Protection Techniques</a:t>
            </a:r>
          </a:p>
          <a:p>
            <a:endParaRPr lang="en-AU" dirty="0"/>
          </a:p>
          <a:p>
            <a:pPr marL="0" indent="0">
              <a:buNone/>
            </a:pPr>
            <a:r>
              <a:rPr lang="en-AU" dirty="0" smtClean="0"/>
              <a:t>In </a:t>
            </a:r>
            <a:r>
              <a:rPr lang="en-AU" dirty="0"/>
              <a:t>situations where it is not possible to avoid installing electrical equipment and wiring systems in hazardous areas, various methods of preventing an explosion can be employed.  The basic types are:</a:t>
            </a:r>
          </a:p>
          <a:p>
            <a:pPr marL="0" indent="0">
              <a:buNone/>
            </a:pPr>
            <a:endParaRPr lang="en-AU" dirty="0"/>
          </a:p>
          <a:p>
            <a:r>
              <a:rPr lang="en-AU" b="1" dirty="0" smtClean="0"/>
              <a:t>Exclusion</a:t>
            </a:r>
            <a:r>
              <a:rPr lang="en-AU" dirty="0" smtClean="0"/>
              <a:t> </a:t>
            </a:r>
            <a:r>
              <a:rPr lang="en-AU" dirty="0"/>
              <a:t>- prevent hazardous material from entering electrical equipment.</a:t>
            </a:r>
          </a:p>
          <a:p>
            <a:endParaRPr lang="en-AU" dirty="0" smtClean="0"/>
          </a:p>
          <a:p>
            <a:r>
              <a:rPr lang="en-AU" b="1" dirty="0" smtClean="0"/>
              <a:t>Containment</a:t>
            </a:r>
            <a:r>
              <a:rPr lang="en-AU" dirty="0" smtClean="0"/>
              <a:t> </a:t>
            </a:r>
            <a:r>
              <a:rPr lang="en-AU" dirty="0"/>
              <a:t>- confine an explosion within the electrical equipment.</a:t>
            </a:r>
          </a:p>
          <a:p>
            <a:endParaRPr lang="en-AU" dirty="0"/>
          </a:p>
          <a:p>
            <a:r>
              <a:rPr lang="en-AU" b="1" dirty="0" smtClean="0"/>
              <a:t>Dilution</a:t>
            </a:r>
            <a:r>
              <a:rPr lang="en-AU" dirty="0" smtClean="0"/>
              <a:t> </a:t>
            </a:r>
            <a:r>
              <a:rPr lang="en-AU" dirty="0"/>
              <a:t>- ensure good ventilation to decrease gas concentration.</a:t>
            </a:r>
          </a:p>
          <a:p>
            <a:endParaRPr lang="en-AU" dirty="0"/>
          </a:p>
          <a:p>
            <a:r>
              <a:rPr lang="en-AU" b="1" dirty="0" smtClean="0"/>
              <a:t>Ignition </a:t>
            </a:r>
            <a:r>
              <a:rPr lang="en-AU" b="1" dirty="0"/>
              <a:t>source not present </a:t>
            </a:r>
            <a:r>
              <a:rPr lang="en-AU" dirty="0"/>
              <a:t>- equipment designed to avoid being an ignition source.</a:t>
            </a:r>
          </a:p>
          <a:p>
            <a:endParaRPr lang="en-AU" dirty="0" smtClean="0"/>
          </a:p>
          <a:p>
            <a:r>
              <a:rPr lang="en-AU" b="1" dirty="0" smtClean="0"/>
              <a:t>Energy </a:t>
            </a:r>
            <a:r>
              <a:rPr lang="en-AU" b="1" dirty="0"/>
              <a:t>limitation </a:t>
            </a:r>
            <a:r>
              <a:rPr lang="en-AU" dirty="0"/>
              <a:t>- equipment cannot produce enough energy for ignition.</a:t>
            </a:r>
          </a:p>
          <a:p>
            <a:endParaRPr lang="en-AU" dirty="0"/>
          </a:p>
        </p:txBody>
      </p:sp>
    </p:spTree>
    <p:extLst>
      <p:ext uri="{BB962C8B-B14F-4D97-AF65-F5344CB8AC3E}">
        <p14:creationId xmlns:p14="http://schemas.microsoft.com/office/powerpoint/2010/main" val="3078499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AU" dirty="0" smtClean="0"/>
          </a:p>
          <a:p>
            <a:pPr marL="0" indent="0" algn="ctr">
              <a:buNone/>
            </a:pPr>
            <a:r>
              <a:rPr lang="en-AU" sz="2800" b="1" dirty="0" smtClean="0"/>
              <a:t>In </a:t>
            </a:r>
            <a:r>
              <a:rPr lang="en-AU" sz="2800" b="1" dirty="0"/>
              <a:t>general, the requirements of AS/NZS 3000 are applicable to all consumer’s electrical installations in Australia and New Zealand.  Where there are specific or special requirements for additional safety from the risk of electric shock or fire, additional standards </a:t>
            </a:r>
            <a:r>
              <a:rPr lang="en-AU" sz="2800" b="1" dirty="0" smtClean="0"/>
              <a:t>apply.</a:t>
            </a:r>
            <a:endParaRPr lang="en-AU" sz="2800" b="1" dirty="0"/>
          </a:p>
        </p:txBody>
      </p:sp>
    </p:spTree>
    <p:extLst>
      <p:ext uri="{BB962C8B-B14F-4D97-AF65-F5344CB8AC3E}">
        <p14:creationId xmlns:p14="http://schemas.microsoft.com/office/powerpoint/2010/main" val="2762327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AU" dirty="0" smtClean="0"/>
          </a:p>
          <a:p>
            <a:pPr marL="0" indent="0" algn="ctr">
              <a:buNone/>
            </a:pPr>
            <a:r>
              <a:rPr lang="en-AU" sz="4400" dirty="0" smtClean="0"/>
              <a:t>Now use the additional documents and standards to complete the worksheet questions on page 46 and </a:t>
            </a:r>
            <a:r>
              <a:rPr lang="en-AU" sz="4400" dirty="0" smtClean="0"/>
              <a:t>the caravan park maximum demand exercise on page 41.</a:t>
            </a:r>
            <a:endParaRPr lang="en-AU" sz="4400" dirty="0"/>
          </a:p>
        </p:txBody>
      </p:sp>
    </p:spTree>
    <p:extLst>
      <p:ext uri="{BB962C8B-B14F-4D97-AF65-F5344CB8AC3E}">
        <p14:creationId xmlns:p14="http://schemas.microsoft.com/office/powerpoint/2010/main" val="25655419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lgn="ctr">
              <a:buNone/>
            </a:pPr>
            <a:endParaRPr lang="en-AU" dirty="0" smtClean="0"/>
          </a:p>
          <a:p>
            <a:pPr marL="0" indent="0" algn="ctr">
              <a:buNone/>
            </a:pPr>
            <a:endParaRPr lang="en-AU" dirty="0" smtClean="0"/>
          </a:p>
          <a:p>
            <a:pPr marL="0" indent="0" algn="ctr">
              <a:buNone/>
            </a:pPr>
            <a:r>
              <a:rPr lang="en-AU" sz="8800" dirty="0" smtClean="0"/>
              <a:t>THE</a:t>
            </a:r>
            <a:r>
              <a:rPr lang="en-AU" dirty="0" smtClean="0"/>
              <a:t>      </a:t>
            </a:r>
            <a:r>
              <a:rPr lang="en-AU" sz="8800" dirty="0" smtClean="0"/>
              <a:t>END</a:t>
            </a:r>
            <a:endParaRPr lang="en-AU" sz="8800" dirty="0"/>
          </a:p>
        </p:txBody>
      </p:sp>
    </p:spTree>
    <p:extLst>
      <p:ext uri="{BB962C8B-B14F-4D97-AF65-F5344CB8AC3E}">
        <p14:creationId xmlns:p14="http://schemas.microsoft.com/office/powerpoint/2010/main" val="388825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anim calcmode="lin" valueType="num">
                                      <p:cBhvr>
                                        <p:cTn id="8"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lgn="ctr">
              <a:buNone/>
            </a:pPr>
            <a:r>
              <a:rPr lang="en-AU" sz="5100" b="1" u="sng" dirty="0"/>
              <a:t>Public Buildings</a:t>
            </a:r>
          </a:p>
          <a:p>
            <a:pPr marL="0" indent="0">
              <a:buNone/>
            </a:pPr>
            <a:r>
              <a:rPr lang="en-AU" dirty="0"/>
              <a:t>The WA Health (Public Buildings) Regulations 1992 specify special requirements for lighting and lighting control in public buildings.  It covers such aspects as:</a:t>
            </a:r>
          </a:p>
          <a:p>
            <a:pPr marL="0" indent="0">
              <a:buNone/>
            </a:pPr>
            <a:r>
              <a:rPr lang="en-AU" dirty="0"/>
              <a:t> </a:t>
            </a:r>
          </a:p>
          <a:p>
            <a:r>
              <a:rPr lang="en-AU" dirty="0"/>
              <a:t>     a.   Exit signs                        		</a:t>
            </a:r>
            <a:r>
              <a:rPr lang="en-AU" dirty="0" smtClean="0"/>
              <a:t>	Clause </a:t>
            </a:r>
            <a:r>
              <a:rPr lang="en-AU" dirty="0"/>
              <a:t>16</a:t>
            </a:r>
          </a:p>
          <a:p>
            <a:r>
              <a:rPr lang="en-AU" dirty="0"/>
              <a:t>     b.   Lighting levels                  		</a:t>
            </a:r>
            <a:r>
              <a:rPr lang="en-AU" dirty="0" smtClean="0"/>
              <a:t>	Clause </a:t>
            </a:r>
            <a:r>
              <a:rPr lang="en-AU" dirty="0"/>
              <a:t>28</a:t>
            </a:r>
          </a:p>
          <a:p>
            <a:r>
              <a:rPr lang="en-AU" dirty="0"/>
              <a:t>     c.   Position of luminaires            </a:t>
            </a:r>
            <a:r>
              <a:rPr lang="en-AU" dirty="0" smtClean="0"/>
              <a:t>	</a:t>
            </a:r>
            <a:r>
              <a:rPr lang="en-AU" dirty="0"/>
              <a:t>	Clause 28</a:t>
            </a:r>
          </a:p>
          <a:p>
            <a:r>
              <a:rPr lang="en-AU" dirty="0"/>
              <a:t>     d.   Switches controlling lighting     	Clause 30</a:t>
            </a:r>
          </a:p>
          <a:p>
            <a:r>
              <a:rPr lang="en-AU" dirty="0"/>
              <a:t>     e.   External lighting requirements    	Clause 31</a:t>
            </a:r>
          </a:p>
          <a:p>
            <a:r>
              <a:rPr lang="en-AU" dirty="0"/>
              <a:t>     f.    Emergency lighting                	</a:t>
            </a:r>
            <a:r>
              <a:rPr lang="en-AU" dirty="0" smtClean="0"/>
              <a:t>	Clause </a:t>
            </a:r>
            <a:r>
              <a:rPr lang="en-AU" dirty="0"/>
              <a:t>32</a:t>
            </a:r>
          </a:p>
          <a:p>
            <a:r>
              <a:rPr lang="en-AU" dirty="0"/>
              <a:t>     g.   General lighting for auditoriums  	Clause 38</a:t>
            </a:r>
          </a:p>
          <a:p>
            <a:r>
              <a:rPr lang="en-AU" dirty="0"/>
              <a:t>     h.   Safety lighting                   	</a:t>
            </a:r>
            <a:r>
              <a:rPr lang="en-AU" dirty="0" smtClean="0"/>
              <a:t>	Clause </a:t>
            </a:r>
            <a:r>
              <a:rPr lang="en-AU" dirty="0"/>
              <a:t>39</a:t>
            </a:r>
          </a:p>
          <a:p>
            <a:r>
              <a:rPr lang="en-AU" dirty="0"/>
              <a:t>     </a:t>
            </a:r>
            <a:r>
              <a:rPr lang="en-AU" dirty="0" err="1"/>
              <a:t>i</a:t>
            </a:r>
            <a:r>
              <a:rPr lang="en-AU" dirty="0"/>
              <a:t>.    Construction of luminaires        	Clause 40</a:t>
            </a:r>
          </a:p>
          <a:p>
            <a:r>
              <a:rPr lang="en-AU" dirty="0"/>
              <a:t>     j.    Stage equipment                   	</a:t>
            </a:r>
            <a:r>
              <a:rPr lang="en-AU" dirty="0" smtClean="0"/>
              <a:t>	Clause </a:t>
            </a:r>
            <a:r>
              <a:rPr lang="en-AU" dirty="0"/>
              <a:t>42</a:t>
            </a:r>
          </a:p>
          <a:p>
            <a:r>
              <a:rPr lang="en-AU" dirty="0"/>
              <a:t>     k.   Lighting in classrooms             </a:t>
            </a:r>
            <a:r>
              <a:rPr lang="en-AU" dirty="0" smtClean="0"/>
              <a:t>	         </a:t>
            </a:r>
            <a:r>
              <a:rPr lang="en-AU" dirty="0"/>
              <a:t>Clause 50</a:t>
            </a:r>
          </a:p>
          <a:p>
            <a:pPr marL="0" indent="0">
              <a:buNone/>
            </a:pPr>
            <a:endParaRPr lang="en-AU" b="1" dirty="0"/>
          </a:p>
        </p:txBody>
      </p:sp>
    </p:spTree>
    <p:extLst>
      <p:ext uri="{BB962C8B-B14F-4D97-AF65-F5344CB8AC3E}">
        <p14:creationId xmlns:p14="http://schemas.microsoft.com/office/powerpoint/2010/main" val="4064479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AU" b="1" u="sng" dirty="0"/>
              <a:t>Electrical Installations in Medical Treatment </a:t>
            </a:r>
            <a:r>
              <a:rPr lang="en-AU" b="1" u="sng" dirty="0" smtClean="0"/>
              <a:t>Areas</a:t>
            </a:r>
          </a:p>
          <a:p>
            <a:pPr marL="0" indent="0" algn="ctr">
              <a:buNone/>
            </a:pPr>
            <a:endParaRPr lang="en-AU" b="1" u="sng" dirty="0"/>
          </a:p>
          <a:p>
            <a:pPr marL="0" indent="0" algn="ctr">
              <a:buNone/>
            </a:pPr>
            <a:r>
              <a:rPr lang="en-AU" dirty="0"/>
              <a:t>Doctor’s surgeries, hospitals and other buildings where medical procedures are performed, require the electrical installation to conform to </a:t>
            </a:r>
            <a:r>
              <a:rPr lang="en-AU" u="sng" dirty="0"/>
              <a:t>AS/NZS 3003 </a:t>
            </a:r>
            <a:r>
              <a:rPr lang="en-AU" i="1" u="sng" dirty="0"/>
              <a:t>Electrical installations-Patient areas</a:t>
            </a:r>
            <a:r>
              <a:rPr lang="en-AU" u="sng" dirty="0"/>
              <a:t> </a:t>
            </a:r>
            <a:r>
              <a:rPr lang="en-AU" dirty="0"/>
              <a:t>as well as AS/NZS 3000</a:t>
            </a:r>
            <a:endParaRPr lang="en-AU" u="sng" dirty="0"/>
          </a:p>
          <a:p>
            <a:pPr marL="0" indent="0" algn="ctr">
              <a:buNone/>
            </a:pPr>
            <a:endParaRPr lang="en-AU" dirty="0"/>
          </a:p>
        </p:txBody>
      </p:sp>
    </p:spTree>
    <p:extLst>
      <p:ext uri="{BB962C8B-B14F-4D97-AF65-F5344CB8AC3E}">
        <p14:creationId xmlns:p14="http://schemas.microsoft.com/office/powerpoint/2010/main" val="3481749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UEE11 Jenneson and Pethebridge resources\Pethebridge and Neeson 7th edition Volume 2 picts\Peth V2 Chapter 8\Pathebridge_fig8.5b_p245.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03446" y="961054"/>
            <a:ext cx="4851918" cy="5598366"/>
          </a:xfrm>
          <a:prstGeom prst="rect">
            <a:avLst/>
          </a:prstGeom>
          <a:noFill/>
          <a:ln>
            <a:noFill/>
          </a:ln>
        </p:spPr>
      </p:pic>
    </p:spTree>
    <p:extLst>
      <p:ext uri="{BB962C8B-B14F-4D97-AF65-F5344CB8AC3E}">
        <p14:creationId xmlns:p14="http://schemas.microsoft.com/office/powerpoint/2010/main" val="235761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1012"/>
            <a:ext cx="8229600" cy="5402425"/>
          </a:xfrm>
        </p:spPr>
        <p:txBody>
          <a:bodyPr>
            <a:normAutofit fontScale="92500" lnSpcReduction="20000"/>
          </a:bodyPr>
          <a:lstStyle/>
          <a:p>
            <a:pPr marL="0" indent="0" algn="ctr">
              <a:buNone/>
            </a:pPr>
            <a:r>
              <a:rPr lang="en-AU" dirty="0"/>
              <a:t>All Australian Heritage listed buildings are covered by the Burra Charter. The Burra Charter defines the basic principles and procedures to be followed to conserve places of cultural heritage significance in Western Australia</a:t>
            </a:r>
            <a:r>
              <a:rPr lang="en-AU" dirty="0" smtClean="0"/>
              <a:t>.</a:t>
            </a:r>
          </a:p>
          <a:p>
            <a:pPr marL="0" indent="0" algn="ctr">
              <a:buNone/>
            </a:pPr>
            <a:endParaRPr lang="en-AU" dirty="0"/>
          </a:p>
          <a:p>
            <a:pPr marL="0" indent="0">
              <a:buNone/>
            </a:pPr>
            <a:r>
              <a:rPr lang="en-AU" dirty="0"/>
              <a:t>The guiding principles are</a:t>
            </a:r>
            <a:r>
              <a:rPr lang="en-AU" dirty="0" smtClean="0"/>
              <a:t>:</a:t>
            </a:r>
          </a:p>
          <a:p>
            <a:pPr marL="0" indent="0">
              <a:buNone/>
            </a:pPr>
            <a:endParaRPr lang="en-AU" dirty="0"/>
          </a:p>
          <a:p>
            <a:pPr marL="0" indent="0">
              <a:buNone/>
            </a:pPr>
            <a:r>
              <a:rPr lang="en-AU" dirty="0"/>
              <a:t>• do as much as necessary to care for the place and make it useable; but otherwise</a:t>
            </a:r>
          </a:p>
          <a:p>
            <a:pPr marL="0" indent="0">
              <a:buNone/>
            </a:pPr>
            <a:r>
              <a:rPr lang="en-AU" dirty="0"/>
              <a:t>• change as little as possible so that its cultural significance is retained.</a:t>
            </a:r>
          </a:p>
          <a:p>
            <a:endParaRPr lang="en-AU" dirty="0"/>
          </a:p>
        </p:txBody>
      </p:sp>
    </p:spTree>
    <p:extLst>
      <p:ext uri="{BB962C8B-B14F-4D97-AF65-F5344CB8AC3E}">
        <p14:creationId xmlns:p14="http://schemas.microsoft.com/office/powerpoint/2010/main" val="4275559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AU" dirty="0"/>
              <a:t>Exercise extreme caution if old rubber-insulated (VIR) wiring is still in use in older buildings. </a:t>
            </a:r>
            <a:r>
              <a:rPr lang="en-AU" dirty="0" smtClean="0"/>
              <a:t>Age </a:t>
            </a:r>
            <a:r>
              <a:rPr lang="en-AU" dirty="0"/>
              <a:t>turns the rubber very brittle and any movement of the cables can cause it to disintegrate and the wiring to short circuit. </a:t>
            </a:r>
            <a:endParaRPr lang="en-AU" dirty="0" smtClean="0"/>
          </a:p>
          <a:p>
            <a:pPr marL="0" indent="0" algn="ctr">
              <a:buNone/>
            </a:pPr>
            <a:endParaRPr lang="en-AU" dirty="0"/>
          </a:p>
          <a:p>
            <a:r>
              <a:rPr lang="en-AU" dirty="0"/>
              <a:t>Early installations may not be earthed, adding to their danger. Other potential problems that should be checked are the mechanical wear of switches, wear, arcing or corrosion of electrical contacts and any sign of abnormal deterioration.</a:t>
            </a:r>
          </a:p>
        </p:txBody>
      </p:sp>
    </p:spTree>
    <p:extLst>
      <p:ext uri="{BB962C8B-B14F-4D97-AF65-F5344CB8AC3E}">
        <p14:creationId xmlns:p14="http://schemas.microsoft.com/office/powerpoint/2010/main" val="2740705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endParaRPr lang="en-AU" dirty="0" smtClean="0"/>
          </a:p>
          <a:p>
            <a:pPr marL="0" indent="0">
              <a:buNone/>
            </a:pPr>
            <a:endParaRPr lang="en-AU" dirty="0"/>
          </a:p>
          <a:p>
            <a:pPr marL="0" indent="0" algn="ctr">
              <a:buNone/>
            </a:pPr>
            <a:r>
              <a:rPr lang="en-AU" dirty="0" smtClean="0"/>
              <a:t>Before </a:t>
            </a:r>
            <a:r>
              <a:rPr lang="en-AU" dirty="0"/>
              <a:t>starting work on a Heritage Listed Building, you should seek advice from the </a:t>
            </a:r>
            <a:endParaRPr lang="en-AU" dirty="0" smtClean="0"/>
          </a:p>
          <a:p>
            <a:pPr marL="0" indent="0" algn="ctr">
              <a:buNone/>
            </a:pPr>
            <a:r>
              <a:rPr lang="en-AU" b="1" u="sng" dirty="0" smtClean="0"/>
              <a:t>WA </a:t>
            </a:r>
            <a:r>
              <a:rPr lang="en-AU" b="1" u="sng" dirty="0"/>
              <a:t>Heritage </a:t>
            </a:r>
            <a:r>
              <a:rPr lang="en-AU" b="1" u="sng" dirty="0" smtClean="0"/>
              <a:t>Council</a:t>
            </a:r>
          </a:p>
          <a:p>
            <a:pPr marL="0" indent="0" algn="ctr">
              <a:buNone/>
            </a:pPr>
            <a:endParaRPr lang="en-AU" b="1" u="sng" dirty="0" smtClean="0"/>
          </a:p>
          <a:p>
            <a:pPr marL="0" indent="0" algn="ctr">
              <a:buNone/>
            </a:pPr>
            <a:endParaRPr lang="en-AU" b="1" u="sng" dirty="0"/>
          </a:p>
          <a:p>
            <a:pPr marL="0" indent="0" algn="r">
              <a:buNone/>
            </a:pPr>
            <a:r>
              <a:rPr lang="en-AU" dirty="0" smtClean="0"/>
              <a:t>Unless</a:t>
            </a:r>
          </a:p>
          <a:p>
            <a:pPr marL="0" indent="0" algn="ctr">
              <a:buNone/>
            </a:pPr>
            <a:endParaRPr lang="en-AU" b="1" u="sng" dirty="0"/>
          </a:p>
        </p:txBody>
      </p:sp>
    </p:spTree>
    <p:extLst>
      <p:ext uri="{BB962C8B-B14F-4D97-AF65-F5344CB8AC3E}">
        <p14:creationId xmlns:p14="http://schemas.microsoft.com/office/powerpoint/2010/main" val="162207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84988"/>
            <a:ext cx="8229600" cy="4941175"/>
          </a:xfrm>
        </p:spPr>
        <p:txBody>
          <a:bodyPr>
            <a:normAutofit fontScale="77500" lnSpcReduction="20000"/>
          </a:bodyPr>
          <a:lstStyle/>
          <a:p>
            <a:pPr marL="0" indent="0">
              <a:buNone/>
            </a:pPr>
            <a:r>
              <a:rPr lang="en-AU" dirty="0" smtClean="0"/>
              <a:t>The work involves the following:</a:t>
            </a:r>
          </a:p>
          <a:p>
            <a:pPr marL="0" indent="0">
              <a:buNone/>
            </a:pPr>
            <a:endParaRPr lang="en-AU" dirty="0" smtClean="0"/>
          </a:p>
          <a:p>
            <a:r>
              <a:rPr lang="en-AU" dirty="0"/>
              <a:t>Building maintenance that does not involve the removal of, or damage to, the existing fabric of the building or the use of new materials</a:t>
            </a:r>
            <a:r>
              <a:rPr lang="en-AU" dirty="0" smtClean="0"/>
              <a:t>.</a:t>
            </a:r>
          </a:p>
          <a:p>
            <a:endParaRPr lang="en-AU" dirty="0"/>
          </a:p>
          <a:p>
            <a:r>
              <a:rPr lang="en-AU" dirty="0"/>
              <a:t>Replacement of utility services (e.g.  electrical circuits) using existing routes or voids that does not involve the removal of, or damage to, the fabric of the building</a:t>
            </a:r>
            <a:r>
              <a:rPr lang="en-AU" dirty="0" smtClean="0"/>
              <a:t>.</a:t>
            </a:r>
          </a:p>
          <a:p>
            <a:endParaRPr lang="en-AU" dirty="0"/>
          </a:p>
          <a:p>
            <a:r>
              <a:rPr lang="en-AU" dirty="0"/>
              <a:t>Installation of a temporary security fence, scaffold, hoarding or surveillance system that does not affect the fabric of a building, the landscape or archaeological features of the land.</a:t>
            </a:r>
          </a:p>
        </p:txBody>
      </p:sp>
    </p:spTree>
    <p:extLst>
      <p:ext uri="{BB962C8B-B14F-4D97-AF65-F5344CB8AC3E}">
        <p14:creationId xmlns:p14="http://schemas.microsoft.com/office/powerpoint/2010/main" val="4338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ostCentre xmlns="c369ec6e-e776-4cfb-9aab-85bbb2d3059b">MK - Marketing </CostCentre>
    <Tag xmlns="c369ec6e-e776-4cfb-9aab-85bbb2d3059b" xsi:nil="true"/>
    <Suffix xmlns="c369ec6e-e776-4cfb-9aab-85bbb2d3059b">C</Suffix>
    <NameKeywords xmlns="c369ec6e-e776-4cfb-9aab-85bbb2d3059b" xsi:nil="true"/>
    <Corpex xmlns="c369ec6e-e776-4cfb-9aab-85bbb2d3059b">false</Corpex>
    <IconOverlay xmlns="http://schemas.microsoft.com/sharepoint/v4" xsi:nil="true"/>
    <ByWhom xmlns="c369ec6e-e776-4cfb-9aab-85bbb2d3059b" xsi:nil="true"/>
    <Prefix xmlns="c369ec6e-e776-4cfb-9aab-85bbb2d3059b">Template</Prefix>
    <UploadDate xmlns="c369ec6e-e776-4cfb-9aab-85bbb2d3059b" xsi:nil="true"/>
    <ActionRequired xmlns="c369ec6e-e776-4cfb-9aab-85bbb2d3059b" xsi:nil="true"/>
    <Links xmlns="c369ec6e-e776-4cfb-9aab-85bbb2d3059b" xsi:nil="true"/>
    <IssueNum xmlns="c369ec6e-e776-4cfb-9aab-85bbb2d3059b" xsi:nil="true"/>
    <Division xmlns="c369ec6e-e776-4cfb-9aab-85bbb2d3059b">Business Services</Division>
    <IssueDate xmlns="c369ec6e-e776-4cfb-9aab-85bbb2d3059b">2016-09-19T16:00:00+00:00</IssueDate>
    <Pathway xmlns="7f1ed7a5-13c4-4640-91cb-37295ecf9af4">Corporate Management</Pathway>
    <CentralStatus xmlns="c369ec6e-e776-4cfb-9aab-85bbb2d3059b" xsi:nil="true"/>
    <ProposedTitle xmlns="c369ec6e-e776-4cfb-9aab-85bbb2d3059b" xsi:nil="true"/>
    <Frequently xmlns="c369ec6e-e776-4cfb-9aab-85bbb2d3059b">false</Frequently>
    <OtherReferences xmlns="c369ec6e-e776-4cfb-9aab-85bbb2d3059b" xsi:nil="true"/>
    <CergDate xmlns="c369ec6e-e776-4cfb-9aab-85bbb2d3059b" xsi:nil="true"/>
    <International xmlns="c369ec6e-e776-4cfb-9aab-85bbb2d3059b" xsi:nil="true"/>
    <Portal xmlns="c369ec6e-e776-4cfb-9aab-85bbb2d3059b">false</Portal>
    <PolicyNum xmlns="c369ec6e-e776-4cfb-9aab-85bbb2d3059b">076</PolicyNum>
    <CorpexDate xmlns="c369ec6e-e776-4cfb-9aab-85bbb2d3059b" xsi:nil="true"/>
    <ReviewDate xmlns="c369ec6e-e776-4cfb-9aab-85bbb2d3059b">20/09/2017</ReviewDate>
    <Comments xmlns="http://schemas.microsoft.com/sharepoint/v3">20/09/2016 Received from Peter Lawton, Marketing. Updated Header</Comments>
    <Cerg xmlns="c369ec6e-e776-4cfb-9aab-85bbb2d3059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Central Document" ma:contentTypeID="0x010100AF4BA1430F2E4F53972F8E467AD5D5BB0086460676241B764E9EAAD0C0729A3707" ma:contentTypeVersion="5" ma:contentTypeDescription="A base document type for central documents used in the policies, procedures and form library." ma:contentTypeScope="" ma:versionID="99e1ff77c894d00fe94b28ee0849c5f8">
  <xsd:schema xmlns:xsd="http://www.w3.org/2001/XMLSchema" xmlns:xs="http://www.w3.org/2001/XMLSchema" xmlns:p="http://schemas.microsoft.com/office/2006/metadata/properties" xmlns:ns1="http://schemas.microsoft.com/sharepoint/v3" xmlns:ns2="c369ec6e-e776-4cfb-9aab-85bbb2d3059b" xmlns:ns3="http://schemas.microsoft.com/sharepoint/v4" xmlns:ns4="7f1ed7a5-13c4-4640-91cb-37295ecf9af4" targetNamespace="http://schemas.microsoft.com/office/2006/metadata/properties" ma:root="true" ma:fieldsID="e870e9e9b254638471bb4626f2c0c6b1" ns1:_="" ns2:_="" ns3:_="" ns4:_="">
    <xsd:import namespace="http://schemas.microsoft.com/sharepoint/v3"/>
    <xsd:import namespace="c369ec6e-e776-4cfb-9aab-85bbb2d3059b"/>
    <xsd:import namespace="http://schemas.microsoft.com/sharepoint/v4"/>
    <xsd:import namespace="7f1ed7a5-13c4-4640-91cb-37295ecf9af4"/>
    <xsd:element name="properties">
      <xsd:complexType>
        <xsd:sequence>
          <xsd:element name="documentManagement">
            <xsd:complexType>
              <xsd:all>
                <xsd:element ref="ns2:Prefix" minOccurs="0"/>
                <xsd:element ref="ns2:PolicyNum" minOccurs="0"/>
                <xsd:element ref="ns2:Suffix" minOccurs="0"/>
                <xsd:element ref="ns2:IssueNum" minOccurs="0"/>
                <xsd:element ref="ns2:IssueDate" minOccurs="0"/>
                <xsd:element ref="ns2:ReviewDate" minOccurs="0"/>
                <xsd:element ref="ns2:ActionRequired" minOccurs="0"/>
                <xsd:element ref="ns2:ByWhom" minOccurs="0"/>
                <xsd:element ref="ns1:Comments" minOccurs="0"/>
                <xsd:element ref="ns2:Division" minOccurs="0"/>
                <xsd:element ref="ns2:CentralStatus" minOccurs="0"/>
                <xsd:element ref="ns2:ProposedTitle" minOccurs="0"/>
                <xsd:element ref="ns2:Frequently" minOccurs="0"/>
                <xsd:element ref="ns2:Cerg" minOccurs="0"/>
                <xsd:element ref="ns2:CergDate" minOccurs="0"/>
                <xsd:element ref="ns2:Corpex" minOccurs="0"/>
                <xsd:element ref="ns2:CorpexDate" minOccurs="0"/>
                <xsd:element ref="ns2:NameKeywords" minOccurs="0"/>
                <xsd:element ref="ns2:UploadDate" minOccurs="0"/>
                <xsd:element ref="ns2:Portal" minOccurs="0"/>
                <xsd:element ref="ns2:International" minOccurs="0"/>
                <xsd:element ref="ns2:Links" minOccurs="0"/>
                <xsd:element ref="ns2:OtherReferences" minOccurs="0"/>
                <xsd:element ref="ns2:CostCentre" minOccurs="0"/>
                <xsd:element ref="ns2:Tag" minOccurs="0"/>
                <xsd:element ref="ns3:IconOverlay" minOccurs="0"/>
                <xsd:element ref="ns4:Pathw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6" nillable="true" ma:displayName="Comments" ma:internalName="Comment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69ec6e-e776-4cfb-9aab-85bbb2d3059b" elementFormDefault="qualified">
    <xsd:import namespace="http://schemas.microsoft.com/office/2006/documentManagement/types"/>
    <xsd:import namespace="http://schemas.microsoft.com/office/infopath/2007/PartnerControls"/>
    <xsd:element name="Prefix" ma:index="8" nillable="true" ma:displayName="Prefix" ma:default="Checklist" ma:format="Dropdown" ma:internalName="Prefix">
      <xsd:simpleType>
        <xsd:restriction base="dms:Choice">
          <xsd:enumeration value="Checklist"/>
          <xsd:enumeration value="F"/>
          <xsd:enumeration value="Form"/>
          <xsd:enumeration value="Guide"/>
          <xsd:enumeration value="Policy"/>
          <xsd:enumeration value="Procedure"/>
          <xsd:enumeration value="Template"/>
          <xsd:enumeration value="WI"/>
        </xsd:restriction>
      </xsd:simpleType>
    </xsd:element>
    <xsd:element name="PolicyNum" ma:index="9" nillable="true" ma:displayName="Policy Number" ma:internalName="PolicyNum">
      <xsd:simpleType>
        <xsd:restriction base="dms:Text"/>
      </xsd:simpleType>
    </xsd:element>
    <xsd:element name="Suffix" ma:index="10" nillable="true" ma:displayName="Suffix" ma:internalName="Suffix">
      <xsd:simpleType>
        <xsd:restriction base="dms:Text">
          <xsd:maxLength value="2"/>
        </xsd:restriction>
      </xsd:simpleType>
    </xsd:element>
    <xsd:element name="IssueNum" ma:index="11" nillable="true" ma:displayName="Issue Number" ma:internalName="IssueNum">
      <xsd:simpleType>
        <xsd:restriction base="dms:Text"/>
      </xsd:simpleType>
    </xsd:element>
    <xsd:element name="IssueDate" ma:index="12" nillable="true" ma:displayName="Issue Date" ma:internalName="IssueDate">
      <xsd:simpleType>
        <xsd:restriction base="dms:DateTime"/>
      </xsd:simpleType>
    </xsd:element>
    <xsd:element name="ReviewDate" ma:index="13" nillable="true" ma:displayName="Review Date" ma:internalName="ReviewDate">
      <xsd:simpleType>
        <xsd:restriction base="dms:Text"/>
      </xsd:simpleType>
    </xsd:element>
    <xsd:element name="ActionRequired" ma:index="14" nillable="true" ma:displayName="Action Required" ma:internalName="ActionRequired">
      <xsd:simpleType>
        <xsd:restriction base="dms:Text"/>
      </xsd:simpleType>
    </xsd:element>
    <xsd:element name="ByWhom" ma:index="15" nillable="true" ma:displayName="By Whom" ma:internalName="ByWhom">
      <xsd:simpleType>
        <xsd:restriction base="dms:Text"/>
      </xsd:simpleType>
    </xsd:element>
    <xsd:element name="Division" ma:index="17" nillable="true" ma:displayName="Division" ma:internalName="Division">
      <xsd:simpleType>
        <xsd:restriction base="dms:Text"/>
      </xsd:simpleType>
    </xsd:element>
    <xsd:element name="CentralStatus" ma:index="18" nillable="true" ma:displayName="Central Status" ma:internalName="CentralStatus">
      <xsd:simpleType>
        <xsd:restriction base="dms:Text"/>
      </xsd:simpleType>
    </xsd:element>
    <xsd:element name="ProposedTitle" ma:index="19" nillable="true" ma:displayName="Proposed Title" ma:internalName="ProposedTitle">
      <xsd:simpleType>
        <xsd:restriction base="dms:Text"/>
      </xsd:simpleType>
    </xsd:element>
    <xsd:element name="Frequently" ma:index="20" nillable="true" ma:displayName="Frequently" ma:internalName="Frequently">
      <xsd:simpleType>
        <xsd:restriction base="dms:Boolean"/>
      </xsd:simpleType>
    </xsd:element>
    <xsd:element name="Cerg" ma:index="22" nillable="true" ma:displayName="CERG" ma:internalName="Cerg">
      <xsd:simpleType>
        <xsd:restriction base="dms:Text"/>
      </xsd:simpleType>
    </xsd:element>
    <xsd:element name="CergDate" ma:index="23" nillable="true" ma:displayName="CERG Date" ma:internalName="CergDate">
      <xsd:simpleType>
        <xsd:restriction base="dms:Text"/>
      </xsd:simpleType>
    </xsd:element>
    <xsd:element name="Corpex" ma:index="24" nillable="true" ma:displayName="CORPEX" ma:internalName="Corpex">
      <xsd:simpleType>
        <xsd:restriction base="dms:Boolean"/>
      </xsd:simpleType>
    </xsd:element>
    <xsd:element name="CorpexDate" ma:index="25" nillable="true" ma:displayName="CORPEX Date" ma:internalName="CorpexDate">
      <xsd:simpleType>
        <xsd:restriction base="dms:Text"/>
      </xsd:simpleType>
    </xsd:element>
    <xsd:element name="NameKeywords" ma:index="26" nillable="true" ma:displayName="Name Keywords" ma:internalName="NameKeywords">
      <xsd:simpleType>
        <xsd:restriction base="dms:Text"/>
      </xsd:simpleType>
    </xsd:element>
    <xsd:element name="UploadDate" ma:index="27" nillable="true" ma:displayName="Upload Date" ma:internalName="UploadDate">
      <xsd:simpleType>
        <xsd:restriction base="dms:DateTime"/>
      </xsd:simpleType>
    </xsd:element>
    <xsd:element name="Portal" ma:index="28" nillable="true" ma:displayName="Portal" ma:internalName="Portal">
      <xsd:simpleType>
        <xsd:restriction base="dms:Boolean"/>
      </xsd:simpleType>
    </xsd:element>
    <xsd:element name="International" ma:index="29" nillable="true" ma:displayName="International" ma:internalName="International">
      <xsd:simpleType>
        <xsd:restriction base="dms:Text"/>
      </xsd:simpleType>
    </xsd:element>
    <xsd:element name="Links" ma:index="30" nillable="true" ma:displayName="Links" ma:internalName="Links">
      <xsd:simpleType>
        <xsd:restriction base="dms:Note">
          <xsd:maxLength value="255"/>
        </xsd:restriction>
      </xsd:simpleType>
    </xsd:element>
    <xsd:element name="OtherReferences" ma:index="31" nillable="true" ma:displayName="Other References" ma:internalName="OtherReferences">
      <xsd:simpleType>
        <xsd:restriction base="dms:Note">
          <xsd:maxLength value="255"/>
        </xsd:restriction>
      </xsd:simpleType>
    </xsd:element>
    <xsd:element name="CostCentre" ma:index="32" nillable="true" ma:displayName="Cost Centre" ma:internalName="CostCentre">
      <xsd:simpleType>
        <xsd:restriction base="dms:Text"/>
      </xsd:simpleType>
    </xsd:element>
    <xsd:element name="Tag" ma:index="33" nillable="true" ma:displayName="Tag" ma:description="Key Academic, Top used docs" ma:internalName="Tag">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d7a5-13c4-4640-91cb-37295ecf9af4" elementFormDefault="qualified">
    <xsd:import namespace="http://schemas.microsoft.com/office/2006/documentManagement/types"/>
    <xsd:import namespace="http://schemas.microsoft.com/office/infopath/2007/PartnerControls"/>
    <xsd:element name="Pathway" ma:index="35" nillable="true" ma:displayName="Pathway" ma:default="Academic" ma:description="Choose a pathway it will be shown on in the left menu" ma:format="Dropdown" ma:internalName="Pathway">
      <xsd:simpleType>
        <xsd:restriction base="dms:Choice">
          <xsd:enumeration value="Academic"/>
          <xsd:enumeration value="Student Services"/>
          <xsd:enumeration value="Finance"/>
          <xsd:enumeration value="HR OSH"/>
          <xsd:enumeration value="IT Facilities"/>
          <xsd:enumeration value="Corporate Managemen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21"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3B4755-80B4-4FE9-9650-4C8006444834}">
  <ds:schemaRefs>
    <ds:schemaRef ds:uri="http://schemas.microsoft.com/sharepoint/v3/contenttype/forms"/>
  </ds:schemaRefs>
</ds:datastoreItem>
</file>

<file path=customXml/itemProps2.xml><?xml version="1.0" encoding="utf-8"?>
<ds:datastoreItem xmlns:ds="http://schemas.openxmlformats.org/officeDocument/2006/customXml" ds:itemID="{D6F79D9B-5A67-492D-BB4F-F3913BAD9421}">
  <ds:schemaRefs>
    <ds:schemaRef ds:uri="http://schemas.microsoft.com/sharepoint/v3"/>
    <ds:schemaRef ds:uri="c369ec6e-e776-4cfb-9aab-85bbb2d3059b"/>
    <ds:schemaRef ds:uri="http://schemas.microsoft.com/sharepoint/v4"/>
    <ds:schemaRef ds:uri="http://purl.org/dc/dcmitype/"/>
    <ds:schemaRef ds:uri="http://purl.org/dc/terms/"/>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7f1ed7a5-13c4-4640-91cb-37295ecf9af4"/>
    <ds:schemaRef ds:uri="http://www.w3.org/XML/1998/namespace"/>
  </ds:schemaRefs>
</ds:datastoreItem>
</file>

<file path=customXml/itemProps3.xml><?xml version="1.0" encoding="utf-8"?>
<ds:datastoreItem xmlns:ds="http://schemas.openxmlformats.org/officeDocument/2006/customXml" ds:itemID="{3B544120-7B51-441F-BEA9-28EEFE7CBB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69ec6e-e776-4cfb-9aab-85bbb2d3059b"/>
    <ds:schemaRef ds:uri="http://schemas.microsoft.com/sharepoint/v4"/>
    <ds:schemaRef ds:uri="7f1ed7a5-13c4-4640-91cb-37295ecf9a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589</TotalTime>
  <Words>983</Words>
  <Application>Microsoft Office PowerPoint</Application>
  <PresentationFormat>On-screen Show (4:3)</PresentationFormat>
  <Paragraphs>127</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North Metropolitan TAFE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 (G076C)</dc:title>
  <dc:subject>Powerpoint presentation template (G076C)</dc:subject>
  <dc:creator>North Metropolitan TAFE</dc:creator>
  <cp:keywords>powerpoint presentation template</cp:keywords>
  <cp:lastModifiedBy>Christian Silva</cp:lastModifiedBy>
  <cp:revision>42</cp:revision>
  <dcterms:created xsi:type="dcterms:W3CDTF">2016-03-29T04:23:42Z</dcterms:created>
  <dcterms:modified xsi:type="dcterms:W3CDTF">2017-05-25T08:20:42Z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0x010100AF4BA1430F2E4F53972F8E467AD5D5BB0086460676241B764E9EAAD0C0729A3707</vt:lpwstr>
  </property>
</Properties>
</file>