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A1514-F326-1840-B15D-D4720038598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E024E-F835-6D45-89C3-0E2F93EE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7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E024E-F835-6D45-89C3-0E2F93EE799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20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89C6-6277-454E-AECF-6C3872A9450F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46F4-8938-5C4A-A3E0-434D3C35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8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89C6-6277-454E-AECF-6C3872A9450F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46F4-8938-5C4A-A3E0-434D3C35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89C6-6277-454E-AECF-6C3872A9450F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46F4-8938-5C4A-A3E0-434D3C35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9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89C6-6277-454E-AECF-6C3872A9450F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46F4-8938-5C4A-A3E0-434D3C35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09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89C6-6277-454E-AECF-6C3872A9450F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46F4-8938-5C4A-A3E0-434D3C35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2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89C6-6277-454E-AECF-6C3872A9450F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46F4-8938-5C4A-A3E0-434D3C35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99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89C6-6277-454E-AECF-6C3872A9450F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46F4-8938-5C4A-A3E0-434D3C35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7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89C6-6277-454E-AECF-6C3872A9450F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46F4-8938-5C4A-A3E0-434D3C35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89C6-6277-454E-AECF-6C3872A9450F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46F4-8938-5C4A-A3E0-434D3C35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9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89C6-6277-454E-AECF-6C3872A9450F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46F4-8938-5C4A-A3E0-434D3C35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91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89C6-6277-454E-AECF-6C3872A9450F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46F4-8938-5C4A-A3E0-434D3C358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8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489C6-6277-454E-AECF-6C3872A9450F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F46F4-8938-5C4A-A3E0-434D3C3588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MT_PPT4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32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6918" y="2080726"/>
            <a:ext cx="89853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4800" u="sng" dirty="0" smtClean="0"/>
              <a:t>Section </a:t>
            </a:r>
            <a:r>
              <a:rPr lang="en-AU" sz="4800" u="sng" dirty="0" smtClean="0"/>
              <a:t>3 </a:t>
            </a:r>
            <a:endParaRPr lang="en-AU" sz="4800" u="sng" dirty="0"/>
          </a:p>
          <a:p>
            <a:pPr algn="ctr"/>
            <a:r>
              <a:rPr lang="en-AU" sz="4800" u="sng" dirty="0" smtClean="0"/>
              <a:t> </a:t>
            </a:r>
            <a:r>
              <a:rPr lang="en-AU" sz="4800" u="sng" dirty="0" smtClean="0"/>
              <a:t>Special </a:t>
            </a:r>
            <a:r>
              <a:rPr lang="en-AU" sz="4800" u="sng" dirty="0" smtClean="0"/>
              <a:t>Situations – Safety Services</a:t>
            </a:r>
            <a:endParaRPr lang="en-AU" sz="4800" u="sng" dirty="0" smtClean="0"/>
          </a:p>
        </p:txBody>
      </p:sp>
    </p:spTree>
    <p:extLst>
      <p:ext uri="{BB962C8B-B14F-4D97-AF65-F5344CB8AC3E}">
        <p14:creationId xmlns:p14="http://schemas.microsoft.com/office/powerpoint/2010/main" val="56554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AU" dirty="0" smtClean="0"/>
          </a:p>
          <a:p>
            <a:pPr marL="0" indent="0" algn="ctr">
              <a:buNone/>
            </a:pPr>
            <a:endParaRPr lang="en-AU" dirty="0" smtClean="0"/>
          </a:p>
          <a:p>
            <a:pPr marL="0" indent="0" algn="ctr">
              <a:buNone/>
            </a:pPr>
            <a:r>
              <a:rPr lang="en-AU" sz="8800" dirty="0" smtClean="0"/>
              <a:t>THE</a:t>
            </a:r>
            <a:r>
              <a:rPr lang="en-AU" dirty="0" smtClean="0"/>
              <a:t>      </a:t>
            </a:r>
            <a:r>
              <a:rPr lang="en-AU" sz="8800" dirty="0" smtClean="0"/>
              <a:t>END</a:t>
            </a:r>
            <a:endParaRPr lang="en-AU" sz="8800" dirty="0"/>
          </a:p>
        </p:txBody>
      </p:sp>
    </p:spTree>
    <p:extLst>
      <p:ext uri="{BB962C8B-B14F-4D97-AF65-F5344CB8AC3E}">
        <p14:creationId xmlns:p14="http://schemas.microsoft.com/office/powerpoint/2010/main" val="388825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697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AU" dirty="0" smtClean="0"/>
          </a:p>
          <a:p>
            <a:r>
              <a:rPr lang="en-AU" dirty="0"/>
              <a:t>At the main switchboard of large electrical installations, safety services such as; fire detection and fire-fighting systems, evacuation systems and lifts must be controlled separately from the main switch(</a:t>
            </a:r>
            <a:r>
              <a:rPr lang="en-AU" dirty="0" err="1"/>
              <a:t>es</a:t>
            </a:r>
            <a:r>
              <a:rPr lang="en-AU" dirty="0"/>
              <a:t>) that control general electrical services in the building. </a:t>
            </a: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Controlling </a:t>
            </a:r>
            <a:r>
              <a:rPr lang="en-AU" dirty="0"/>
              <a:t>safety services independently, ensures that the electrical supply is not inadvertently disconnected from electrical equipment that is required to operate during emergency conditions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444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40563" y="1030286"/>
            <a:ext cx="3790203" cy="41077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2556" y="5346441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Note:</a:t>
            </a:r>
          </a:p>
          <a:p>
            <a:r>
              <a:rPr lang="en-AU" dirty="0"/>
              <a:t>Main switches f &amp; g control general electrical services – switched off in an emergency</a:t>
            </a:r>
          </a:p>
          <a:p>
            <a:r>
              <a:rPr lang="en-AU" dirty="0"/>
              <a:t>Main switches h, </a:t>
            </a:r>
            <a:r>
              <a:rPr lang="en-AU" dirty="0" err="1"/>
              <a:t>i</a:t>
            </a:r>
            <a:r>
              <a:rPr lang="en-AU" dirty="0"/>
              <a:t> &amp; j separately control various safety services</a:t>
            </a:r>
          </a:p>
        </p:txBody>
      </p:sp>
    </p:spTree>
    <p:extLst>
      <p:ext uri="{BB962C8B-B14F-4D97-AF65-F5344CB8AC3E}">
        <p14:creationId xmlns:p14="http://schemas.microsoft.com/office/powerpoint/2010/main" val="261703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dirty="0"/>
              <a:t>Main switches controlling safety circuits shall identify the equipment it supplies, </a:t>
            </a:r>
            <a:r>
              <a:rPr lang="en-AU" dirty="0" smtClean="0"/>
              <a:t>They shall also be marked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b="1" dirty="0" smtClean="0"/>
              <a:t>‘IN </a:t>
            </a:r>
            <a:r>
              <a:rPr lang="en-AU" b="1" dirty="0"/>
              <a:t>THE EVENT OF FIRE, DO NOT SWITCH OFF</a:t>
            </a:r>
            <a:r>
              <a:rPr lang="en-AU" b="1" dirty="0" smtClean="0"/>
              <a:t>’</a:t>
            </a:r>
          </a:p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r>
              <a:rPr lang="en-AU" dirty="0" smtClean="0"/>
              <a:t>and </a:t>
            </a:r>
            <a:r>
              <a:rPr lang="en-AU" dirty="0"/>
              <a:t>identified by contrasting colour from other equipment on that </a:t>
            </a:r>
            <a:r>
              <a:rPr lang="en-AU" dirty="0" smtClean="0"/>
              <a:t>switchboard (see AS/NZS 3000 clause 7.2.6.2)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Where </a:t>
            </a:r>
            <a:r>
              <a:rPr lang="en-AU" dirty="0"/>
              <a:t>the main switchboard supplies a safety equipment sub board, no switch shall be placed between the two switchboards that can isolate the safety </a:t>
            </a:r>
            <a:r>
              <a:rPr lang="en-AU" dirty="0" smtClean="0"/>
              <a:t>equipment (see AS/NZS 3000 clause 7.2.4.2 </a:t>
            </a:r>
            <a:r>
              <a:rPr lang="en-AU" i="1" dirty="0" smtClean="0"/>
              <a:t>Interposing switches</a:t>
            </a:r>
            <a:r>
              <a:rPr lang="en-AU" dirty="0" smtClean="0"/>
              <a:t>)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447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1222310"/>
            <a:ext cx="8229600" cy="490385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AU" sz="5100" b="1" u="sng" dirty="0"/>
              <a:t>Fire Pump </a:t>
            </a:r>
            <a:r>
              <a:rPr lang="en-AU" sz="5100" b="1" u="sng" dirty="0" smtClean="0"/>
              <a:t>Circuits</a:t>
            </a:r>
          </a:p>
          <a:p>
            <a:pPr marL="0" indent="0" algn="ctr">
              <a:buNone/>
            </a:pPr>
            <a:endParaRPr lang="en-AU" u="sng" dirty="0"/>
          </a:p>
          <a:p>
            <a:r>
              <a:rPr lang="en-AU" dirty="0"/>
              <a:t>Fire pump motor circuits must comply with AS/NZS 3000 clause 7.2.9. The isolating switch for the fire pump must be adjacent to the pump and must be locked in the on position.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Fire </a:t>
            </a:r>
            <a:r>
              <a:rPr lang="en-AU" dirty="0"/>
              <a:t>pump control circuits are </a:t>
            </a:r>
            <a:r>
              <a:rPr lang="en-AU" dirty="0" smtClean="0"/>
              <a:t>wired </a:t>
            </a:r>
            <a:r>
              <a:rPr lang="en-AU" dirty="0"/>
              <a:t>differently than conventional motor control systems, for example: the fire pump control circuit Active conductor is wired directly to the contactor coil and any control switch is in the neutral conductor. 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/>
              <a:t>No </a:t>
            </a:r>
            <a:r>
              <a:rPr lang="en-AU" dirty="0"/>
              <a:t>overload protection device shall be inserted between the pump controller and the motor.</a:t>
            </a:r>
          </a:p>
          <a:p>
            <a:pPr marL="0" indent="0" algn="ctr">
              <a:buNone/>
            </a:pPr>
            <a:endParaRPr lang="en-AU" u="sng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641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AU" b="1" u="sng" dirty="0" smtClean="0"/>
              <a:t>Fire Detection Equipment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In </a:t>
            </a:r>
            <a:r>
              <a:rPr lang="en-AU" dirty="0"/>
              <a:t>commercial and industrial installations, the electrical tradesperson will come across a number of different devices to detect fire. These devices can be </a:t>
            </a:r>
            <a:r>
              <a:rPr lang="en-AU" dirty="0" smtClean="0"/>
              <a:t>either: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b="1" dirty="0"/>
              <a:t>S</a:t>
            </a:r>
            <a:r>
              <a:rPr lang="en-AU" b="1" dirty="0" smtClean="0"/>
              <a:t>moke detectors</a:t>
            </a:r>
          </a:p>
          <a:p>
            <a:r>
              <a:rPr lang="en-AU" b="1" dirty="0"/>
              <a:t>C</a:t>
            </a:r>
            <a:r>
              <a:rPr lang="en-AU" b="1" dirty="0" smtClean="0"/>
              <a:t>arbon </a:t>
            </a:r>
            <a:r>
              <a:rPr lang="en-AU" b="1" dirty="0"/>
              <a:t>monoxide </a:t>
            </a:r>
            <a:r>
              <a:rPr lang="en-AU" b="1" dirty="0" smtClean="0"/>
              <a:t>detectors</a:t>
            </a:r>
          </a:p>
          <a:p>
            <a:r>
              <a:rPr lang="en-AU" b="1" dirty="0"/>
              <a:t>H</a:t>
            </a:r>
            <a:r>
              <a:rPr lang="en-AU" b="1" dirty="0" smtClean="0"/>
              <a:t>eat detectors</a:t>
            </a:r>
          </a:p>
          <a:p>
            <a:r>
              <a:rPr lang="en-AU" b="1" dirty="0"/>
              <a:t>F</a:t>
            </a:r>
            <a:r>
              <a:rPr lang="en-AU" b="1" dirty="0" smtClean="0"/>
              <a:t>lame </a:t>
            </a:r>
            <a:r>
              <a:rPr lang="en-AU" b="1" dirty="0"/>
              <a:t>detector alarms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62639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9004"/>
            <a:ext cx="8229600" cy="4997159"/>
          </a:xfrm>
        </p:spPr>
        <p:txBody>
          <a:bodyPr>
            <a:normAutofit fontScale="92500" lnSpcReduction="10000"/>
          </a:bodyPr>
          <a:lstStyle/>
          <a:p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 algn="ctr">
              <a:buNone/>
            </a:pPr>
            <a:endParaRPr lang="en-AU" sz="2400" dirty="0" smtClean="0"/>
          </a:p>
          <a:p>
            <a:pPr marL="0" indent="0" algn="ctr">
              <a:buNone/>
            </a:pPr>
            <a:r>
              <a:rPr lang="en-AU" sz="2400" b="1" u="sng" dirty="0" smtClean="0"/>
              <a:t>A </a:t>
            </a:r>
            <a:r>
              <a:rPr lang="en-AU" sz="2400" b="1" u="sng" dirty="0"/>
              <a:t>c</a:t>
            </a:r>
            <a:r>
              <a:rPr lang="en-AU" sz="2400" b="1" u="sng" dirty="0" smtClean="0"/>
              <a:t>ommercial smoke detector used in offices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902" y="1910750"/>
            <a:ext cx="4270195" cy="343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2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AU" dirty="0"/>
              <a:t>In domestic installations it has been mandatory for many years to install smoke detectors. </a:t>
            </a: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AS/NZS </a:t>
            </a:r>
            <a:r>
              <a:rPr lang="en-AU" dirty="0"/>
              <a:t>3000 suggest that smoke and fire detectors are connected to a lighting final sub-circuit rather than connected to a dedicated alarm circuit</a:t>
            </a:r>
            <a:r>
              <a:rPr lang="en-AU" dirty="0" smtClean="0"/>
              <a:t>.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 </a:t>
            </a:r>
            <a:r>
              <a:rPr lang="en-AU" dirty="0"/>
              <a:t>The use of the lighting final sub-circuit provides monitoring that the main supply is available, as failure of the lighting circuit would be indicated by the lack of illumination, see AS/NZS 3000 clause 4.6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01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 smtClean="0"/>
              <a:t>Now answer the questions on page 52.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527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stCentre xmlns="c369ec6e-e776-4cfb-9aab-85bbb2d3059b">MK - Marketing </CostCentre>
    <Tag xmlns="c369ec6e-e776-4cfb-9aab-85bbb2d3059b" xsi:nil="true"/>
    <Suffix xmlns="c369ec6e-e776-4cfb-9aab-85bbb2d3059b">C</Suffix>
    <NameKeywords xmlns="c369ec6e-e776-4cfb-9aab-85bbb2d3059b" xsi:nil="true"/>
    <Corpex xmlns="c369ec6e-e776-4cfb-9aab-85bbb2d3059b">false</Corpex>
    <IconOverlay xmlns="http://schemas.microsoft.com/sharepoint/v4" xsi:nil="true"/>
    <ByWhom xmlns="c369ec6e-e776-4cfb-9aab-85bbb2d3059b" xsi:nil="true"/>
    <Prefix xmlns="c369ec6e-e776-4cfb-9aab-85bbb2d3059b">Template</Prefix>
    <UploadDate xmlns="c369ec6e-e776-4cfb-9aab-85bbb2d3059b" xsi:nil="true"/>
    <ActionRequired xmlns="c369ec6e-e776-4cfb-9aab-85bbb2d3059b" xsi:nil="true"/>
    <Links xmlns="c369ec6e-e776-4cfb-9aab-85bbb2d3059b" xsi:nil="true"/>
    <IssueNum xmlns="c369ec6e-e776-4cfb-9aab-85bbb2d3059b" xsi:nil="true"/>
    <Division xmlns="c369ec6e-e776-4cfb-9aab-85bbb2d3059b">Business Services</Division>
    <IssueDate xmlns="c369ec6e-e776-4cfb-9aab-85bbb2d3059b">2016-09-19T16:00:00+00:00</IssueDate>
    <Pathway xmlns="7f1ed7a5-13c4-4640-91cb-37295ecf9af4">Corporate Management</Pathway>
    <CentralStatus xmlns="c369ec6e-e776-4cfb-9aab-85bbb2d3059b" xsi:nil="true"/>
    <ProposedTitle xmlns="c369ec6e-e776-4cfb-9aab-85bbb2d3059b" xsi:nil="true"/>
    <Frequently xmlns="c369ec6e-e776-4cfb-9aab-85bbb2d3059b">false</Frequently>
    <OtherReferences xmlns="c369ec6e-e776-4cfb-9aab-85bbb2d3059b" xsi:nil="true"/>
    <CergDate xmlns="c369ec6e-e776-4cfb-9aab-85bbb2d3059b" xsi:nil="true"/>
    <International xmlns="c369ec6e-e776-4cfb-9aab-85bbb2d3059b" xsi:nil="true"/>
    <Portal xmlns="c369ec6e-e776-4cfb-9aab-85bbb2d3059b">false</Portal>
    <PolicyNum xmlns="c369ec6e-e776-4cfb-9aab-85bbb2d3059b">076</PolicyNum>
    <CorpexDate xmlns="c369ec6e-e776-4cfb-9aab-85bbb2d3059b" xsi:nil="true"/>
    <ReviewDate xmlns="c369ec6e-e776-4cfb-9aab-85bbb2d3059b">20/09/2017</ReviewDate>
    <Comments xmlns="http://schemas.microsoft.com/sharepoint/v3">20/09/2016 Received from Peter Lawton, Marketing. Updated Header</Comments>
    <Cerg xmlns="c369ec6e-e776-4cfb-9aab-85bbb2d3059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entral Document" ma:contentTypeID="0x010100AF4BA1430F2E4F53972F8E467AD5D5BB0086460676241B764E9EAAD0C0729A3707" ma:contentTypeVersion="5" ma:contentTypeDescription="A base document type for central documents used in the policies, procedures and form library." ma:contentTypeScope="" ma:versionID="99e1ff77c894d00fe94b28ee0849c5f8">
  <xsd:schema xmlns:xsd="http://www.w3.org/2001/XMLSchema" xmlns:xs="http://www.w3.org/2001/XMLSchema" xmlns:p="http://schemas.microsoft.com/office/2006/metadata/properties" xmlns:ns1="http://schemas.microsoft.com/sharepoint/v3" xmlns:ns2="c369ec6e-e776-4cfb-9aab-85bbb2d3059b" xmlns:ns3="http://schemas.microsoft.com/sharepoint/v4" xmlns:ns4="7f1ed7a5-13c4-4640-91cb-37295ecf9af4" targetNamespace="http://schemas.microsoft.com/office/2006/metadata/properties" ma:root="true" ma:fieldsID="e870e9e9b254638471bb4626f2c0c6b1" ns1:_="" ns2:_="" ns3:_="" ns4:_="">
    <xsd:import namespace="http://schemas.microsoft.com/sharepoint/v3"/>
    <xsd:import namespace="c369ec6e-e776-4cfb-9aab-85bbb2d3059b"/>
    <xsd:import namespace="http://schemas.microsoft.com/sharepoint/v4"/>
    <xsd:import namespace="7f1ed7a5-13c4-4640-91cb-37295ecf9af4"/>
    <xsd:element name="properties">
      <xsd:complexType>
        <xsd:sequence>
          <xsd:element name="documentManagement">
            <xsd:complexType>
              <xsd:all>
                <xsd:element ref="ns2:Prefix" minOccurs="0"/>
                <xsd:element ref="ns2:PolicyNum" minOccurs="0"/>
                <xsd:element ref="ns2:Suffix" minOccurs="0"/>
                <xsd:element ref="ns2:IssueNum" minOccurs="0"/>
                <xsd:element ref="ns2:IssueDate" minOccurs="0"/>
                <xsd:element ref="ns2:ReviewDate" minOccurs="0"/>
                <xsd:element ref="ns2:ActionRequired" minOccurs="0"/>
                <xsd:element ref="ns2:ByWhom" minOccurs="0"/>
                <xsd:element ref="ns1:Comments" minOccurs="0"/>
                <xsd:element ref="ns2:Division" minOccurs="0"/>
                <xsd:element ref="ns2:CentralStatus" minOccurs="0"/>
                <xsd:element ref="ns2:ProposedTitle" minOccurs="0"/>
                <xsd:element ref="ns2:Frequently" minOccurs="0"/>
                <xsd:element ref="ns2:Cerg" minOccurs="0"/>
                <xsd:element ref="ns2:CergDate" minOccurs="0"/>
                <xsd:element ref="ns2:Corpex" minOccurs="0"/>
                <xsd:element ref="ns2:CorpexDate" minOccurs="0"/>
                <xsd:element ref="ns2:NameKeywords" minOccurs="0"/>
                <xsd:element ref="ns2:UploadDate" minOccurs="0"/>
                <xsd:element ref="ns2:Portal" minOccurs="0"/>
                <xsd:element ref="ns2:International" minOccurs="0"/>
                <xsd:element ref="ns2:Links" minOccurs="0"/>
                <xsd:element ref="ns2:OtherReferences" minOccurs="0"/>
                <xsd:element ref="ns2:CostCentre" minOccurs="0"/>
                <xsd:element ref="ns2:Tag" minOccurs="0"/>
                <xsd:element ref="ns3:IconOverlay" minOccurs="0"/>
                <xsd:element ref="ns4:Pathw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omments" ma:index="16" nillable="true" ma:displayName="Comments" ma:internalName="Comments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69ec6e-e776-4cfb-9aab-85bbb2d3059b" elementFormDefault="qualified">
    <xsd:import namespace="http://schemas.microsoft.com/office/2006/documentManagement/types"/>
    <xsd:import namespace="http://schemas.microsoft.com/office/infopath/2007/PartnerControls"/>
    <xsd:element name="Prefix" ma:index="8" nillable="true" ma:displayName="Prefix" ma:default="Checklist" ma:format="Dropdown" ma:internalName="Prefix">
      <xsd:simpleType>
        <xsd:restriction base="dms:Choice">
          <xsd:enumeration value="Checklist"/>
          <xsd:enumeration value="F"/>
          <xsd:enumeration value="Form"/>
          <xsd:enumeration value="Guide"/>
          <xsd:enumeration value="Policy"/>
          <xsd:enumeration value="Procedure"/>
          <xsd:enumeration value="Template"/>
          <xsd:enumeration value="WI"/>
        </xsd:restriction>
      </xsd:simpleType>
    </xsd:element>
    <xsd:element name="PolicyNum" ma:index="9" nillable="true" ma:displayName="Policy Number" ma:internalName="PolicyNum">
      <xsd:simpleType>
        <xsd:restriction base="dms:Text"/>
      </xsd:simpleType>
    </xsd:element>
    <xsd:element name="Suffix" ma:index="10" nillable="true" ma:displayName="Suffix" ma:internalName="Suffix">
      <xsd:simpleType>
        <xsd:restriction base="dms:Text">
          <xsd:maxLength value="2"/>
        </xsd:restriction>
      </xsd:simpleType>
    </xsd:element>
    <xsd:element name="IssueNum" ma:index="11" nillable="true" ma:displayName="Issue Number" ma:internalName="IssueNum">
      <xsd:simpleType>
        <xsd:restriction base="dms:Text"/>
      </xsd:simpleType>
    </xsd:element>
    <xsd:element name="IssueDate" ma:index="12" nillable="true" ma:displayName="Issue Date" ma:internalName="IssueDate">
      <xsd:simpleType>
        <xsd:restriction base="dms:DateTime"/>
      </xsd:simpleType>
    </xsd:element>
    <xsd:element name="ReviewDate" ma:index="13" nillable="true" ma:displayName="Review Date" ma:internalName="ReviewDate">
      <xsd:simpleType>
        <xsd:restriction base="dms:Text"/>
      </xsd:simpleType>
    </xsd:element>
    <xsd:element name="ActionRequired" ma:index="14" nillable="true" ma:displayName="Action Required" ma:internalName="ActionRequired">
      <xsd:simpleType>
        <xsd:restriction base="dms:Text"/>
      </xsd:simpleType>
    </xsd:element>
    <xsd:element name="ByWhom" ma:index="15" nillable="true" ma:displayName="By Whom" ma:internalName="ByWhom">
      <xsd:simpleType>
        <xsd:restriction base="dms:Text"/>
      </xsd:simpleType>
    </xsd:element>
    <xsd:element name="Division" ma:index="17" nillable="true" ma:displayName="Division" ma:internalName="Division">
      <xsd:simpleType>
        <xsd:restriction base="dms:Text"/>
      </xsd:simpleType>
    </xsd:element>
    <xsd:element name="CentralStatus" ma:index="18" nillable="true" ma:displayName="Central Status" ma:internalName="CentralStatus">
      <xsd:simpleType>
        <xsd:restriction base="dms:Text"/>
      </xsd:simpleType>
    </xsd:element>
    <xsd:element name="ProposedTitle" ma:index="19" nillable="true" ma:displayName="Proposed Title" ma:internalName="ProposedTitle">
      <xsd:simpleType>
        <xsd:restriction base="dms:Text"/>
      </xsd:simpleType>
    </xsd:element>
    <xsd:element name="Frequently" ma:index="20" nillable="true" ma:displayName="Frequently" ma:internalName="Frequently">
      <xsd:simpleType>
        <xsd:restriction base="dms:Boolean"/>
      </xsd:simpleType>
    </xsd:element>
    <xsd:element name="Cerg" ma:index="22" nillable="true" ma:displayName="CERG" ma:internalName="Cerg">
      <xsd:simpleType>
        <xsd:restriction base="dms:Text"/>
      </xsd:simpleType>
    </xsd:element>
    <xsd:element name="CergDate" ma:index="23" nillable="true" ma:displayName="CERG Date" ma:internalName="CergDate">
      <xsd:simpleType>
        <xsd:restriction base="dms:Text"/>
      </xsd:simpleType>
    </xsd:element>
    <xsd:element name="Corpex" ma:index="24" nillable="true" ma:displayName="CORPEX" ma:internalName="Corpex">
      <xsd:simpleType>
        <xsd:restriction base="dms:Boolean"/>
      </xsd:simpleType>
    </xsd:element>
    <xsd:element name="CorpexDate" ma:index="25" nillable="true" ma:displayName="CORPEX Date" ma:internalName="CorpexDate">
      <xsd:simpleType>
        <xsd:restriction base="dms:Text"/>
      </xsd:simpleType>
    </xsd:element>
    <xsd:element name="NameKeywords" ma:index="26" nillable="true" ma:displayName="Name Keywords" ma:internalName="NameKeywords">
      <xsd:simpleType>
        <xsd:restriction base="dms:Text"/>
      </xsd:simpleType>
    </xsd:element>
    <xsd:element name="UploadDate" ma:index="27" nillable="true" ma:displayName="Upload Date" ma:internalName="UploadDate">
      <xsd:simpleType>
        <xsd:restriction base="dms:DateTime"/>
      </xsd:simpleType>
    </xsd:element>
    <xsd:element name="Portal" ma:index="28" nillable="true" ma:displayName="Portal" ma:internalName="Portal">
      <xsd:simpleType>
        <xsd:restriction base="dms:Boolean"/>
      </xsd:simpleType>
    </xsd:element>
    <xsd:element name="International" ma:index="29" nillable="true" ma:displayName="International" ma:internalName="International">
      <xsd:simpleType>
        <xsd:restriction base="dms:Text"/>
      </xsd:simpleType>
    </xsd:element>
    <xsd:element name="Links" ma:index="30" nillable="true" ma:displayName="Links" ma:internalName="Links">
      <xsd:simpleType>
        <xsd:restriction base="dms:Note">
          <xsd:maxLength value="255"/>
        </xsd:restriction>
      </xsd:simpleType>
    </xsd:element>
    <xsd:element name="OtherReferences" ma:index="31" nillable="true" ma:displayName="Other References" ma:internalName="OtherReferences">
      <xsd:simpleType>
        <xsd:restriction base="dms:Note">
          <xsd:maxLength value="255"/>
        </xsd:restriction>
      </xsd:simpleType>
    </xsd:element>
    <xsd:element name="CostCentre" ma:index="32" nillable="true" ma:displayName="Cost Centre" ma:internalName="CostCentre">
      <xsd:simpleType>
        <xsd:restriction base="dms:Text"/>
      </xsd:simpleType>
    </xsd:element>
    <xsd:element name="Tag" ma:index="33" nillable="true" ma:displayName="Tag" ma:description="Key Academic, Top used docs" ma:internalName="Tag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d7a5-13c4-4640-91cb-37295ecf9af4" elementFormDefault="qualified">
    <xsd:import namespace="http://schemas.microsoft.com/office/2006/documentManagement/types"/>
    <xsd:import namespace="http://schemas.microsoft.com/office/infopath/2007/PartnerControls"/>
    <xsd:element name="Pathway" ma:index="35" nillable="true" ma:displayName="Pathway" ma:default="Academic" ma:description="Choose a pathway it will be shown on in the left menu" ma:format="Dropdown" ma:internalName="Pathway">
      <xsd:simpleType>
        <xsd:restriction base="dms:Choice">
          <xsd:enumeration value="Academic"/>
          <xsd:enumeration value="Student Services"/>
          <xsd:enumeration value="Finance"/>
          <xsd:enumeration value="HR OSH"/>
          <xsd:enumeration value="IT Facilities"/>
          <xsd:enumeration value="Corporate Managemen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21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F79D9B-5A67-492D-BB4F-F3913BAD9421}">
  <ds:schemaRefs>
    <ds:schemaRef ds:uri="http://purl.org/dc/terms/"/>
    <ds:schemaRef ds:uri="http://purl.org/dc/dcmitype/"/>
    <ds:schemaRef ds:uri="http://schemas.microsoft.com/office/2006/metadata/properties"/>
    <ds:schemaRef ds:uri="http://schemas.microsoft.com/sharepoint/v3"/>
    <ds:schemaRef ds:uri="c369ec6e-e776-4cfb-9aab-85bbb2d3059b"/>
    <ds:schemaRef ds:uri="http://schemas.microsoft.com/sharepoint/v4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7f1ed7a5-13c4-4640-91cb-37295ecf9af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93B4755-80B4-4FE9-9650-4C80064448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544120-7B51-441F-BEA9-28EEFE7CBB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369ec6e-e776-4cfb-9aab-85bbb2d3059b"/>
    <ds:schemaRef ds:uri="http://schemas.microsoft.com/sharepoint/v4"/>
    <ds:schemaRef ds:uri="7f1ed7a5-13c4-4640-91cb-37295ecf9a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412</Words>
  <Application>Microsoft Office PowerPoint</Application>
  <PresentationFormat>On-screen Show (4:3)</PresentationFormat>
  <Paragraphs>54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North Metropolitan TAFE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template (G076C)</dc:title>
  <dc:subject>Powerpoint presentation template (G076C)</dc:subject>
  <dc:creator>North Metropolitan TAFE</dc:creator>
  <cp:keywords>powerpoint presentation template</cp:keywords>
  <cp:lastModifiedBy>Christian Silva</cp:lastModifiedBy>
  <cp:revision>46</cp:revision>
  <dcterms:created xsi:type="dcterms:W3CDTF">2016-03-29T04:23:42Z</dcterms:created>
  <dcterms:modified xsi:type="dcterms:W3CDTF">2017-05-26T05:40:05Z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0x010100AF4BA1430F2E4F53972F8E467AD5D5BB0086460676241B764E9EAAD0C0729A3707</vt:lpwstr>
  </property>
</Properties>
</file>