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6" r:id="rId5"/>
    <p:sldId id="283" r:id="rId6"/>
    <p:sldId id="284" r:id="rId7"/>
    <p:sldId id="285" r:id="rId8"/>
    <p:sldId id="282" r:id="rId9"/>
    <p:sldId id="27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EA1514-F326-1840-B15D-D4720038598B}" type="datetimeFigureOut">
              <a:rPr lang="en-US" smtClean="0"/>
              <a:t>5/26/2017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E024E-F835-6D45-89C3-0E2F93EE799A}" type="slidenum">
              <a:rPr lang="en-US" smtClean="0"/>
              <a:t>‹#›</a:t>
            </a:fld>
            <a:endParaRPr lang="en-US"/>
          </a:p>
        </p:txBody>
      </p:sp>
    </p:spTree>
    <p:extLst>
      <p:ext uri="{BB962C8B-B14F-4D97-AF65-F5344CB8AC3E}">
        <p14:creationId xmlns:p14="http://schemas.microsoft.com/office/powerpoint/2010/main" val="3703577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230768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4138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93869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629109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56F489C6-6277-454E-AECF-6C3872A9450F}"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47172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56F489C6-6277-454E-AECF-6C3872A9450F}"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817699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56F489C6-6277-454E-AECF-6C3872A9450F}" type="datetimeFigureOut">
              <a:rPr lang="en-US" smtClean="0"/>
              <a:t>5/26/2017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135437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56F489C6-6277-454E-AECF-6C3872A9450F}" type="datetimeFigureOut">
              <a:rPr lang="en-US" smtClean="0"/>
              <a:t>5/26/2017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6305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489C6-6277-454E-AECF-6C3872A9450F}" type="datetimeFigureOut">
              <a:rPr lang="en-US" smtClean="0"/>
              <a:t>5/26/2017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4122098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56529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56F489C6-6277-454E-AECF-6C3872A9450F}"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F46F4-8938-5C4A-A3E0-434D3C3588F4}" type="slidenum">
              <a:rPr lang="en-US" smtClean="0"/>
              <a:t>‹#›</a:t>
            </a:fld>
            <a:endParaRPr lang="en-US"/>
          </a:p>
        </p:txBody>
      </p:sp>
    </p:spTree>
    <p:extLst>
      <p:ext uri="{BB962C8B-B14F-4D97-AF65-F5344CB8AC3E}">
        <p14:creationId xmlns:p14="http://schemas.microsoft.com/office/powerpoint/2010/main" val="305838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489C6-6277-454E-AECF-6C3872A9450F}" type="datetimeFigureOut">
              <a:rPr lang="en-US" smtClean="0"/>
              <a:t>5/26/2017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F46F4-8938-5C4A-A3E0-434D3C3588F4}" type="slidenum">
              <a:rPr lang="en-US" smtClean="0"/>
              <a:t>‹#›</a:t>
            </a:fld>
            <a:endParaRPr lang="en-US"/>
          </a:p>
        </p:txBody>
      </p:sp>
      <p:pic>
        <p:nvPicPr>
          <p:cNvPr id="7" name="Picture 6" descr="NMT_PPT4.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7256"/>
          </a:xfrm>
          <a:prstGeom prst="rect">
            <a:avLst/>
          </a:prstGeom>
        </p:spPr>
      </p:pic>
    </p:spTree>
    <p:extLst>
      <p:ext uri="{BB962C8B-B14F-4D97-AF65-F5344CB8AC3E}">
        <p14:creationId xmlns:p14="http://schemas.microsoft.com/office/powerpoint/2010/main" val="701323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4324" y="2093554"/>
            <a:ext cx="8458201" cy="2308324"/>
          </a:xfrm>
          <a:prstGeom prst="rect">
            <a:avLst/>
          </a:prstGeom>
          <a:noFill/>
        </p:spPr>
        <p:txBody>
          <a:bodyPr wrap="square" rtlCol="0">
            <a:spAutoFit/>
          </a:bodyPr>
          <a:lstStyle/>
          <a:p>
            <a:pPr algn="ctr"/>
            <a:r>
              <a:rPr lang="en-AU" sz="4800" u="sng" dirty="0" smtClean="0"/>
              <a:t>Section </a:t>
            </a:r>
            <a:r>
              <a:rPr lang="en-AU" sz="4800" u="sng" dirty="0" smtClean="0"/>
              <a:t>4 </a:t>
            </a:r>
            <a:endParaRPr lang="en-AU" sz="4800" u="sng" dirty="0"/>
          </a:p>
          <a:p>
            <a:pPr algn="ctr"/>
            <a:r>
              <a:rPr lang="en-AU" sz="4800" u="sng" dirty="0" smtClean="0"/>
              <a:t>Delineation and Selection of Equipment for Damp Situations</a:t>
            </a:r>
            <a:endParaRPr lang="en-AU" sz="4800" u="sng" dirty="0" smtClean="0"/>
          </a:p>
        </p:txBody>
      </p:sp>
    </p:spTree>
    <p:extLst>
      <p:ext uri="{BB962C8B-B14F-4D97-AF65-F5344CB8AC3E}">
        <p14:creationId xmlns:p14="http://schemas.microsoft.com/office/powerpoint/2010/main" val="565547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22310"/>
            <a:ext cx="8229600" cy="4903853"/>
          </a:xfrm>
        </p:spPr>
        <p:txBody>
          <a:bodyPr>
            <a:normAutofit fontScale="77500" lnSpcReduction="20000"/>
          </a:bodyPr>
          <a:lstStyle/>
          <a:p>
            <a:pPr marL="0" indent="0">
              <a:buNone/>
            </a:pPr>
            <a:r>
              <a:rPr lang="en-AU" dirty="0"/>
              <a:t>Section 6 of the Wiring Rules contains the requirements for installations in damp situations and other areas where special installation requirements must be met.  The defined special situations include situations where moisture is either permanently present or intermittently present, </a:t>
            </a:r>
            <a:r>
              <a:rPr lang="en-AU" dirty="0" err="1"/>
              <a:t>i.e</a:t>
            </a:r>
            <a:r>
              <a:rPr lang="en-AU" dirty="0"/>
              <a:t>:</a:t>
            </a:r>
          </a:p>
          <a:p>
            <a:pPr marL="0" indent="0">
              <a:buNone/>
            </a:pPr>
            <a:endParaRPr lang="en-AU" dirty="0"/>
          </a:p>
          <a:p>
            <a:r>
              <a:rPr lang="en-AU" dirty="0"/>
              <a:t>     </a:t>
            </a:r>
            <a:r>
              <a:rPr lang="en-AU" dirty="0" smtClean="0"/>
              <a:t>Swimming </a:t>
            </a:r>
            <a:r>
              <a:rPr lang="en-AU" dirty="0"/>
              <a:t>pools.</a:t>
            </a:r>
          </a:p>
          <a:p>
            <a:r>
              <a:rPr lang="en-AU" dirty="0"/>
              <a:t>     </a:t>
            </a:r>
            <a:r>
              <a:rPr lang="en-AU" dirty="0" smtClean="0"/>
              <a:t>Spa </a:t>
            </a:r>
            <a:r>
              <a:rPr lang="en-AU" dirty="0"/>
              <a:t>pools.</a:t>
            </a:r>
          </a:p>
          <a:p>
            <a:r>
              <a:rPr lang="en-AU" dirty="0"/>
              <a:t>     </a:t>
            </a:r>
            <a:r>
              <a:rPr lang="en-AU" dirty="0" smtClean="0"/>
              <a:t>Baths</a:t>
            </a:r>
            <a:r>
              <a:rPr lang="en-AU" dirty="0"/>
              <a:t>, showers and other fixed water containers.</a:t>
            </a:r>
          </a:p>
          <a:p>
            <a:r>
              <a:rPr lang="en-AU" dirty="0"/>
              <a:t>     </a:t>
            </a:r>
            <a:r>
              <a:rPr lang="en-AU" dirty="0" smtClean="0"/>
              <a:t>Fountains </a:t>
            </a:r>
            <a:r>
              <a:rPr lang="en-AU" dirty="0"/>
              <a:t>and water features.</a:t>
            </a:r>
          </a:p>
          <a:p>
            <a:r>
              <a:rPr lang="en-AU" dirty="0"/>
              <a:t>     </a:t>
            </a:r>
            <a:r>
              <a:rPr lang="en-AU" dirty="0" smtClean="0"/>
              <a:t>Refrigerated </a:t>
            </a:r>
            <a:r>
              <a:rPr lang="en-AU" dirty="0"/>
              <a:t>rooms.</a:t>
            </a:r>
          </a:p>
          <a:p>
            <a:r>
              <a:rPr lang="en-AU" dirty="0"/>
              <a:t>     </a:t>
            </a:r>
            <a:r>
              <a:rPr lang="en-AU" dirty="0" smtClean="0"/>
              <a:t>Sauna </a:t>
            </a:r>
            <a:r>
              <a:rPr lang="en-AU" dirty="0"/>
              <a:t>baths.</a:t>
            </a:r>
          </a:p>
          <a:p>
            <a:r>
              <a:rPr lang="en-AU" dirty="0"/>
              <a:t>     </a:t>
            </a:r>
            <a:r>
              <a:rPr lang="en-AU" dirty="0" smtClean="0"/>
              <a:t>General </a:t>
            </a:r>
            <a:r>
              <a:rPr lang="en-AU" dirty="0"/>
              <a:t>hosing areas</a:t>
            </a:r>
            <a:endParaRPr lang="en-AU" dirty="0"/>
          </a:p>
        </p:txBody>
      </p:sp>
    </p:spTree>
    <p:extLst>
      <p:ext uri="{BB962C8B-B14F-4D97-AF65-F5344CB8AC3E}">
        <p14:creationId xmlns:p14="http://schemas.microsoft.com/office/powerpoint/2010/main" val="195472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26368"/>
            <a:ext cx="8229600" cy="5099796"/>
          </a:xfrm>
        </p:spPr>
        <p:txBody>
          <a:bodyPr>
            <a:normAutofit fontScale="85000" lnSpcReduction="20000"/>
          </a:bodyPr>
          <a:lstStyle/>
          <a:p>
            <a:pPr marL="0" indent="0" algn="ctr">
              <a:buNone/>
            </a:pPr>
            <a:r>
              <a:rPr lang="en-AU" b="1" u="sng" dirty="0"/>
              <a:t>International Protection Ratings</a:t>
            </a:r>
            <a:endParaRPr lang="en-AU" u="sng" dirty="0"/>
          </a:p>
          <a:p>
            <a:pPr marL="0" indent="0">
              <a:buNone/>
            </a:pPr>
            <a:endParaRPr lang="en-AU" dirty="0"/>
          </a:p>
          <a:p>
            <a:pPr marL="0" indent="0">
              <a:buNone/>
            </a:pPr>
            <a:endParaRPr lang="en-AU" sz="2400" dirty="0" smtClean="0"/>
          </a:p>
          <a:p>
            <a:pPr marL="0" indent="0">
              <a:buNone/>
            </a:pPr>
            <a:r>
              <a:rPr lang="en-AU" sz="2400" dirty="0" smtClean="0"/>
              <a:t>Electrical </a:t>
            </a:r>
            <a:r>
              <a:rPr lang="en-AU" sz="2400" dirty="0"/>
              <a:t>accessories installed in damp situations are required to conform to an International Protection Rating (IP Rating) as provided for in AS/NZS 3000 (see appendix G – Degrees of protection of enclosed equipment).  </a:t>
            </a:r>
            <a:endParaRPr lang="en-AU" sz="2400" dirty="0" smtClean="0"/>
          </a:p>
          <a:p>
            <a:pPr marL="0" indent="0">
              <a:buNone/>
            </a:pPr>
            <a:endParaRPr lang="en-AU" sz="2400" dirty="0"/>
          </a:p>
          <a:p>
            <a:pPr marL="0" indent="0">
              <a:buNone/>
            </a:pPr>
            <a:r>
              <a:rPr lang="en-AU" sz="2400" dirty="0"/>
              <a:t>An International Protection (IP) rating is assigned to a particular zone.  The degrees of protection provided under IP classifications uses the letters IP followed by two numbers.  The first number indicates the degree of protection from contact and the second indicates the degree of protection from the ingress of liquids.  </a:t>
            </a:r>
            <a:endParaRPr lang="en-AU" sz="2400" dirty="0" smtClean="0"/>
          </a:p>
          <a:p>
            <a:pPr marL="0" indent="0">
              <a:buNone/>
            </a:pPr>
            <a:endParaRPr lang="en-AU" sz="2400" dirty="0"/>
          </a:p>
          <a:p>
            <a:pPr marL="0" indent="0">
              <a:buNone/>
            </a:pPr>
            <a:r>
              <a:rPr lang="en-AU" sz="2400" dirty="0" smtClean="0"/>
              <a:t>For </a:t>
            </a:r>
            <a:r>
              <a:rPr lang="en-AU" sz="2400" dirty="0"/>
              <a:t>example, the classification IP56 would indicate complete protection against contact with live parts (5) and protection from water from high pressure water jets (6). </a:t>
            </a:r>
          </a:p>
          <a:p>
            <a:pPr marL="0" indent="0">
              <a:buNone/>
            </a:pPr>
            <a:endParaRPr lang="en-AU" sz="2400" dirty="0"/>
          </a:p>
          <a:p>
            <a:pPr marL="0" indent="0">
              <a:buNone/>
            </a:pPr>
            <a:endParaRPr lang="en-AU" dirty="0"/>
          </a:p>
        </p:txBody>
      </p:sp>
    </p:spTree>
    <p:extLst>
      <p:ext uri="{BB962C8B-B14F-4D97-AF65-F5344CB8AC3E}">
        <p14:creationId xmlns:p14="http://schemas.microsoft.com/office/powerpoint/2010/main" val="1307680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19674"/>
            <a:ext cx="8229600" cy="5337110"/>
          </a:xfrm>
        </p:spPr>
        <p:txBody>
          <a:bodyPr>
            <a:normAutofit/>
          </a:bodyPr>
          <a:lstStyle/>
          <a:p>
            <a:pPr marL="0" indent="0" algn="ctr">
              <a:buNone/>
            </a:pPr>
            <a:r>
              <a:rPr lang="en-AU" b="1" u="sng" dirty="0"/>
              <a:t>Classification of Zones for Damp Situations</a:t>
            </a:r>
          </a:p>
          <a:p>
            <a:pPr marL="0" indent="0">
              <a:buNone/>
            </a:pPr>
            <a:endParaRPr lang="en-AU" sz="1800" dirty="0"/>
          </a:p>
          <a:p>
            <a:pPr marL="0" indent="0">
              <a:buNone/>
            </a:pPr>
            <a:r>
              <a:rPr lang="en-AU" sz="2000" dirty="0" smtClean="0"/>
              <a:t>The </a:t>
            </a:r>
            <a:r>
              <a:rPr lang="en-AU" sz="2000" dirty="0"/>
              <a:t>delineation damp situations is based on the AS/NZS 3000 classifications of zones.  The zones determine the degree of increased risk of electric shock and provide guidance for the selection and installation of electrical equipment within the specified locations.</a:t>
            </a:r>
          </a:p>
          <a:p>
            <a:pPr marL="0" indent="0">
              <a:buNone/>
            </a:pPr>
            <a:endParaRPr lang="en-AU" sz="2000" dirty="0"/>
          </a:p>
          <a:p>
            <a:pPr marL="0" indent="0">
              <a:buNone/>
            </a:pPr>
            <a:r>
              <a:rPr lang="en-AU" sz="2000" dirty="0" smtClean="0"/>
              <a:t>In </a:t>
            </a:r>
            <a:r>
              <a:rPr lang="en-AU" sz="2000" dirty="0"/>
              <a:t>general, Zone 0 is the area of the interior of the water container while Zone 1, Zone 2 and Zone 3 extend both horizontally and vertically from Zone 0</a:t>
            </a:r>
            <a:endParaRPr lang="en-AU" sz="2000" dirty="0"/>
          </a:p>
        </p:txBody>
      </p:sp>
      <p:pic>
        <p:nvPicPr>
          <p:cNvPr id="4" name="Picture 3"/>
          <p:cNvPicPr>
            <a:picLocks noChangeAspect="1"/>
          </p:cNvPicPr>
          <p:nvPr/>
        </p:nvPicPr>
        <p:blipFill>
          <a:blip r:embed="rId2"/>
          <a:stretch>
            <a:fillRect/>
          </a:stretch>
        </p:blipFill>
        <p:spPr>
          <a:xfrm>
            <a:off x="2463282" y="4422711"/>
            <a:ext cx="3984171" cy="2342470"/>
          </a:xfrm>
          <a:prstGeom prst="rect">
            <a:avLst/>
          </a:prstGeom>
        </p:spPr>
      </p:pic>
    </p:spTree>
    <p:extLst>
      <p:ext uri="{BB962C8B-B14F-4D97-AF65-F5344CB8AC3E}">
        <p14:creationId xmlns:p14="http://schemas.microsoft.com/office/powerpoint/2010/main" val="908422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AU" dirty="0" smtClean="0"/>
          </a:p>
          <a:p>
            <a:pPr marL="0" indent="0">
              <a:buNone/>
            </a:pPr>
            <a:endParaRPr lang="en-AU" dirty="0"/>
          </a:p>
          <a:p>
            <a:pPr marL="0" indent="0" algn="ctr">
              <a:buNone/>
            </a:pPr>
            <a:r>
              <a:rPr lang="en-AU" dirty="0" smtClean="0"/>
              <a:t>Now answer the questions on page </a:t>
            </a:r>
            <a:r>
              <a:rPr lang="en-AU" dirty="0" smtClean="0"/>
              <a:t>57.</a:t>
            </a:r>
            <a:endParaRPr lang="en-AU" dirty="0"/>
          </a:p>
        </p:txBody>
      </p:sp>
    </p:spTree>
    <p:extLst>
      <p:ext uri="{BB962C8B-B14F-4D97-AF65-F5344CB8AC3E}">
        <p14:creationId xmlns:p14="http://schemas.microsoft.com/office/powerpoint/2010/main" val="2505271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lgn="ctr">
              <a:buNone/>
            </a:pPr>
            <a:endParaRPr lang="en-AU" dirty="0" smtClean="0"/>
          </a:p>
          <a:p>
            <a:pPr marL="0" indent="0" algn="ctr">
              <a:buNone/>
            </a:pPr>
            <a:endParaRPr lang="en-AU" dirty="0" smtClean="0"/>
          </a:p>
          <a:p>
            <a:pPr marL="0" indent="0" algn="ctr">
              <a:buNone/>
            </a:pPr>
            <a:r>
              <a:rPr lang="en-AU" sz="8800" dirty="0" smtClean="0"/>
              <a:t>THE</a:t>
            </a:r>
            <a:r>
              <a:rPr lang="en-AU" dirty="0" smtClean="0"/>
              <a:t>      </a:t>
            </a:r>
            <a:r>
              <a:rPr lang="en-AU" sz="8800" dirty="0" smtClean="0"/>
              <a:t>END</a:t>
            </a:r>
            <a:endParaRPr lang="en-AU" sz="8800" dirty="0"/>
          </a:p>
        </p:txBody>
      </p:sp>
    </p:spTree>
    <p:extLst>
      <p:ext uri="{BB962C8B-B14F-4D97-AF65-F5344CB8AC3E}">
        <p14:creationId xmlns:p14="http://schemas.microsoft.com/office/powerpoint/2010/main" val="388825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2000"/>
                                        <p:tgtEl>
                                          <p:spTgt spid="5">
                                            <p:txEl>
                                              <p:pRg st="2" end="2"/>
                                            </p:txEl>
                                          </p:spTgt>
                                        </p:tgtEl>
                                      </p:cBhvr>
                                    </p:animEffect>
                                    <p:anim calcmode="lin" valueType="num">
                                      <p:cBhvr>
                                        <p:cTn id="8" dur="2000" fill="hold"/>
                                        <p:tgtEl>
                                          <p:spTgt spid="5">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ostCentre xmlns="c369ec6e-e776-4cfb-9aab-85bbb2d3059b">MK - Marketing </CostCentre>
    <Tag xmlns="c369ec6e-e776-4cfb-9aab-85bbb2d3059b" xsi:nil="true"/>
    <Suffix xmlns="c369ec6e-e776-4cfb-9aab-85bbb2d3059b">C</Suffix>
    <NameKeywords xmlns="c369ec6e-e776-4cfb-9aab-85bbb2d3059b" xsi:nil="true"/>
    <Corpex xmlns="c369ec6e-e776-4cfb-9aab-85bbb2d3059b">false</Corpex>
    <IconOverlay xmlns="http://schemas.microsoft.com/sharepoint/v4" xsi:nil="true"/>
    <ByWhom xmlns="c369ec6e-e776-4cfb-9aab-85bbb2d3059b" xsi:nil="true"/>
    <Prefix xmlns="c369ec6e-e776-4cfb-9aab-85bbb2d3059b">Template</Prefix>
    <UploadDate xmlns="c369ec6e-e776-4cfb-9aab-85bbb2d3059b" xsi:nil="true"/>
    <ActionRequired xmlns="c369ec6e-e776-4cfb-9aab-85bbb2d3059b" xsi:nil="true"/>
    <Links xmlns="c369ec6e-e776-4cfb-9aab-85bbb2d3059b" xsi:nil="true"/>
    <IssueNum xmlns="c369ec6e-e776-4cfb-9aab-85bbb2d3059b" xsi:nil="true"/>
    <Division xmlns="c369ec6e-e776-4cfb-9aab-85bbb2d3059b">Business Services</Division>
    <IssueDate xmlns="c369ec6e-e776-4cfb-9aab-85bbb2d3059b">2016-09-19T16:00:00+00:00</IssueDate>
    <Pathway xmlns="7f1ed7a5-13c4-4640-91cb-37295ecf9af4">Corporate Management</Pathway>
    <CentralStatus xmlns="c369ec6e-e776-4cfb-9aab-85bbb2d3059b" xsi:nil="true"/>
    <ProposedTitle xmlns="c369ec6e-e776-4cfb-9aab-85bbb2d3059b" xsi:nil="true"/>
    <Frequently xmlns="c369ec6e-e776-4cfb-9aab-85bbb2d3059b">false</Frequently>
    <OtherReferences xmlns="c369ec6e-e776-4cfb-9aab-85bbb2d3059b" xsi:nil="true"/>
    <CergDate xmlns="c369ec6e-e776-4cfb-9aab-85bbb2d3059b" xsi:nil="true"/>
    <International xmlns="c369ec6e-e776-4cfb-9aab-85bbb2d3059b" xsi:nil="true"/>
    <Portal xmlns="c369ec6e-e776-4cfb-9aab-85bbb2d3059b">false</Portal>
    <PolicyNum xmlns="c369ec6e-e776-4cfb-9aab-85bbb2d3059b">076</PolicyNum>
    <CorpexDate xmlns="c369ec6e-e776-4cfb-9aab-85bbb2d3059b" xsi:nil="true"/>
    <ReviewDate xmlns="c369ec6e-e776-4cfb-9aab-85bbb2d3059b">20/09/2017</ReviewDate>
    <Comments xmlns="http://schemas.microsoft.com/sharepoint/v3">20/09/2016 Received from Peter Lawton, Marketing. Updated Header</Comments>
    <Cerg xmlns="c369ec6e-e776-4cfb-9aab-85bbb2d3059b" xsi:nil="true"/>
  </documentManagement>
</p:properties>
</file>

<file path=customXml/item2.xml><?xml version="1.0" encoding="utf-8"?>
<ct:contentTypeSchema xmlns:ct="http://schemas.microsoft.com/office/2006/metadata/contentType" xmlns:ma="http://schemas.microsoft.com/office/2006/metadata/properties/metaAttributes" ct:_="" ma:_="" ma:contentTypeName="Central Document" ma:contentTypeID="0x010100AF4BA1430F2E4F53972F8E467AD5D5BB0086460676241B764E9EAAD0C0729A3707" ma:contentTypeVersion="5" ma:contentTypeDescription="A base document type for central documents used in the policies, procedures and form library." ma:contentTypeScope="" ma:versionID="99e1ff77c894d00fe94b28ee0849c5f8">
  <xsd:schema xmlns:xsd="http://www.w3.org/2001/XMLSchema" xmlns:xs="http://www.w3.org/2001/XMLSchema" xmlns:p="http://schemas.microsoft.com/office/2006/metadata/properties" xmlns:ns1="http://schemas.microsoft.com/sharepoint/v3" xmlns:ns2="c369ec6e-e776-4cfb-9aab-85bbb2d3059b" xmlns:ns3="http://schemas.microsoft.com/sharepoint/v4" xmlns:ns4="7f1ed7a5-13c4-4640-91cb-37295ecf9af4" targetNamespace="http://schemas.microsoft.com/office/2006/metadata/properties" ma:root="true" ma:fieldsID="e870e9e9b254638471bb4626f2c0c6b1" ns1:_="" ns2:_="" ns3:_="" ns4:_="">
    <xsd:import namespace="http://schemas.microsoft.com/sharepoint/v3"/>
    <xsd:import namespace="c369ec6e-e776-4cfb-9aab-85bbb2d3059b"/>
    <xsd:import namespace="http://schemas.microsoft.com/sharepoint/v4"/>
    <xsd:import namespace="7f1ed7a5-13c4-4640-91cb-37295ecf9af4"/>
    <xsd:element name="properties">
      <xsd:complexType>
        <xsd:sequence>
          <xsd:element name="documentManagement">
            <xsd:complexType>
              <xsd:all>
                <xsd:element ref="ns2:Prefix" minOccurs="0"/>
                <xsd:element ref="ns2:PolicyNum" minOccurs="0"/>
                <xsd:element ref="ns2:Suffix" minOccurs="0"/>
                <xsd:element ref="ns2:IssueNum" minOccurs="0"/>
                <xsd:element ref="ns2:IssueDate" minOccurs="0"/>
                <xsd:element ref="ns2:ReviewDate" minOccurs="0"/>
                <xsd:element ref="ns2:ActionRequired" minOccurs="0"/>
                <xsd:element ref="ns2:ByWhom" minOccurs="0"/>
                <xsd:element ref="ns1:Comments" minOccurs="0"/>
                <xsd:element ref="ns2:Division" minOccurs="0"/>
                <xsd:element ref="ns2:CentralStatus" minOccurs="0"/>
                <xsd:element ref="ns2:ProposedTitle" minOccurs="0"/>
                <xsd:element ref="ns2:Frequently" minOccurs="0"/>
                <xsd:element ref="ns2:Cerg" minOccurs="0"/>
                <xsd:element ref="ns2:CergDate" minOccurs="0"/>
                <xsd:element ref="ns2:Corpex" minOccurs="0"/>
                <xsd:element ref="ns2:CorpexDate" minOccurs="0"/>
                <xsd:element ref="ns2:NameKeywords" minOccurs="0"/>
                <xsd:element ref="ns2:UploadDate" minOccurs="0"/>
                <xsd:element ref="ns2:Portal" minOccurs="0"/>
                <xsd:element ref="ns2:International" minOccurs="0"/>
                <xsd:element ref="ns2:Links" minOccurs="0"/>
                <xsd:element ref="ns2:OtherReferences" minOccurs="0"/>
                <xsd:element ref="ns2:CostCentre" minOccurs="0"/>
                <xsd:element ref="ns2:Tag" minOccurs="0"/>
                <xsd:element ref="ns3:IconOverlay" minOccurs="0"/>
                <xsd:element ref="ns4:Pathw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16" nillable="true" ma:displayName="Comments" ma:internalName="Comment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369ec6e-e776-4cfb-9aab-85bbb2d3059b" elementFormDefault="qualified">
    <xsd:import namespace="http://schemas.microsoft.com/office/2006/documentManagement/types"/>
    <xsd:import namespace="http://schemas.microsoft.com/office/infopath/2007/PartnerControls"/>
    <xsd:element name="Prefix" ma:index="8" nillable="true" ma:displayName="Prefix" ma:default="Checklist" ma:format="Dropdown" ma:internalName="Prefix">
      <xsd:simpleType>
        <xsd:restriction base="dms:Choice">
          <xsd:enumeration value="Checklist"/>
          <xsd:enumeration value="F"/>
          <xsd:enumeration value="Form"/>
          <xsd:enumeration value="Guide"/>
          <xsd:enumeration value="Policy"/>
          <xsd:enumeration value="Procedure"/>
          <xsd:enumeration value="Template"/>
          <xsd:enumeration value="WI"/>
        </xsd:restriction>
      </xsd:simpleType>
    </xsd:element>
    <xsd:element name="PolicyNum" ma:index="9" nillable="true" ma:displayName="Policy Number" ma:internalName="PolicyNum">
      <xsd:simpleType>
        <xsd:restriction base="dms:Text"/>
      </xsd:simpleType>
    </xsd:element>
    <xsd:element name="Suffix" ma:index="10" nillable="true" ma:displayName="Suffix" ma:internalName="Suffix">
      <xsd:simpleType>
        <xsd:restriction base="dms:Text">
          <xsd:maxLength value="2"/>
        </xsd:restriction>
      </xsd:simpleType>
    </xsd:element>
    <xsd:element name="IssueNum" ma:index="11" nillable="true" ma:displayName="Issue Number" ma:internalName="IssueNum">
      <xsd:simpleType>
        <xsd:restriction base="dms:Text"/>
      </xsd:simpleType>
    </xsd:element>
    <xsd:element name="IssueDate" ma:index="12" nillable="true" ma:displayName="Issue Date" ma:internalName="IssueDate">
      <xsd:simpleType>
        <xsd:restriction base="dms:DateTime"/>
      </xsd:simpleType>
    </xsd:element>
    <xsd:element name="ReviewDate" ma:index="13" nillable="true" ma:displayName="Review Date" ma:internalName="ReviewDate">
      <xsd:simpleType>
        <xsd:restriction base="dms:Text"/>
      </xsd:simpleType>
    </xsd:element>
    <xsd:element name="ActionRequired" ma:index="14" nillable="true" ma:displayName="Action Required" ma:internalName="ActionRequired">
      <xsd:simpleType>
        <xsd:restriction base="dms:Text"/>
      </xsd:simpleType>
    </xsd:element>
    <xsd:element name="ByWhom" ma:index="15" nillable="true" ma:displayName="By Whom" ma:internalName="ByWhom">
      <xsd:simpleType>
        <xsd:restriction base="dms:Text"/>
      </xsd:simpleType>
    </xsd:element>
    <xsd:element name="Division" ma:index="17" nillable="true" ma:displayName="Division" ma:internalName="Division">
      <xsd:simpleType>
        <xsd:restriction base="dms:Text"/>
      </xsd:simpleType>
    </xsd:element>
    <xsd:element name="CentralStatus" ma:index="18" nillable="true" ma:displayName="Central Status" ma:internalName="CentralStatus">
      <xsd:simpleType>
        <xsd:restriction base="dms:Text"/>
      </xsd:simpleType>
    </xsd:element>
    <xsd:element name="ProposedTitle" ma:index="19" nillable="true" ma:displayName="Proposed Title" ma:internalName="ProposedTitle">
      <xsd:simpleType>
        <xsd:restriction base="dms:Text"/>
      </xsd:simpleType>
    </xsd:element>
    <xsd:element name="Frequently" ma:index="20" nillable="true" ma:displayName="Frequently" ma:internalName="Frequently">
      <xsd:simpleType>
        <xsd:restriction base="dms:Boolean"/>
      </xsd:simpleType>
    </xsd:element>
    <xsd:element name="Cerg" ma:index="22" nillable="true" ma:displayName="CERG" ma:internalName="Cerg">
      <xsd:simpleType>
        <xsd:restriction base="dms:Text"/>
      </xsd:simpleType>
    </xsd:element>
    <xsd:element name="CergDate" ma:index="23" nillable="true" ma:displayName="CERG Date" ma:internalName="CergDate">
      <xsd:simpleType>
        <xsd:restriction base="dms:Text"/>
      </xsd:simpleType>
    </xsd:element>
    <xsd:element name="Corpex" ma:index="24" nillable="true" ma:displayName="CORPEX" ma:internalName="Corpex">
      <xsd:simpleType>
        <xsd:restriction base="dms:Boolean"/>
      </xsd:simpleType>
    </xsd:element>
    <xsd:element name="CorpexDate" ma:index="25" nillable="true" ma:displayName="CORPEX Date" ma:internalName="CorpexDate">
      <xsd:simpleType>
        <xsd:restriction base="dms:Text"/>
      </xsd:simpleType>
    </xsd:element>
    <xsd:element name="NameKeywords" ma:index="26" nillable="true" ma:displayName="Name Keywords" ma:internalName="NameKeywords">
      <xsd:simpleType>
        <xsd:restriction base="dms:Text"/>
      </xsd:simpleType>
    </xsd:element>
    <xsd:element name="UploadDate" ma:index="27" nillable="true" ma:displayName="Upload Date" ma:internalName="UploadDate">
      <xsd:simpleType>
        <xsd:restriction base="dms:DateTime"/>
      </xsd:simpleType>
    </xsd:element>
    <xsd:element name="Portal" ma:index="28" nillable="true" ma:displayName="Portal" ma:internalName="Portal">
      <xsd:simpleType>
        <xsd:restriction base="dms:Boolean"/>
      </xsd:simpleType>
    </xsd:element>
    <xsd:element name="International" ma:index="29" nillable="true" ma:displayName="International" ma:internalName="International">
      <xsd:simpleType>
        <xsd:restriction base="dms:Text"/>
      </xsd:simpleType>
    </xsd:element>
    <xsd:element name="Links" ma:index="30" nillable="true" ma:displayName="Links" ma:internalName="Links">
      <xsd:simpleType>
        <xsd:restriction base="dms:Note">
          <xsd:maxLength value="255"/>
        </xsd:restriction>
      </xsd:simpleType>
    </xsd:element>
    <xsd:element name="OtherReferences" ma:index="31" nillable="true" ma:displayName="Other References" ma:internalName="OtherReferences">
      <xsd:simpleType>
        <xsd:restriction base="dms:Note">
          <xsd:maxLength value="255"/>
        </xsd:restriction>
      </xsd:simpleType>
    </xsd:element>
    <xsd:element name="CostCentre" ma:index="32" nillable="true" ma:displayName="Cost Centre" ma:internalName="CostCentre">
      <xsd:simpleType>
        <xsd:restriction base="dms:Text"/>
      </xsd:simpleType>
    </xsd:element>
    <xsd:element name="Tag" ma:index="33" nillable="true" ma:displayName="Tag" ma:description="Key Academic, Top used docs" ma:internalName="Tag">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34"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d7a5-13c4-4640-91cb-37295ecf9af4" elementFormDefault="qualified">
    <xsd:import namespace="http://schemas.microsoft.com/office/2006/documentManagement/types"/>
    <xsd:import namespace="http://schemas.microsoft.com/office/infopath/2007/PartnerControls"/>
    <xsd:element name="Pathway" ma:index="35" nillable="true" ma:displayName="Pathway" ma:default="Academic" ma:description="Choose a pathway it will be shown on in the left menu" ma:format="Dropdown" ma:internalName="Pathway">
      <xsd:simpleType>
        <xsd:restriction base="dms:Choice">
          <xsd:enumeration value="Academic"/>
          <xsd:enumeration value="Student Services"/>
          <xsd:enumeration value="Finance"/>
          <xsd:enumeration value="HR OSH"/>
          <xsd:enumeration value="IT Facilities"/>
          <xsd:enumeration value="Corporate Managemen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21"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F79D9B-5A67-492D-BB4F-F3913BAD9421}">
  <ds:schemaRefs>
    <ds:schemaRef ds:uri="http://schemas.openxmlformats.org/package/2006/metadata/core-properties"/>
    <ds:schemaRef ds:uri="http://purl.org/dc/elements/1.1/"/>
    <ds:schemaRef ds:uri="http://schemas.microsoft.com/office/2006/documentManagement/types"/>
    <ds:schemaRef ds:uri="http://purl.org/dc/dcmitype/"/>
    <ds:schemaRef ds:uri="http://schemas.microsoft.com/office/2006/metadata/properties"/>
    <ds:schemaRef ds:uri="http://www.w3.org/XML/1998/namespace"/>
    <ds:schemaRef ds:uri="c369ec6e-e776-4cfb-9aab-85bbb2d3059b"/>
    <ds:schemaRef ds:uri="http://schemas.microsoft.com/office/infopath/2007/PartnerControls"/>
    <ds:schemaRef ds:uri="7f1ed7a5-13c4-4640-91cb-37295ecf9af4"/>
    <ds:schemaRef ds:uri="http://schemas.microsoft.com/sharepoint/v4"/>
    <ds:schemaRef ds:uri="http://schemas.microsoft.com/sharepoint/v3"/>
    <ds:schemaRef ds:uri="http://purl.org/dc/terms/"/>
  </ds:schemaRefs>
</ds:datastoreItem>
</file>

<file path=customXml/itemProps2.xml><?xml version="1.0" encoding="utf-8"?>
<ds:datastoreItem xmlns:ds="http://schemas.openxmlformats.org/officeDocument/2006/customXml" ds:itemID="{3B544120-7B51-441F-BEA9-28EEFE7CBB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69ec6e-e776-4cfb-9aab-85bbb2d3059b"/>
    <ds:schemaRef ds:uri="http://schemas.microsoft.com/sharepoint/v4"/>
    <ds:schemaRef ds:uri="7f1ed7a5-13c4-4640-91cb-37295ecf9a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93B4755-80B4-4FE9-9650-4C800644483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661</TotalTime>
  <Words>303</Words>
  <Application>Microsoft Office PowerPoint</Application>
  <PresentationFormat>On-screen Show (4:3)</PresentationFormat>
  <Paragraphs>30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North Metropolitan TAFE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 (G076C)</dc:title>
  <dc:subject>Powerpoint presentation template (G076C)</dc:subject>
  <dc:creator>North Metropolitan TAFE</dc:creator>
  <cp:keywords>powerpoint presentation template</cp:keywords>
  <cp:lastModifiedBy>Christian Silva</cp:lastModifiedBy>
  <cp:revision>49</cp:revision>
  <dcterms:created xsi:type="dcterms:W3CDTF">2016-03-29T04:23:42Z</dcterms:created>
  <dcterms:modified xsi:type="dcterms:W3CDTF">2017-05-26T05:55:04Z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0x010100AF4BA1430F2E4F53972F8E467AD5D5BB0086460676241B764E9EAAD0C0729A3707</vt:lpwstr>
  </property>
</Properties>
</file>