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4"/>
  </p:notesMasterIdLst>
  <p:sldIdLst>
    <p:sldId id="256" r:id="rId5"/>
    <p:sldId id="283" r:id="rId6"/>
    <p:sldId id="284" r:id="rId7"/>
    <p:sldId id="285" r:id="rId8"/>
    <p:sldId id="286" r:id="rId9"/>
    <p:sldId id="287" r:id="rId10"/>
    <p:sldId id="288" r:id="rId11"/>
    <p:sldId id="282" r:id="rId12"/>
    <p:sldId id="274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84" y="5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EA1514-F326-1840-B15D-D4720038598B}" type="datetimeFigureOut">
              <a:rPr lang="en-US" smtClean="0"/>
              <a:t>6/20/2017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3E024E-F835-6D45-89C3-0E2F93EE7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57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489C6-6277-454E-AECF-6C3872A9450F}" type="datetimeFigureOut">
              <a:rPr lang="en-US" smtClean="0"/>
              <a:t>6/20/2017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F46F4-8938-5C4A-A3E0-434D3C3588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689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489C6-6277-454E-AECF-6C3872A9450F}" type="datetimeFigureOut">
              <a:rPr lang="en-US" smtClean="0"/>
              <a:t>6/20/2017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F46F4-8938-5C4A-A3E0-434D3C3588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38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489C6-6277-454E-AECF-6C3872A9450F}" type="datetimeFigureOut">
              <a:rPr lang="en-US" smtClean="0"/>
              <a:t>6/20/2017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F46F4-8938-5C4A-A3E0-434D3C3588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698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489C6-6277-454E-AECF-6C3872A9450F}" type="datetimeFigureOut">
              <a:rPr lang="en-US" smtClean="0"/>
              <a:t>6/20/2017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F46F4-8938-5C4A-A3E0-434D3C3588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109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489C6-6277-454E-AECF-6C3872A9450F}" type="datetimeFigureOut">
              <a:rPr lang="en-US" smtClean="0"/>
              <a:t>6/20/2017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F46F4-8938-5C4A-A3E0-434D3C3588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725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489C6-6277-454E-AECF-6C3872A9450F}" type="datetimeFigureOut">
              <a:rPr lang="en-US" smtClean="0"/>
              <a:t>6/20/2017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F46F4-8938-5C4A-A3E0-434D3C3588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699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489C6-6277-454E-AECF-6C3872A9450F}" type="datetimeFigureOut">
              <a:rPr lang="en-US" smtClean="0"/>
              <a:t>6/20/2017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F46F4-8938-5C4A-A3E0-434D3C3588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379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489C6-6277-454E-AECF-6C3872A9450F}" type="datetimeFigureOut">
              <a:rPr lang="en-US" smtClean="0"/>
              <a:t>6/20/2017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F46F4-8938-5C4A-A3E0-434D3C3588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58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489C6-6277-454E-AECF-6C3872A9450F}" type="datetimeFigureOut">
              <a:rPr lang="en-US" smtClean="0"/>
              <a:t>6/20/2017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F46F4-8938-5C4A-A3E0-434D3C3588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098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489C6-6277-454E-AECF-6C3872A9450F}" type="datetimeFigureOut">
              <a:rPr lang="en-US" smtClean="0"/>
              <a:t>6/20/2017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F46F4-8938-5C4A-A3E0-434D3C3588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291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489C6-6277-454E-AECF-6C3872A9450F}" type="datetimeFigureOut">
              <a:rPr lang="en-US" smtClean="0"/>
              <a:t>6/20/2017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F46F4-8938-5C4A-A3E0-434D3C3588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385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F489C6-6277-454E-AECF-6C3872A9450F}" type="datetimeFigureOut">
              <a:rPr lang="en-US" smtClean="0"/>
              <a:t>6/20/2017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1F46F4-8938-5C4A-A3E0-434D3C3588F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NMT_PPT4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323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14324" y="2093554"/>
            <a:ext cx="84582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800" u="sng" dirty="0" smtClean="0"/>
              <a:t>Section 6 </a:t>
            </a:r>
            <a:endParaRPr lang="en-AU" sz="4800" u="sng" dirty="0"/>
          </a:p>
          <a:p>
            <a:pPr algn="ctr"/>
            <a:r>
              <a:rPr lang="en-AU" sz="4800" u="sng" dirty="0" smtClean="0"/>
              <a:t>Installation Test Documentation</a:t>
            </a:r>
          </a:p>
        </p:txBody>
      </p:sp>
    </p:spTree>
    <p:extLst>
      <p:ext uri="{BB962C8B-B14F-4D97-AF65-F5344CB8AC3E}">
        <p14:creationId xmlns:p14="http://schemas.microsoft.com/office/powerpoint/2010/main" val="565547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26367"/>
            <a:ext cx="8229600" cy="5654351"/>
          </a:xfrm>
        </p:spPr>
        <p:txBody>
          <a:bodyPr>
            <a:normAutofit/>
          </a:bodyPr>
          <a:lstStyle/>
          <a:p>
            <a:r>
              <a:rPr lang="en-AU" dirty="0"/>
              <a:t>The WA Electricity (Licensing) Regulations 1991 require an electrical contractor to submit a Preliminary Notice at least 3 working days before </a:t>
            </a:r>
            <a:r>
              <a:rPr lang="en-AU" dirty="0" smtClean="0"/>
              <a:t>Notifiable electrical </a:t>
            </a:r>
            <a:r>
              <a:rPr lang="en-AU" dirty="0"/>
              <a:t>installing work </a:t>
            </a:r>
            <a:r>
              <a:rPr lang="en-AU" dirty="0" smtClean="0"/>
              <a:t>is </a:t>
            </a:r>
            <a:r>
              <a:rPr lang="en-AU" dirty="0"/>
              <a:t>commenced, and a Notice of Completion within 3 days of completion of the electrical work.  </a:t>
            </a:r>
            <a:endParaRPr lang="en-AU" dirty="0" smtClean="0"/>
          </a:p>
          <a:p>
            <a:r>
              <a:rPr lang="en-AU" dirty="0" smtClean="0"/>
              <a:t>It </a:t>
            </a:r>
            <a:r>
              <a:rPr lang="en-AU" dirty="0"/>
              <a:t>is important to document design and installation details so that they can be traced back to their source in the event of a query at some time in the future.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3427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0972"/>
            <a:ext cx="8229600" cy="488519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AU" dirty="0"/>
              <a:t>“Notifiable work” means electrical installing work other than:</a:t>
            </a:r>
          </a:p>
          <a:p>
            <a:r>
              <a:rPr lang="en-AU" dirty="0"/>
              <a:t>a) maintenance work, unless that work requires the disconnection and reconnection of the supply of </a:t>
            </a:r>
          </a:p>
          <a:p>
            <a:r>
              <a:rPr lang="en-AU" dirty="0"/>
              <a:t>electricity to the electrical installation concerned or the </a:t>
            </a:r>
            <a:r>
              <a:rPr lang="en-AU" dirty="0" smtClean="0"/>
              <a:t>replacement </a:t>
            </a:r>
            <a:r>
              <a:rPr lang="en-AU" dirty="0"/>
              <a:t>of service apparatus;</a:t>
            </a:r>
          </a:p>
          <a:p>
            <a:r>
              <a:rPr lang="en-AU" dirty="0"/>
              <a:t>b) the alteration of a final </a:t>
            </a:r>
            <a:r>
              <a:rPr lang="en-AU" dirty="0" smtClean="0"/>
              <a:t>sub-circuit</a:t>
            </a:r>
            <a:r>
              <a:rPr lang="en-AU" dirty="0"/>
              <a:t>; or</a:t>
            </a:r>
          </a:p>
          <a:p>
            <a:r>
              <a:rPr lang="en-AU" dirty="0"/>
              <a:t>c) the addition of a single final </a:t>
            </a:r>
            <a:r>
              <a:rPr lang="en-AU" dirty="0" smtClean="0"/>
              <a:t>sub-circuit</a:t>
            </a:r>
            <a:endParaRPr lang="en-AU" dirty="0"/>
          </a:p>
          <a:p>
            <a:endParaRPr lang="en-AU" dirty="0"/>
          </a:p>
          <a:p>
            <a:pPr marL="0" indent="0">
              <a:buNone/>
            </a:pPr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68513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7" t="504" r="3243"/>
          <a:stretch/>
        </p:blipFill>
        <p:spPr>
          <a:xfrm>
            <a:off x="2379306" y="1091683"/>
            <a:ext cx="4273420" cy="5187820"/>
          </a:xfrm>
        </p:spPr>
      </p:pic>
      <p:sp>
        <p:nvSpPr>
          <p:cNvPr id="6" name="Rectangle 5"/>
          <p:cNvSpPr/>
          <p:nvPr/>
        </p:nvSpPr>
        <p:spPr>
          <a:xfrm>
            <a:off x="5640561" y="1427584"/>
            <a:ext cx="629610" cy="149289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TextBox 6"/>
          <p:cNvSpPr txBox="1"/>
          <p:nvPr/>
        </p:nvSpPr>
        <p:spPr>
          <a:xfrm>
            <a:off x="2743200" y="6430738"/>
            <a:ext cx="3447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u="sng" dirty="0" smtClean="0"/>
              <a:t>Preliminary Notice (Green Border)</a:t>
            </a:r>
            <a:endParaRPr lang="en-AU" b="1" u="sng" dirty="0"/>
          </a:p>
        </p:txBody>
      </p:sp>
    </p:spTree>
    <p:extLst>
      <p:ext uri="{BB962C8B-B14F-4D97-AF65-F5344CB8AC3E}">
        <p14:creationId xmlns:p14="http://schemas.microsoft.com/office/powerpoint/2010/main" val="297057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0" t="1340" r="4370" b="1766"/>
          <a:stretch/>
        </p:blipFill>
        <p:spPr>
          <a:xfrm>
            <a:off x="2304661" y="1147663"/>
            <a:ext cx="4254759" cy="5041388"/>
          </a:xfrm>
        </p:spPr>
      </p:pic>
      <p:sp>
        <p:nvSpPr>
          <p:cNvPr id="4" name="TextBox 3"/>
          <p:cNvSpPr txBox="1"/>
          <p:nvPr/>
        </p:nvSpPr>
        <p:spPr>
          <a:xfrm>
            <a:off x="2592113" y="6380592"/>
            <a:ext cx="3747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u="sng" dirty="0" smtClean="0"/>
              <a:t>Notice of Completion (Yellow Border)</a:t>
            </a:r>
            <a:endParaRPr lang="en-AU" b="1" u="sng" dirty="0"/>
          </a:p>
        </p:txBody>
      </p:sp>
      <p:sp>
        <p:nvSpPr>
          <p:cNvPr id="5" name="Rectangle 4"/>
          <p:cNvSpPr/>
          <p:nvPr/>
        </p:nvSpPr>
        <p:spPr>
          <a:xfrm>
            <a:off x="5579707" y="1390260"/>
            <a:ext cx="625150" cy="18661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68785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91682"/>
            <a:ext cx="8229600" cy="50344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AU" b="1" u="sng" dirty="0" smtClean="0"/>
              <a:t>Installation Test Certificate</a:t>
            </a:r>
          </a:p>
          <a:p>
            <a:r>
              <a:rPr lang="en-AU" sz="2800" dirty="0" smtClean="0"/>
              <a:t>The Installation test certificate is to be completed by the electrician responsible for the testing and checking of the electrical Installation and fixed inside the meter enclosure.</a:t>
            </a:r>
            <a:endParaRPr lang="en-AU" sz="2800" dirty="0"/>
          </a:p>
          <a:p>
            <a:pPr marL="0" indent="0">
              <a:buNone/>
            </a:pPr>
            <a:endParaRPr lang="en-AU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1315" y="3449990"/>
            <a:ext cx="2301369" cy="3082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187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08066" cy="480060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AU" b="1" u="sng" dirty="0" smtClean="0"/>
              <a:t>Electrical Safety Certificate</a:t>
            </a:r>
          </a:p>
          <a:p>
            <a:pPr marL="0" indent="0" algn="ctr">
              <a:buNone/>
            </a:pPr>
            <a:endParaRPr lang="en-AU" b="1" u="sng" dirty="0"/>
          </a:p>
          <a:p>
            <a:r>
              <a:rPr lang="en-AU" dirty="0" smtClean="0"/>
              <a:t>An electrical safety certificate must also be completed by the electrical contractor for </a:t>
            </a:r>
            <a:r>
              <a:rPr lang="en-AU" b="1" u="sng" dirty="0" smtClean="0"/>
              <a:t>ALL</a:t>
            </a:r>
            <a:r>
              <a:rPr lang="en-AU" dirty="0" smtClean="0"/>
              <a:t> electrical Installing work (both notifiable and non-notifiable work).</a:t>
            </a:r>
          </a:p>
          <a:p>
            <a:endParaRPr lang="en-AU" dirty="0" smtClean="0"/>
          </a:p>
          <a:p>
            <a:r>
              <a:rPr lang="en-AU" dirty="0" smtClean="0"/>
              <a:t>The certificate is to be provided to the person for whom the work was carried out within </a:t>
            </a:r>
            <a:r>
              <a:rPr lang="en-AU" b="1" u="sng" dirty="0" smtClean="0"/>
              <a:t>28 days </a:t>
            </a:r>
            <a:r>
              <a:rPr lang="en-AU" dirty="0" smtClean="0"/>
              <a:t>of completion of the work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086557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 smtClean="0"/>
          </a:p>
          <a:p>
            <a:pPr marL="0" indent="0">
              <a:buNone/>
            </a:pPr>
            <a:endParaRPr lang="en-AU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7965" y="1226916"/>
            <a:ext cx="3463997" cy="4892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32112" y="6297157"/>
            <a:ext cx="2731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u="sng" dirty="0" smtClean="0"/>
              <a:t>Electrical Safety Certificate</a:t>
            </a:r>
            <a:endParaRPr lang="en-AU" b="1" u="sng" dirty="0"/>
          </a:p>
        </p:txBody>
      </p:sp>
    </p:spTree>
    <p:extLst>
      <p:ext uri="{BB962C8B-B14F-4D97-AF65-F5344CB8AC3E}">
        <p14:creationId xmlns:p14="http://schemas.microsoft.com/office/powerpoint/2010/main" val="250527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AU" dirty="0" smtClean="0"/>
          </a:p>
          <a:p>
            <a:pPr marL="0" indent="0" algn="ctr">
              <a:buNone/>
            </a:pPr>
            <a:endParaRPr lang="en-AU" dirty="0" smtClean="0"/>
          </a:p>
          <a:p>
            <a:pPr marL="0" indent="0" algn="ctr">
              <a:buNone/>
            </a:pPr>
            <a:r>
              <a:rPr lang="en-AU" sz="8800" dirty="0" smtClean="0"/>
              <a:t>THE</a:t>
            </a:r>
            <a:r>
              <a:rPr lang="en-AU" dirty="0" smtClean="0"/>
              <a:t>      </a:t>
            </a:r>
            <a:r>
              <a:rPr lang="en-AU" sz="8800" dirty="0" smtClean="0"/>
              <a:t>END</a:t>
            </a:r>
            <a:endParaRPr lang="en-AU" sz="8800" dirty="0"/>
          </a:p>
        </p:txBody>
      </p:sp>
    </p:spTree>
    <p:extLst>
      <p:ext uri="{BB962C8B-B14F-4D97-AF65-F5344CB8AC3E}">
        <p14:creationId xmlns:p14="http://schemas.microsoft.com/office/powerpoint/2010/main" val="3888258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stCentre xmlns="c369ec6e-e776-4cfb-9aab-85bbb2d3059b">MK - Marketing </CostCentre>
    <Tag xmlns="c369ec6e-e776-4cfb-9aab-85bbb2d3059b" xsi:nil="true"/>
    <Suffix xmlns="c369ec6e-e776-4cfb-9aab-85bbb2d3059b">C</Suffix>
    <NameKeywords xmlns="c369ec6e-e776-4cfb-9aab-85bbb2d3059b" xsi:nil="true"/>
    <Corpex xmlns="c369ec6e-e776-4cfb-9aab-85bbb2d3059b">false</Corpex>
    <IconOverlay xmlns="http://schemas.microsoft.com/sharepoint/v4" xsi:nil="true"/>
    <ByWhom xmlns="c369ec6e-e776-4cfb-9aab-85bbb2d3059b" xsi:nil="true"/>
    <Prefix xmlns="c369ec6e-e776-4cfb-9aab-85bbb2d3059b">Template</Prefix>
    <UploadDate xmlns="c369ec6e-e776-4cfb-9aab-85bbb2d3059b" xsi:nil="true"/>
    <ActionRequired xmlns="c369ec6e-e776-4cfb-9aab-85bbb2d3059b" xsi:nil="true"/>
    <Links xmlns="c369ec6e-e776-4cfb-9aab-85bbb2d3059b" xsi:nil="true"/>
    <IssueNum xmlns="c369ec6e-e776-4cfb-9aab-85bbb2d3059b" xsi:nil="true"/>
    <Division xmlns="c369ec6e-e776-4cfb-9aab-85bbb2d3059b">Business Services</Division>
    <IssueDate xmlns="c369ec6e-e776-4cfb-9aab-85bbb2d3059b">2016-09-19T16:00:00+00:00</IssueDate>
    <Pathway xmlns="7f1ed7a5-13c4-4640-91cb-37295ecf9af4">Corporate Management</Pathway>
    <CentralStatus xmlns="c369ec6e-e776-4cfb-9aab-85bbb2d3059b" xsi:nil="true"/>
    <ProposedTitle xmlns="c369ec6e-e776-4cfb-9aab-85bbb2d3059b" xsi:nil="true"/>
    <Frequently xmlns="c369ec6e-e776-4cfb-9aab-85bbb2d3059b">false</Frequently>
    <OtherReferences xmlns="c369ec6e-e776-4cfb-9aab-85bbb2d3059b" xsi:nil="true"/>
    <CergDate xmlns="c369ec6e-e776-4cfb-9aab-85bbb2d3059b" xsi:nil="true"/>
    <International xmlns="c369ec6e-e776-4cfb-9aab-85bbb2d3059b" xsi:nil="true"/>
    <Portal xmlns="c369ec6e-e776-4cfb-9aab-85bbb2d3059b">false</Portal>
    <PolicyNum xmlns="c369ec6e-e776-4cfb-9aab-85bbb2d3059b">076</PolicyNum>
    <CorpexDate xmlns="c369ec6e-e776-4cfb-9aab-85bbb2d3059b" xsi:nil="true"/>
    <ReviewDate xmlns="c369ec6e-e776-4cfb-9aab-85bbb2d3059b">20/09/2017</ReviewDate>
    <Comments xmlns="http://schemas.microsoft.com/sharepoint/v3">20/09/2016 Received from Peter Lawton, Marketing. Updated Header</Comments>
    <Cerg xmlns="c369ec6e-e776-4cfb-9aab-85bbb2d3059b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Central Document" ma:contentTypeID="0x010100AF4BA1430F2E4F53972F8E467AD5D5BB0086460676241B764E9EAAD0C0729A3707" ma:contentTypeVersion="5" ma:contentTypeDescription="A base document type for central documents used in the policies, procedures and form library." ma:contentTypeScope="" ma:versionID="99e1ff77c894d00fe94b28ee0849c5f8">
  <xsd:schema xmlns:xsd="http://www.w3.org/2001/XMLSchema" xmlns:xs="http://www.w3.org/2001/XMLSchema" xmlns:p="http://schemas.microsoft.com/office/2006/metadata/properties" xmlns:ns1="http://schemas.microsoft.com/sharepoint/v3" xmlns:ns2="c369ec6e-e776-4cfb-9aab-85bbb2d3059b" xmlns:ns3="http://schemas.microsoft.com/sharepoint/v4" xmlns:ns4="7f1ed7a5-13c4-4640-91cb-37295ecf9af4" targetNamespace="http://schemas.microsoft.com/office/2006/metadata/properties" ma:root="true" ma:fieldsID="e870e9e9b254638471bb4626f2c0c6b1" ns1:_="" ns2:_="" ns3:_="" ns4:_="">
    <xsd:import namespace="http://schemas.microsoft.com/sharepoint/v3"/>
    <xsd:import namespace="c369ec6e-e776-4cfb-9aab-85bbb2d3059b"/>
    <xsd:import namespace="http://schemas.microsoft.com/sharepoint/v4"/>
    <xsd:import namespace="7f1ed7a5-13c4-4640-91cb-37295ecf9af4"/>
    <xsd:element name="properties">
      <xsd:complexType>
        <xsd:sequence>
          <xsd:element name="documentManagement">
            <xsd:complexType>
              <xsd:all>
                <xsd:element ref="ns2:Prefix" minOccurs="0"/>
                <xsd:element ref="ns2:PolicyNum" minOccurs="0"/>
                <xsd:element ref="ns2:Suffix" minOccurs="0"/>
                <xsd:element ref="ns2:IssueNum" minOccurs="0"/>
                <xsd:element ref="ns2:IssueDate" minOccurs="0"/>
                <xsd:element ref="ns2:ReviewDate" minOccurs="0"/>
                <xsd:element ref="ns2:ActionRequired" minOccurs="0"/>
                <xsd:element ref="ns2:ByWhom" minOccurs="0"/>
                <xsd:element ref="ns1:Comments" minOccurs="0"/>
                <xsd:element ref="ns2:Division" minOccurs="0"/>
                <xsd:element ref="ns2:CentralStatus" minOccurs="0"/>
                <xsd:element ref="ns2:ProposedTitle" minOccurs="0"/>
                <xsd:element ref="ns2:Frequently" minOccurs="0"/>
                <xsd:element ref="ns2:Cerg" minOccurs="0"/>
                <xsd:element ref="ns2:CergDate" minOccurs="0"/>
                <xsd:element ref="ns2:Corpex" minOccurs="0"/>
                <xsd:element ref="ns2:CorpexDate" minOccurs="0"/>
                <xsd:element ref="ns2:NameKeywords" minOccurs="0"/>
                <xsd:element ref="ns2:UploadDate" minOccurs="0"/>
                <xsd:element ref="ns2:Portal" minOccurs="0"/>
                <xsd:element ref="ns2:International" minOccurs="0"/>
                <xsd:element ref="ns2:Links" minOccurs="0"/>
                <xsd:element ref="ns2:OtherReferences" minOccurs="0"/>
                <xsd:element ref="ns2:CostCentre" minOccurs="0"/>
                <xsd:element ref="ns2:Tag" minOccurs="0"/>
                <xsd:element ref="ns3:IconOverlay" minOccurs="0"/>
                <xsd:element ref="ns4:Pathw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Comments" ma:index="16" nillable="true" ma:displayName="Comments" ma:internalName="Comments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69ec6e-e776-4cfb-9aab-85bbb2d3059b" elementFormDefault="qualified">
    <xsd:import namespace="http://schemas.microsoft.com/office/2006/documentManagement/types"/>
    <xsd:import namespace="http://schemas.microsoft.com/office/infopath/2007/PartnerControls"/>
    <xsd:element name="Prefix" ma:index="8" nillable="true" ma:displayName="Prefix" ma:default="Checklist" ma:format="Dropdown" ma:internalName="Prefix">
      <xsd:simpleType>
        <xsd:restriction base="dms:Choice">
          <xsd:enumeration value="Checklist"/>
          <xsd:enumeration value="F"/>
          <xsd:enumeration value="Form"/>
          <xsd:enumeration value="Guide"/>
          <xsd:enumeration value="Policy"/>
          <xsd:enumeration value="Procedure"/>
          <xsd:enumeration value="Template"/>
          <xsd:enumeration value="WI"/>
        </xsd:restriction>
      </xsd:simpleType>
    </xsd:element>
    <xsd:element name="PolicyNum" ma:index="9" nillable="true" ma:displayName="Policy Number" ma:internalName="PolicyNum">
      <xsd:simpleType>
        <xsd:restriction base="dms:Text"/>
      </xsd:simpleType>
    </xsd:element>
    <xsd:element name="Suffix" ma:index="10" nillable="true" ma:displayName="Suffix" ma:internalName="Suffix">
      <xsd:simpleType>
        <xsd:restriction base="dms:Text">
          <xsd:maxLength value="2"/>
        </xsd:restriction>
      </xsd:simpleType>
    </xsd:element>
    <xsd:element name="IssueNum" ma:index="11" nillable="true" ma:displayName="Issue Number" ma:internalName="IssueNum">
      <xsd:simpleType>
        <xsd:restriction base="dms:Text"/>
      </xsd:simpleType>
    </xsd:element>
    <xsd:element name="IssueDate" ma:index="12" nillable="true" ma:displayName="Issue Date" ma:internalName="IssueDate">
      <xsd:simpleType>
        <xsd:restriction base="dms:DateTime"/>
      </xsd:simpleType>
    </xsd:element>
    <xsd:element name="ReviewDate" ma:index="13" nillable="true" ma:displayName="Review Date" ma:internalName="ReviewDate">
      <xsd:simpleType>
        <xsd:restriction base="dms:Text"/>
      </xsd:simpleType>
    </xsd:element>
    <xsd:element name="ActionRequired" ma:index="14" nillable="true" ma:displayName="Action Required" ma:internalName="ActionRequired">
      <xsd:simpleType>
        <xsd:restriction base="dms:Text"/>
      </xsd:simpleType>
    </xsd:element>
    <xsd:element name="ByWhom" ma:index="15" nillable="true" ma:displayName="By Whom" ma:internalName="ByWhom">
      <xsd:simpleType>
        <xsd:restriction base="dms:Text"/>
      </xsd:simpleType>
    </xsd:element>
    <xsd:element name="Division" ma:index="17" nillable="true" ma:displayName="Division" ma:internalName="Division">
      <xsd:simpleType>
        <xsd:restriction base="dms:Text"/>
      </xsd:simpleType>
    </xsd:element>
    <xsd:element name="CentralStatus" ma:index="18" nillable="true" ma:displayName="Central Status" ma:internalName="CentralStatus">
      <xsd:simpleType>
        <xsd:restriction base="dms:Text"/>
      </xsd:simpleType>
    </xsd:element>
    <xsd:element name="ProposedTitle" ma:index="19" nillable="true" ma:displayName="Proposed Title" ma:internalName="ProposedTitle">
      <xsd:simpleType>
        <xsd:restriction base="dms:Text"/>
      </xsd:simpleType>
    </xsd:element>
    <xsd:element name="Frequently" ma:index="20" nillable="true" ma:displayName="Frequently" ma:internalName="Frequently">
      <xsd:simpleType>
        <xsd:restriction base="dms:Boolean"/>
      </xsd:simpleType>
    </xsd:element>
    <xsd:element name="Cerg" ma:index="22" nillable="true" ma:displayName="CERG" ma:internalName="Cerg">
      <xsd:simpleType>
        <xsd:restriction base="dms:Text"/>
      </xsd:simpleType>
    </xsd:element>
    <xsd:element name="CergDate" ma:index="23" nillable="true" ma:displayName="CERG Date" ma:internalName="CergDate">
      <xsd:simpleType>
        <xsd:restriction base="dms:Text"/>
      </xsd:simpleType>
    </xsd:element>
    <xsd:element name="Corpex" ma:index="24" nillable="true" ma:displayName="CORPEX" ma:internalName="Corpex">
      <xsd:simpleType>
        <xsd:restriction base="dms:Boolean"/>
      </xsd:simpleType>
    </xsd:element>
    <xsd:element name="CorpexDate" ma:index="25" nillable="true" ma:displayName="CORPEX Date" ma:internalName="CorpexDate">
      <xsd:simpleType>
        <xsd:restriction base="dms:Text"/>
      </xsd:simpleType>
    </xsd:element>
    <xsd:element name="NameKeywords" ma:index="26" nillable="true" ma:displayName="Name Keywords" ma:internalName="NameKeywords">
      <xsd:simpleType>
        <xsd:restriction base="dms:Text"/>
      </xsd:simpleType>
    </xsd:element>
    <xsd:element name="UploadDate" ma:index="27" nillable="true" ma:displayName="Upload Date" ma:internalName="UploadDate">
      <xsd:simpleType>
        <xsd:restriction base="dms:DateTime"/>
      </xsd:simpleType>
    </xsd:element>
    <xsd:element name="Portal" ma:index="28" nillable="true" ma:displayName="Portal" ma:internalName="Portal">
      <xsd:simpleType>
        <xsd:restriction base="dms:Boolean"/>
      </xsd:simpleType>
    </xsd:element>
    <xsd:element name="International" ma:index="29" nillable="true" ma:displayName="International" ma:internalName="International">
      <xsd:simpleType>
        <xsd:restriction base="dms:Text"/>
      </xsd:simpleType>
    </xsd:element>
    <xsd:element name="Links" ma:index="30" nillable="true" ma:displayName="Links" ma:internalName="Links">
      <xsd:simpleType>
        <xsd:restriction base="dms:Note">
          <xsd:maxLength value="255"/>
        </xsd:restriction>
      </xsd:simpleType>
    </xsd:element>
    <xsd:element name="OtherReferences" ma:index="31" nillable="true" ma:displayName="Other References" ma:internalName="OtherReferences">
      <xsd:simpleType>
        <xsd:restriction base="dms:Note">
          <xsd:maxLength value="255"/>
        </xsd:restriction>
      </xsd:simpleType>
    </xsd:element>
    <xsd:element name="CostCentre" ma:index="32" nillable="true" ma:displayName="Cost Centre" ma:internalName="CostCentre">
      <xsd:simpleType>
        <xsd:restriction base="dms:Text"/>
      </xsd:simpleType>
    </xsd:element>
    <xsd:element name="Tag" ma:index="33" nillable="true" ma:displayName="Tag" ma:description="Key Academic, Top used docs" ma:internalName="Tag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34" nillable="true" ma:displayName="IconOverlay" ma:hidden="true" ma:internalName="IconOverlay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1ed7a5-13c4-4640-91cb-37295ecf9af4" elementFormDefault="qualified">
    <xsd:import namespace="http://schemas.microsoft.com/office/2006/documentManagement/types"/>
    <xsd:import namespace="http://schemas.microsoft.com/office/infopath/2007/PartnerControls"/>
    <xsd:element name="Pathway" ma:index="35" nillable="true" ma:displayName="Pathway" ma:default="Academic" ma:description="Choose a pathway it will be shown on in the left menu" ma:format="Dropdown" ma:internalName="Pathway">
      <xsd:simpleType>
        <xsd:restriction base="dms:Choice">
          <xsd:enumeration value="Academic"/>
          <xsd:enumeration value="Student Services"/>
          <xsd:enumeration value="Finance"/>
          <xsd:enumeration value="HR OSH"/>
          <xsd:enumeration value="IT Facilities"/>
          <xsd:enumeration value="Corporate Management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 ma:index="21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93B4755-80B4-4FE9-9650-4C800644483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6F79D9B-5A67-492D-BB4F-F3913BAD9421}">
  <ds:schemaRefs>
    <ds:schemaRef ds:uri="http://purl.org/dc/dcmitype/"/>
    <ds:schemaRef ds:uri="http://schemas.microsoft.com/office/2006/metadata/properties"/>
    <ds:schemaRef ds:uri="7f1ed7a5-13c4-4640-91cb-37295ecf9af4"/>
    <ds:schemaRef ds:uri="c369ec6e-e776-4cfb-9aab-85bbb2d3059b"/>
    <ds:schemaRef ds:uri="http://schemas.microsoft.com/office/infopath/2007/PartnerControls"/>
    <ds:schemaRef ds:uri="http://purl.org/dc/elements/1.1/"/>
    <ds:schemaRef ds:uri="http://schemas.microsoft.com/sharepoint/v3"/>
    <ds:schemaRef ds:uri="http://schemas.microsoft.com/sharepoint/v4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B544120-7B51-441F-BEA9-28EEFE7CBB0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c369ec6e-e776-4cfb-9aab-85bbb2d3059b"/>
    <ds:schemaRef ds:uri="http://schemas.microsoft.com/sharepoint/v4"/>
    <ds:schemaRef ds:uri="7f1ed7a5-13c4-4640-91cb-37295ecf9af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757</TotalTime>
  <Words>242</Words>
  <Application>Microsoft Office PowerPoint</Application>
  <PresentationFormat>On-screen Show (4:3)</PresentationFormat>
  <Paragraphs>22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North Metropolitan TAFE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template (G076C)</dc:title>
  <dc:subject>Powerpoint presentation template (G076C)</dc:subject>
  <dc:creator>North Metropolitan TAFE</dc:creator>
  <cp:keywords>powerpoint presentation template</cp:keywords>
  <cp:lastModifiedBy>Christian Silva</cp:lastModifiedBy>
  <cp:revision>59</cp:revision>
  <dcterms:created xsi:type="dcterms:W3CDTF">2016-03-29T04:23:42Z</dcterms:created>
  <dcterms:modified xsi:type="dcterms:W3CDTF">2017-06-20T04:18:14Z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0x010100AF4BA1430F2E4F53972F8E467AD5D5BB0086460676241B764E9EAAD0C0729A3707</vt:lpwstr>
  </property>
</Properties>
</file>