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83" r:id="rId6"/>
    <p:sldId id="284" r:id="rId7"/>
    <p:sldId id="285" r:id="rId8"/>
    <p:sldId id="286" r:id="rId9"/>
    <p:sldId id="287" r:id="rId10"/>
    <p:sldId id="282" r:id="rId11"/>
    <p:sldId id="27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A1514-F326-1840-B15D-D4720038598B}" type="datetimeFigureOut">
              <a:rPr lang="en-US" smtClean="0"/>
              <a:t>5/26/2017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E024E-F835-6D45-89C3-0E2F93EE799A}" type="slidenum">
              <a:rPr lang="en-US" smtClean="0"/>
              <a:t>‹#›</a:t>
            </a:fld>
            <a:endParaRPr lang="en-US"/>
          </a:p>
        </p:txBody>
      </p:sp>
    </p:spTree>
    <p:extLst>
      <p:ext uri="{BB962C8B-B14F-4D97-AF65-F5344CB8AC3E}">
        <p14:creationId xmlns:p14="http://schemas.microsoft.com/office/powerpoint/2010/main" val="3703577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230768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413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93869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62910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47172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56F489C6-6277-454E-AECF-6C3872A9450F}"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81769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56F489C6-6277-454E-AECF-6C3872A9450F}" type="datetimeFigureOut">
              <a:rPr lang="en-US" smtClean="0"/>
              <a:t>5/26/2017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35437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56F489C6-6277-454E-AECF-6C3872A9450F}" type="datetimeFigureOut">
              <a:rPr lang="en-US" smtClean="0"/>
              <a:t>5/26/2017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6305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489C6-6277-454E-AECF-6C3872A9450F}" type="datetimeFigureOut">
              <a:rPr lang="en-US" smtClean="0"/>
              <a:t>5/26/2017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412209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6529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0583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489C6-6277-454E-AECF-6C3872A9450F}" type="datetimeFigureOut">
              <a:rPr lang="en-US" smtClean="0"/>
              <a:t>5/26/2017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F46F4-8938-5C4A-A3E0-434D3C3588F4}" type="slidenum">
              <a:rPr lang="en-US" smtClean="0"/>
              <a:t>‹#›</a:t>
            </a:fld>
            <a:endParaRPr lang="en-US"/>
          </a:p>
        </p:txBody>
      </p:sp>
      <p:pic>
        <p:nvPicPr>
          <p:cNvPr id="7" name="Picture 6" descr="NMT_PPT4.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7256"/>
          </a:xfrm>
          <a:prstGeom prst="rect">
            <a:avLst/>
          </a:prstGeom>
        </p:spPr>
      </p:pic>
    </p:spTree>
    <p:extLst>
      <p:ext uri="{BB962C8B-B14F-4D97-AF65-F5344CB8AC3E}">
        <p14:creationId xmlns:p14="http://schemas.microsoft.com/office/powerpoint/2010/main" val="70132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4324" y="2093554"/>
            <a:ext cx="8458201" cy="2308324"/>
          </a:xfrm>
          <a:prstGeom prst="rect">
            <a:avLst/>
          </a:prstGeom>
          <a:noFill/>
        </p:spPr>
        <p:txBody>
          <a:bodyPr wrap="square" rtlCol="0">
            <a:spAutoFit/>
          </a:bodyPr>
          <a:lstStyle/>
          <a:p>
            <a:pPr algn="ctr"/>
            <a:r>
              <a:rPr lang="en-AU" sz="4800" u="sng" dirty="0" smtClean="0"/>
              <a:t>Section </a:t>
            </a:r>
            <a:r>
              <a:rPr lang="en-AU" sz="4800" u="sng" dirty="0" smtClean="0"/>
              <a:t>5 </a:t>
            </a:r>
            <a:endParaRPr lang="en-AU" sz="4800" u="sng" dirty="0"/>
          </a:p>
          <a:p>
            <a:pPr algn="ctr"/>
            <a:r>
              <a:rPr lang="en-AU" sz="4800" u="sng" dirty="0" smtClean="0"/>
              <a:t>Selection of Equipment for ELV Installations</a:t>
            </a:r>
            <a:endParaRPr lang="en-AU" sz="4800" u="sng" dirty="0" smtClean="0"/>
          </a:p>
        </p:txBody>
      </p:sp>
    </p:spTree>
    <p:extLst>
      <p:ext uri="{BB962C8B-B14F-4D97-AF65-F5344CB8AC3E}">
        <p14:creationId xmlns:p14="http://schemas.microsoft.com/office/powerpoint/2010/main" val="56554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26367"/>
            <a:ext cx="8229600" cy="5654351"/>
          </a:xfrm>
        </p:spPr>
        <p:txBody>
          <a:bodyPr>
            <a:normAutofit fontScale="62500" lnSpcReduction="20000"/>
          </a:bodyPr>
          <a:lstStyle/>
          <a:p>
            <a:pPr marL="0" indent="0">
              <a:buNone/>
            </a:pPr>
            <a:r>
              <a:rPr lang="en-AU" dirty="0"/>
              <a:t>The selection of equipment for ELV installations is based on several considerations, including:</a:t>
            </a:r>
          </a:p>
          <a:p>
            <a:pPr marL="0" indent="0">
              <a:buNone/>
            </a:pPr>
            <a:r>
              <a:rPr lang="en-AU" dirty="0"/>
              <a:t> </a:t>
            </a:r>
          </a:p>
          <a:p>
            <a:r>
              <a:rPr lang="en-AU" dirty="0" smtClean="0"/>
              <a:t>Compliance </a:t>
            </a:r>
            <a:r>
              <a:rPr lang="en-AU" dirty="0"/>
              <a:t>with AS/NZS 3000.</a:t>
            </a:r>
          </a:p>
          <a:p>
            <a:pPr marL="0" indent="0">
              <a:buNone/>
            </a:pPr>
            <a:endParaRPr lang="en-AU" dirty="0"/>
          </a:p>
          <a:p>
            <a:r>
              <a:rPr lang="en-AU" dirty="0" smtClean="0"/>
              <a:t>Sources </a:t>
            </a:r>
            <a:r>
              <a:rPr lang="en-AU" dirty="0"/>
              <a:t>of extra low voltage supply:</a:t>
            </a:r>
          </a:p>
          <a:p>
            <a:pPr marL="0" indent="0">
              <a:buNone/>
            </a:pPr>
            <a:r>
              <a:rPr lang="en-AU" dirty="0" smtClean="0"/>
              <a:t>Separated </a:t>
            </a:r>
            <a:r>
              <a:rPr lang="en-AU" dirty="0"/>
              <a:t>extra low voltage SELV</a:t>
            </a:r>
          </a:p>
          <a:p>
            <a:pPr marL="0" indent="0">
              <a:buNone/>
            </a:pPr>
            <a:r>
              <a:rPr lang="en-AU" dirty="0" smtClean="0"/>
              <a:t>Protected </a:t>
            </a:r>
            <a:r>
              <a:rPr lang="en-AU" dirty="0"/>
              <a:t>extra low voltage PELV</a:t>
            </a:r>
          </a:p>
          <a:p>
            <a:endParaRPr lang="en-AU" dirty="0"/>
          </a:p>
          <a:p>
            <a:r>
              <a:rPr lang="en-AU" dirty="0" smtClean="0"/>
              <a:t>Segregation </a:t>
            </a:r>
            <a:r>
              <a:rPr lang="en-AU" dirty="0"/>
              <a:t>and arrangement of circuits.</a:t>
            </a:r>
          </a:p>
          <a:p>
            <a:endParaRPr lang="en-AU" dirty="0"/>
          </a:p>
          <a:p>
            <a:r>
              <a:rPr lang="en-AU" dirty="0" smtClean="0"/>
              <a:t>Voltage </a:t>
            </a:r>
            <a:r>
              <a:rPr lang="en-AU" dirty="0"/>
              <a:t>drop in conductors.</a:t>
            </a:r>
          </a:p>
          <a:p>
            <a:endParaRPr lang="en-AU" dirty="0"/>
          </a:p>
          <a:p>
            <a:r>
              <a:rPr lang="en-AU" dirty="0" smtClean="0"/>
              <a:t>Control </a:t>
            </a:r>
            <a:r>
              <a:rPr lang="en-AU" dirty="0"/>
              <a:t>and protection from overcurrent and overvoltage.</a:t>
            </a:r>
          </a:p>
          <a:p>
            <a:endParaRPr lang="en-AU" dirty="0"/>
          </a:p>
          <a:p>
            <a:r>
              <a:rPr lang="en-AU" dirty="0" smtClean="0"/>
              <a:t>Special </a:t>
            </a:r>
            <a:r>
              <a:rPr lang="en-AU" dirty="0"/>
              <a:t>considerations of types of plugs and sockets.</a:t>
            </a:r>
          </a:p>
          <a:p>
            <a:endParaRPr lang="en-AU" dirty="0"/>
          </a:p>
          <a:p>
            <a:r>
              <a:rPr lang="en-AU" dirty="0" smtClean="0"/>
              <a:t>Types </a:t>
            </a:r>
            <a:r>
              <a:rPr lang="en-AU" dirty="0"/>
              <a:t>of wiring systems.</a:t>
            </a:r>
          </a:p>
          <a:p>
            <a:endParaRPr lang="en-AU" dirty="0"/>
          </a:p>
        </p:txBody>
      </p:sp>
    </p:spTree>
    <p:extLst>
      <p:ext uri="{BB962C8B-B14F-4D97-AF65-F5344CB8AC3E}">
        <p14:creationId xmlns:p14="http://schemas.microsoft.com/office/powerpoint/2010/main" val="243427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 calcmode="lin" valueType="num">
                                      <p:cBhvr additive="base">
                                        <p:cTn id="3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anim calcmode="lin" valueType="num">
                                      <p:cBhvr additive="base">
                                        <p:cTn id="4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anim calcmode="lin" valueType="num">
                                      <p:cBhvr additive="base">
                                        <p:cTn id="51"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40972"/>
            <a:ext cx="8229600" cy="4885192"/>
          </a:xfrm>
        </p:spPr>
        <p:txBody>
          <a:bodyPr>
            <a:normAutofit fontScale="85000" lnSpcReduction="20000"/>
          </a:bodyPr>
          <a:lstStyle/>
          <a:p>
            <a:pPr marL="0" lvl="0" indent="0" algn="ctr">
              <a:buNone/>
            </a:pPr>
            <a:r>
              <a:rPr lang="en-AU" altLang="en-US" b="1" u="sng" dirty="0">
                <a:latin typeface="Arial" panose="020B0604020202020204" pitchFamily="34" charset="0"/>
                <a:ea typeface="Times New Roman" panose="02020603050405020304" pitchFamily="18" charset="0"/>
                <a:cs typeface="Arial" panose="020B0604020202020204" pitchFamily="34" charset="0"/>
              </a:rPr>
              <a:t>Voltage </a:t>
            </a:r>
            <a:r>
              <a:rPr lang="en-AU" altLang="en-US" b="1" u="sng" dirty="0" smtClean="0">
                <a:latin typeface="Arial" panose="020B0604020202020204" pitchFamily="34" charset="0"/>
                <a:ea typeface="Times New Roman" panose="02020603050405020304" pitchFamily="18" charset="0"/>
                <a:cs typeface="Arial" panose="020B0604020202020204" pitchFamily="34" charset="0"/>
              </a:rPr>
              <a:t>Range</a:t>
            </a:r>
          </a:p>
          <a:p>
            <a:pPr marL="0" lvl="0" indent="0">
              <a:buNone/>
            </a:pPr>
            <a:endParaRPr lang="en-AU" altLang="en-US" dirty="0">
              <a:latin typeface="Arial" panose="020B0604020202020204" pitchFamily="34" charset="0"/>
              <a:ea typeface="Times New Roman" panose="02020603050405020304" pitchFamily="18" charset="0"/>
              <a:cs typeface="Arial" panose="020B0604020202020204" pitchFamily="34" charset="0"/>
            </a:endParaRPr>
          </a:p>
          <a:p>
            <a:r>
              <a:rPr lang="en-AU" dirty="0"/>
              <a:t>Clause 1.4.98 of the Wiring Rules defines extra low voltage as ‘Differences in potential normally existing between conductors and between conductors and earth as not exceeding 50 volts </a:t>
            </a:r>
            <a:r>
              <a:rPr lang="en-AU" dirty="0" err="1"/>
              <a:t>a.c</a:t>
            </a:r>
            <a:r>
              <a:rPr lang="en-AU" dirty="0"/>
              <a:t>. or 120 volts ripple-free </a:t>
            </a:r>
            <a:r>
              <a:rPr lang="en-AU" dirty="0" err="1"/>
              <a:t>d.c.</a:t>
            </a:r>
            <a:endParaRPr lang="en-AU" dirty="0"/>
          </a:p>
          <a:p>
            <a:endParaRPr lang="en-AU" dirty="0"/>
          </a:p>
          <a:p>
            <a:r>
              <a:rPr lang="en-AU" dirty="0" smtClean="0"/>
              <a:t>Persons </a:t>
            </a:r>
            <a:r>
              <a:rPr lang="en-AU" dirty="0"/>
              <a:t>carrying out electrical work at ELV do not require to be licensed under the Electricity (Licensing Regulations 1991) as these voltages are considered to be less likely to create hazards such as severe electric shock or damage to property.</a:t>
            </a:r>
          </a:p>
          <a:p>
            <a:pPr marL="0" indent="0">
              <a:buNone/>
            </a:pPr>
            <a:endParaRPr lang="en-AU" dirty="0" smtClean="0"/>
          </a:p>
        </p:txBody>
      </p:sp>
    </p:spTree>
    <p:extLst>
      <p:ext uri="{BB962C8B-B14F-4D97-AF65-F5344CB8AC3E}">
        <p14:creationId xmlns:p14="http://schemas.microsoft.com/office/powerpoint/2010/main" val="68513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596" y="1063690"/>
            <a:ext cx="8444204" cy="5062473"/>
          </a:xfrm>
        </p:spPr>
        <p:txBody>
          <a:bodyPr>
            <a:normAutofit/>
          </a:bodyPr>
          <a:lstStyle/>
          <a:p>
            <a:pPr marL="0" indent="0" algn="ctr">
              <a:buNone/>
            </a:pPr>
            <a:r>
              <a:rPr lang="en-AU" b="1" u="sng" dirty="0"/>
              <a:t>Comparison of SELV and PELV Power </a:t>
            </a:r>
            <a:r>
              <a:rPr lang="en-AU" b="1" u="sng" dirty="0" smtClean="0"/>
              <a:t>Systems</a:t>
            </a:r>
            <a:endParaRPr lang="en-AU" u="sng" dirty="0"/>
          </a:p>
          <a:p>
            <a:pPr marL="0" indent="0" algn="ctr">
              <a:buNone/>
            </a:pPr>
            <a:endParaRPr lang="en-AU" u="sng" dirty="0"/>
          </a:p>
          <a:p>
            <a:pPr marL="0" indent="0" algn="ctr">
              <a:buNone/>
            </a:pPr>
            <a:endParaRPr lang="en-AU" dirty="0"/>
          </a:p>
          <a:p>
            <a:endParaRPr lang="en-AU" dirty="0" smtClean="0"/>
          </a:p>
        </p:txBody>
      </p:sp>
      <p:pic>
        <p:nvPicPr>
          <p:cNvPr id="4" name="Picture 3"/>
          <p:cNvPicPr>
            <a:picLocks noChangeAspect="1"/>
          </p:cNvPicPr>
          <p:nvPr/>
        </p:nvPicPr>
        <p:blipFill>
          <a:blip r:embed="rId2"/>
          <a:stretch>
            <a:fillRect/>
          </a:stretch>
        </p:blipFill>
        <p:spPr>
          <a:xfrm>
            <a:off x="2444620" y="1954415"/>
            <a:ext cx="4040155" cy="3000779"/>
          </a:xfrm>
          <a:prstGeom prst="rect">
            <a:avLst/>
          </a:prstGeom>
        </p:spPr>
      </p:pic>
      <p:sp>
        <p:nvSpPr>
          <p:cNvPr id="5" name="TextBox 4"/>
          <p:cNvSpPr txBox="1"/>
          <p:nvPr/>
        </p:nvSpPr>
        <p:spPr>
          <a:xfrm>
            <a:off x="149290" y="5234473"/>
            <a:ext cx="8742783" cy="1200329"/>
          </a:xfrm>
          <a:prstGeom prst="rect">
            <a:avLst/>
          </a:prstGeom>
          <a:noFill/>
        </p:spPr>
        <p:txBody>
          <a:bodyPr wrap="square" rtlCol="0">
            <a:spAutoFit/>
          </a:bodyPr>
          <a:lstStyle/>
          <a:p>
            <a:r>
              <a:rPr lang="en-AU" dirty="0"/>
              <a:t>The following applies for PELV circuits, where one conductor of the </a:t>
            </a:r>
            <a:r>
              <a:rPr lang="en-AU" dirty="0" smtClean="0"/>
              <a:t>output circuit </a:t>
            </a:r>
            <a:r>
              <a:rPr lang="en-AU" dirty="0"/>
              <a:t>is earthed. </a:t>
            </a:r>
          </a:p>
          <a:p>
            <a:r>
              <a:rPr lang="en-AU" dirty="0"/>
              <a:t>Basic protection shall be provided by— </a:t>
            </a:r>
          </a:p>
          <a:p>
            <a:r>
              <a:rPr lang="en-AU" dirty="0"/>
              <a:t>(a) barriers or enclosures affording the degree of protection at least </a:t>
            </a:r>
            <a:r>
              <a:rPr lang="en-AU" dirty="0" smtClean="0"/>
              <a:t>IPXXB </a:t>
            </a:r>
            <a:r>
              <a:rPr lang="en-AU" dirty="0"/>
              <a:t>or IP2X; or </a:t>
            </a:r>
          </a:p>
          <a:p>
            <a:r>
              <a:rPr lang="en-AU" dirty="0"/>
              <a:t>(b) insulation capable of withstanding a test voltage of 500 V </a:t>
            </a:r>
            <a:r>
              <a:rPr lang="en-AU" dirty="0" err="1"/>
              <a:t>a.c</a:t>
            </a:r>
            <a:r>
              <a:rPr lang="en-AU" dirty="0"/>
              <a:t>. for 1 </a:t>
            </a:r>
            <a:r>
              <a:rPr lang="en-AU" dirty="0" smtClean="0"/>
              <a:t>min</a:t>
            </a:r>
            <a:r>
              <a:rPr lang="en-AU" dirty="0"/>
              <a:t>. </a:t>
            </a:r>
          </a:p>
        </p:txBody>
      </p:sp>
    </p:spTree>
    <p:extLst>
      <p:ext uri="{BB962C8B-B14F-4D97-AF65-F5344CB8AC3E}">
        <p14:creationId xmlns:p14="http://schemas.microsoft.com/office/powerpoint/2010/main" val="2970579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AU" b="1" u="sng" dirty="0"/>
              <a:t>Voltage Drop</a:t>
            </a:r>
          </a:p>
          <a:p>
            <a:endParaRPr lang="en-AU" dirty="0"/>
          </a:p>
          <a:p>
            <a:pPr marL="0" indent="0" algn="ctr">
              <a:buNone/>
            </a:pPr>
            <a:r>
              <a:rPr lang="en-AU" dirty="0" smtClean="0"/>
              <a:t>Clause </a:t>
            </a:r>
            <a:r>
              <a:rPr lang="en-AU" dirty="0"/>
              <a:t>7.5.7 of the Wiring Rules requires the volt drop not to exceed 10% of the nominal value of the voltage when the circuit is operating at its normal operating current.</a:t>
            </a:r>
          </a:p>
          <a:p>
            <a:pPr marL="0" indent="0">
              <a:buNone/>
            </a:pPr>
            <a:endParaRPr lang="en-AU" dirty="0"/>
          </a:p>
        </p:txBody>
      </p:sp>
    </p:spTree>
    <p:extLst>
      <p:ext uri="{BB962C8B-B14F-4D97-AF65-F5344CB8AC3E}">
        <p14:creationId xmlns:p14="http://schemas.microsoft.com/office/powerpoint/2010/main" val="3868785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1682"/>
            <a:ext cx="8229600" cy="5034481"/>
          </a:xfrm>
        </p:spPr>
        <p:txBody>
          <a:bodyPr>
            <a:normAutofit fontScale="77500" lnSpcReduction="20000"/>
          </a:bodyPr>
          <a:lstStyle/>
          <a:p>
            <a:pPr marL="0" indent="0" algn="ctr">
              <a:buNone/>
            </a:pPr>
            <a:r>
              <a:rPr lang="en-AU" b="1" u="sng" dirty="0"/>
              <a:t>Plugs and Sockets</a:t>
            </a:r>
          </a:p>
          <a:p>
            <a:pPr marL="0" indent="0">
              <a:buNone/>
            </a:pPr>
            <a:endParaRPr lang="en-AU" dirty="0"/>
          </a:p>
          <a:p>
            <a:pPr marL="0" indent="0">
              <a:buNone/>
            </a:pPr>
            <a:r>
              <a:rPr lang="en-AU" dirty="0" smtClean="0"/>
              <a:t>The </a:t>
            </a:r>
            <a:r>
              <a:rPr lang="en-AU" dirty="0"/>
              <a:t>selection of ELV equipment such as plugs and sockets must be made consistent with the assigned voltage and type of equipment being installed.  Clause 7.5.10 of the wiring rules requires that:</a:t>
            </a:r>
          </a:p>
          <a:p>
            <a:pPr marL="0" indent="0">
              <a:buNone/>
            </a:pPr>
            <a:endParaRPr lang="en-AU" dirty="0"/>
          </a:p>
          <a:p>
            <a:r>
              <a:rPr lang="en-AU" dirty="0" smtClean="0"/>
              <a:t>Plugs </a:t>
            </a:r>
            <a:r>
              <a:rPr lang="en-AU" dirty="0"/>
              <a:t>shall not be able to enter socket outlets of other voltages.</a:t>
            </a:r>
          </a:p>
          <a:p>
            <a:endParaRPr lang="en-AU" dirty="0"/>
          </a:p>
          <a:p>
            <a:r>
              <a:rPr lang="en-AU" dirty="0" smtClean="0"/>
              <a:t>A </a:t>
            </a:r>
            <a:r>
              <a:rPr lang="en-AU" dirty="0"/>
              <a:t>socket outlet shall not accept plugs of other voltages.</a:t>
            </a:r>
          </a:p>
          <a:p>
            <a:endParaRPr lang="en-AU" dirty="0"/>
          </a:p>
          <a:p>
            <a:r>
              <a:rPr lang="en-AU" dirty="0" smtClean="0"/>
              <a:t>Socket </a:t>
            </a:r>
            <a:r>
              <a:rPr lang="en-AU" dirty="0"/>
              <a:t>outlets must not have a contact for a protective earth wire.</a:t>
            </a:r>
          </a:p>
          <a:p>
            <a:pPr marL="0" indent="0">
              <a:buNone/>
            </a:pPr>
            <a:endParaRPr lang="en-AU" dirty="0"/>
          </a:p>
        </p:txBody>
      </p:sp>
    </p:spTree>
    <p:extLst>
      <p:ext uri="{BB962C8B-B14F-4D97-AF65-F5344CB8AC3E}">
        <p14:creationId xmlns:p14="http://schemas.microsoft.com/office/powerpoint/2010/main" val="303618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AU" dirty="0" smtClean="0"/>
          </a:p>
          <a:p>
            <a:pPr marL="0" indent="0">
              <a:buNone/>
            </a:pPr>
            <a:endParaRPr lang="en-AU" dirty="0"/>
          </a:p>
          <a:p>
            <a:pPr marL="0" indent="0" algn="ctr">
              <a:buNone/>
            </a:pPr>
            <a:r>
              <a:rPr lang="en-AU" dirty="0" smtClean="0"/>
              <a:t>Now answer the questions on </a:t>
            </a:r>
            <a:r>
              <a:rPr lang="en-AU" smtClean="0"/>
              <a:t>page </a:t>
            </a:r>
            <a:r>
              <a:rPr lang="en-AU" smtClean="0"/>
              <a:t>63.</a:t>
            </a:r>
            <a:endParaRPr lang="en-AU" dirty="0"/>
          </a:p>
        </p:txBody>
      </p:sp>
    </p:spTree>
    <p:extLst>
      <p:ext uri="{BB962C8B-B14F-4D97-AF65-F5344CB8AC3E}">
        <p14:creationId xmlns:p14="http://schemas.microsoft.com/office/powerpoint/2010/main" val="2505271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lgn="ctr">
              <a:buNone/>
            </a:pPr>
            <a:endParaRPr lang="en-AU" dirty="0" smtClean="0"/>
          </a:p>
          <a:p>
            <a:pPr marL="0" indent="0" algn="ctr">
              <a:buNone/>
            </a:pPr>
            <a:endParaRPr lang="en-AU" dirty="0" smtClean="0"/>
          </a:p>
          <a:p>
            <a:pPr marL="0" indent="0" algn="ctr">
              <a:buNone/>
            </a:pPr>
            <a:r>
              <a:rPr lang="en-AU" sz="8800" dirty="0" smtClean="0"/>
              <a:t>THE</a:t>
            </a:r>
            <a:r>
              <a:rPr lang="en-AU" dirty="0" smtClean="0"/>
              <a:t>      </a:t>
            </a:r>
            <a:r>
              <a:rPr lang="en-AU" sz="8800" dirty="0" smtClean="0"/>
              <a:t>END</a:t>
            </a:r>
            <a:endParaRPr lang="en-AU" sz="8800" dirty="0"/>
          </a:p>
        </p:txBody>
      </p:sp>
    </p:spTree>
    <p:extLst>
      <p:ext uri="{BB962C8B-B14F-4D97-AF65-F5344CB8AC3E}">
        <p14:creationId xmlns:p14="http://schemas.microsoft.com/office/powerpoint/2010/main" val="388825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anim calcmode="lin" valueType="num">
                                      <p:cBhvr>
                                        <p:cTn id="8"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stCentre xmlns="c369ec6e-e776-4cfb-9aab-85bbb2d3059b">MK - Marketing </CostCentre>
    <Tag xmlns="c369ec6e-e776-4cfb-9aab-85bbb2d3059b" xsi:nil="true"/>
    <Suffix xmlns="c369ec6e-e776-4cfb-9aab-85bbb2d3059b">C</Suffix>
    <NameKeywords xmlns="c369ec6e-e776-4cfb-9aab-85bbb2d3059b" xsi:nil="true"/>
    <Corpex xmlns="c369ec6e-e776-4cfb-9aab-85bbb2d3059b">false</Corpex>
    <IconOverlay xmlns="http://schemas.microsoft.com/sharepoint/v4" xsi:nil="true"/>
    <ByWhom xmlns="c369ec6e-e776-4cfb-9aab-85bbb2d3059b" xsi:nil="true"/>
    <Prefix xmlns="c369ec6e-e776-4cfb-9aab-85bbb2d3059b">Template</Prefix>
    <UploadDate xmlns="c369ec6e-e776-4cfb-9aab-85bbb2d3059b" xsi:nil="true"/>
    <ActionRequired xmlns="c369ec6e-e776-4cfb-9aab-85bbb2d3059b" xsi:nil="true"/>
    <Links xmlns="c369ec6e-e776-4cfb-9aab-85bbb2d3059b" xsi:nil="true"/>
    <IssueNum xmlns="c369ec6e-e776-4cfb-9aab-85bbb2d3059b" xsi:nil="true"/>
    <Division xmlns="c369ec6e-e776-4cfb-9aab-85bbb2d3059b">Business Services</Division>
    <IssueDate xmlns="c369ec6e-e776-4cfb-9aab-85bbb2d3059b">2016-09-19T16:00:00+00:00</IssueDate>
    <Pathway xmlns="7f1ed7a5-13c4-4640-91cb-37295ecf9af4">Corporate Management</Pathway>
    <CentralStatus xmlns="c369ec6e-e776-4cfb-9aab-85bbb2d3059b" xsi:nil="true"/>
    <ProposedTitle xmlns="c369ec6e-e776-4cfb-9aab-85bbb2d3059b" xsi:nil="true"/>
    <Frequently xmlns="c369ec6e-e776-4cfb-9aab-85bbb2d3059b">false</Frequently>
    <OtherReferences xmlns="c369ec6e-e776-4cfb-9aab-85bbb2d3059b" xsi:nil="true"/>
    <CergDate xmlns="c369ec6e-e776-4cfb-9aab-85bbb2d3059b" xsi:nil="true"/>
    <International xmlns="c369ec6e-e776-4cfb-9aab-85bbb2d3059b" xsi:nil="true"/>
    <Portal xmlns="c369ec6e-e776-4cfb-9aab-85bbb2d3059b">false</Portal>
    <PolicyNum xmlns="c369ec6e-e776-4cfb-9aab-85bbb2d3059b">076</PolicyNum>
    <CorpexDate xmlns="c369ec6e-e776-4cfb-9aab-85bbb2d3059b" xsi:nil="true"/>
    <ReviewDate xmlns="c369ec6e-e776-4cfb-9aab-85bbb2d3059b">20/09/2017</ReviewDate>
    <Comments xmlns="http://schemas.microsoft.com/sharepoint/v3">20/09/2016 Received from Peter Lawton, Marketing. Updated Header</Comments>
    <Cerg xmlns="c369ec6e-e776-4cfb-9aab-85bbb2d305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entral Document" ma:contentTypeID="0x010100AF4BA1430F2E4F53972F8E467AD5D5BB0086460676241B764E9EAAD0C0729A3707" ma:contentTypeVersion="5" ma:contentTypeDescription="A base document type for central documents used in the policies, procedures and form library." ma:contentTypeScope="" ma:versionID="99e1ff77c894d00fe94b28ee0849c5f8">
  <xsd:schema xmlns:xsd="http://www.w3.org/2001/XMLSchema" xmlns:xs="http://www.w3.org/2001/XMLSchema" xmlns:p="http://schemas.microsoft.com/office/2006/metadata/properties" xmlns:ns1="http://schemas.microsoft.com/sharepoint/v3" xmlns:ns2="c369ec6e-e776-4cfb-9aab-85bbb2d3059b" xmlns:ns3="http://schemas.microsoft.com/sharepoint/v4" xmlns:ns4="7f1ed7a5-13c4-4640-91cb-37295ecf9af4" targetNamespace="http://schemas.microsoft.com/office/2006/metadata/properties" ma:root="true" ma:fieldsID="e870e9e9b254638471bb4626f2c0c6b1" ns1:_="" ns2:_="" ns3:_="" ns4:_="">
    <xsd:import namespace="http://schemas.microsoft.com/sharepoint/v3"/>
    <xsd:import namespace="c369ec6e-e776-4cfb-9aab-85bbb2d3059b"/>
    <xsd:import namespace="http://schemas.microsoft.com/sharepoint/v4"/>
    <xsd:import namespace="7f1ed7a5-13c4-4640-91cb-37295ecf9af4"/>
    <xsd:element name="properties">
      <xsd:complexType>
        <xsd:sequence>
          <xsd:element name="documentManagement">
            <xsd:complexType>
              <xsd:all>
                <xsd:element ref="ns2:Prefix" minOccurs="0"/>
                <xsd:element ref="ns2:PolicyNum" minOccurs="0"/>
                <xsd:element ref="ns2:Suffix" minOccurs="0"/>
                <xsd:element ref="ns2:IssueNum" minOccurs="0"/>
                <xsd:element ref="ns2:IssueDate" minOccurs="0"/>
                <xsd:element ref="ns2:ReviewDate" minOccurs="0"/>
                <xsd:element ref="ns2:ActionRequired" minOccurs="0"/>
                <xsd:element ref="ns2:ByWhom" minOccurs="0"/>
                <xsd:element ref="ns1:Comments" minOccurs="0"/>
                <xsd:element ref="ns2:Division" minOccurs="0"/>
                <xsd:element ref="ns2:CentralStatus" minOccurs="0"/>
                <xsd:element ref="ns2:ProposedTitle" minOccurs="0"/>
                <xsd:element ref="ns2:Frequently" minOccurs="0"/>
                <xsd:element ref="ns2:Cerg" minOccurs="0"/>
                <xsd:element ref="ns2:CergDate" minOccurs="0"/>
                <xsd:element ref="ns2:Corpex" minOccurs="0"/>
                <xsd:element ref="ns2:CorpexDate" minOccurs="0"/>
                <xsd:element ref="ns2:NameKeywords" minOccurs="0"/>
                <xsd:element ref="ns2:UploadDate" minOccurs="0"/>
                <xsd:element ref="ns2:Portal" minOccurs="0"/>
                <xsd:element ref="ns2:International" minOccurs="0"/>
                <xsd:element ref="ns2:Links" minOccurs="0"/>
                <xsd:element ref="ns2:OtherReferences" minOccurs="0"/>
                <xsd:element ref="ns2:CostCentre" minOccurs="0"/>
                <xsd:element ref="ns2:Tag" minOccurs="0"/>
                <xsd:element ref="ns3:IconOverlay" minOccurs="0"/>
                <xsd:element ref="ns4:Pathw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6" nillable="true" ma:displayName="Comments" ma:internalName="Comment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69ec6e-e776-4cfb-9aab-85bbb2d3059b" elementFormDefault="qualified">
    <xsd:import namespace="http://schemas.microsoft.com/office/2006/documentManagement/types"/>
    <xsd:import namespace="http://schemas.microsoft.com/office/infopath/2007/PartnerControls"/>
    <xsd:element name="Prefix" ma:index="8" nillable="true" ma:displayName="Prefix" ma:default="Checklist" ma:format="Dropdown" ma:internalName="Prefix">
      <xsd:simpleType>
        <xsd:restriction base="dms:Choice">
          <xsd:enumeration value="Checklist"/>
          <xsd:enumeration value="F"/>
          <xsd:enumeration value="Form"/>
          <xsd:enumeration value="Guide"/>
          <xsd:enumeration value="Policy"/>
          <xsd:enumeration value="Procedure"/>
          <xsd:enumeration value="Template"/>
          <xsd:enumeration value="WI"/>
        </xsd:restriction>
      </xsd:simpleType>
    </xsd:element>
    <xsd:element name="PolicyNum" ma:index="9" nillable="true" ma:displayName="Policy Number" ma:internalName="PolicyNum">
      <xsd:simpleType>
        <xsd:restriction base="dms:Text"/>
      </xsd:simpleType>
    </xsd:element>
    <xsd:element name="Suffix" ma:index="10" nillable="true" ma:displayName="Suffix" ma:internalName="Suffix">
      <xsd:simpleType>
        <xsd:restriction base="dms:Text">
          <xsd:maxLength value="2"/>
        </xsd:restriction>
      </xsd:simpleType>
    </xsd:element>
    <xsd:element name="IssueNum" ma:index="11" nillable="true" ma:displayName="Issue Number" ma:internalName="IssueNum">
      <xsd:simpleType>
        <xsd:restriction base="dms:Text"/>
      </xsd:simpleType>
    </xsd:element>
    <xsd:element name="IssueDate" ma:index="12" nillable="true" ma:displayName="Issue Date" ma:internalName="IssueDate">
      <xsd:simpleType>
        <xsd:restriction base="dms:DateTime"/>
      </xsd:simpleType>
    </xsd:element>
    <xsd:element name="ReviewDate" ma:index="13" nillable="true" ma:displayName="Review Date" ma:internalName="ReviewDate">
      <xsd:simpleType>
        <xsd:restriction base="dms:Text"/>
      </xsd:simpleType>
    </xsd:element>
    <xsd:element name="ActionRequired" ma:index="14" nillable="true" ma:displayName="Action Required" ma:internalName="ActionRequired">
      <xsd:simpleType>
        <xsd:restriction base="dms:Text"/>
      </xsd:simpleType>
    </xsd:element>
    <xsd:element name="ByWhom" ma:index="15" nillable="true" ma:displayName="By Whom" ma:internalName="ByWhom">
      <xsd:simpleType>
        <xsd:restriction base="dms:Text"/>
      </xsd:simpleType>
    </xsd:element>
    <xsd:element name="Division" ma:index="17" nillable="true" ma:displayName="Division" ma:internalName="Division">
      <xsd:simpleType>
        <xsd:restriction base="dms:Text"/>
      </xsd:simpleType>
    </xsd:element>
    <xsd:element name="CentralStatus" ma:index="18" nillable="true" ma:displayName="Central Status" ma:internalName="CentralStatus">
      <xsd:simpleType>
        <xsd:restriction base="dms:Text"/>
      </xsd:simpleType>
    </xsd:element>
    <xsd:element name="ProposedTitle" ma:index="19" nillable="true" ma:displayName="Proposed Title" ma:internalName="ProposedTitle">
      <xsd:simpleType>
        <xsd:restriction base="dms:Text"/>
      </xsd:simpleType>
    </xsd:element>
    <xsd:element name="Frequently" ma:index="20" nillable="true" ma:displayName="Frequently" ma:internalName="Frequently">
      <xsd:simpleType>
        <xsd:restriction base="dms:Boolean"/>
      </xsd:simpleType>
    </xsd:element>
    <xsd:element name="Cerg" ma:index="22" nillable="true" ma:displayName="CERG" ma:internalName="Cerg">
      <xsd:simpleType>
        <xsd:restriction base="dms:Text"/>
      </xsd:simpleType>
    </xsd:element>
    <xsd:element name="CergDate" ma:index="23" nillable="true" ma:displayName="CERG Date" ma:internalName="CergDate">
      <xsd:simpleType>
        <xsd:restriction base="dms:Text"/>
      </xsd:simpleType>
    </xsd:element>
    <xsd:element name="Corpex" ma:index="24" nillable="true" ma:displayName="CORPEX" ma:internalName="Corpex">
      <xsd:simpleType>
        <xsd:restriction base="dms:Boolean"/>
      </xsd:simpleType>
    </xsd:element>
    <xsd:element name="CorpexDate" ma:index="25" nillable="true" ma:displayName="CORPEX Date" ma:internalName="CorpexDate">
      <xsd:simpleType>
        <xsd:restriction base="dms:Text"/>
      </xsd:simpleType>
    </xsd:element>
    <xsd:element name="NameKeywords" ma:index="26" nillable="true" ma:displayName="Name Keywords" ma:internalName="NameKeywords">
      <xsd:simpleType>
        <xsd:restriction base="dms:Text"/>
      </xsd:simpleType>
    </xsd:element>
    <xsd:element name="UploadDate" ma:index="27" nillable="true" ma:displayName="Upload Date" ma:internalName="UploadDate">
      <xsd:simpleType>
        <xsd:restriction base="dms:DateTime"/>
      </xsd:simpleType>
    </xsd:element>
    <xsd:element name="Portal" ma:index="28" nillable="true" ma:displayName="Portal" ma:internalName="Portal">
      <xsd:simpleType>
        <xsd:restriction base="dms:Boolean"/>
      </xsd:simpleType>
    </xsd:element>
    <xsd:element name="International" ma:index="29" nillable="true" ma:displayName="International" ma:internalName="International">
      <xsd:simpleType>
        <xsd:restriction base="dms:Text"/>
      </xsd:simpleType>
    </xsd:element>
    <xsd:element name="Links" ma:index="30" nillable="true" ma:displayName="Links" ma:internalName="Links">
      <xsd:simpleType>
        <xsd:restriction base="dms:Note">
          <xsd:maxLength value="255"/>
        </xsd:restriction>
      </xsd:simpleType>
    </xsd:element>
    <xsd:element name="OtherReferences" ma:index="31" nillable="true" ma:displayName="Other References" ma:internalName="OtherReferences">
      <xsd:simpleType>
        <xsd:restriction base="dms:Note">
          <xsd:maxLength value="255"/>
        </xsd:restriction>
      </xsd:simpleType>
    </xsd:element>
    <xsd:element name="CostCentre" ma:index="32" nillable="true" ma:displayName="Cost Centre" ma:internalName="CostCentre">
      <xsd:simpleType>
        <xsd:restriction base="dms:Text"/>
      </xsd:simpleType>
    </xsd:element>
    <xsd:element name="Tag" ma:index="33" nillable="true" ma:displayName="Tag" ma:description="Key Academic, Top used docs" ma:internalName="Tag">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d7a5-13c4-4640-91cb-37295ecf9af4" elementFormDefault="qualified">
    <xsd:import namespace="http://schemas.microsoft.com/office/2006/documentManagement/types"/>
    <xsd:import namespace="http://schemas.microsoft.com/office/infopath/2007/PartnerControls"/>
    <xsd:element name="Pathway" ma:index="35" nillable="true" ma:displayName="Pathway" ma:default="Academic" ma:description="Choose a pathway it will be shown on in the left menu" ma:format="Dropdown" ma:internalName="Pathway">
      <xsd:simpleType>
        <xsd:restriction base="dms:Choice">
          <xsd:enumeration value="Academic"/>
          <xsd:enumeration value="Student Services"/>
          <xsd:enumeration value="Finance"/>
          <xsd:enumeration value="HR OSH"/>
          <xsd:enumeration value="IT Facilities"/>
          <xsd:enumeration value="Corporate Managemen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21"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F79D9B-5A67-492D-BB4F-F3913BAD9421}">
  <ds:schemaRefs>
    <ds:schemaRef ds:uri="http://purl.org/dc/elements/1.1/"/>
    <ds:schemaRef ds:uri="http://schemas.microsoft.com/sharepoint/v4"/>
    <ds:schemaRef ds:uri="http://www.w3.org/XML/1998/namespace"/>
    <ds:schemaRef ds:uri="http://schemas.microsoft.com/office/2006/documentManagement/types"/>
    <ds:schemaRef ds:uri="http://purl.org/dc/dcmitype/"/>
    <ds:schemaRef ds:uri="http://schemas.microsoft.com/office/infopath/2007/PartnerControls"/>
    <ds:schemaRef ds:uri="http://purl.org/dc/terms/"/>
    <ds:schemaRef ds:uri="http://schemas.openxmlformats.org/package/2006/metadata/core-properties"/>
    <ds:schemaRef ds:uri="7f1ed7a5-13c4-4640-91cb-37295ecf9af4"/>
    <ds:schemaRef ds:uri="c369ec6e-e776-4cfb-9aab-85bbb2d3059b"/>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3B544120-7B51-441F-BEA9-28EEFE7CBB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69ec6e-e776-4cfb-9aab-85bbb2d3059b"/>
    <ds:schemaRef ds:uri="http://schemas.microsoft.com/sharepoint/v4"/>
    <ds:schemaRef ds:uri="7f1ed7a5-13c4-4640-91cb-37295ecf9a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3B4755-80B4-4FE9-9650-4C80064448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682</TotalTime>
  <Words>292</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North Metropolitan TAFE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 (G076C)</dc:title>
  <dc:subject>Powerpoint presentation template (G076C)</dc:subject>
  <dc:creator>North Metropolitan TAFE</dc:creator>
  <cp:keywords>powerpoint presentation template</cp:keywords>
  <cp:lastModifiedBy>Christian Silva</cp:lastModifiedBy>
  <cp:revision>53</cp:revision>
  <dcterms:created xsi:type="dcterms:W3CDTF">2016-03-29T04:23:42Z</dcterms:created>
  <dcterms:modified xsi:type="dcterms:W3CDTF">2017-05-26T06:15:37Z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0x010100AF4BA1430F2E4F53972F8E467AD5D5BB0086460676241B764E9EAAD0C0729A3707</vt:lpwstr>
  </property>
</Properties>
</file>