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6" r:id="rId5"/>
    <p:sldId id="283" r:id="rId6"/>
    <p:sldId id="284" r:id="rId7"/>
    <p:sldId id="285" r:id="rId8"/>
    <p:sldId id="286" r:id="rId9"/>
    <p:sldId id="27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A1514-F326-1840-B15D-D4720038598B}" type="datetimeFigureOut">
              <a:rPr lang="en-US" smtClean="0"/>
              <a:t>6/21/2017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E024E-F835-6D45-89C3-0E2F93EE799A}" type="slidenum">
              <a:rPr lang="en-US" smtClean="0"/>
              <a:t>‹#›</a:t>
            </a:fld>
            <a:endParaRPr lang="en-US"/>
          </a:p>
        </p:txBody>
      </p:sp>
    </p:spTree>
    <p:extLst>
      <p:ext uri="{BB962C8B-B14F-4D97-AF65-F5344CB8AC3E}">
        <p14:creationId xmlns:p14="http://schemas.microsoft.com/office/powerpoint/2010/main" val="3703577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230768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413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93869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6291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6F489C6-6277-454E-AECF-6C3872A9450F}" type="datetimeFigureOut">
              <a:rPr lang="en-US" smtClean="0"/>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4717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56F489C6-6277-454E-AECF-6C3872A9450F}" type="datetimeFigureOut">
              <a:rPr lang="en-US" smtClean="0"/>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81769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56F489C6-6277-454E-AECF-6C3872A9450F}" type="datetimeFigureOut">
              <a:rPr lang="en-US" smtClean="0"/>
              <a:t>6/21/2017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35437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56F489C6-6277-454E-AECF-6C3872A9450F}" type="datetimeFigureOut">
              <a:rPr lang="en-US" smtClean="0"/>
              <a:t>6/21/2017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6305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489C6-6277-454E-AECF-6C3872A9450F}" type="datetimeFigureOut">
              <a:rPr lang="en-US" smtClean="0"/>
              <a:t>6/21/2017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412209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6529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0583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489C6-6277-454E-AECF-6C3872A9450F}" type="datetimeFigureOut">
              <a:rPr lang="en-US" smtClean="0"/>
              <a:t>6/21/2017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F46F4-8938-5C4A-A3E0-434D3C3588F4}" type="slidenum">
              <a:rPr lang="en-US" smtClean="0"/>
              <a:t>‹#›</a:t>
            </a:fld>
            <a:endParaRPr lang="en-US"/>
          </a:p>
        </p:txBody>
      </p:sp>
      <p:pic>
        <p:nvPicPr>
          <p:cNvPr id="7" name="Picture 6" descr="NMT_PPT4.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7256"/>
          </a:xfrm>
          <a:prstGeom prst="rect">
            <a:avLst/>
          </a:prstGeom>
        </p:spPr>
      </p:pic>
    </p:spTree>
    <p:extLst>
      <p:ext uri="{BB962C8B-B14F-4D97-AF65-F5344CB8AC3E}">
        <p14:creationId xmlns:p14="http://schemas.microsoft.com/office/powerpoint/2010/main" val="7013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4324" y="2093554"/>
            <a:ext cx="8458201" cy="1569660"/>
          </a:xfrm>
          <a:prstGeom prst="rect">
            <a:avLst/>
          </a:prstGeom>
          <a:noFill/>
        </p:spPr>
        <p:txBody>
          <a:bodyPr wrap="square" rtlCol="0">
            <a:spAutoFit/>
          </a:bodyPr>
          <a:lstStyle/>
          <a:p>
            <a:pPr algn="ctr"/>
            <a:r>
              <a:rPr lang="en-AU" sz="4800" u="sng" dirty="0" smtClean="0"/>
              <a:t>Section </a:t>
            </a:r>
            <a:r>
              <a:rPr lang="en-AU" sz="4800" u="sng" dirty="0" smtClean="0"/>
              <a:t>7 </a:t>
            </a:r>
            <a:endParaRPr lang="en-AU" sz="4800" u="sng" dirty="0"/>
          </a:p>
          <a:p>
            <a:pPr algn="ctr"/>
            <a:r>
              <a:rPr lang="en-AU" sz="4800" u="sng" dirty="0" smtClean="0"/>
              <a:t>Installation </a:t>
            </a:r>
            <a:r>
              <a:rPr lang="en-AU" sz="4800" u="sng" dirty="0" smtClean="0"/>
              <a:t>Commissioning</a:t>
            </a:r>
            <a:endParaRPr lang="en-AU" sz="4800" u="sng" dirty="0" smtClean="0"/>
          </a:p>
        </p:txBody>
      </p:sp>
    </p:spTree>
    <p:extLst>
      <p:ext uri="{BB962C8B-B14F-4D97-AF65-F5344CB8AC3E}">
        <p14:creationId xmlns:p14="http://schemas.microsoft.com/office/powerpoint/2010/main" val="56554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26367"/>
            <a:ext cx="8229600" cy="5654351"/>
          </a:xfrm>
        </p:spPr>
        <p:txBody>
          <a:bodyPr>
            <a:normAutofit/>
          </a:bodyPr>
          <a:lstStyle/>
          <a:p>
            <a:r>
              <a:rPr lang="en-AU" dirty="0"/>
              <a:t>Commissioning of an electrical installation is the process of systematically checking to ensure that it allows for safe operation, and that all components will operate as intended and according to specifications under all anticipated operating conditions. </a:t>
            </a:r>
            <a:endParaRPr lang="en-AU" dirty="0" smtClean="0"/>
          </a:p>
          <a:p>
            <a:endParaRPr lang="en-AU" dirty="0"/>
          </a:p>
          <a:p>
            <a:r>
              <a:rPr lang="en-AU" dirty="0"/>
              <a:t>The </a:t>
            </a:r>
            <a:r>
              <a:rPr lang="en-AU" b="1" dirty="0"/>
              <a:t>electrical contractor </a:t>
            </a:r>
            <a:r>
              <a:rPr lang="en-AU" dirty="0"/>
              <a:t>is responsible for ensuring that all commissioning procedures have been carried out.</a:t>
            </a:r>
          </a:p>
          <a:p>
            <a:endParaRPr lang="en-AU" dirty="0"/>
          </a:p>
        </p:txBody>
      </p:sp>
    </p:spTree>
    <p:extLst>
      <p:ext uri="{BB962C8B-B14F-4D97-AF65-F5344CB8AC3E}">
        <p14:creationId xmlns:p14="http://schemas.microsoft.com/office/powerpoint/2010/main" val="243427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0972"/>
            <a:ext cx="8229600" cy="4885192"/>
          </a:xfrm>
        </p:spPr>
        <p:txBody>
          <a:bodyPr>
            <a:normAutofit fontScale="92500" lnSpcReduction="20000"/>
          </a:bodyPr>
          <a:lstStyle/>
          <a:p>
            <a:pPr marL="0" indent="0">
              <a:buNone/>
            </a:pPr>
            <a:r>
              <a:rPr lang="en-AU" dirty="0" smtClean="0"/>
              <a:t>Personnel carrying out commissioning must be aware of the following:</a:t>
            </a:r>
          </a:p>
          <a:p>
            <a:pPr marL="0" indent="0">
              <a:buNone/>
            </a:pPr>
            <a:endParaRPr lang="en-AU" dirty="0" smtClean="0"/>
          </a:p>
          <a:p>
            <a:r>
              <a:rPr lang="en-AU" dirty="0"/>
              <a:t>All occupational health and safety policies </a:t>
            </a:r>
            <a:endParaRPr lang="en-AU" dirty="0" smtClean="0"/>
          </a:p>
          <a:p>
            <a:r>
              <a:rPr lang="en-US" dirty="0"/>
              <a:t>W</a:t>
            </a:r>
            <a:r>
              <a:rPr lang="en-US" dirty="0" smtClean="0"/>
              <a:t>ork </a:t>
            </a:r>
            <a:r>
              <a:rPr lang="en-US" dirty="0"/>
              <a:t>clearance </a:t>
            </a:r>
            <a:r>
              <a:rPr lang="en-US" dirty="0" smtClean="0"/>
              <a:t>procedures</a:t>
            </a:r>
          </a:p>
          <a:p>
            <a:r>
              <a:rPr lang="en-US" dirty="0"/>
              <a:t>I</a:t>
            </a:r>
            <a:r>
              <a:rPr lang="en-US" dirty="0" smtClean="0"/>
              <a:t>solation procedures </a:t>
            </a:r>
          </a:p>
          <a:p>
            <a:r>
              <a:rPr lang="en-US" dirty="0"/>
              <a:t>G</a:t>
            </a:r>
            <a:r>
              <a:rPr lang="en-US" dirty="0" smtClean="0"/>
              <a:t>as </a:t>
            </a:r>
            <a:r>
              <a:rPr lang="en-US" dirty="0"/>
              <a:t>and </a:t>
            </a:r>
            <a:r>
              <a:rPr lang="en-US" dirty="0" err="1"/>
              <a:t>vapour</a:t>
            </a:r>
            <a:r>
              <a:rPr lang="en-US" dirty="0"/>
              <a:t> precautions, monitoring/testing </a:t>
            </a:r>
            <a:r>
              <a:rPr lang="en-US" dirty="0" smtClean="0"/>
              <a:t>procedures</a:t>
            </a:r>
          </a:p>
          <a:p>
            <a:r>
              <a:rPr lang="en-US" dirty="0"/>
              <a:t>U</a:t>
            </a:r>
            <a:r>
              <a:rPr lang="en-US" dirty="0" smtClean="0"/>
              <a:t>se </a:t>
            </a:r>
            <a:r>
              <a:rPr lang="en-US" dirty="0"/>
              <a:t>of protective equipment and </a:t>
            </a:r>
            <a:r>
              <a:rPr lang="en-US" dirty="0" smtClean="0"/>
              <a:t>clothing</a:t>
            </a:r>
          </a:p>
          <a:p>
            <a:r>
              <a:rPr lang="en-US" dirty="0" smtClean="0"/>
              <a:t>Risk </a:t>
            </a:r>
            <a:r>
              <a:rPr lang="en-US" dirty="0"/>
              <a:t>assessment mechanisms and </a:t>
            </a:r>
            <a:endParaRPr lang="en-US" dirty="0" smtClean="0"/>
          </a:p>
          <a:p>
            <a:r>
              <a:rPr lang="en-US" dirty="0" smtClean="0"/>
              <a:t>Use </a:t>
            </a:r>
            <a:r>
              <a:rPr lang="en-US" dirty="0"/>
              <a:t>of codes of </a:t>
            </a:r>
            <a:r>
              <a:rPr lang="en-US" dirty="0" smtClean="0"/>
              <a:t>practice</a:t>
            </a:r>
            <a:endParaRPr lang="en-AU" dirty="0" smtClean="0"/>
          </a:p>
          <a:p>
            <a:endParaRPr lang="en-AU" dirty="0"/>
          </a:p>
          <a:p>
            <a:endParaRPr lang="en-AU" dirty="0" smtClean="0"/>
          </a:p>
          <a:p>
            <a:endParaRPr lang="en-AU" dirty="0"/>
          </a:p>
        </p:txBody>
      </p:sp>
    </p:spTree>
    <p:extLst>
      <p:ext uri="{BB962C8B-B14F-4D97-AF65-F5344CB8AC3E}">
        <p14:creationId xmlns:p14="http://schemas.microsoft.com/office/powerpoint/2010/main" val="68513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640561" y="1427584"/>
            <a:ext cx="629610" cy="149289"/>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a:p>
        </p:txBody>
      </p:sp>
      <p:sp>
        <p:nvSpPr>
          <p:cNvPr id="3" name="Content Placeholder 2"/>
          <p:cNvSpPr>
            <a:spLocks noGrp="1"/>
          </p:cNvSpPr>
          <p:nvPr>
            <p:ph idx="1"/>
          </p:nvPr>
        </p:nvSpPr>
        <p:spPr/>
        <p:txBody>
          <a:bodyPr/>
          <a:lstStyle/>
          <a:p>
            <a:r>
              <a:rPr lang="en-AU" dirty="0"/>
              <a:t>In larger installations commissioning is usually carried out using a pre-prepared </a:t>
            </a:r>
            <a:r>
              <a:rPr lang="en-AU" dirty="0" smtClean="0"/>
              <a:t>checklist. Items to be checked include:</a:t>
            </a:r>
          </a:p>
          <a:p>
            <a:r>
              <a:rPr lang="en-AU" dirty="0" smtClean="0"/>
              <a:t>Voltage Levels</a:t>
            </a:r>
          </a:p>
          <a:p>
            <a:r>
              <a:rPr lang="en-AU" dirty="0" smtClean="0"/>
              <a:t>Phase Rotation at outlets</a:t>
            </a:r>
          </a:p>
          <a:p>
            <a:r>
              <a:rPr lang="en-AU" dirty="0" smtClean="0"/>
              <a:t>Electric motor direction</a:t>
            </a:r>
          </a:p>
          <a:p>
            <a:r>
              <a:rPr lang="en-AU" dirty="0" smtClean="0"/>
              <a:t>RCD check</a:t>
            </a:r>
          </a:p>
          <a:p>
            <a:r>
              <a:rPr lang="en-AU" dirty="0" smtClean="0"/>
              <a:t>Isolating devices </a:t>
            </a:r>
            <a:endParaRPr lang="en-AU" dirty="0"/>
          </a:p>
          <a:p>
            <a:endParaRPr lang="en-AU" dirty="0"/>
          </a:p>
        </p:txBody>
      </p:sp>
    </p:spTree>
    <p:extLst>
      <p:ext uri="{BB962C8B-B14F-4D97-AF65-F5344CB8AC3E}">
        <p14:creationId xmlns:p14="http://schemas.microsoft.com/office/powerpoint/2010/main" val="297057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79707" y="1390260"/>
            <a:ext cx="625150" cy="18661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3" name="Content Placeholder 2"/>
          <p:cNvSpPr>
            <a:spLocks noGrp="1"/>
          </p:cNvSpPr>
          <p:nvPr>
            <p:ph idx="1"/>
          </p:nvPr>
        </p:nvSpPr>
        <p:spPr/>
        <p:txBody>
          <a:bodyPr>
            <a:normAutofit lnSpcReduction="10000"/>
          </a:bodyPr>
          <a:lstStyle/>
          <a:p>
            <a:r>
              <a:rPr lang="en-AU" dirty="0" smtClean="0"/>
              <a:t>Lighting operation</a:t>
            </a:r>
          </a:p>
          <a:p>
            <a:r>
              <a:rPr lang="en-AU" dirty="0" smtClean="0"/>
              <a:t>Power outlet operation</a:t>
            </a:r>
          </a:p>
          <a:p>
            <a:r>
              <a:rPr lang="en-AU" dirty="0" smtClean="0"/>
              <a:t>Apparatus operation</a:t>
            </a:r>
          </a:p>
          <a:p>
            <a:r>
              <a:rPr lang="en-AU" dirty="0" smtClean="0"/>
              <a:t>Fire Alarm systems</a:t>
            </a:r>
          </a:p>
          <a:p>
            <a:r>
              <a:rPr lang="en-AU" dirty="0" smtClean="0"/>
              <a:t>Emergency lighting</a:t>
            </a:r>
          </a:p>
          <a:p>
            <a:r>
              <a:rPr lang="en-AU" dirty="0" smtClean="0"/>
              <a:t>Data services</a:t>
            </a:r>
          </a:p>
          <a:p>
            <a:r>
              <a:rPr lang="en-AU" dirty="0" smtClean="0"/>
              <a:t>Signage</a:t>
            </a:r>
          </a:p>
          <a:p>
            <a:r>
              <a:rPr lang="en-AU" dirty="0" smtClean="0"/>
              <a:t>Safety Interlocks</a:t>
            </a:r>
            <a:endParaRPr lang="en-AU" dirty="0"/>
          </a:p>
        </p:txBody>
      </p:sp>
    </p:spTree>
    <p:extLst>
      <p:ext uri="{BB962C8B-B14F-4D97-AF65-F5344CB8AC3E}">
        <p14:creationId xmlns:p14="http://schemas.microsoft.com/office/powerpoint/2010/main" val="386878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a:buNone/>
            </a:pPr>
            <a:endParaRPr lang="en-AU" dirty="0" smtClean="0"/>
          </a:p>
          <a:p>
            <a:pPr marL="0" indent="0" algn="ctr">
              <a:buNone/>
            </a:pPr>
            <a:endParaRPr lang="en-AU" dirty="0" smtClean="0"/>
          </a:p>
          <a:p>
            <a:pPr marL="0" indent="0" algn="ctr">
              <a:buNone/>
            </a:pPr>
            <a:r>
              <a:rPr lang="en-AU" sz="8800" dirty="0" smtClean="0"/>
              <a:t>THE</a:t>
            </a:r>
            <a:r>
              <a:rPr lang="en-AU" dirty="0" smtClean="0"/>
              <a:t>      </a:t>
            </a:r>
            <a:r>
              <a:rPr lang="en-AU" sz="8800" dirty="0" smtClean="0"/>
              <a:t>END</a:t>
            </a:r>
            <a:endParaRPr lang="en-AU" sz="8800" dirty="0"/>
          </a:p>
        </p:txBody>
      </p:sp>
    </p:spTree>
    <p:extLst>
      <p:ext uri="{BB962C8B-B14F-4D97-AF65-F5344CB8AC3E}">
        <p14:creationId xmlns:p14="http://schemas.microsoft.com/office/powerpoint/2010/main" val="38882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anim calcmode="lin" valueType="num">
                                      <p:cBhvr>
                                        <p:cTn id="8"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stCentre xmlns="c369ec6e-e776-4cfb-9aab-85bbb2d3059b">MK - Marketing </CostCentre>
    <Tag xmlns="c369ec6e-e776-4cfb-9aab-85bbb2d3059b" xsi:nil="true"/>
    <Suffix xmlns="c369ec6e-e776-4cfb-9aab-85bbb2d3059b">C</Suffix>
    <NameKeywords xmlns="c369ec6e-e776-4cfb-9aab-85bbb2d3059b" xsi:nil="true"/>
    <Corpex xmlns="c369ec6e-e776-4cfb-9aab-85bbb2d3059b">false</Corpex>
    <IconOverlay xmlns="http://schemas.microsoft.com/sharepoint/v4" xsi:nil="true"/>
    <ByWhom xmlns="c369ec6e-e776-4cfb-9aab-85bbb2d3059b" xsi:nil="true"/>
    <Prefix xmlns="c369ec6e-e776-4cfb-9aab-85bbb2d3059b">Template</Prefix>
    <UploadDate xmlns="c369ec6e-e776-4cfb-9aab-85bbb2d3059b" xsi:nil="true"/>
    <ActionRequired xmlns="c369ec6e-e776-4cfb-9aab-85bbb2d3059b" xsi:nil="true"/>
    <Links xmlns="c369ec6e-e776-4cfb-9aab-85bbb2d3059b" xsi:nil="true"/>
    <IssueNum xmlns="c369ec6e-e776-4cfb-9aab-85bbb2d3059b" xsi:nil="true"/>
    <Division xmlns="c369ec6e-e776-4cfb-9aab-85bbb2d3059b">Business Services</Division>
    <IssueDate xmlns="c369ec6e-e776-4cfb-9aab-85bbb2d3059b">2016-09-19T16:00:00+00:00</IssueDate>
    <Pathway xmlns="7f1ed7a5-13c4-4640-91cb-37295ecf9af4">Corporate Management</Pathway>
    <CentralStatus xmlns="c369ec6e-e776-4cfb-9aab-85bbb2d3059b" xsi:nil="true"/>
    <ProposedTitle xmlns="c369ec6e-e776-4cfb-9aab-85bbb2d3059b" xsi:nil="true"/>
    <Frequently xmlns="c369ec6e-e776-4cfb-9aab-85bbb2d3059b">false</Frequently>
    <OtherReferences xmlns="c369ec6e-e776-4cfb-9aab-85bbb2d3059b" xsi:nil="true"/>
    <CergDate xmlns="c369ec6e-e776-4cfb-9aab-85bbb2d3059b" xsi:nil="true"/>
    <International xmlns="c369ec6e-e776-4cfb-9aab-85bbb2d3059b" xsi:nil="true"/>
    <Portal xmlns="c369ec6e-e776-4cfb-9aab-85bbb2d3059b">false</Portal>
    <PolicyNum xmlns="c369ec6e-e776-4cfb-9aab-85bbb2d3059b">076</PolicyNum>
    <CorpexDate xmlns="c369ec6e-e776-4cfb-9aab-85bbb2d3059b" xsi:nil="true"/>
    <ReviewDate xmlns="c369ec6e-e776-4cfb-9aab-85bbb2d3059b">20/09/2017</ReviewDate>
    <Comments xmlns="http://schemas.microsoft.com/sharepoint/v3">20/09/2016 Received from Peter Lawton, Marketing. Updated Header</Comments>
    <Cerg xmlns="c369ec6e-e776-4cfb-9aab-85bbb2d305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Central Document" ma:contentTypeID="0x010100AF4BA1430F2E4F53972F8E467AD5D5BB0086460676241B764E9EAAD0C0729A3707" ma:contentTypeVersion="5" ma:contentTypeDescription="A base document type for central documents used in the policies, procedures and form library." ma:contentTypeScope="" ma:versionID="99e1ff77c894d00fe94b28ee0849c5f8">
  <xsd:schema xmlns:xsd="http://www.w3.org/2001/XMLSchema" xmlns:xs="http://www.w3.org/2001/XMLSchema" xmlns:p="http://schemas.microsoft.com/office/2006/metadata/properties" xmlns:ns1="http://schemas.microsoft.com/sharepoint/v3" xmlns:ns2="c369ec6e-e776-4cfb-9aab-85bbb2d3059b" xmlns:ns3="http://schemas.microsoft.com/sharepoint/v4" xmlns:ns4="7f1ed7a5-13c4-4640-91cb-37295ecf9af4" targetNamespace="http://schemas.microsoft.com/office/2006/metadata/properties" ma:root="true" ma:fieldsID="e870e9e9b254638471bb4626f2c0c6b1" ns1:_="" ns2:_="" ns3:_="" ns4:_="">
    <xsd:import namespace="http://schemas.microsoft.com/sharepoint/v3"/>
    <xsd:import namespace="c369ec6e-e776-4cfb-9aab-85bbb2d3059b"/>
    <xsd:import namespace="http://schemas.microsoft.com/sharepoint/v4"/>
    <xsd:import namespace="7f1ed7a5-13c4-4640-91cb-37295ecf9af4"/>
    <xsd:element name="properties">
      <xsd:complexType>
        <xsd:sequence>
          <xsd:element name="documentManagement">
            <xsd:complexType>
              <xsd:all>
                <xsd:element ref="ns2:Prefix" minOccurs="0"/>
                <xsd:element ref="ns2:PolicyNum" minOccurs="0"/>
                <xsd:element ref="ns2:Suffix" minOccurs="0"/>
                <xsd:element ref="ns2:IssueNum" minOccurs="0"/>
                <xsd:element ref="ns2:IssueDate" minOccurs="0"/>
                <xsd:element ref="ns2:ReviewDate" minOccurs="0"/>
                <xsd:element ref="ns2:ActionRequired" minOccurs="0"/>
                <xsd:element ref="ns2:ByWhom" minOccurs="0"/>
                <xsd:element ref="ns1:Comments" minOccurs="0"/>
                <xsd:element ref="ns2:Division" minOccurs="0"/>
                <xsd:element ref="ns2:CentralStatus" minOccurs="0"/>
                <xsd:element ref="ns2:ProposedTitle" minOccurs="0"/>
                <xsd:element ref="ns2:Frequently" minOccurs="0"/>
                <xsd:element ref="ns2:Cerg" minOccurs="0"/>
                <xsd:element ref="ns2:CergDate" minOccurs="0"/>
                <xsd:element ref="ns2:Corpex" minOccurs="0"/>
                <xsd:element ref="ns2:CorpexDate" minOccurs="0"/>
                <xsd:element ref="ns2:NameKeywords" minOccurs="0"/>
                <xsd:element ref="ns2:UploadDate" minOccurs="0"/>
                <xsd:element ref="ns2:Portal" minOccurs="0"/>
                <xsd:element ref="ns2:International" minOccurs="0"/>
                <xsd:element ref="ns2:Links" minOccurs="0"/>
                <xsd:element ref="ns2:OtherReferences" minOccurs="0"/>
                <xsd:element ref="ns2:CostCentre" minOccurs="0"/>
                <xsd:element ref="ns2:Tag" minOccurs="0"/>
                <xsd:element ref="ns3:IconOverlay" minOccurs="0"/>
                <xsd:element ref="ns4:Pathw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6" nillable="true" ma:displayName="Comments" ma:internalName="Comment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69ec6e-e776-4cfb-9aab-85bbb2d3059b" elementFormDefault="qualified">
    <xsd:import namespace="http://schemas.microsoft.com/office/2006/documentManagement/types"/>
    <xsd:import namespace="http://schemas.microsoft.com/office/infopath/2007/PartnerControls"/>
    <xsd:element name="Prefix" ma:index="8" nillable="true" ma:displayName="Prefix" ma:default="Checklist" ma:format="Dropdown" ma:internalName="Prefix">
      <xsd:simpleType>
        <xsd:restriction base="dms:Choice">
          <xsd:enumeration value="Checklist"/>
          <xsd:enumeration value="F"/>
          <xsd:enumeration value="Form"/>
          <xsd:enumeration value="Guide"/>
          <xsd:enumeration value="Policy"/>
          <xsd:enumeration value="Procedure"/>
          <xsd:enumeration value="Template"/>
          <xsd:enumeration value="WI"/>
        </xsd:restriction>
      </xsd:simpleType>
    </xsd:element>
    <xsd:element name="PolicyNum" ma:index="9" nillable="true" ma:displayName="Policy Number" ma:internalName="PolicyNum">
      <xsd:simpleType>
        <xsd:restriction base="dms:Text"/>
      </xsd:simpleType>
    </xsd:element>
    <xsd:element name="Suffix" ma:index="10" nillable="true" ma:displayName="Suffix" ma:internalName="Suffix">
      <xsd:simpleType>
        <xsd:restriction base="dms:Text">
          <xsd:maxLength value="2"/>
        </xsd:restriction>
      </xsd:simpleType>
    </xsd:element>
    <xsd:element name="IssueNum" ma:index="11" nillable="true" ma:displayName="Issue Number" ma:internalName="IssueNum">
      <xsd:simpleType>
        <xsd:restriction base="dms:Text"/>
      </xsd:simpleType>
    </xsd:element>
    <xsd:element name="IssueDate" ma:index="12" nillable="true" ma:displayName="Issue Date" ma:internalName="IssueDate">
      <xsd:simpleType>
        <xsd:restriction base="dms:DateTime"/>
      </xsd:simpleType>
    </xsd:element>
    <xsd:element name="ReviewDate" ma:index="13" nillable="true" ma:displayName="Review Date" ma:internalName="ReviewDate">
      <xsd:simpleType>
        <xsd:restriction base="dms:Text"/>
      </xsd:simpleType>
    </xsd:element>
    <xsd:element name="ActionRequired" ma:index="14" nillable="true" ma:displayName="Action Required" ma:internalName="ActionRequired">
      <xsd:simpleType>
        <xsd:restriction base="dms:Text"/>
      </xsd:simpleType>
    </xsd:element>
    <xsd:element name="ByWhom" ma:index="15" nillable="true" ma:displayName="By Whom" ma:internalName="ByWhom">
      <xsd:simpleType>
        <xsd:restriction base="dms:Text"/>
      </xsd:simpleType>
    </xsd:element>
    <xsd:element name="Division" ma:index="17" nillable="true" ma:displayName="Division" ma:internalName="Division">
      <xsd:simpleType>
        <xsd:restriction base="dms:Text"/>
      </xsd:simpleType>
    </xsd:element>
    <xsd:element name="CentralStatus" ma:index="18" nillable="true" ma:displayName="Central Status" ma:internalName="CentralStatus">
      <xsd:simpleType>
        <xsd:restriction base="dms:Text"/>
      </xsd:simpleType>
    </xsd:element>
    <xsd:element name="ProposedTitle" ma:index="19" nillable="true" ma:displayName="Proposed Title" ma:internalName="ProposedTitle">
      <xsd:simpleType>
        <xsd:restriction base="dms:Text"/>
      </xsd:simpleType>
    </xsd:element>
    <xsd:element name="Frequently" ma:index="20" nillable="true" ma:displayName="Frequently" ma:internalName="Frequently">
      <xsd:simpleType>
        <xsd:restriction base="dms:Boolean"/>
      </xsd:simpleType>
    </xsd:element>
    <xsd:element name="Cerg" ma:index="22" nillable="true" ma:displayName="CERG" ma:internalName="Cerg">
      <xsd:simpleType>
        <xsd:restriction base="dms:Text"/>
      </xsd:simpleType>
    </xsd:element>
    <xsd:element name="CergDate" ma:index="23" nillable="true" ma:displayName="CERG Date" ma:internalName="CergDate">
      <xsd:simpleType>
        <xsd:restriction base="dms:Text"/>
      </xsd:simpleType>
    </xsd:element>
    <xsd:element name="Corpex" ma:index="24" nillable="true" ma:displayName="CORPEX" ma:internalName="Corpex">
      <xsd:simpleType>
        <xsd:restriction base="dms:Boolean"/>
      </xsd:simpleType>
    </xsd:element>
    <xsd:element name="CorpexDate" ma:index="25" nillable="true" ma:displayName="CORPEX Date" ma:internalName="CorpexDate">
      <xsd:simpleType>
        <xsd:restriction base="dms:Text"/>
      </xsd:simpleType>
    </xsd:element>
    <xsd:element name="NameKeywords" ma:index="26" nillable="true" ma:displayName="Name Keywords" ma:internalName="NameKeywords">
      <xsd:simpleType>
        <xsd:restriction base="dms:Text"/>
      </xsd:simpleType>
    </xsd:element>
    <xsd:element name="UploadDate" ma:index="27" nillable="true" ma:displayName="Upload Date" ma:internalName="UploadDate">
      <xsd:simpleType>
        <xsd:restriction base="dms:DateTime"/>
      </xsd:simpleType>
    </xsd:element>
    <xsd:element name="Portal" ma:index="28" nillable="true" ma:displayName="Portal" ma:internalName="Portal">
      <xsd:simpleType>
        <xsd:restriction base="dms:Boolean"/>
      </xsd:simpleType>
    </xsd:element>
    <xsd:element name="International" ma:index="29" nillable="true" ma:displayName="International" ma:internalName="International">
      <xsd:simpleType>
        <xsd:restriction base="dms:Text"/>
      </xsd:simpleType>
    </xsd:element>
    <xsd:element name="Links" ma:index="30" nillable="true" ma:displayName="Links" ma:internalName="Links">
      <xsd:simpleType>
        <xsd:restriction base="dms:Note">
          <xsd:maxLength value="255"/>
        </xsd:restriction>
      </xsd:simpleType>
    </xsd:element>
    <xsd:element name="OtherReferences" ma:index="31" nillable="true" ma:displayName="Other References" ma:internalName="OtherReferences">
      <xsd:simpleType>
        <xsd:restriction base="dms:Note">
          <xsd:maxLength value="255"/>
        </xsd:restriction>
      </xsd:simpleType>
    </xsd:element>
    <xsd:element name="CostCentre" ma:index="32" nillable="true" ma:displayName="Cost Centre" ma:internalName="CostCentre">
      <xsd:simpleType>
        <xsd:restriction base="dms:Text"/>
      </xsd:simpleType>
    </xsd:element>
    <xsd:element name="Tag" ma:index="33" nillable="true" ma:displayName="Tag" ma:description="Key Academic, Top used docs" ma:internalName="Tag">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d7a5-13c4-4640-91cb-37295ecf9af4" elementFormDefault="qualified">
    <xsd:import namespace="http://schemas.microsoft.com/office/2006/documentManagement/types"/>
    <xsd:import namespace="http://schemas.microsoft.com/office/infopath/2007/PartnerControls"/>
    <xsd:element name="Pathway" ma:index="35" nillable="true" ma:displayName="Pathway" ma:default="Academic" ma:description="Choose a pathway it will be shown on in the left menu" ma:format="Dropdown" ma:internalName="Pathway">
      <xsd:simpleType>
        <xsd:restriction base="dms:Choice">
          <xsd:enumeration value="Academic"/>
          <xsd:enumeration value="Student Services"/>
          <xsd:enumeration value="Finance"/>
          <xsd:enumeration value="HR OSH"/>
          <xsd:enumeration value="IT Facilities"/>
          <xsd:enumeration value="Corporate Manageme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21"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3B4755-80B4-4FE9-9650-4C8006444834}">
  <ds:schemaRefs>
    <ds:schemaRef ds:uri="http://schemas.microsoft.com/sharepoint/v3/contenttype/forms"/>
  </ds:schemaRefs>
</ds:datastoreItem>
</file>

<file path=customXml/itemProps2.xml><?xml version="1.0" encoding="utf-8"?>
<ds:datastoreItem xmlns:ds="http://schemas.openxmlformats.org/officeDocument/2006/customXml" ds:itemID="{D6F79D9B-5A67-492D-BB4F-F3913BAD9421}">
  <ds:schemaRefs>
    <ds:schemaRef ds:uri="http://schemas.microsoft.com/office/2006/metadata/properties"/>
    <ds:schemaRef ds:uri="7f1ed7a5-13c4-4640-91cb-37295ecf9af4"/>
    <ds:schemaRef ds:uri="c369ec6e-e776-4cfb-9aab-85bbb2d3059b"/>
    <ds:schemaRef ds:uri="http://purl.org/dc/elements/1.1/"/>
    <ds:schemaRef ds:uri="http://schemas.microsoft.com/office/infopath/2007/PartnerControls"/>
    <ds:schemaRef ds:uri="http://schemas.microsoft.com/sharepoint/v3"/>
    <ds:schemaRef ds:uri="http://purl.org/dc/terms/"/>
    <ds:schemaRef ds:uri="http://schemas.microsoft.com/office/2006/documentManagement/types"/>
    <ds:schemaRef ds:uri="http://purl.org/dc/dcmitype/"/>
    <ds:schemaRef ds:uri="http://schemas.openxmlformats.org/package/2006/metadata/core-properties"/>
    <ds:schemaRef ds:uri="http://schemas.microsoft.com/sharepoint/v4"/>
    <ds:schemaRef ds:uri="http://www.w3.org/XML/1998/namespace"/>
  </ds:schemaRefs>
</ds:datastoreItem>
</file>

<file path=customXml/itemProps3.xml><?xml version="1.0" encoding="utf-8"?>
<ds:datastoreItem xmlns:ds="http://schemas.openxmlformats.org/officeDocument/2006/customXml" ds:itemID="{3B544120-7B51-441F-BEA9-28EEFE7CBB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69ec6e-e776-4cfb-9aab-85bbb2d3059b"/>
    <ds:schemaRef ds:uri="http://schemas.microsoft.com/sharepoint/v4"/>
    <ds:schemaRef ds:uri="7f1ed7a5-13c4-4640-91cb-37295ecf9a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799</TotalTime>
  <Words>153</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North Metropolitan TAFE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 (G076C)</dc:title>
  <dc:subject>Powerpoint presentation template (G076C)</dc:subject>
  <dc:creator>North Metropolitan TAFE</dc:creator>
  <cp:keywords>powerpoint presentation template</cp:keywords>
  <cp:lastModifiedBy>Christian Silva</cp:lastModifiedBy>
  <cp:revision>62</cp:revision>
  <dcterms:created xsi:type="dcterms:W3CDTF">2016-03-29T04:23:42Z</dcterms:created>
  <dcterms:modified xsi:type="dcterms:W3CDTF">2017-06-21T03:54:45Z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0x010100AF4BA1430F2E4F53972F8E467AD5D5BB0086460676241B764E9EAAD0C0729A3707</vt:lpwstr>
  </property>
</Properties>
</file>