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334" r:id="rId2"/>
    <p:sldId id="257" r:id="rId3"/>
    <p:sldId id="292" r:id="rId4"/>
    <p:sldId id="365" r:id="rId5"/>
    <p:sldId id="268" r:id="rId6"/>
    <p:sldId id="293" r:id="rId7"/>
    <p:sldId id="264" r:id="rId8"/>
    <p:sldId id="266" r:id="rId9"/>
    <p:sldId id="368" r:id="rId10"/>
    <p:sldId id="367" r:id="rId11"/>
    <p:sldId id="341" r:id="rId12"/>
    <p:sldId id="356" r:id="rId13"/>
    <p:sldId id="355" r:id="rId14"/>
    <p:sldId id="360" r:id="rId15"/>
    <p:sldId id="364" r:id="rId16"/>
    <p:sldId id="359" r:id="rId17"/>
    <p:sldId id="369" r:id="rId18"/>
    <p:sldId id="336" r:id="rId19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FF"/>
    <a:srgbClr val="000099"/>
    <a:srgbClr val="006699"/>
    <a:srgbClr val="00CCFF"/>
    <a:srgbClr val="003399"/>
    <a:srgbClr val="3366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50" autoAdjust="0"/>
  </p:normalViewPr>
  <p:slideViewPr>
    <p:cSldViewPr snapToGrid="0" snapToObjects="1">
      <p:cViewPr varScale="1">
        <p:scale>
          <a:sx n="106" d="100"/>
          <a:sy n="106" d="100"/>
        </p:scale>
        <p:origin x="9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18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29118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A728F6B-97D2-4069-BE05-C24029C51AF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4376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351"/>
            <a:ext cx="4984962" cy="446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118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29118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5216B34-FD2A-408B-94AE-A228B3210CA1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1363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74C75D-A096-4C94-B59B-7E965125DAD9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5C29A-FD31-4FA8-AF21-7EDF91F56CC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256196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B20EBF-6CA5-4BF0-8BBF-2875EBC2AEB5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E6E47-CB7A-4A56-BE1F-ACB5AA93FA3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315594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989DF-4B0A-4581-B8FE-B7D485E66F6E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E95A9-AA94-45B6-9F67-AC4D523804F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7611944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54F18-8DAE-4EFC-9BF3-59C144F8DAA8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3CD25-4530-42EC-B5CF-E3DBA95E442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719631"/>
      </p:ext>
    </p:extLst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0D4DC0-6CB5-449A-9280-A892DDA7D093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FD7E-69D5-4C34-81B6-F3B96E9835A0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3618910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989271-DDE2-4A83-8AE8-E2E606D01E4C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A9E362-F636-4C47-A800-7EC711D73EA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23534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99A02B-7656-4B9C-B813-E5F083D910F1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B3EB5-8A2F-49A4-BF2F-4A07E041375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1869462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E4280-0381-4F6A-9E54-FE7BEB72EB9F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9A546-D867-4648-9F65-798D9D66378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888137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C38B3C-8B6C-44AA-BDF0-A21D1EF84585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88BA3A-F9DA-47BC-8B73-8D5565DD8A2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1845107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FAA5A-0AAA-4D2C-874B-5FF0F624EC51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9441E-B5CF-4059-A959-49A7D621BD8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5381589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0464B-0E08-46B5-9885-0CDC83075A7E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9C788-DC86-4332-AB99-9C3EF2E65AC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1848178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62B3E-00A8-4780-8463-4FAD96961D4B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4A02C-A0EF-47E4-9BE3-11560C73706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865996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AA284-1C7E-4FC4-B909-49321DEB6839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2C38F-E10D-4188-9999-DEB5244801A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9353976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FFC5D6E-1125-4C38-A79B-50E460BE0491}" type="datetime1">
              <a:rPr lang="en-AU"/>
              <a:pPr/>
              <a:t>31/10/2016</a:t>
            </a:fld>
            <a:endParaRPr lang="en-AU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F5C343-3B0C-485D-9B52-AB7524ADDD89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1511300" y="2417763"/>
            <a:ext cx="607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sz="4000" b="1">
                <a:solidFill>
                  <a:srgbClr val="00CCFF"/>
                </a:solidFill>
              </a:rPr>
              <a:t>ELECTRICAL TRADES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14750"/>
            <a:ext cx="8428038" cy="1752600"/>
          </a:xfrm>
          <a:noFill/>
        </p:spPr>
        <p:txBody>
          <a:bodyPr/>
          <a:lstStyle/>
          <a:p>
            <a:pPr eaLnBrk="1" hangingPunct="1"/>
            <a:r>
              <a:rPr lang="en-AU" sz="4800" dirty="0" smtClean="0">
                <a:solidFill>
                  <a:srgbClr val="000099"/>
                </a:solidFill>
              </a:rPr>
              <a:t>Maximum Demand</a:t>
            </a:r>
          </a:p>
          <a:p>
            <a:pPr eaLnBrk="1" hangingPunct="1"/>
            <a:r>
              <a:rPr lang="en-AU" sz="4800" dirty="0" smtClean="0">
                <a:solidFill>
                  <a:srgbClr val="000099"/>
                </a:solidFill>
              </a:rPr>
              <a:t>Caravan Park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5099A0-0146-4252-8B21-29A188246FA7}" type="slidenum">
              <a:rPr lang="en-AU"/>
              <a:pPr eaLnBrk="1" hangingPunct="1"/>
              <a:t>1</a:t>
            </a:fld>
            <a:endParaRPr lang="en-AU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216" y="651595"/>
            <a:ext cx="2640716" cy="498196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2F034C-6033-445F-817A-11F194D42C20}" type="slidenum">
              <a:rPr lang="en-AU">
                <a:solidFill>
                  <a:srgbClr val="000000"/>
                </a:solidFill>
              </a:rPr>
              <a:pPr eaLnBrk="1" hangingPunct="1"/>
              <a:t>10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71513" y="354013"/>
            <a:ext cx="8015287" cy="440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AU" sz="1600" b="1" kern="0" dirty="0" smtClean="0">
                <a:solidFill>
                  <a:srgbClr val="000000"/>
                </a:solidFill>
              </a:rPr>
              <a:t>Amenities Block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265879"/>
              </p:ext>
            </p:extLst>
          </p:nvPr>
        </p:nvGraphicFramePr>
        <p:xfrm>
          <a:off x="341745" y="711195"/>
          <a:ext cx="8345055" cy="3820895"/>
        </p:xfrm>
        <a:graphic>
          <a:graphicData uri="http://schemas.openxmlformats.org/drawingml/2006/table">
            <a:tbl>
              <a:tblPr firstRow="1" firstCol="1" bandRow="1"/>
              <a:tblGrid>
                <a:gridCol w="507242"/>
                <a:gridCol w="1874522"/>
                <a:gridCol w="1124502"/>
                <a:gridCol w="2249004"/>
                <a:gridCol w="412035"/>
                <a:gridCol w="412565"/>
                <a:gridCol w="301221"/>
                <a:gridCol w="526473"/>
                <a:gridCol w="489527"/>
                <a:gridCol w="447964"/>
              </a:tblGrid>
              <a:tr h="585878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Amenities Block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AS/NZS 3001 – A2.1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 x twin 36W fluorescents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0.5 A each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0.5A x 8 = 4A (1 x 10A CB x 50% = 5A)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 x double GPO’s (20pts</a:t>
                      </a: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)( 7,7,6)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2A / point, Table C8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1  X 7 x 2 -= 14A = 1 x 16A x 50 % = 8A x 50%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6 x 2A = 12 A = 1 X 16 A  x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50 % = 8A </a:t>
                      </a:r>
                      <a:endParaRPr lang="en-AU" sz="12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97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 x 3.6kW clothes dryers, @ 2 per / </a:t>
                      </a: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Arial"/>
                        </a:rPr>
                        <a:t>Ø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3600W/240V = 15A (16A 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=8A, 8A x 2 =16A / Red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3600W/240V = 15A (16A 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=8A, 8A x 2 =16A / White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3600W/240V = 15A (16A 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=8A, 8A x 2 =16A / Blue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23226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2F034C-6033-445F-817A-11F194D42C20}" type="slidenum">
              <a:rPr lang="en-AU"/>
              <a:pPr eaLnBrk="1" hangingPunct="1"/>
              <a:t>11</a:t>
            </a:fld>
            <a:endParaRPr lang="en-AU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71513" y="354013"/>
            <a:ext cx="8015287" cy="440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en-AU" sz="1600" b="1" kern="0" dirty="0" smtClean="0"/>
              <a:t>Amenities Block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063104"/>
              </p:ext>
            </p:extLst>
          </p:nvPr>
        </p:nvGraphicFramePr>
        <p:xfrm>
          <a:off x="341745" y="711195"/>
          <a:ext cx="8345055" cy="5911579"/>
        </p:xfrm>
        <a:graphic>
          <a:graphicData uri="http://schemas.openxmlformats.org/drawingml/2006/table">
            <a:tbl>
              <a:tblPr firstRow="1" firstCol="1" bandRow="1"/>
              <a:tblGrid>
                <a:gridCol w="507242"/>
                <a:gridCol w="1874522"/>
                <a:gridCol w="1124502"/>
                <a:gridCol w="2249004"/>
                <a:gridCol w="412035"/>
                <a:gridCol w="412565"/>
                <a:gridCol w="301221"/>
                <a:gridCol w="526473"/>
                <a:gridCol w="489527"/>
                <a:gridCol w="447964"/>
              </a:tblGrid>
              <a:tr h="585878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Amenities Block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AS/NZS 3001 – A2.1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 x twin 36W fluorescents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0.5 A each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0.5A x 8 = 4A (1 x 10A CB x 50% = 5A)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 x double GPO’s (20pts</a:t>
                      </a: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)( 7,7,6)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2A / point, Table C8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1  X 7 x 2 -= 14A = 1 x 16A x 50 % = 8A x 50%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6 x 2A = 12 A = 1 X 16 A  x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50 % = 8A </a:t>
                      </a:r>
                      <a:endParaRPr lang="en-AU" sz="12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97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 x 3.6kW clothes dryers, @ 2 per / </a:t>
                      </a: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Arial"/>
                        </a:rPr>
                        <a:t>Ø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3600W/240V = 15A (16A 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=8A, 8A x 2 =16A / Red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3600W/240V = 15A (16A 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=8A, 8A x 2 =16A / White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3600W/240V = 15A (16A 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=8A, 8A x 2 =16A / Blue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6 x 15A 1</a:t>
                      </a: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Ø</a:t>
                      </a: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 GPO’s, @ 2 per / Ø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15A GPO’s (16CB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 8A, 8A x 2 =16A / Red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15A GPO’s (16CB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 8A, 8A x 2 =16A / White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 x 15A GPO’s (16CB ea)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16A x 50% = 8A, 8A x 2 =16A / Blue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Max demand sub mains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45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2F034C-6033-445F-817A-11F194D42C20}" type="slidenum">
              <a:rPr lang="en-AU"/>
              <a:pPr eaLnBrk="1" hangingPunct="1"/>
              <a:t>12</a:t>
            </a:fld>
            <a:endParaRPr lang="en-AU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71513" y="354013"/>
            <a:ext cx="8015287" cy="698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en-AU" b="1" kern="0" dirty="0" smtClean="0"/>
              <a:t>Service Pillars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726170"/>
              </p:ext>
            </p:extLst>
          </p:nvPr>
        </p:nvGraphicFramePr>
        <p:xfrm>
          <a:off x="457200" y="1468582"/>
          <a:ext cx="8229600" cy="3052500"/>
        </p:xfrm>
        <a:graphic>
          <a:graphicData uri="http://schemas.openxmlformats.org/drawingml/2006/table">
            <a:tbl>
              <a:tblPr firstRow="1" firstCol="1" bandRow="1"/>
              <a:tblGrid>
                <a:gridCol w="507242"/>
                <a:gridCol w="1874522"/>
                <a:gridCol w="1414381"/>
                <a:gridCol w="1959125"/>
                <a:gridCol w="412035"/>
                <a:gridCol w="275059"/>
                <a:gridCol w="139678"/>
                <a:gridCol w="566903"/>
                <a:gridCol w="668090"/>
                <a:gridCol w="412565"/>
              </a:tblGrid>
              <a:tr h="1199753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Service Pillars- 2 per phase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AS/NZS 3001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A2.2(b)(ii)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2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 GPO’s per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60A+6A(7</a:t>
                      </a:r>
                      <a:r>
                        <a:rPr lang="en-AU" sz="1400" baseline="30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)+6A(8</a:t>
                      </a:r>
                      <a:r>
                        <a:rPr lang="en-AU" sz="1400" baseline="30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 72A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72A per phase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72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72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72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927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Max demand sub mains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72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72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72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85947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Max Demand Consumer Mains - Amps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118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119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124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54063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lnSpc>
                <a:spcPts val="11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4000" dirty="0">
                <a:ea typeface="Calibri"/>
                <a:cs typeface="Times New Roman"/>
              </a:rPr>
              <a:t> </a:t>
            </a:r>
            <a:endParaRPr lang="en-AU" sz="4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ea typeface="Arial"/>
                <a:cs typeface="Times New Roman"/>
              </a:rPr>
              <a:t>C</a:t>
            </a:r>
            <a:r>
              <a:rPr lang="en-US" sz="1800" b="1" spc="5" dirty="0">
                <a:ea typeface="Arial"/>
                <a:cs typeface="Times New Roman"/>
              </a:rPr>
              <a:t>on</a:t>
            </a:r>
            <a:r>
              <a:rPr lang="en-US" sz="1800" b="1" dirty="0">
                <a:ea typeface="Arial"/>
                <a:cs typeface="Times New Roman"/>
              </a:rPr>
              <a:t>s</a:t>
            </a:r>
            <a:r>
              <a:rPr lang="en-US" sz="1800" b="1" spc="5" dirty="0">
                <a:ea typeface="Arial"/>
                <a:cs typeface="Times New Roman"/>
              </a:rPr>
              <a:t>u</a:t>
            </a:r>
            <a:r>
              <a:rPr lang="en-US" sz="1800" b="1" dirty="0">
                <a:ea typeface="Arial"/>
                <a:cs typeface="Times New Roman"/>
              </a:rPr>
              <a:t>me</a:t>
            </a:r>
            <a:r>
              <a:rPr lang="en-US" sz="1800" b="1" spc="-5" dirty="0">
                <a:ea typeface="Arial"/>
                <a:cs typeface="Times New Roman"/>
              </a:rPr>
              <a:t>r</a:t>
            </a:r>
            <a:r>
              <a:rPr lang="en-US" sz="1800" b="1" spc="5" dirty="0">
                <a:ea typeface="Arial"/>
                <a:cs typeface="Times New Roman"/>
              </a:rPr>
              <a:t>'</a:t>
            </a:r>
            <a:r>
              <a:rPr lang="en-US" sz="1800" b="1" dirty="0">
                <a:ea typeface="Arial"/>
                <a:cs typeface="Times New Roman"/>
              </a:rPr>
              <a:t>s</a:t>
            </a:r>
            <a:r>
              <a:rPr lang="en-US" sz="1800" b="1" spc="-60" dirty="0">
                <a:ea typeface="Arial"/>
                <a:cs typeface="Times New Roman"/>
              </a:rPr>
              <a:t> </a:t>
            </a:r>
            <a:r>
              <a:rPr lang="en-US" sz="1800" b="1" spc="20" dirty="0">
                <a:ea typeface="Arial"/>
                <a:cs typeface="Times New Roman"/>
              </a:rPr>
              <a:t>M</a:t>
            </a:r>
            <a:r>
              <a:rPr lang="en-US" sz="1800" b="1" dirty="0">
                <a:ea typeface="Arial"/>
                <a:cs typeface="Times New Roman"/>
              </a:rPr>
              <a:t>ai</a:t>
            </a:r>
            <a:r>
              <a:rPr lang="en-US" sz="1800" b="1" spc="5" dirty="0">
                <a:ea typeface="Arial"/>
                <a:cs typeface="Times New Roman"/>
              </a:rPr>
              <a:t>n</a:t>
            </a:r>
            <a:r>
              <a:rPr lang="en-US" sz="1800" b="1" dirty="0">
                <a:ea typeface="Arial"/>
                <a:cs typeface="Times New Roman"/>
              </a:rPr>
              <a:t>s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65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Aft>
                <a:spcPts val="0"/>
              </a:spcAft>
              <a:buNone/>
              <a:tabLst>
                <a:tab pos="5143500" algn="l"/>
              </a:tabLst>
            </a:pPr>
            <a:r>
              <a:rPr lang="en-US" sz="1800" dirty="0">
                <a:ea typeface="Arial"/>
                <a:cs typeface="Times New Roman"/>
              </a:rPr>
              <a:t>Ma</a:t>
            </a:r>
            <a:r>
              <a:rPr lang="en-US" sz="1800" spc="5" dirty="0">
                <a:ea typeface="Arial"/>
                <a:cs typeface="Times New Roman"/>
              </a:rPr>
              <a:t>x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15" dirty="0">
                <a:ea typeface="Arial"/>
                <a:cs typeface="Times New Roman"/>
              </a:rPr>
              <a:t>u</a:t>
            </a: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2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d</a:t>
            </a:r>
            <a:r>
              <a:rPr lang="en-US" sz="1800" spc="-15" dirty="0">
                <a:ea typeface="Arial"/>
                <a:cs typeface="Times New Roman"/>
              </a:rPr>
              <a:t>e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dirty="0">
                <a:ea typeface="Arial"/>
                <a:cs typeface="Times New Roman"/>
              </a:rPr>
              <a:t>and: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</a:t>
            </a:r>
            <a:r>
              <a:rPr lang="en-US" sz="1800" u="sng" dirty="0" smtClean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123A, 124A,126A_______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95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749800" algn="l"/>
              </a:tabLst>
            </a:pP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10" dirty="0">
                <a:ea typeface="Arial"/>
                <a:cs typeface="Times New Roman"/>
              </a:rPr>
              <a:t>n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15" dirty="0">
                <a:ea typeface="Arial"/>
                <a:cs typeface="Times New Roman"/>
              </a:rPr>
              <a:t>u</a:t>
            </a: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2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pe</a:t>
            </a:r>
            <a:r>
              <a:rPr lang="en-US" sz="1800" spc="-10" dirty="0">
                <a:ea typeface="Arial"/>
                <a:cs typeface="Times New Roman"/>
              </a:rPr>
              <a:t>r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5" dirty="0">
                <a:ea typeface="Arial"/>
                <a:cs typeface="Times New Roman"/>
              </a:rPr>
              <a:t>ss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b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e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spc="5" dirty="0">
                <a:ea typeface="Arial"/>
                <a:cs typeface="Times New Roman"/>
              </a:rPr>
              <a:t>si</a:t>
            </a:r>
            <a:r>
              <a:rPr lang="en-US" sz="1800" spc="-5" dirty="0">
                <a:ea typeface="Arial"/>
                <a:cs typeface="Times New Roman"/>
              </a:rPr>
              <a:t>z</a:t>
            </a:r>
            <a:r>
              <a:rPr lang="en-US" sz="1800" dirty="0">
                <a:ea typeface="Arial"/>
                <a:cs typeface="Times New Roman"/>
              </a:rPr>
              <a:t>e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spc="15" dirty="0">
                <a:ea typeface="Arial"/>
                <a:cs typeface="Times New Roman"/>
              </a:rPr>
              <a:t>(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dirty="0">
                <a:ea typeface="Arial"/>
                <a:cs typeface="Times New Roman"/>
              </a:rPr>
              <a:t>oppe</a:t>
            </a:r>
            <a:r>
              <a:rPr lang="en-US" sz="1800" spc="5" dirty="0">
                <a:ea typeface="Arial"/>
                <a:cs typeface="Times New Roman"/>
              </a:rPr>
              <a:t>r)</a:t>
            </a:r>
            <a:r>
              <a:rPr lang="en-US" sz="1800" dirty="0">
                <a:ea typeface="Arial"/>
                <a:cs typeface="Times New Roman"/>
              </a:rPr>
              <a:t>: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95mm</a:t>
            </a:r>
            <a:r>
              <a:rPr lang="en-US" sz="1800" baseline="30000" dirty="0">
                <a:ea typeface="Arial"/>
                <a:cs typeface="Times New Roman"/>
              </a:rPr>
              <a:t>2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965700" algn="l"/>
              </a:tabLst>
            </a:pPr>
            <a:r>
              <a:rPr lang="en-US" sz="1800" spc="25" dirty="0">
                <a:ea typeface="Arial"/>
                <a:cs typeface="Times New Roman"/>
              </a:rPr>
              <a:t>T</a:t>
            </a:r>
            <a:r>
              <a:rPr lang="en-US" sz="1800" spc="-30" dirty="0">
                <a:ea typeface="Arial"/>
                <a:cs typeface="Times New Roman"/>
              </a:rPr>
              <a:t>y</a:t>
            </a:r>
            <a:r>
              <a:rPr lang="en-US" sz="1800" dirty="0">
                <a:ea typeface="Arial"/>
                <a:cs typeface="Times New Roman"/>
              </a:rPr>
              <a:t>pe</a:t>
            </a:r>
            <a:r>
              <a:rPr lang="en-US" sz="1800" spc="1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of</a:t>
            </a:r>
            <a:r>
              <a:rPr lang="en-US" sz="1800" spc="10" dirty="0">
                <a:ea typeface="Arial"/>
                <a:cs typeface="Times New Roman"/>
              </a:rPr>
              <a:t> 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dirty="0">
                <a:ea typeface="Arial"/>
                <a:cs typeface="Times New Roman"/>
              </a:rPr>
              <a:t>ab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e</a:t>
            </a:r>
            <a:r>
              <a:rPr lang="en-US" sz="1800" spc="10" dirty="0">
                <a:ea typeface="Arial"/>
                <a:cs typeface="Times New Roman"/>
              </a:rPr>
              <a:t>: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V75, 4C+E, Circular, Orange Sheath, TPS.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Calculations: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413V at Main Switchboard  V</a:t>
            </a:r>
            <a:r>
              <a:rPr lang="en-US" sz="2000" b="1" baseline="-25000" dirty="0">
                <a:solidFill>
                  <a:srgbClr val="FF0000"/>
                </a:solidFill>
                <a:ea typeface="Calibri"/>
                <a:cs typeface="Times New Roman"/>
              </a:rPr>
              <a:t>D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 = 415 – 413 = 2V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FF0000"/>
                </a:solidFill>
                <a:ea typeface="Calibri"/>
                <a:cs typeface="Times New Roman"/>
              </a:rPr>
              <a:t>C.C.C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.  T13, C25  Buried in enclosure, 50mm</a:t>
            </a:r>
            <a:r>
              <a:rPr lang="en-US" sz="2000" b="1" baseline="30000" dirty="0">
                <a:solidFill>
                  <a:srgbClr val="FF0000"/>
                </a:solidFill>
                <a:ea typeface="Calibri"/>
                <a:cs typeface="Times New Roman"/>
              </a:rPr>
              <a:t>2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,     </a:t>
            </a:r>
            <a:endParaRPr lang="en-US" sz="20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US" sz="20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FF0000"/>
                </a:solidFill>
                <a:ea typeface="Calibri"/>
                <a:cs typeface="Times New Roman"/>
              </a:rPr>
              <a:t>C23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, Buried </a:t>
            </a:r>
            <a:r>
              <a:rPr lang="en-US" sz="2000" b="1" dirty="0" smtClean="0">
                <a:solidFill>
                  <a:srgbClr val="FF0000"/>
                </a:solidFill>
                <a:ea typeface="Calibri"/>
                <a:cs typeface="Times New Roman"/>
              </a:rPr>
              <a:t>direct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/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  <a:ea typeface="Calibri"/>
                <a:cs typeface="Times New Roman"/>
              </a:rPr>
              <a:t>35mm</a:t>
            </a:r>
            <a:r>
              <a:rPr lang="en-US" sz="2000" b="1" baseline="30000" dirty="0" smtClean="0">
                <a:solidFill>
                  <a:srgbClr val="FF0000"/>
                </a:solidFill>
                <a:ea typeface="Calibri"/>
                <a:cs typeface="Times New Roman"/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  <a:ea typeface="Calibri"/>
                <a:cs typeface="Times New Roman"/>
              </a:rPr>
              <a:t>   .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2000" b="1" spc="-5" dirty="0">
                <a:solidFill>
                  <a:srgbClr val="FF0000"/>
                </a:solidFill>
                <a:ea typeface="Arial"/>
                <a:cs typeface="Times New Roman"/>
              </a:rPr>
              <a:t> 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2000" b="1" spc="-5" dirty="0">
                <a:solidFill>
                  <a:srgbClr val="FF0000"/>
                </a:solidFill>
                <a:ea typeface="Arial"/>
                <a:cs typeface="Times New Roman"/>
              </a:rPr>
              <a:t>V</a:t>
            </a:r>
            <a:r>
              <a:rPr lang="en-US" sz="20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C </a:t>
            </a:r>
            <a:r>
              <a:rPr lang="en-US" sz="2000" b="1" spc="-5" dirty="0">
                <a:solidFill>
                  <a:srgbClr val="FF0000"/>
                </a:solidFill>
                <a:ea typeface="Arial"/>
                <a:cs typeface="Times New Roman"/>
              </a:rPr>
              <a:t>= 1000V</a:t>
            </a:r>
            <a:r>
              <a:rPr lang="en-US" sz="20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D</a:t>
            </a:r>
            <a:r>
              <a:rPr lang="en-US" sz="2000" b="1" spc="-5" dirty="0">
                <a:solidFill>
                  <a:srgbClr val="FF0000"/>
                </a:solidFill>
                <a:ea typeface="Arial"/>
                <a:cs typeface="Times New Roman"/>
              </a:rPr>
              <a:t> / L x I,    V</a:t>
            </a:r>
            <a:r>
              <a:rPr lang="en-US" sz="20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C</a:t>
            </a:r>
            <a:r>
              <a:rPr lang="en-US" sz="2000" b="1" spc="-5" dirty="0">
                <a:solidFill>
                  <a:srgbClr val="FF0000"/>
                </a:solidFill>
                <a:ea typeface="Arial"/>
                <a:cs typeface="Times New Roman"/>
              </a:rPr>
              <a:t> = 1000 x 2V / 30m </a:t>
            </a:r>
            <a:r>
              <a:rPr lang="en-US" sz="20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x126A </a:t>
            </a:r>
            <a:r>
              <a:rPr lang="en-US" sz="2000" b="1" spc="-5" dirty="0">
                <a:solidFill>
                  <a:srgbClr val="FF0000"/>
                </a:solidFill>
                <a:ea typeface="Arial"/>
                <a:cs typeface="Times New Roman"/>
              </a:rPr>
              <a:t>= </a:t>
            </a:r>
            <a:r>
              <a:rPr lang="en-US" sz="20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0.529mV/A.M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2000" b="1" spc="-5" dirty="0">
                <a:solidFill>
                  <a:srgbClr val="FF0000"/>
                </a:solidFill>
                <a:ea typeface="Arial"/>
                <a:cs typeface="Times New Roman"/>
              </a:rPr>
              <a:t> 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2000" b="1" spc="-5" dirty="0">
                <a:solidFill>
                  <a:srgbClr val="FF0000"/>
                </a:solidFill>
                <a:ea typeface="Arial"/>
                <a:cs typeface="Times New Roman"/>
              </a:rPr>
              <a:t>T42, C6 – 95mm</a:t>
            </a:r>
            <a:r>
              <a:rPr lang="en-US" sz="2000" b="1" spc="-5" baseline="30000" dirty="0">
                <a:solidFill>
                  <a:srgbClr val="FF0000"/>
                </a:solidFill>
                <a:ea typeface="Arial"/>
                <a:cs typeface="Times New Roman"/>
              </a:rPr>
              <a:t>2</a:t>
            </a:r>
            <a:endParaRPr lang="en-AU" sz="2000" dirty="0">
              <a:latin typeface="Calibri"/>
              <a:ea typeface="Calibri"/>
              <a:cs typeface="Times New Roman"/>
            </a:endParaRPr>
          </a:p>
          <a:p>
            <a:endParaRPr lang="en-AU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CD25-4530-42EC-B5CF-E3DBA95E442A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842936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b="1" spc="-5" dirty="0">
                <a:ea typeface="Arial"/>
                <a:cs typeface="Times New Roman"/>
              </a:rPr>
              <a:t> </a:t>
            </a:r>
            <a:r>
              <a:rPr lang="en-US" sz="1800" b="1" spc="-5" dirty="0" smtClean="0">
                <a:ea typeface="Arial"/>
                <a:cs typeface="Times New Roman"/>
              </a:rPr>
              <a:t>S</a:t>
            </a:r>
            <a:r>
              <a:rPr lang="en-US" sz="1800" b="1" dirty="0" smtClean="0">
                <a:ea typeface="Arial"/>
                <a:cs typeface="Times New Roman"/>
              </a:rPr>
              <a:t>i</a:t>
            </a:r>
            <a:r>
              <a:rPr lang="en-US" sz="1800" b="1" spc="5" dirty="0" smtClean="0">
                <a:ea typeface="Arial"/>
                <a:cs typeface="Times New Roman"/>
              </a:rPr>
              <a:t>t</a:t>
            </a:r>
            <a:r>
              <a:rPr lang="en-US" sz="1800" b="1" dirty="0" smtClean="0">
                <a:ea typeface="Arial"/>
                <a:cs typeface="Times New Roman"/>
              </a:rPr>
              <a:t>e</a:t>
            </a:r>
            <a:r>
              <a:rPr lang="en-US" sz="1800" b="1" spc="-25" dirty="0" smtClean="0">
                <a:ea typeface="Arial"/>
                <a:cs typeface="Times New Roman"/>
              </a:rPr>
              <a:t> </a:t>
            </a:r>
            <a:r>
              <a:rPr lang="en-US" sz="1800" b="1" dirty="0">
                <a:ea typeface="Arial"/>
                <a:cs typeface="Times New Roman"/>
              </a:rPr>
              <a:t>D</a:t>
            </a:r>
            <a:r>
              <a:rPr lang="en-US" sz="1800" b="1" spc="10" dirty="0">
                <a:ea typeface="Arial"/>
                <a:cs typeface="Times New Roman"/>
              </a:rPr>
              <a:t>i</a:t>
            </a:r>
            <a:r>
              <a:rPr lang="en-US" sz="1800" b="1" dirty="0">
                <a:ea typeface="Arial"/>
                <a:cs typeface="Times New Roman"/>
              </a:rPr>
              <a:t>s</a:t>
            </a:r>
            <a:r>
              <a:rPr lang="en-US" sz="1800" b="1" spc="5" dirty="0">
                <a:ea typeface="Arial"/>
                <a:cs typeface="Times New Roman"/>
              </a:rPr>
              <a:t>t</a:t>
            </a:r>
            <a:r>
              <a:rPr lang="en-US" sz="1800" b="1" spc="-5" dirty="0">
                <a:ea typeface="Arial"/>
                <a:cs typeface="Times New Roman"/>
              </a:rPr>
              <a:t>r</a:t>
            </a:r>
            <a:r>
              <a:rPr lang="en-US" sz="1800" b="1" dirty="0">
                <a:ea typeface="Arial"/>
                <a:cs typeface="Times New Roman"/>
              </a:rPr>
              <a:t>i</a:t>
            </a:r>
            <a:r>
              <a:rPr lang="en-US" sz="1800" b="1" spc="5" dirty="0">
                <a:ea typeface="Arial"/>
                <a:cs typeface="Times New Roman"/>
              </a:rPr>
              <a:t>but</a:t>
            </a:r>
            <a:r>
              <a:rPr lang="en-US" sz="1800" b="1" dirty="0">
                <a:ea typeface="Arial"/>
                <a:cs typeface="Times New Roman"/>
              </a:rPr>
              <a:t>i</a:t>
            </a:r>
            <a:r>
              <a:rPr lang="en-US" sz="1800" b="1" spc="5" dirty="0">
                <a:ea typeface="Arial"/>
                <a:cs typeface="Times New Roman"/>
              </a:rPr>
              <a:t>o</a:t>
            </a:r>
            <a:r>
              <a:rPr lang="en-US" sz="1800" b="1" dirty="0">
                <a:ea typeface="Arial"/>
                <a:cs typeface="Times New Roman"/>
              </a:rPr>
              <a:t>n</a:t>
            </a:r>
            <a:r>
              <a:rPr lang="en-US" sz="1800" b="1" spc="-55" dirty="0">
                <a:ea typeface="Arial"/>
                <a:cs typeface="Times New Roman"/>
              </a:rPr>
              <a:t> </a:t>
            </a:r>
            <a:r>
              <a:rPr lang="en-US" sz="1800" b="1" dirty="0">
                <a:ea typeface="Arial"/>
                <a:cs typeface="Times New Roman"/>
              </a:rPr>
              <a:t>B</a:t>
            </a:r>
            <a:r>
              <a:rPr lang="en-US" sz="1800" b="1" spc="5" dirty="0">
                <a:ea typeface="Arial"/>
                <a:cs typeface="Times New Roman"/>
              </a:rPr>
              <a:t>o</a:t>
            </a:r>
            <a:r>
              <a:rPr lang="en-US" sz="1800" b="1" spc="10" dirty="0">
                <a:ea typeface="Arial"/>
                <a:cs typeface="Times New Roman"/>
              </a:rPr>
              <a:t>a</a:t>
            </a:r>
            <a:r>
              <a:rPr lang="en-US" sz="1800" b="1" spc="-5" dirty="0">
                <a:ea typeface="Arial"/>
                <a:cs typeface="Times New Roman"/>
              </a:rPr>
              <a:t>r</a:t>
            </a:r>
            <a:r>
              <a:rPr lang="en-US" sz="1800" b="1" dirty="0">
                <a:ea typeface="Arial"/>
                <a:cs typeface="Times New Roman"/>
              </a:rPr>
              <a:t>d</a:t>
            </a:r>
            <a:r>
              <a:rPr lang="en-US" sz="1800" b="1" spc="-30" dirty="0">
                <a:ea typeface="Arial"/>
                <a:cs typeface="Times New Roman"/>
              </a:rPr>
              <a:t> </a:t>
            </a:r>
            <a:r>
              <a:rPr lang="en-US" sz="1800" b="1" spc="10" dirty="0" err="1">
                <a:ea typeface="Arial"/>
                <a:cs typeface="Times New Roman"/>
              </a:rPr>
              <a:t>S</a:t>
            </a:r>
            <a:r>
              <a:rPr lang="en-US" sz="1800" b="1" spc="5" dirty="0" err="1">
                <a:ea typeface="Arial"/>
                <a:cs typeface="Times New Roman"/>
              </a:rPr>
              <a:t>ubm</a:t>
            </a:r>
            <a:r>
              <a:rPr lang="en-US" sz="1800" b="1" dirty="0" err="1">
                <a:ea typeface="Arial"/>
                <a:cs typeface="Times New Roman"/>
              </a:rPr>
              <a:t>ai</a:t>
            </a:r>
            <a:r>
              <a:rPr lang="en-US" sz="1800" b="1" spc="5" dirty="0" err="1">
                <a:ea typeface="Arial"/>
                <a:cs typeface="Times New Roman"/>
              </a:rPr>
              <a:t>n</a:t>
            </a:r>
            <a:r>
              <a:rPr lang="en-US" sz="1800" b="1" dirty="0" err="1">
                <a:ea typeface="Arial"/>
                <a:cs typeface="Times New Roman"/>
              </a:rPr>
              <a:t>s</a:t>
            </a:r>
            <a:r>
              <a:rPr lang="en-US" sz="1800" b="1" dirty="0">
                <a:ea typeface="Arial"/>
                <a:cs typeface="Times New Roman"/>
              </a:rPr>
              <a:t>: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Aft>
                <a:spcPts val="0"/>
              </a:spcAft>
              <a:buNone/>
              <a:tabLst>
                <a:tab pos="5143500" algn="l"/>
              </a:tabLst>
            </a:pPr>
            <a:r>
              <a:rPr lang="en-US" sz="1800" dirty="0">
                <a:ea typeface="Arial"/>
                <a:cs typeface="Times New Roman"/>
              </a:rPr>
              <a:t>Ma</a:t>
            </a:r>
            <a:r>
              <a:rPr lang="en-US" sz="1800" spc="5" dirty="0">
                <a:ea typeface="Arial"/>
                <a:cs typeface="Times New Roman"/>
              </a:rPr>
              <a:t>x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15" dirty="0">
                <a:ea typeface="Arial"/>
                <a:cs typeface="Times New Roman"/>
              </a:rPr>
              <a:t>u</a:t>
            </a: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2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d</a:t>
            </a:r>
            <a:r>
              <a:rPr lang="en-US" sz="1800" spc="-15" dirty="0">
                <a:ea typeface="Arial"/>
                <a:cs typeface="Times New Roman"/>
              </a:rPr>
              <a:t>e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dirty="0">
                <a:ea typeface="Arial"/>
                <a:cs typeface="Times New Roman"/>
              </a:rPr>
              <a:t>and: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72A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711700" algn="l"/>
              </a:tabLst>
            </a:pP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10" dirty="0">
                <a:ea typeface="Arial"/>
                <a:cs typeface="Times New Roman"/>
              </a:rPr>
              <a:t>n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15" dirty="0">
                <a:ea typeface="Arial"/>
                <a:cs typeface="Times New Roman"/>
              </a:rPr>
              <a:t>u</a:t>
            </a: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2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pe</a:t>
            </a:r>
            <a:r>
              <a:rPr lang="en-US" sz="1800" spc="-10" dirty="0">
                <a:ea typeface="Arial"/>
                <a:cs typeface="Times New Roman"/>
              </a:rPr>
              <a:t>r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5" dirty="0">
                <a:ea typeface="Arial"/>
                <a:cs typeface="Times New Roman"/>
              </a:rPr>
              <a:t>ss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b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e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spc="5" dirty="0">
                <a:ea typeface="Arial"/>
                <a:cs typeface="Times New Roman"/>
              </a:rPr>
              <a:t>si</a:t>
            </a:r>
            <a:r>
              <a:rPr lang="en-US" sz="1800" spc="-5" dirty="0">
                <a:ea typeface="Arial"/>
                <a:cs typeface="Times New Roman"/>
              </a:rPr>
              <a:t>z</a:t>
            </a:r>
            <a:r>
              <a:rPr lang="en-US" sz="1800" dirty="0">
                <a:ea typeface="Arial"/>
                <a:cs typeface="Times New Roman"/>
              </a:rPr>
              <a:t>e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spc="15" dirty="0">
                <a:ea typeface="Arial"/>
                <a:cs typeface="Times New Roman"/>
              </a:rPr>
              <a:t>(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dirty="0">
                <a:ea typeface="Arial"/>
                <a:cs typeface="Times New Roman"/>
              </a:rPr>
              <a:t>oppe</a:t>
            </a:r>
            <a:r>
              <a:rPr lang="en-US" sz="1800" spc="5" dirty="0">
                <a:ea typeface="Arial"/>
                <a:cs typeface="Times New Roman"/>
              </a:rPr>
              <a:t>r)</a:t>
            </a:r>
            <a:r>
              <a:rPr lang="en-US" sz="1800" dirty="0">
                <a:ea typeface="Arial"/>
                <a:cs typeface="Times New Roman"/>
              </a:rPr>
              <a:t>: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35mm</a:t>
            </a:r>
            <a:r>
              <a:rPr lang="en-US" sz="1800" baseline="30000" dirty="0">
                <a:ea typeface="Arial"/>
                <a:cs typeface="Times New Roman"/>
              </a:rPr>
              <a:t>2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927600" algn="l"/>
              </a:tabLst>
            </a:pPr>
            <a:r>
              <a:rPr lang="en-US" sz="1800" spc="25" dirty="0">
                <a:ea typeface="Arial"/>
                <a:cs typeface="Times New Roman"/>
              </a:rPr>
              <a:t>T</a:t>
            </a:r>
            <a:r>
              <a:rPr lang="en-US" sz="1800" spc="-30" dirty="0">
                <a:ea typeface="Arial"/>
                <a:cs typeface="Times New Roman"/>
              </a:rPr>
              <a:t>y</a:t>
            </a:r>
            <a:r>
              <a:rPr lang="en-US" sz="1800" dirty="0">
                <a:ea typeface="Arial"/>
                <a:cs typeface="Times New Roman"/>
              </a:rPr>
              <a:t>pe</a:t>
            </a:r>
            <a:r>
              <a:rPr lang="en-US" sz="1800" spc="1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of</a:t>
            </a:r>
            <a:r>
              <a:rPr lang="en-US" sz="1800" spc="10" dirty="0">
                <a:ea typeface="Arial"/>
                <a:cs typeface="Times New Roman"/>
              </a:rPr>
              <a:t> 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dirty="0">
                <a:ea typeface="Arial"/>
                <a:cs typeface="Times New Roman"/>
              </a:rPr>
              <a:t>ab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e:</a:t>
            </a:r>
            <a:r>
              <a:rPr lang="en-US" sz="1800" spc="10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V75, 4C+E, Circular, Orange Sheath, TPS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95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597400" algn="l"/>
              </a:tabLst>
            </a:pPr>
            <a:r>
              <a:rPr lang="en-US" sz="1800" dirty="0">
                <a:ea typeface="Arial"/>
                <a:cs typeface="Times New Roman"/>
              </a:rPr>
              <a:t>In</a:t>
            </a:r>
            <a:r>
              <a:rPr lang="en-US" sz="1800" spc="5" dirty="0">
                <a:ea typeface="Arial"/>
                <a:cs typeface="Times New Roman"/>
              </a:rPr>
              <a:t>s</a:t>
            </a:r>
            <a:r>
              <a:rPr lang="en-US" sz="1800" dirty="0">
                <a:ea typeface="Arial"/>
                <a:cs typeface="Times New Roman"/>
              </a:rPr>
              <a:t>ta</a:t>
            </a:r>
            <a:r>
              <a:rPr lang="en-US" sz="1800" spc="5" dirty="0">
                <a:ea typeface="Arial"/>
                <a:cs typeface="Times New Roman"/>
              </a:rPr>
              <a:t>l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a</a:t>
            </a:r>
            <a:r>
              <a:rPr lang="en-US" sz="1800" spc="10" dirty="0">
                <a:ea typeface="Arial"/>
                <a:cs typeface="Times New Roman"/>
              </a:rPr>
              <a:t>t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on</a:t>
            </a:r>
            <a:r>
              <a:rPr lang="en-US" sz="1800" spc="-40" dirty="0">
                <a:ea typeface="Arial"/>
                <a:cs typeface="Times New Roman"/>
              </a:rPr>
              <a:t> 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dirty="0">
                <a:ea typeface="Arial"/>
                <a:cs typeface="Times New Roman"/>
              </a:rPr>
              <a:t>on</a:t>
            </a:r>
            <a:r>
              <a:rPr lang="en-US" sz="1800" spc="10" dirty="0">
                <a:ea typeface="Arial"/>
                <a:cs typeface="Times New Roman"/>
              </a:rPr>
              <a:t>d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t</a:t>
            </a:r>
            <a:r>
              <a:rPr lang="en-US" sz="1800" spc="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on</a:t>
            </a:r>
            <a:r>
              <a:rPr lang="en-US" sz="1800" spc="5" dirty="0">
                <a:ea typeface="Arial"/>
                <a:cs typeface="Times New Roman"/>
              </a:rPr>
              <a:t>s</a:t>
            </a:r>
            <a:r>
              <a:rPr lang="en-US" sz="1800" dirty="0">
                <a:ea typeface="Arial"/>
                <a:cs typeface="Times New Roman"/>
              </a:rPr>
              <a:t>:</a:t>
            </a:r>
            <a:r>
              <a:rPr lang="en-US" sz="1800" spc="-20" dirty="0">
                <a:ea typeface="Arial"/>
                <a:cs typeface="Times New Roman"/>
              </a:rPr>
              <a:t> </a:t>
            </a:r>
            <a:r>
              <a:rPr lang="en-US" sz="1800" u="sng" spc="20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Buried in enclosure, or </a:t>
            </a:r>
            <a:r>
              <a:rPr lang="en-US" sz="1800" b="1" u="sng" dirty="0">
                <a:ea typeface="Calibri"/>
                <a:cs typeface="Times New Roman"/>
              </a:rPr>
              <a:t>Buried direct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	</a:t>
            </a:r>
            <a:r>
              <a:rPr lang="en-US" sz="1800" dirty="0">
                <a:ea typeface="Arial"/>
                <a:cs typeface="Times New Roman"/>
              </a:rPr>
              <a:t>_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Aft>
                <a:spcPts val="0"/>
              </a:spcAft>
              <a:buNone/>
              <a:tabLst>
                <a:tab pos="4813300" algn="l"/>
              </a:tabLst>
            </a:pPr>
            <a:r>
              <a:rPr lang="en-US" sz="1800" dirty="0">
                <a:ea typeface="Arial"/>
                <a:cs typeface="Times New Roman"/>
              </a:rPr>
              <a:t>Ca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spc="10" dirty="0">
                <a:ea typeface="Arial"/>
                <a:cs typeface="Times New Roman"/>
              </a:rPr>
              <a:t>u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at</a:t>
            </a:r>
            <a:r>
              <a:rPr lang="en-US" sz="1800" spc="10" dirty="0">
                <a:ea typeface="Arial"/>
                <a:cs typeface="Times New Roman"/>
              </a:rPr>
              <a:t>e</a:t>
            </a:r>
            <a:r>
              <a:rPr lang="en-US" sz="1800" dirty="0">
                <a:ea typeface="Arial"/>
                <a:cs typeface="Times New Roman"/>
              </a:rPr>
              <a:t>d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dirty="0">
                <a:ea typeface="Arial"/>
                <a:cs typeface="Times New Roman"/>
              </a:rPr>
              <a:t>a</a:t>
            </a:r>
            <a:r>
              <a:rPr lang="en-US" sz="1800" spc="5" dirty="0">
                <a:ea typeface="Arial"/>
                <a:cs typeface="Times New Roman"/>
              </a:rPr>
              <a:t>x</a:t>
            </a:r>
            <a:r>
              <a:rPr lang="en-US" sz="1800" spc="-15" dirty="0">
                <a:ea typeface="Arial"/>
                <a:cs typeface="Times New Roman"/>
              </a:rPr>
              <a:t>i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15" dirty="0">
                <a:ea typeface="Arial"/>
                <a:cs typeface="Times New Roman"/>
              </a:rPr>
              <a:t>u</a:t>
            </a: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20" dirty="0">
                <a:ea typeface="Arial"/>
                <a:cs typeface="Times New Roman"/>
              </a:rPr>
              <a:t> </a:t>
            </a:r>
            <a:r>
              <a:rPr lang="en-US" sz="1800" spc="-5" dirty="0">
                <a:ea typeface="Arial"/>
                <a:cs typeface="Times New Roman"/>
              </a:rPr>
              <a:t>v</a:t>
            </a:r>
            <a:r>
              <a:rPr lang="en-US" sz="1800" dirty="0">
                <a:ea typeface="Arial"/>
                <a:cs typeface="Times New Roman"/>
              </a:rPr>
              <a:t>o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t</a:t>
            </a:r>
            <a:r>
              <a:rPr lang="en-US" sz="1800" spc="10" dirty="0">
                <a:ea typeface="Arial"/>
                <a:cs typeface="Times New Roman"/>
              </a:rPr>
              <a:t>a</a:t>
            </a:r>
            <a:r>
              <a:rPr lang="en-US" sz="1800" dirty="0">
                <a:ea typeface="Arial"/>
                <a:cs typeface="Times New Roman"/>
              </a:rPr>
              <a:t>ge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d</a:t>
            </a:r>
            <a:r>
              <a:rPr lang="en-US" sz="1800" spc="5" dirty="0">
                <a:ea typeface="Arial"/>
                <a:cs typeface="Times New Roman"/>
              </a:rPr>
              <a:t>r</a:t>
            </a:r>
            <a:r>
              <a:rPr lang="en-US" sz="1800" spc="10" dirty="0">
                <a:ea typeface="Arial"/>
                <a:cs typeface="Times New Roman"/>
              </a:rPr>
              <a:t>o</a:t>
            </a:r>
            <a:r>
              <a:rPr lang="en-US" sz="1800" dirty="0">
                <a:ea typeface="Arial"/>
                <a:cs typeface="Times New Roman"/>
              </a:rPr>
              <a:t>p: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1%, - 4.13V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 </a:t>
            </a: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Calculations: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Voltage at Site Distribution Board </a:t>
            </a:r>
            <a:r>
              <a:rPr lang="en-US" sz="1800" b="1" dirty="0" err="1">
                <a:solidFill>
                  <a:srgbClr val="FF0000"/>
                </a:solidFill>
                <a:ea typeface="Calibri"/>
                <a:cs typeface="Times New Roman"/>
              </a:rPr>
              <a:t>Submains</a:t>
            </a: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 V = 413 – 4.13 = 408.87V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US" sz="18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C.C.C.  T13, C25  Buried in enclosure, </a:t>
            </a:r>
            <a:r>
              <a:rPr lang="en-US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>16mm</a:t>
            </a:r>
            <a:r>
              <a:rPr lang="en-US" sz="1800" b="1" baseline="30000" dirty="0" smtClean="0">
                <a:solidFill>
                  <a:srgbClr val="FF0000"/>
                </a:solidFill>
                <a:ea typeface="Calibri"/>
                <a:cs typeface="Times New Roman"/>
              </a:rPr>
              <a:t>2 (should go to 25 mm2)</a:t>
            </a:r>
            <a:endParaRPr lang="en-US" sz="18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US" sz="1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>C23</a:t>
            </a: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, Buried </a:t>
            </a:r>
            <a:r>
              <a:rPr lang="en-US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>direct</a:t>
            </a: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, 16mm</a:t>
            </a:r>
            <a:r>
              <a:rPr lang="en-US" sz="1800" b="1" baseline="30000" dirty="0">
                <a:solidFill>
                  <a:srgbClr val="FF0000"/>
                </a:solidFill>
                <a:ea typeface="Calibri"/>
                <a:cs typeface="Times New Roman"/>
              </a:rPr>
              <a:t>2</a:t>
            </a: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>.</a:t>
            </a: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>  </a:t>
            </a: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AU" sz="18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 </a:t>
            </a:r>
            <a:r>
              <a:rPr lang="en-US" sz="18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V</a:t>
            </a:r>
            <a:r>
              <a:rPr lang="en-US" sz="1800" b="1" spc="-5" baseline="-25000" dirty="0" smtClean="0">
                <a:solidFill>
                  <a:srgbClr val="FF0000"/>
                </a:solidFill>
                <a:ea typeface="Arial"/>
                <a:cs typeface="Times New Roman"/>
              </a:rPr>
              <a:t>C </a:t>
            </a: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= 1000V</a:t>
            </a:r>
            <a:r>
              <a:rPr lang="en-US" sz="18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D</a:t>
            </a: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 / L x I,    V</a:t>
            </a:r>
            <a:r>
              <a:rPr lang="en-US" sz="18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C</a:t>
            </a: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 = 1000 x 4.13V / 39m x 72A = 1.470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 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T42, C6 – 35mm</a:t>
            </a:r>
            <a:r>
              <a:rPr lang="en-US" sz="1800" b="1" spc="-5" baseline="30000" dirty="0">
                <a:solidFill>
                  <a:srgbClr val="FF0000"/>
                </a:solidFill>
                <a:ea typeface="Arial"/>
                <a:cs typeface="Times New Roman"/>
              </a:rPr>
              <a:t>2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CD25-4530-42EC-B5CF-E3DBA95E442A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71486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lnSpc>
                <a:spcPts val="1200"/>
              </a:lnSpc>
              <a:spcBef>
                <a:spcPts val="90"/>
              </a:spcBef>
              <a:spcAft>
                <a:spcPts val="0"/>
              </a:spcAft>
            </a:pPr>
            <a:r>
              <a:rPr lang="en-US" sz="4400" dirty="0">
                <a:ea typeface="Calibri"/>
                <a:cs typeface="Times New Roman"/>
              </a:rPr>
              <a:t> </a:t>
            </a:r>
            <a:endParaRPr lang="en-AU" sz="4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800" b="1" spc="-25" dirty="0">
                <a:ea typeface="Arial"/>
                <a:cs typeface="Times New Roman"/>
              </a:rPr>
              <a:t>A</a:t>
            </a:r>
            <a:r>
              <a:rPr lang="en-US" sz="1800" b="1" spc="15" dirty="0">
                <a:ea typeface="Arial"/>
                <a:cs typeface="Times New Roman"/>
              </a:rPr>
              <a:t>m</a:t>
            </a:r>
            <a:r>
              <a:rPr lang="en-US" sz="1800" b="1" spc="10" dirty="0">
                <a:ea typeface="Arial"/>
                <a:cs typeface="Times New Roman"/>
              </a:rPr>
              <a:t>e</a:t>
            </a:r>
            <a:r>
              <a:rPr lang="en-US" sz="1800" b="1" spc="5" dirty="0">
                <a:ea typeface="Arial"/>
                <a:cs typeface="Times New Roman"/>
              </a:rPr>
              <a:t>n</a:t>
            </a:r>
            <a:r>
              <a:rPr lang="en-US" sz="1800" b="1" dirty="0">
                <a:ea typeface="Arial"/>
                <a:cs typeface="Times New Roman"/>
              </a:rPr>
              <a:t>i</a:t>
            </a:r>
            <a:r>
              <a:rPr lang="en-US" sz="1800" b="1" spc="5" dirty="0">
                <a:ea typeface="Arial"/>
                <a:cs typeface="Times New Roman"/>
              </a:rPr>
              <a:t>t</a:t>
            </a:r>
            <a:r>
              <a:rPr lang="en-US" sz="1800" b="1" dirty="0">
                <a:ea typeface="Arial"/>
                <a:cs typeface="Times New Roman"/>
              </a:rPr>
              <a:t>ies</a:t>
            </a:r>
            <a:r>
              <a:rPr lang="en-US" sz="1800" b="1" spc="-40" dirty="0">
                <a:ea typeface="Arial"/>
                <a:cs typeface="Times New Roman"/>
              </a:rPr>
              <a:t> </a:t>
            </a:r>
            <a:r>
              <a:rPr lang="en-US" sz="1800" b="1" dirty="0">
                <a:ea typeface="Arial"/>
                <a:cs typeface="Times New Roman"/>
              </a:rPr>
              <a:t>Dis</a:t>
            </a:r>
            <a:r>
              <a:rPr lang="en-US" sz="1800" b="1" spc="5" dirty="0">
                <a:ea typeface="Arial"/>
                <a:cs typeface="Times New Roman"/>
              </a:rPr>
              <a:t>t</a:t>
            </a:r>
            <a:r>
              <a:rPr lang="en-US" sz="1800" b="1" spc="-5" dirty="0">
                <a:ea typeface="Arial"/>
                <a:cs typeface="Times New Roman"/>
              </a:rPr>
              <a:t>r</a:t>
            </a:r>
            <a:r>
              <a:rPr lang="en-US" sz="1800" b="1" dirty="0">
                <a:ea typeface="Arial"/>
                <a:cs typeface="Times New Roman"/>
              </a:rPr>
              <a:t>i</a:t>
            </a:r>
            <a:r>
              <a:rPr lang="en-US" sz="1800" b="1" spc="5" dirty="0">
                <a:ea typeface="Arial"/>
                <a:cs typeface="Times New Roman"/>
              </a:rPr>
              <a:t>but</a:t>
            </a:r>
            <a:r>
              <a:rPr lang="en-US" sz="1800" b="1" dirty="0">
                <a:ea typeface="Arial"/>
                <a:cs typeface="Times New Roman"/>
              </a:rPr>
              <a:t>i</a:t>
            </a:r>
            <a:r>
              <a:rPr lang="en-US" sz="1800" b="1" spc="5" dirty="0">
                <a:ea typeface="Arial"/>
                <a:cs typeface="Times New Roman"/>
              </a:rPr>
              <a:t>o</a:t>
            </a:r>
            <a:r>
              <a:rPr lang="en-US" sz="1800" b="1" dirty="0">
                <a:ea typeface="Arial"/>
                <a:cs typeface="Times New Roman"/>
              </a:rPr>
              <a:t>n</a:t>
            </a:r>
            <a:r>
              <a:rPr lang="en-US" sz="1800" b="1" spc="-55" dirty="0">
                <a:ea typeface="Arial"/>
                <a:cs typeface="Times New Roman"/>
              </a:rPr>
              <a:t> </a:t>
            </a:r>
            <a:r>
              <a:rPr lang="en-US" sz="1800" b="1" dirty="0">
                <a:ea typeface="Arial"/>
                <a:cs typeface="Times New Roman"/>
              </a:rPr>
              <a:t>B</a:t>
            </a:r>
            <a:r>
              <a:rPr lang="en-US" sz="1800" b="1" spc="15" dirty="0">
                <a:ea typeface="Arial"/>
                <a:cs typeface="Times New Roman"/>
              </a:rPr>
              <a:t>o</a:t>
            </a:r>
            <a:r>
              <a:rPr lang="en-US" sz="1800" b="1" dirty="0">
                <a:ea typeface="Arial"/>
                <a:cs typeface="Times New Roman"/>
              </a:rPr>
              <a:t>a</a:t>
            </a:r>
            <a:r>
              <a:rPr lang="en-US" sz="1800" b="1" spc="-5" dirty="0">
                <a:ea typeface="Arial"/>
                <a:cs typeface="Times New Roman"/>
              </a:rPr>
              <a:t>r</a:t>
            </a:r>
            <a:r>
              <a:rPr lang="en-US" sz="1800" b="1" dirty="0">
                <a:ea typeface="Arial"/>
                <a:cs typeface="Times New Roman"/>
              </a:rPr>
              <a:t>d</a:t>
            </a:r>
            <a:r>
              <a:rPr lang="en-US" sz="1800" b="1" spc="-30" dirty="0">
                <a:ea typeface="Arial"/>
                <a:cs typeface="Times New Roman"/>
              </a:rPr>
              <a:t> </a:t>
            </a:r>
            <a:r>
              <a:rPr lang="en-US" sz="1800" b="1" spc="-5" dirty="0" err="1">
                <a:ea typeface="Arial"/>
                <a:cs typeface="Times New Roman"/>
              </a:rPr>
              <a:t>S</a:t>
            </a:r>
            <a:r>
              <a:rPr lang="en-US" sz="1800" b="1" spc="5" dirty="0" err="1">
                <a:ea typeface="Arial"/>
                <a:cs typeface="Times New Roman"/>
              </a:rPr>
              <a:t>ub</a:t>
            </a:r>
            <a:r>
              <a:rPr lang="en-US" sz="1800" b="1" spc="15" dirty="0" err="1">
                <a:ea typeface="Arial"/>
                <a:cs typeface="Times New Roman"/>
              </a:rPr>
              <a:t>m</a:t>
            </a:r>
            <a:r>
              <a:rPr lang="en-US" sz="1800" b="1" dirty="0" err="1">
                <a:ea typeface="Arial"/>
                <a:cs typeface="Times New Roman"/>
              </a:rPr>
              <a:t>ai</a:t>
            </a:r>
            <a:r>
              <a:rPr lang="en-US" sz="1800" b="1" spc="5" dirty="0" err="1">
                <a:ea typeface="Arial"/>
                <a:cs typeface="Times New Roman"/>
              </a:rPr>
              <a:t>n</a:t>
            </a:r>
            <a:r>
              <a:rPr lang="en-US" sz="1800" b="1" dirty="0" err="1">
                <a:ea typeface="Arial"/>
                <a:cs typeface="Times New Roman"/>
              </a:rPr>
              <a:t>s</a:t>
            </a:r>
            <a:r>
              <a:rPr lang="en-US" sz="1800" b="1" dirty="0">
                <a:ea typeface="Arial"/>
                <a:cs typeface="Times New Roman"/>
              </a:rPr>
              <a:t>: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65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Aft>
                <a:spcPts val="0"/>
              </a:spcAft>
              <a:buNone/>
              <a:tabLst>
                <a:tab pos="5143500" algn="l"/>
              </a:tabLst>
            </a:pPr>
            <a:r>
              <a:rPr lang="en-US" sz="1800" dirty="0">
                <a:ea typeface="Arial"/>
                <a:cs typeface="Times New Roman"/>
              </a:rPr>
              <a:t>Ma</a:t>
            </a:r>
            <a:r>
              <a:rPr lang="en-US" sz="1800" spc="5" dirty="0">
                <a:ea typeface="Arial"/>
                <a:cs typeface="Times New Roman"/>
              </a:rPr>
              <a:t>x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15" dirty="0">
                <a:ea typeface="Arial"/>
                <a:cs typeface="Times New Roman"/>
              </a:rPr>
              <a:t>u</a:t>
            </a: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2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d</a:t>
            </a:r>
            <a:r>
              <a:rPr lang="en-US" sz="1800" spc="-15" dirty="0">
                <a:ea typeface="Arial"/>
                <a:cs typeface="Times New Roman"/>
              </a:rPr>
              <a:t>e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dirty="0">
                <a:ea typeface="Arial"/>
                <a:cs typeface="Times New Roman"/>
              </a:rPr>
              <a:t>and: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47A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95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711700" algn="l"/>
              </a:tabLst>
            </a:pP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10" dirty="0">
                <a:ea typeface="Arial"/>
                <a:cs typeface="Times New Roman"/>
              </a:rPr>
              <a:t>n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15" dirty="0">
                <a:ea typeface="Arial"/>
                <a:cs typeface="Times New Roman"/>
              </a:rPr>
              <a:t>u</a:t>
            </a: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2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pe</a:t>
            </a:r>
            <a:r>
              <a:rPr lang="en-US" sz="1800" spc="-10" dirty="0">
                <a:ea typeface="Arial"/>
                <a:cs typeface="Times New Roman"/>
              </a:rPr>
              <a:t>r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spc="5" dirty="0">
                <a:ea typeface="Arial"/>
                <a:cs typeface="Times New Roman"/>
              </a:rPr>
              <a:t>ss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b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e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spc="5" dirty="0">
                <a:ea typeface="Arial"/>
                <a:cs typeface="Times New Roman"/>
              </a:rPr>
              <a:t>si</a:t>
            </a:r>
            <a:r>
              <a:rPr lang="en-US" sz="1800" spc="-5" dirty="0">
                <a:ea typeface="Arial"/>
                <a:cs typeface="Times New Roman"/>
              </a:rPr>
              <a:t>z</a:t>
            </a:r>
            <a:r>
              <a:rPr lang="en-US" sz="1800" dirty="0">
                <a:ea typeface="Arial"/>
                <a:cs typeface="Times New Roman"/>
              </a:rPr>
              <a:t>e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spc="15" dirty="0">
                <a:ea typeface="Arial"/>
                <a:cs typeface="Times New Roman"/>
              </a:rPr>
              <a:t>(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dirty="0">
                <a:ea typeface="Arial"/>
                <a:cs typeface="Times New Roman"/>
              </a:rPr>
              <a:t>oppe</a:t>
            </a:r>
            <a:r>
              <a:rPr lang="en-US" sz="1800" spc="5" dirty="0">
                <a:ea typeface="Arial"/>
                <a:cs typeface="Times New Roman"/>
              </a:rPr>
              <a:t>r)</a:t>
            </a:r>
            <a:r>
              <a:rPr lang="en-US" sz="1800" dirty="0">
                <a:ea typeface="Arial"/>
                <a:cs typeface="Times New Roman"/>
              </a:rPr>
              <a:t>: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16mm</a:t>
            </a:r>
            <a:r>
              <a:rPr lang="en-US" sz="1800" baseline="30000" dirty="0">
                <a:ea typeface="Arial"/>
                <a:cs typeface="Times New Roman"/>
              </a:rPr>
              <a:t>2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927600" algn="l"/>
              </a:tabLst>
            </a:pPr>
            <a:r>
              <a:rPr lang="en-US" sz="1800" spc="25" dirty="0">
                <a:ea typeface="Arial"/>
                <a:cs typeface="Times New Roman"/>
              </a:rPr>
              <a:t>T</a:t>
            </a:r>
            <a:r>
              <a:rPr lang="en-US" sz="1800" spc="-30" dirty="0">
                <a:ea typeface="Arial"/>
                <a:cs typeface="Times New Roman"/>
              </a:rPr>
              <a:t>y</a:t>
            </a:r>
            <a:r>
              <a:rPr lang="en-US" sz="1800" dirty="0">
                <a:ea typeface="Arial"/>
                <a:cs typeface="Times New Roman"/>
              </a:rPr>
              <a:t>pe</a:t>
            </a:r>
            <a:r>
              <a:rPr lang="en-US" sz="1800" spc="10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of</a:t>
            </a:r>
            <a:r>
              <a:rPr lang="en-US" sz="1800" spc="10" dirty="0">
                <a:ea typeface="Arial"/>
                <a:cs typeface="Times New Roman"/>
              </a:rPr>
              <a:t> 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dirty="0">
                <a:ea typeface="Arial"/>
                <a:cs typeface="Times New Roman"/>
              </a:rPr>
              <a:t>ab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e:</a:t>
            </a:r>
            <a:r>
              <a:rPr lang="en-US" sz="1800" spc="10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V75, 4C+E, Circular, Orange Sheath, TPS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597400" algn="l"/>
              </a:tabLst>
            </a:pPr>
            <a:r>
              <a:rPr lang="en-US" sz="1800" dirty="0">
                <a:ea typeface="Arial"/>
                <a:cs typeface="Times New Roman"/>
              </a:rPr>
              <a:t>In</a:t>
            </a:r>
            <a:r>
              <a:rPr lang="en-US" sz="1800" spc="5" dirty="0">
                <a:ea typeface="Arial"/>
                <a:cs typeface="Times New Roman"/>
              </a:rPr>
              <a:t>s</a:t>
            </a:r>
            <a:r>
              <a:rPr lang="en-US" sz="1800" dirty="0">
                <a:ea typeface="Arial"/>
                <a:cs typeface="Times New Roman"/>
              </a:rPr>
              <a:t>ta</a:t>
            </a:r>
            <a:r>
              <a:rPr lang="en-US" sz="1800" spc="5" dirty="0">
                <a:ea typeface="Arial"/>
                <a:cs typeface="Times New Roman"/>
              </a:rPr>
              <a:t>l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a</a:t>
            </a:r>
            <a:r>
              <a:rPr lang="en-US" sz="1800" spc="10" dirty="0">
                <a:ea typeface="Arial"/>
                <a:cs typeface="Times New Roman"/>
              </a:rPr>
              <a:t>t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on</a:t>
            </a:r>
            <a:r>
              <a:rPr lang="en-US" sz="1800" spc="-40" dirty="0">
                <a:ea typeface="Arial"/>
                <a:cs typeface="Times New Roman"/>
              </a:rPr>
              <a:t> 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dirty="0">
                <a:ea typeface="Arial"/>
                <a:cs typeface="Times New Roman"/>
              </a:rPr>
              <a:t>on</a:t>
            </a:r>
            <a:r>
              <a:rPr lang="en-US" sz="1800" spc="10" dirty="0">
                <a:ea typeface="Arial"/>
                <a:cs typeface="Times New Roman"/>
              </a:rPr>
              <a:t>d</a:t>
            </a:r>
            <a:r>
              <a:rPr lang="en-US" sz="1800" spc="-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t</a:t>
            </a:r>
            <a:r>
              <a:rPr lang="en-US" sz="1800" spc="5" dirty="0">
                <a:ea typeface="Arial"/>
                <a:cs typeface="Times New Roman"/>
              </a:rPr>
              <a:t>i</a:t>
            </a:r>
            <a:r>
              <a:rPr lang="en-US" sz="1800" dirty="0">
                <a:ea typeface="Arial"/>
                <a:cs typeface="Times New Roman"/>
              </a:rPr>
              <a:t>on</a:t>
            </a:r>
            <a:r>
              <a:rPr lang="en-US" sz="1800" spc="5" dirty="0">
                <a:ea typeface="Arial"/>
                <a:cs typeface="Times New Roman"/>
              </a:rPr>
              <a:t>s</a:t>
            </a:r>
            <a:r>
              <a:rPr lang="en-US" sz="1800" dirty="0">
                <a:ea typeface="Arial"/>
                <a:cs typeface="Times New Roman"/>
              </a:rPr>
              <a:t>:</a:t>
            </a:r>
            <a:r>
              <a:rPr lang="en-US" sz="1800" spc="-20" dirty="0">
                <a:ea typeface="Arial"/>
                <a:cs typeface="Times New Roman"/>
              </a:rPr>
              <a:t> </a:t>
            </a:r>
            <a:r>
              <a:rPr lang="en-US" sz="1800" u="sng" spc="20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Buried in enclosure, or </a:t>
            </a:r>
            <a:r>
              <a:rPr lang="en-US" sz="1800" b="1" u="sng" spc="20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Buried direct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	</a:t>
            </a:r>
            <a:r>
              <a:rPr lang="en-US" sz="1800" dirty="0">
                <a:ea typeface="Arial"/>
                <a:cs typeface="Times New Roman"/>
              </a:rPr>
              <a:t>_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Aft>
                <a:spcPts val="0"/>
              </a:spcAft>
              <a:buNone/>
              <a:tabLst>
                <a:tab pos="4813300" algn="l"/>
              </a:tabLst>
            </a:pPr>
            <a:r>
              <a:rPr lang="en-US" sz="1800" dirty="0">
                <a:ea typeface="Arial"/>
                <a:cs typeface="Times New Roman"/>
              </a:rPr>
              <a:t>Ca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spc="5" dirty="0">
                <a:ea typeface="Arial"/>
                <a:cs typeface="Times New Roman"/>
              </a:rPr>
              <a:t>c</a:t>
            </a:r>
            <a:r>
              <a:rPr lang="en-US" sz="1800" spc="10" dirty="0">
                <a:ea typeface="Arial"/>
                <a:cs typeface="Times New Roman"/>
              </a:rPr>
              <a:t>u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at</a:t>
            </a:r>
            <a:r>
              <a:rPr lang="en-US" sz="1800" spc="10" dirty="0">
                <a:ea typeface="Arial"/>
                <a:cs typeface="Times New Roman"/>
              </a:rPr>
              <a:t>e</a:t>
            </a:r>
            <a:r>
              <a:rPr lang="en-US" sz="1800" dirty="0">
                <a:ea typeface="Arial"/>
                <a:cs typeface="Times New Roman"/>
              </a:rPr>
              <a:t>d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dirty="0">
                <a:ea typeface="Arial"/>
                <a:cs typeface="Times New Roman"/>
              </a:rPr>
              <a:t>a</a:t>
            </a:r>
            <a:r>
              <a:rPr lang="en-US" sz="1800" spc="5" dirty="0">
                <a:ea typeface="Arial"/>
                <a:cs typeface="Times New Roman"/>
              </a:rPr>
              <a:t>x</a:t>
            </a:r>
            <a:r>
              <a:rPr lang="en-US" sz="1800" spc="-15" dirty="0">
                <a:ea typeface="Arial"/>
                <a:cs typeface="Times New Roman"/>
              </a:rPr>
              <a:t>i</a:t>
            </a:r>
            <a:r>
              <a:rPr lang="en-US" sz="1800" spc="20" dirty="0">
                <a:ea typeface="Arial"/>
                <a:cs typeface="Times New Roman"/>
              </a:rPr>
              <a:t>m</a:t>
            </a:r>
            <a:r>
              <a:rPr lang="en-US" sz="1800" spc="-15" dirty="0">
                <a:ea typeface="Arial"/>
                <a:cs typeface="Times New Roman"/>
              </a:rPr>
              <a:t>u</a:t>
            </a:r>
            <a:r>
              <a:rPr lang="en-US" sz="1800" dirty="0">
                <a:ea typeface="Arial"/>
                <a:cs typeface="Times New Roman"/>
              </a:rPr>
              <a:t>m</a:t>
            </a:r>
            <a:r>
              <a:rPr lang="en-US" sz="1800" spc="20" dirty="0">
                <a:ea typeface="Arial"/>
                <a:cs typeface="Times New Roman"/>
              </a:rPr>
              <a:t> </a:t>
            </a:r>
            <a:r>
              <a:rPr lang="en-US" sz="1800" spc="-5" dirty="0">
                <a:ea typeface="Arial"/>
                <a:cs typeface="Times New Roman"/>
              </a:rPr>
              <a:t>v</a:t>
            </a:r>
            <a:r>
              <a:rPr lang="en-US" sz="1800" dirty="0">
                <a:ea typeface="Arial"/>
                <a:cs typeface="Times New Roman"/>
              </a:rPr>
              <a:t>o</a:t>
            </a:r>
            <a:r>
              <a:rPr lang="en-US" sz="1800" spc="-5" dirty="0">
                <a:ea typeface="Arial"/>
                <a:cs typeface="Times New Roman"/>
              </a:rPr>
              <a:t>l</a:t>
            </a:r>
            <a:r>
              <a:rPr lang="en-US" sz="1800" dirty="0">
                <a:ea typeface="Arial"/>
                <a:cs typeface="Times New Roman"/>
              </a:rPr>
              <a:t>t</a:t>
            </a:r>
            <a:r>
              <a:rPr lang="en-US" sz="1800" spc="10" dirty="0">
                <a:ea typeface="Arial"/>
                <a:cs typeface="Times New Roman"/>
              </a:rPr>
              <a:t>a</a:t>
            </a:r>
            <a:r>
              <a:rPr lang="en-US" sz="1800" dirty="0">
                <a:ea typeface="Arial"/>
                <a:cs typeface="Times New Roman"/>
              </a:rPr>
              <a:t>ge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dirty="0">
                <a:ea typeface="Arial"/>
                <a:cs typeface="Times New Roman"/>
              </a:rPr>
              <a:t>d</a:t>
            </a:r>
            <a:r>
              <a:rPr lang="en-US" sz="1800" spc="5" dirty="0">
                <a:ea typeface="Arial"/>
                <a:cs typeface="Times New Roman"/>
              </a:rPr>
              <a:t>r</a:t>
            </a:r>
            <a:r>
              <a:rPr lang="en-US" sz="1800" spc="10" dirty="0">
                <a:ea typeface="Arial"/>
                <a:cs typeface="Times New Roman"/>
              </a:rPr>
              <a:t>o</a:t>
            </a:r>
            <a:r>
              <a:rPr lang="en-US" sz="1800" dirty="0">
                <a:ea typeface="Arial"/>
                <a:cs typeface="Times New Roman"/>
              </a:rPr>
              <a:t>p:</a:t>
            </a:r>
            <a:r>
              <a:rPr lang="en-US" sz="1800" spc="-5" dirty="0">
                <a:ea typeface="Arial"/>
                <a:cs typeface="Times New Roman"/>
              </a:rPr>
              <a:t> 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1% - </a:t>
            </a:r>
            <a:r>
              <a:rPr lang="en-US" sz="1800" u="sng" dirty="0" smtClean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4.13V</a:t>
            </a:r>
            <a:r>
              <a:rPr lang="en-US" sz="18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	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4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Calculations: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Voltage at Site Distribution Board </a:t>
            </a:r>
            <a:r>
              <a:rPr lang="en-US" sz="1800" b="1" dirty="0" err="1">
                <a:solidFill>
                  <a:srgbClr val="FF0000"/>
                </a:solidFill>
                <a:ea typeface="Calibri"/>
                <a:cs typeface="Times New Roman"/>
              </a:rPr>
              <a:t>Submains</a:t>
            </a: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 V = 413 – 4.13 = 408.87V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C.C.C.  T13, C25 Buried in enclosure, 10mm</a:t>
            </a:r>
            <a:r>
              <a:rPr lang="en-US" sz="1800" b="1" baseline="30000" dirty="0">
                <a:solidFill>
                  <a:srgbClr val="FF0000"/>
                </a:solidFill>
                <a:ea typeface="Calibri"/>
                <a:cs typeface="Times New Roman"/>
              </a:rPr>
              <a:t>2</a:t>
            </a: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,     C23, Buried direct, </a:t>
            </a:r>
            <a:endParaRPr lang="en-US" sz="18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ts val="1100"/>
              </a:lnSpc>
              <a:spcBef>
                <a:spcPts val="50"/>
              </a:spcBef>
              <a:spcAft>
                <a:spcPts val="0"/>
              </a:spcAft>
            </a:pPr>
            <a:endParaRPr lang="en-US" sz="1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>10mm</a:t>
            </a:r>
            <a:r>
              <a:rPr lang="en-US" sz="1800" b="1" baseline="30000" dirty="0" smtClean="0">
                <a:solidFill>
                  <a:srgbClr val="FF0000"/>
                </a:solidFill>
                <a:ea typeface="Calibri"/>
                <a:cs typeface="Times New Roman"/>
              </a:rPr>
              <a:t>2</a:t>
            </a:r>
            <a:r>
              <a:rPr lang="en-US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>   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 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V</a:t>
            </a:r>
            <a:r>
              <a:rPr lang="en-US" sz="18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C </a:t>
            </a: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= 1000V</a:t>
            </a:r>
            <a:r>
              <a:rPr lang="en-US" sz="18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D</a:t>
            </a: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 / L x I,    V</a:t>
            </a:r>
            <a:r>
              <a:rPr lang="en-US" sz="18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C</a:t>
            </a: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 = 1000 x 4.13V / 35m x </a:t>
            </a:r>
            <a:r>
              <a:rPr lang="en-US" sz="18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45A </a:t>
            </a: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= </a:t>
            </a:r>
            <a:r>
              <a:rPr lang="en-AU" sz="18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2.62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 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800" b="1" spc="-5" dirty="0">
                <a:solidFill>
                  <a:srgbClr val="FF0000"/>
                </a:solidFill>
                <a:ea typeface="Arial"/>
                <a:cs typeface="Times New Roman"/>
              </a:rPr>
              <a:t>T42, C6 – 16mm</a:t>
            </a:r>
            <a:r>
              <a:rPr lang="en-US" sz="1800" b="1" spc="-5" baseline="30000" dirty="0">
                <a:solidFill>
                  <a:srgbClr val="FF0000"/>
                </a:solidFill>
                <a:ea typeface="Arial"/>
                <a:cs typeface="Times New Roman"/>
              </a:rPr>
              <a:t>2</a:t>
            </a:r>
            <a:endParaRPr lang="en-AU" sz="1800" dirty="0">
              <a:latin typeface="Calibri"/>
              <a:ea typeface="Calibri"/>
              <a:cs typeface="Times New Roman"/>
            </a:endParaRPr>
          </a:p>
          <a:p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CD25-4530-42EC-B5CF-E3DBA95E442A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345835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6200053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600" b="1" spc="-5" dirty="0">
                <a:ea typeface="Arial"/>
                <a:cs typeface="Times New Roman"/>
              </a:rPr>
              <a:t>S</a:t>
            </a:r>
            <a:r>
              <a:rPr lang="en-US" sz="1600" b="1" dirty="0">
                <a:ea typeface="Arial"/>
                <a:cs typeface="Times New Roman"/>
              </a:rPr>
              <a:t>i</a:t>
            </a:r>
            <a:r>
              <a:rPr lang="en-US" sz="1600" b="1" spc="5" dirty="0">
                <a:ea typeface="Arial"/>
                <a:cs typeface="Times New Roman"/>
              </a:rPr>
              <a:t>t</a:t>
            </a:r>
            <a:r>
              <a:rPr lang="en-US" sz="1600" b="1" dirty="0">
                <a:ea typeface="Arial"/>
                <a:cs typeface="Times New Roman"/>
              </a:rPr>
              <a:t>e</a:t>
            </a:r>
            <a:r>
              <a:rPr lang="en-US" sz="1600" b="1" spc="-25" dirty="0">
                <a:ea typeface="Arial"/>
                <a:cs typeface="Times New Roman"/>
              </a:rPr>
              <a:t> </a:t>
            </a:r>
            <a:r>
              <a:rPr lang="en-US" sz="1600" b="1" dirty="0">
                <a:ea typeface="Arial"/>
                <a:cs typeface="Times New Roman"/>
              </a:rPr>
              <a:t>D</a:t>
            </a:r>
            <a:r>
              <a:rPr lang="en-US" sz="1600" b="1" spc="10" dirty="0">
                <a:ea typeface="Arial"/>
                <a:cs typeface="Times New Roman"/>
              </a:rPr>
              <a:t>i</a:t>
            </a:r>
            <a:r>
              <a:rPr lang="en-US" sz="1600" b="1" dirty="0">
                <a:ea typeface="Arial"/>
                <a:cs typeface="Times New Roman"/>
              </a:rPr>
              <a:t>s</a:t>
            </a:r>
            <a:r>
              <a:rPr lang="en-US" sz="1600" b="1" spc="5" dirty="0">
                <a:ea typeface="Arial"/>
                <a:cs typeface="Times New Roman"/>
              </a:rPr>
              <a:t>t</a:t>
            </a:r>
            <a:r>
              <a:rPr lang="en-US" sz="1600" b="1" spc="-5" dirty="0">
                <a:ea typeface="Arial"/>
                <a:cs typeface="Times New Roman"/>
              </a:rPr>
              <a:t>r</a:t>
            </a:r>
            <a:r>
              <a:rPr lang="en-US" sz="1600" b="1" dirty="0">
                <a:ea typeface="Arial"/>
                <a:cs typeface="Times New Roman"/>
              </a:rPr>
              <a:t>i</a:t>
            </a:r>
            <a:r>
              <a:rPr lang="en-US" sz="1600" b="1" spc="5" dirty="0">
                <a:ea typeface="Arial"/>
                <a:cs typeface="Times New Roman"/>
              </a:rPr>
              <a:t>but</a:t>
            </a:r>
            <a:r>
              <a:rPr lang="en-US" sz="1600" b="1" dirty="0">
                <a:ea typeface="Arial"/>
                <a:cs typeface="Times New Roman"/>
              </a:rPr>
              <a:t>i</a:t>
            </a:r>
            <a:r>
              <a:rPr lang="en-US" sz="1600" b="1" spc="5" dirty="0">
                <a:ea typeface="Arial"/>
                <a:cs typeface="Times New Roman"/>
              </a:rPr>
              <a:t>o</a:t>
            </a:r>
            <a:r>
              <a:rPr lang="en-US" sz="1600" b="1" dirty="0">
                <a:ea typeface="Arial"/>
                <a:cs typeface="Times New Roman"/>
              </a:rPr>
              <a:t>n</a:t>
            </a:r>
            <a:r>
              <a:rPr lang="en-US" sz="1600" b="1" spc="-55" dirty="0">
                <a:ea typeface="Arial"/>
                <a:cs typeface="Times New Roman"/>
              </a:rPr>
              <a:t> </a:t>
            </a:r>
            <a:r>
              <a:rPr lang="en-US" sz="1600" b="1" spc="-5" dirty="0">
                <a:ea typeface="Arial"/>
                <a:cs typeface="Times New Roman"/>
              </a:rPr>
              <a:t>P</a:t>
            </a:r>
            <a:r>
              <a:rPr lang="en-US" sz="1600" b="1" spc="10" dirty="0">
                <a:ea typeface="Arial"/>
                <a:cs typeface="Times New Roman"/>
              </a:rPr>
              <a:t>i</a:t>
            </a:r>
            <a:r>
              <a:rPr lang="en-US" sz="1600" b="1" dirty="0">
                <a:ea typeface="Arial"/>
                <a:cs typeface="Times New Roman"/>
              </a:rPr>
              <a:t>ll</a:t>
            </a:r>
            <a:r>
              <a:rPr lang="en-US" sz="1600" b="1" spc="10" dirty="0">
                <a:ea typeface="Arial"/>
                <a:cs typeface="Times New Roman"/>
              </a:rPr>
              <a:t>a</a:t>
            </a:r>
            <a:r>
              <a:rPr lang="en-US" sz="1600" b="1" dirty="0">
                <a:ea typeface="Arial"/>
                <a:cs typeface="Times New Roman"/>
              </a:rPr>
              <a:t>r</a:t>
            </a:r>
            <a:r>
              <a:rPr lang="en-US" sz="1600" b="1" spc="-30" dirty="0">
                <a:ea typeface="Arial"/>
                <a:cs typeface="Times New Roman"/>
              </a:rPr>
              <a:t> </a:t>
            </a:r>
            <a:r>
              <a:rPr lang="en-US" sz="1600" b="1" spc="5" dirty="0">
                <a:ea typeface="Arial"/>
                <a:cs typeface="Times New Roman"/>
              </a:rPr>
              <a:t>(</a:t>
            </a:r>
            <a:r>
              <a:rPr lang="en-US" sz="1600" b="1" spc="15" dirty="0">
                <a:ea typeface="Arial"/>
                <a:cs typeface="Times New Roman"/>
              </a:rPr>
              <a:t>N</a:t>
            </a:r>
            <a:r>
              <a:rPr lang="en-US" sz="1600" b="1" spc="5" dirty="0">
                <a:ea typeface="Arial"/>
                <a:cs typeface="Times New Roman"/>
              </a:rPr>
              <a:t>umb</a:t>
            </a:r>
            <a:r>
              <a:rPr lang="en-US" sz="1600" b="1" dirty="0">
                <a:ea typeface="Arial"/>
                <a:cs typeface="Times New Roman"/>
              </a:rPr>
              <a:t>er</a:t>
            </a:r>
            <a:r>
              <a:rPr lang="en-US" sz="1600" b="1" spc="-45" dirty="0">
                <a:ea typeface="Arial"/>
                <a:cs typeface="Times New Roman"/>
              </a:rPr>
              <a:t> </a:t>
            </a:r>
            <a:r>
              <a:rPr lang="en-US" sz="1600" b="1" dirty="0">
                <a:ea typeface="Arial"/>
                <a:cs typeface="Times New Roman"/>
              </a:rPr>
              <a:t>6</a:t>
            </a:r>
            <a:r>
              <a:rPr lang="en-US" sz="1600" b="1" spc="5" dirty="0">
                <a:ea typeface="Arial"/>
                <a:cs typeface="Times New Roman"/>
              </a:rPr>
              <a:t>):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65"/>
              </a:spcBef>
              <a:spcAft>
                <a:spcPts val="0"/>
              </a:spcAft>
              <a:buNone/>
            </a:pPr>
            <a:r>
              <a:rPr lang="en-US" sz="1600" dirty="0">
                <a:ea typeface="Calibri"/>
                <a:cs typeface="Times New Roman"/>
              </a:rPr>
              <a:t> 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Aft>
                <a:spcPts val="0"/>
              </a:spcAft>
              <a:buNone/>
              <a:tabLst>
                <a:tab pos="5143500" algn="l"/>
              </a:tabLst>
            </a:pPr>
            <a:r>
              <a:rPr lang="en-US" sz="1600" dirty="0">
                <a:ea typeface="Arial"/>
                <a:cs typeface="Times New Roman"/>
              </a:rPr>
              <a:t>Ma</a:t>
            </a:r>
            <a:r>
              <a:rPr lang="en-US" sz="1600" spc="5" dirty="0">
                <a:ea typeface="Arial"/>
                <a:cs typeface="Times New Roman"/>
              </a:rPr>
              <a:t>x</a:t>
            </a:r>
            <a:r>
              <a:rPr lang="en-US" sz="1600" spc="-5" dirty="0">
                <a:ea typeface="Arial"/>
                <a:cs typeface="Times New Roman"/>
              </a:rPr>
              <a:t>i</a:t>
            </a:r>
            <a:r>
              <a:rPr lang="en-US" sz="1600" spc="20" dirty="0">
                <a:ea typeface="Arial"/>
                <a:cs typeface="Times New Roman"/>
              </a:rPr>
              <a:t>m</a:t>
            </a:r>
            <a:r>
              <a:rPr lang="en-US" sz="1600" spc="-15" dirty="0">
                <a:ea typeface="Arial"/>
                <a:cs typeface="Times New Roman"/>
              </a:rPr>
              <a:t>u</a:t>
            </a:r>
            <a:r>
              <a:rPr lang="en-US" sz="1600" dirty="0">
                <a:ea typeface="Arial"/>
                <a:cs typeface="Times New Roman"/>
              </a:rPr>
              <a:t>m</a:t>
            </a:r>
            <a:r>
              <a:rPr lang="en-US" sz="1600" spc="20" dirty="0">
                <a:ea typeface="Arial"/>
                <a:cs typeface="Times New Roman"/>
              </a:rPr>
              <a:t> </a:t>
            </a:r>
            <a:r>
              <a:rPr lang="en-US" sz="1600" dirty="0">
                <a:ea typeface="Arial"/>
                <a:cs typeface="Times New Roman"/>
              </a:rPr>
              <a:t>d</a:t>
            </a:r>
            <a:r>
              <a:rPr lang="en-US" sz="1600" spc="-15" dirty="0">
                <a:ea typeface="Arial"/>
                <a:cs typeface="Times New Roman"/>
              </a:rPr>
              <a:t>e</a:t>
            </a:r>
            <a:r>
              <a:rPr lang="en-US" sz="1600" spc="20" dirty="0">
                <a:ea typeface="Arial"/>
                <a:cs typeface="Times New Roman"/>
              </a:rPr>
              <a:t>m</a:t>
            </a:r>
            <a:r>
              <a:rPr lang="en-US" sz="1600" dirty="0">
                <a:ea typeface="Arial"/>
                <a:cs typeface="Times New Roman"/>
              </a:rPr>
              <a:t>and:</a:t>
            </a:r>
            <a:r>
              <a:rPr lang="en-US" sz="1600" spc="-5" dirty="0">
                <a:ea typeface="Arial"/>
                <a:cs typeface="Times New Roman"/>
              </a:rPr>
              <a:t> </a:t>
            </a:r>
            <a:r>
              <a:rPr lang="en-US" sz="16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40A – 3001 Clause A2.2(b)(</a:t>
            </a:r>
            <a:r>
              <a:rPr lang="en-US" sz="1600" u="sng" dirty="0" err="1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i</a:t>
            </a:r>
            <a:r>
              <a:rPr lang="en-US" sz="16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)	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600" dirty="0">
                <a:ea typeface="Calibri"/>
                <a:cs typeface="Times New Roman"/>
              </a:rPr>
              <a:t> 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711700" algn="l"/>
              </a:tabLst>
            </a:pPr>
            <a:r>
              <a:rPr lang="en-US" sz="1600" dirty="0">
                <a:ea typeface="Arial"/>
                <a:cs typeface="Times New Roman"/>
              </a:rPr>
              <a:t>M</a:t>
            </a:r>
            <a:r>
              <a:rPr lang="en-US" sz="1600" spc="-5" dirty="0">
                <a:ea typeface="Arial"/>
                <a:cs typeface="Times New Roman"/>
              </a:rPr>
              <a:t>i</a:t>
            </a:r>
            <a:r>
              <a:rPr lang="en-US" sz="1600" spc="10" dirty="0">
                <a:ea typeface="Arial"/>
                <a:cs typeface="Times New Roman"/>
              </a:rPr>
              <a:t>n</a:t>
            </a:r>
            <a:r>
              <a:rPr lang="en-US" sz="1600" spc="-5" dirty="0">
                <a:ea typeface="Arial"/>
                <a:cs typeface="Times New Roman"/>
              </a:rPr>
              <a:t>i</a:t>
            </a:r>
            <a:r>
              <a:rPr lang="en-US" sz="1600" spc="20" dirty="0">
                <a:ea typeface="Arial"/>
                <a:cs typeface="Times New Roman"/>
              </a:rPr>
              <a:t>m</a:t>
            </a:r>
            <a:r>
              <a:rPr lang="en-US" sz="1600" spc="-15" dirty="0">
                <a:ea typeface="Arial"/>
                <a:cs typeface="Times New Roman"/>
              </a:rPr>
              <a:t>u</a:t>
            </a:r>
            <a:r>
              <a:rPr lang="en-US" sz="1600" dirty="0">
                <a:ea typeface="Arial"/>
                <a:cs typeface="Times New Roman"/>
              </a:rPr>
              <a:t>m</a:t>
            </a:r>
            <a:r>
              <a:rPr lang="en-US" sz="1600" spc="20" dirty="0">
                <a:ea typeface="Arial"/>
                <a:cs typeface="Times New Roman"/>
              </a:rPr>
              <a:t> </a:t>
            </a:r>
            <a:r>
              <a:rPr lang="en-US" sz="1600" dirty="0">
                <a:ea typeface="Arial"/>
                <a:cs typeface="Times New Roman"/>
              </a:rPr>
              <a:t>pe</a:t>
            </a:r>
            <a:r>
              <a:rPr lang="en-US" sz="1600" spc="-10" dirty="0">
                <a:ea typeface="Arial"/>
                <a:cs typeface="Times New Roman"/>
              </a:rPr>
              <a:t>r</a:t>
            </a:r>
            <a:r>
              <a:rPr lang="en-US" sz="1600" spc="20" dirty="0">
                <a:ea typeface="Arial"/>
                <a:cs typeface="Times New Roman"/>
              </a:rPr>
              <a:t>m</a:t>
            </a:r>
            <a:r>
              <a:rPr lang="en-US" sz="1600" spc="-5" dirty="0">
                <a:ea typeface="Arial"/>
                <a:cs typeface="Times New Roman"/>
              </a:rPr>
              <a:t>i</a:t>
            </a:r>
            <a:r>
              <a:rPr lang="en-US" sz="1600" spc="5" dirty="0">
                <a:ea typeface="Arial"/>
                <a:cs typeface="Times New Roman"/>
              </a:rPr>
              <a:t>ss</a:t>
            </a:r>
            <a:r>
              <a:rPr lang="en-US" sz="1600" spc="-5" dirty="0">
                <a:ea typeface="Arial"/>
                <a:cs typeface="Times New Roman"/>
              </a:rPr>
              <a:t>i</a:t>
            </a:r>
            <a:r>
              <a:rPr lang="en-US" sz="1600" dirty="0">
                <a:ea typeface="Arial"/>
                <a:cs typeface="Times New Roman"/>
              </a:rPr>
              <a:t>b</a:t>
            </a:r>
            <a:r>
              <a:rPr lang="en-US" sz="1600" spc="-5" dirty="0">
                <a:ea typeface="Arial"/>
                <a:cs typeface="Times New Roman"/>
              </a:rPr>
              <a:t>l</a:t>
            </a:r>
            <a:r>
              <a:rPr lang="en-US" sz="1600" dirty="0">
                <a:ea typeface="Arial"/>
                <a:cs typeface="Times New Roman"/>
              </a:rPr>
              <a:t>e</a:t>
            </a:r>
            <a:r>
              <a:rPr lang="en-US" sz="1600" spc="-5" dirty="0">
                <a:ea typeface="Arial"/>
                <a:cs typeface="Times New Roman"/>
              </a:rPr>
              <a:t> </a:t>
            </a:r>
            <a:r>
              <a:rPr lang="en-US" sz="1600" spc="5" dirty="0">
                <a:ea typeface="Arial"/>
                <a:cs typeface="Times New Roman"/>
              </a:rPr>
              <a:t>si</a:t>
            </a:r>
            <a:r>
              <a:rPr lang="en-US" sz="1600" spc="-5" dirty="0">
                <a:ea typeface="Arial"/>
                <a:cs typeface="Times New Roman"/>
              </a:rPr>
              <a:t>z</a:t>
            </a:r>
            <a:r>
              <a:rPr lang="en-US" sz="1600" dirty="0">
                <a:ea typeface="Arial"/>
                <a:cs typeface="Times New Roman"/>
              </a:rPr>
              <a:t>e</a:t>
            </a:r>
            <a:r>
              <a:rPr lang="en-US" sz="1600" spc="-5" dirty="0">
                <a:ea typeface="Arial"/>
                <a:cs typeface="Times New Roman"/>
              </a:rPr>
              <a:t> </a:t>
            </a:r>
            <a:r>
              <a:rPr lang="en-US" sz="1600" spc="15" dirty="0">
                <a:ea typeface="Arial"/>
                <a:cs typeface="Times New Roman"/>
              </a:rPr>
              <a:t>(</a:t>
            </a:r>
            <a:r>
              <a:rPr lang="en-US" sz="1600" spc="5" dirty="0">
                <a:ea typeface="Arial"/>
                <a:cs typeface="Times New Roman"/>
              </a:rPr>
              <a:t>c</a:t>
            </a:r>
            <a:r>
              <a:rPr lang="en-US" sz="1600" dirty="0">
                <a:ea typeface="Arial"/>
                <a:cs typeface="Times New Roman"/>
              </a:rPr>
              <a:t>oppe</a:t>
            </a:r>
            <a:r>
              <a:rPr lang="en-US" sz="1600" spc="5" dirty="0">
                <a:ea typeface="Arial"/>
                <a:cs typeface="Times New Roman"/>
              </a:rPr>
              <a:t>r)</a:t>
            </a:r>
            <a:r>
              <a:rPr lang="en-US" sz="1600" dirty="0">
                <a:ea typeface="Arial"/>
                <a:cs typeface="Times New Roman"/>
              </a:rPr>
              <a:t>:</a:t>
            </a:r>
            <a:r>
              <a:rPr lang="en-US" sz="1600" spc="-5" dirty="0">
                <a:ea typeface="Arial"/>
                <a:cs typeface="Times New Roman"/>
              </a:rPr>
              <a:t> </a:t>
            </a:r>
            <a:r>
              <a:rPr lang="en-US" sz="16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25mm</a:t>
            </a:r>
            <a:r>
              <a:rPr lang="en-US" sz="1600" baseline="30000" dirty="0">
                <a:ea typeface="Arial"/>
                <a:cs typeface="Times New Roman"/>
              </a:rPr>
              <a:t>2</a:t>
            </a:r>
            <a:r>
              <a:rPr lang="en-US" sz="16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	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95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1600" dirty="0">
                <a:ea typeface="Calibri"/>
                <a:cs typeface="Times New Roman"/>
              </a:rPr>
              <a:t> 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25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927600" algn="l"/>
              </a:tabLst>
            </a:pPr>
            <a:r>
              <a:rPr lang="en-US" sz="1600" spc="25" dirty="0">
                <a:ea typeface="Arial"/>
                <a:cs typeface="Times New Roman"/>
              </a:rPr>
              <a:t>T</a:t>
            </a:r>
            <a:r>
              <a:rPr lang="en-US" sz="1600" spc="-30" dirty="0">
                <a:ea typeface="Arial"/>
                <a:cs typeface="Times New Roman"/>
              </a:rPr>
              <a:t>y</a:t>
            </a:r>
            <a:r>
              <a:rPr lang="en-US" sz="1600" dirty="0">
                <a:ea typeface="Arial"/>
                <a:cs typeface="Times New Roman"/>
              </a:rPr>
              <a:t>pe</a:t>
            </a:r>
            <a:r>
              <a:rPr lang="en-US" sz="1600" spc="10" dirty="0">
                <a:ea typeface="Arial"/>
                <a:cs typeface="Times New Roman"/>
              </a:rPr>
              <a:t> </a:t>
            </a:r>
            <a:r>
              <a:rPr lang="en-US" sz="1600" dirty="0">
                <a:ea typeface="Arial"/>
                <a:cs typeface="Times New Roman"/>
              </a:rPr>
              <a:t>of</a:t>
            </a:r>
            <a:r>
              <a:rPr lang="en-US" sz="1600" spc="10" dirty="0">
                <a:ea typeface="Arial"/>
                <a:cs typeface="Times New Roman"/>
              </a:rPr>
              <a:t> </a:t>
            </a:r>
            <a:r>
              <a:rPr lang="en-US" sz="1600" spc="5" dirty="0">
                <a:ea typeface="Arial"/>
                <a:cs typeface="Times New Roman"/>
              </a:rPr>
              <a:t>c</a:t>
            </a:r>
            <a:r>
              <a:rPr lang="en-US" sz="1600" dirty="0">
                <a:ea typeface="Arial"/>
                <a:cs typeface="Times New Roman"/>
              </a:rPr>
              <a:t>ab</a:t>
            </a:r>
            <a:r>
              <a:rPr lang="en-US" sz="1600" spc="-5" dirty="0">
                <a:ea typeface="Arial"/>
                <a:cs typeface="Times New Roman"/>
              </a:rPr>
              <a:t>l</a:t>
            </a:r>
            <a:r>
              <a:rPr lang="en-US" sz="1600" dirty="0">
                <a:ea typeface="Arial"/>
                <a:cs typeface="Times New Roman"/>
              </a:rPr>
              <a:t>e:</a:t>
            </a:r>
            <a:r>
              <a:rPr lang="en-US" sz="1600" spc="10" dirty="0">
                <a:ea typeface="Arial"/>
                <a:cs typeface="Times New Roman"/>
              </a:rPr>
              <a:t> </a:t>
            </a:r>
            <a:r>
              <a:rPr lang="en-US" sz="16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V75, 2C+E, Circular, Orange Sheath, TPS	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600" dirty="0">
                <a:ea typeface="Calibri"/>
                <a:cs typeface="Times New Roman"/>
              </a:rPr>
              <a:t> 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597400" algn="l"/>
              </a:tabLst>
            </a:pPr>
            <a:r>
              <a:rPr lang="en-US" sz="1600" dirty="0">
                <a:ea typeface="Arial"/>
                <a:cs typeface="Times New Roman"/>
              </a:rPr>
              <a:t>In</a:t>
            </a:r>
            <a:r>
              <a:rPr lang="en-US" sz="1600" spc="5" dirty="0">
                <a:ea typeface="Arial"/>
                <a:cs typeface="Times New Roman"/>
              </a:rPr>
              <a:t>s</a:t>
            </a:r>
            <a:r>
              <a:rPr lang="en-US" sz="1600" dirty="0">
                <a:ea typeface="Arial"/>
                <a:cs typeface="Times New Roman"/>
              </a:rPr>
              <a:t>ta</a:t>
            </a:r>
            <a:r>
              <a:rPr lang="en-US" sz="1600" spc="5" dirty="0">
                <a:ea typeface="Arial"/>
                <a:cs typeface="Times New Roman"/>
              </a:rPr>
              <a:t>l</a:t>
            </a:r>
            <a:r>
              <a:rPr lang="en-US" sz="1600" spc="-5" dirty="0">
                <a:ea typeface="Arial"/>
                <a:cs typeface="Times New Roman"/>
              </a:rPr>
              <a:t>l</a:t>
            </a:r>
            <a:r>
              <a:rPr lang="en-US" sz="1600" dirty="0">
                <a:ea typeface="Arial"/>
                <a:cs typeface="Times New Roman"/>
              </a:rPr>
              <a:t>a</a:t>
            </a:r>
            <a:r>
              <a:rPr lang="en-US" sz="1600" spc="10" dirty="0">
                <a:ea typeface="Arial"/>
                <a:cs typeface="Times New Roman"/>
              </a:rPr>
              <a:t>t</a:t>
            </a:r>
            <a:r>
              <a:rPr lang="en-US" sz="1600" spc="-5" dirty="0">
                <a:ea typeface="Arial"/>
                <a:cs typeface="Times New Roman"/>
              </a:rPr>
              <a:t>i</a:t>
            </a:r>
            <a:r>
              <a:rPr lang="en-US" sz="1600" dirty="0">
                <a:ea typeface="Arial"/>
                <a:cs typeface="Times New Roman"/>
              </a:rPr>
              <a:t>on</a:t>
            </a:r>
            <a:r>
              <a:rPr lang="en-US" sz="1600" spc="-40" dirty="0">
                <a:ea typeface="Arial"/>
                <a:cs typeface="Times New Roman"/>
              </a:rPr>
              <a:t> </a:t>
            </a:r>
            <a:r>
              <a:rPr lang="en-US" sz="1600" spc="5" dirty="0">
                <a:ea typeface="Arial"/>
                <a:cs typeface="Times New Roman"/>
              </a:rPr>
              <a:t>c</a:t>
            </a:r>
            <a:r>
              <a:rPr lang="en-US" sz="1600" dirty="0">
                <a:ea typeface="Arial"/>
                <a:cs typeface="Times New Roman"/>
              </a:rPr>
              <a:t>on</a:t>
            </a:r>
            <a:r>
              <a:rPr lang="en-US" sz="1600" spc="10" dirty="0">
                <a:ea typeface="Arial"/>
                <a:cs typeface="Times New Roman"/>
              </a:rPr>
              <a:t>d</a:t>
            </a:r>
            <a:r>
              <a:rPr lang="en-US" sz="1600" spc="-5" dirty="0">
                <a:ea typeface="Arial"/>
                <a:cs typeface="Times New Roman"/>
              </a:rPr>
              <a:t>i</a:t>
            </a:r>
            <a:r>
              <a:rPr lang="en-US" sz="1600" dirty="0">
                <a:ea typeface="Arial"/>
                <a:cs typeface="Times New Roman"/>
              </a:rPr>
              <a:t>t</a:t>
            </a:r>
            <a:r>
              <a:rPr lang="en-US" sz="1600" spc="5" dirty="0">
                <a:ea typeface="Arial"/>
                <a:cs typeface="Times New Roman"/>
              </a:rPr>
              <a:t>i</a:t>
            </a:r>
            <a:r>
              <a:rPr lang="en-US" sz="1600" dirty="0">
                <a:ea typeface="Arial"/>
                <a:cs typeface="Times New Roman"/>
              </a:rPr>
              <a:t>on</a:t>
            </a:r>
            <a:r>
              <a:rPr lang="en-US" sz="1600" spc="5" dirty="0">
                <a:ea typeface="Arial"/>
                <a:cs typeface="Times New Roman"/>
              </a:rPr>
              <a:t>s</a:t>
            </a:r>
            <a:r>
              <a:rPr lang="en-US" sz="1600" dirty="0">
                <a:ea typeface="Arial"/>
                <a:cs typeface="Times New Roman"/>
              </a:rPr>
              <a:t>:</a:t>
            </a:r>
            <a:r>
              <a:rPr lang="en-US" sz="1600" spc="-20" dirty="0">
                <a:ea typeface="Arial"/>
                <a:cs typeface="Times New Roman"/>
              </a:rPr>
              <a:t> </a:t>
            </a:r>
            <a:r>
              <a:rPr lang="en-US" sz="1600" u="sng" spc="20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Single Circuit Buried in Separate enclosures, </a:t>
            </a:r>
            <a:r>
              <a:rPr lang="en-US" sz="1600" u="sng" spc="20" dirty="0" smtClean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enclosures separated</a:t>
            </a:r>
            <a:r>
              <a:rPr lang="en-US" sz="1600" dirty="0">
                <a:ea typeface="Calibri"/>
                <a:cs typeface="Times New Roman"/>
              </a:rPr>
              <a:t> </a:t>
            </a:r>
            <a:endParaRPr lang="en-AU" sz="16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  <a:tabLst>
                <a:tab pos="4597400" algn="l"/>
              </a:tabLst>
            </a:pPr>
            <a:r>
              <a:rPr lang="en-US" sz="1600" dirty="0" smtClean="0">
                <a:ea typeface="Arial"/>
                <a:cs typeface="Times New Roman"/>
              </a:rPr>
              <a:t>Ca</a:t>
            </a:r>
            <a:r>
              <a:rPr lang="en-US" sz="1600" spc="-5" dirty="0" smtClean="0">
                <a:ea typeface="Arial"/>
                <a:cs typeface="Times New Roman"/>
              </a:rPr>
              <a:t>l</a:t>
            </a:r>
            <a:r>
              <a:rPr lang="en-US" sz="1600" spc="5" dirty="0" smtClean="0">
                <a:ea typeface="Arial"/>
                <a:cs typeface="Times New Roman"/>
              </a:rPr>
              <a:t>c</a:t>
            </a:r>
            <a:r>
              <a:rPr lang="en-US" sz="1600" spc="10" dirty="0" smtClean="0">
                <a:ea typeface="Arial"/>
                <a:cs typeface="Times New Roman"/>
              </a:rPr>
              <a:t>u</a:t>
            </a:r>
            <a:r>
              <a:rPr lang="en-US" sz="1600" spc="-5" dirty="0" smtClean="0">
                <a:ea typeface="Arial"/>
                <a:cs typeface="Times New Roman"/>
              </a:rPr>
              <a:t>l</a:t>
            </a:r>
            <a:r>
              <a:rPr lang="en-US" sz="1600" dirty="0" smtClean="0">
                <a:ea typeface="Arial"/>
                <a:cs typeface="Times New Roman"/>
              </a:rPr>
              <a:t>at</a:t>
            </a:r>
            <a:r>
              <a:rPr lang="en-US" sz="1600" spc="10" dirty="0" smtClean="0">
                <a:ea typeface="Arial"/>
                <a:cs typeface="Times New Roman"/>
              </a:rPr>
              <a:t>e</a:t>
            </a:r>
            <a:r>
              <a:rPr lang="en-US" sz="1600" dirty="0" smtClean="0">
                <a:ea typeface="Arial"/>
                <a:cs typeface="Times New Roman"/>
              </a:rPr>
              <a:t>d</a:t>
            </a:r>
            <a:r>
              <a:rPr lang="en-US" sz="1600" spc="-5" dirty="0" smtClean="0">
                <a:ea typeface="Arial"/>
                <a:cs typeface="Times New Roman"/>
              </a:rPr>
              <a:t> </a:t>
            </a:r>
            <a:r>
              <a:rPr lang="en-US" sz="1600" spc="20" dirty="0">
                <a:ea typeface="Arial"/>
                <a:cs typeface="Times New Roman"/>
              </a:rPr>
              <a:t>m</a:t>
            </a:r>
            <a:r>
              <a:rPr lang="en-US" sz="1600" dirty="0">
                <a:ea typeface="Arial"/>
                <a:cs typeface="Times New Roman"/>
              </a:rPr>
              <a:t>a</a:t>
            </a:r>
            <a:r>
              <a:rPr lang="en-US" sz="1600" spc="5" dirty="0">
                <a:ea typeface="Arial"/>
                <a:cs typeface="Times New Roman"/>
              </a:rPr>
              <a:t>x</a:t>
            </a:r>
            <a:r>
              <a:rPr lang="en-US" sz="1600" spc="-15" dirty="0">
                <a:ea typeface="Arial"/>
                <a:cs typeface="Times New Roman"/>
              </a:rPr>
              <a:t>i</a:t>
            </a:r>
            <a:r>
              <a:rPr lang="en-US" sz="1600" spc="20" dirty="0">
                <a:ea typeface="Arial"/>
                <a:cs typeface="Times New Roman"/>
              </a:rPr>
              <a:t>m</a:t>
            </a:r>
            <a:r>
              <a:rPr lang="en-US" sz="1600" spc="-15" dirty="0">
                <a:ea typeface="Arial"/>
                <a:cs typeface="Times New Roman"/>
              </a:rPr>
              <a:t>u</a:t>
            </a:r>
            <a:r>
              <a:rPr lang="en-US" sz="1600" dirty="0">
                <a:ea typeface="Arial"/>
                <a:cs typeface="Times New Roman"/>
              </a:rPr>
              <a:t>m</a:t>
            </a:r>
            <a:r>
              <a:rPr lang="en-US" sz="1600" spc="20" dirty="0">
                <a:ea typeface="Arial"/>
                <a:cs typeface="Times New Roman"/>
              </a:rPr>
              <a:t> </a:t>
            </a:r>
            <a:r>
              <a:rPr lang="en-US" sz="1600" spc="-5" dirty="0">
                <a:ea typeface="Arial"/>
                <a:cs typeface="Times New Roman"/>
              </a:rPr>
              <a:t>v</a:t>
            </a:r>
            <a:r>
              <a:rPr lang="en-US" sz="1600" dirty="0">
                <a:ea typeface="Arial"/>
                <a:cs typeface="Times New Roman"/>
              </a:rPr>
              <a:t>o</a:t>
            </a:r>
            <a:r>
              <a:rPr lang="en-US" sz="1600" spc="-5" dirty="0">
                <a:ea typeface="Arial"/>
                <a:cs typeface="Times New Roman"/>
              </a:rPr>
              <a:t>l</a:t>
            </a:r>
            <a:r>
              <a:rPr lang="en-US" sz="1600" dirty="0">
                <a:ea typeface="Arial"/>
                <a:cs typeface="Times New Roman"/>
              </a:rPr>
              <a:t>t</a:t>
            </a:r>
            <a:r>
              <a:rPr lang="en-US" sz="1600" spc="10" dirty="0">
                <a:ea typeface="Arial"/>
                <a:cs typeface="Times New Roman"/>
              </a:rPr>
              <a:t>a</a:t>
            </a:r>
            <a:r>
              <a:rPr lang="en-US" sz="1600" dirty="0">
                <a:ea typeface="Arial"/>
                <a:cs typeface="Times New Roman"/>
              </a:rPr>
              <a:t>ge</a:t>
            </a:r>
            <a:r>
              <a:rPr lang="en-US" sz="1600" spc="-5" dirty="0">
                <a:ea typeface="Arial"/>
                <a:cs typeface="Times New Roman"/>
              </a:rPr>
              <a:t> </a:t>
            </a:r>
            <a:r>
              <a:rPr lang="en-US" sz="1600" dirty="0">
                <a:ea typeface="Arial"/>
                <a:cs typeface="Times New Roman"/>
              </a:rPr>
              <a:t>d</a:t>
            </a:r>
            <a:r>
              <a:rPr lang="en-US" sz="1600" spc="5" dirty="0">
                <a:ea typeface="Arial"/>
                <a:cs typeface="Times New Roman"/>
              </a:rPr>
              <a:t>r</a:t>
            </a:r>
            <a:r>
              <a:rPr lang="en-US" sz="1600" spc="10" dirty="0">
                <a:ea typeface="Arial"/>
                <a:cs typeface="Times New Roman"/>
              </a:rPr>
              <a:t>o</a:t>
            </a:r>
            <a:r>
              <a:rPr lang="en-US" sz="1600" dirty="0">
                <a:ea typeface="Arial"/>
                <a:cs typeface="Times New Roman"/>
              </a:rPr>
              <a:t>p:</a:t>
            </a:r>
            <a:r>
              <a:rPr lang="en-US" sz="1600" spc="-5" dirty="0">
                <a:ea typeface="Arial"/>
                <a:cs typeface="Times New Roman"/>
              </a:rPr>
              <a:t> </a:t>
            </a:r>
            <a:r>
              <a:rPr lang="en-US" sz="16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 </a:t>
            </a:r>
            <a:r>
              <a:rPr lang="en-US" sz="1600" u="sng" dirty="0" smtClean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3% </a:t>
            </a:r>
            <a:r>
              <a:rPr lang="en-US" sz="16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- </a:t>
            </a:r>
            <a:r>
              <a:rPr lang="en-US" sz="1600" u="sng" dirty="0" smtClean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7.08V</a:t>
            </a:r>
            <a:r>
              <a:rPr lang="en-US" sz="1600" u="sng" dirty="0">
                <a:uFill>
                  <a:solidFill>
                    <a:srgbClr val="000000"/>
                  </a:solidFill>
                </a:uFill>
                <a:ea typeface="Arial"/>
                <a:cs typeface="Times New Roman"/>
              </a:rPr>
              <a:t>			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US" sz="16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Calculations</a:t>
            </a:r>
            <a:r>
              <a:rPr lang="en-US" sz="1600" b="1" dirty="0">
                <a:solidFill>
                  <a:srgbClr val="FF0000"/>
                </a:solidFill>
                <a:ea typeface="Calibri"/>
                <a:cs typeface="Times New Roman"/>
              </a:rPr>
              <a:t>: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ea typeface="Calibri"/>
                <a:cs typeface="Times New Roman"/>
              </a:rPr>
              <a:t>Voltage at Site Distribution Pillar (Number 6</a:t>
            </a:r>
            <a:r>
              <a:rPr lang="en-US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)</a:t>
            </a: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ea typeface="Calibri"/>
                <a:cs typeface="Times New Roman"/>
              </a:rPr>
              <a:t> = </a:t>
            </a:r>
            <a:r>
              <a:rPr lang="en-US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408.87/1.73 </a:t>
            </a:r>
            <a:r>
              <a:rPr lang="en-US" sz="1600" b="1" dirty="0">
                <a:solidFill>
                  <a:srgbClr val="FF0000"/>
                </a:solidFill>
                <a:ea typeface="Calibri"/>
                <a:cs typeface="Times New Roman"/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236.06V </a:t>
            </a:r>
            <a:r>
              <a:rPr lang="en-US" sz="16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ie</a:t>
            </a:r>
            <a:r>
              <a:rPr lang="en-US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 3% 0f 236.06V = 7.08V</a:t>
            </a: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ea typeface="Calibri"/>
                <a:cs typeface="Times New Roman"/>
              </a:rPr>
              <a:t>Deration Tables   T26 (2) C3 = </a:t>
            </a:r>
            <a:r>
              <a:rPr lang="en-US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0.82</a:t>
            </a: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US" sz="1600" b="1" strike="sngStrike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AU" sz="16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New C.C.C. =40 / 0.82 = 48.78A, </a:t>
            </a: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endParaRPr lang="en-AU" sz="16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en-AU" sz="16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ts val="1100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C.C.C.  T10, C25  Buried in enclosure, 6mm</a:t>
            </a:r>
            <a:r>
              <a:rPr lang="en-US" sz="1600" b="1" baseline="30000" dirty="0" smtClean="0">
                <a:solidFill>
                  <a:srgbClr val="FF0000"/>
                </a:solidFill>
                <a:ea typeface="Calibri"/>
                <a:cs typeface="Times New Roman"/>
              </a:rPr>
              <a:t>2</a:t>
            </a:r>
            <a:endParaRPr lang="en-AU" sz="16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 </a:t>
            </a:r>
            <a:endParaRPr lang="en-US" sz="1600" b="1" spc="-5" dirty="0" smtClean="0">
              <a:solidFill>
                <a:srgbClr val="FF0000"/>
              </a:solidFill>
              <a:ea typeface="Arial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V</a:t>
            </a:r>
            <a:r>
              <a:rPr lang="en-US" sz="1600" b="1" spc="-5" baseline="-25000" dirty="0" smtClean="0">
                <a:solidFill>
                  <a:srgbClr val="FF0000"/>
                </a:solidFill>
                <a:ea typeface="Arial"/>
                <a:cs typeface="Times New Roman"/>
              </a:rPr>
              <a:t>C 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= 1000V</a:t>
            </a:r>
            <a:r>
              <a:rPr lang="en-US" sz="16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D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 / L x I,    V</a:t>
            </a:r>
            <a:r>
              <a:rPr lang="en-US" sz="16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C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 = 1000 x </a:t>
            </a: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7.08V 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/ 64m x 40A = </a:t>
            </a: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2.765 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x </a:t>
            </a:r>
            <a:r>
              <a:rPr lang="en-US" sz="1600" b="1" u="sng" spc="-5" dirty="0" smtClean="0">
                <a:solidFill>
                  <a:srgbClr val="FF0000"/>
                </a:solidFill>
                <a:ea typeface="Arial"/>
                <a:cs typeface="Times New Roman"/>
              </a:rPr>
              <a:t>0.866</a:t>
            </a: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 (1Ø 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- </a:t>
            </a: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3Ø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)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 </a:t>
            </a: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New 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V</a:t>
            </a:r>
            <a:r>
              <a:rPr lang="en-US" sz="1600" b="1" spc="-5" baseline="-25000" dirty="0">
                <a:solidFill>
                  <a:srgbClr val="FF0000"/>
                </a:solidFill>
                <a:ea typeface="Arial"/>
                <a:cs typeface="Times New Roman"/>
              </a:rPr>
              <a:t>C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 = </a:t>
            </a: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2.39</a:t>
            </a: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 T42</a:t>
            </a:r>
            <a:r>
              <a:rPr lang="en-US" sz="1600" b="1" spc="-5" dirty="0">
                <a:solidFill>
                  <a:srgbClr val="FF0000"/>
                </a:solidFill>
                <a:ea typeface="Arial"/>
                <a:cs typeface="Times New Roman"/>
              </a:rPr>
              <a:t>, C6 – </a:t>
            </a: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25mm</a:t>
            </a:r>
            <a:r>
              <a:rPr lang="en-US" sz="1600" b="1" spc="-5" baseline="30000" dirty="0" smtClean="0">
                <a:solidFill>
                  <a:srgbClr val="FF0000"/>
                </a:solidFill>
                <a:ea typeface="Arial"/>
                <a:cs typeface="Times New Roman"/>
              </a:rPr>
              <a:t>2</a:t>
            </a:r>
            <a:endParaRPr lang="en-AU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CD25-4530-42EC-B5CF-E3DBA95E442A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206240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Is the Installation compliant</a:t>
            </a:r>
          </a:p>
          <a:p>
            <a:pPr marL="0" indent="0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  <a:buNone/>
            </a:pPr>
            <a:r>
              <a:rPr lang="en-US" sz="1600" b="1" spc="-5" dirty="0" smtClean="0">
                <a:solidFill>
                  <a:srgbClr val="FF0000"/>
                </a:solidFill>
                <a:ea typeface="Arial"/>
                <a:cs typeface="Times New Roman"/>
              </a:rPr>
              <a:t> </a:t>
            </a:r>
            <a:endParaRPr lang="en-AU" sz="1600" dirty="0">
              <a:latin typeface="Calibri"/>
              <a:ea typeface="Calibri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Consumers Mains = 95mm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A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VD =  30m x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124A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0.431mV/A.M = 1.616V</a:t>
            </a:r>
            <a:endParaRPr lang="en-A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Distribution Board = 35mm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A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VD =  39m x 72A x 1.11mV/A.M = 3.12V</a:t>
            </a:r>
            <a:endParaRPr lang="en-A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Pillar 6 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25mm</a:t>
            </a:r>
            <a:r>
              <a:rPr lang="en-US" baseline="3000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A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VD =  64m x 40A x 1.54mV/A.M = 3.94V</a:t>
            </a:r>
            <a:endParaRPr lang="en-A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Vd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1.62V + 3.12V = 3.94V = 8.68V</a:t>
            </a:r>
            <a:endParaRPr lang="en-A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Allowed 240V x 5% = 12V</a:t>
            </a:r>
            <a:endParaRPr lang="en-A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CD25-4530-42EC-B5CF-E3DBA95E442A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800590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D62D6C-819A-49F8-B505-9D018BCD438E}" type="slidenum">
              <a:rPr lang="en-AU"/>
              <a:pPr eaLnBrk="1" hangingPunct="1"/>
              <a:t>18</a:t>
            </a:fld>
            <a:endParaRPr lang="en-AU"/>
          </a:p>
        </p:txBody>
      </p:sp>
      <p:sp>
        <p:nvSpPr>
          <p:cNvPr id="108546" name="Rectangle 2"/>
          <p:cNvSpPr>
            <a:spLocks noRot="1" noChangeArrowheads="1"/>
          </p:cNvSpPr>
          <p:nvPr/>
        </p:nvSpPr>
        <p:spPr bwMode="auto">
          <a:xfrm>
            <a:off x="827088" y="1016000"/>
            <a:ext cx="7439025" cy="541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AU" sz="5400" b="1" i="1" dirty="0">
                <a:solidFill>
                  <a:srgbClr val="FF0000"/>
                </a:solidFill>
              </a:rPr>
              <a:t>End of Show</a:t>
            </a:r>
            <a:br>
              <a:rPr lang="en-AU" sz="5400" b="1" i="1" dirty="0">
                <a:solidFill>
                  <a:srgbClr val="FF0000"/>
                </a:solidFill>
              </a:rPr>
            </a:br>
            <a:r>
              <a:rPr lang="en-AU" sz="3600" dirty="0">
                <a:solidFill>
                  <a:schemeClr val="tx2"/>
                </a:solidFill>
              </a:rPr>
              <a:t/>
            </a:r>
            <a:br>
              <a:rPr lang="en-AU" sz="3600" dirty="0">
                <a:solidFill>
                  <a:schemeClr val="tx2"/>
                </a:solidFill>
              </a:rPr>
            </a:br>
            <a:r>
              <a:rPr lang="en-AU" sz="3600" dirty="0">
                <a:solidFill>
                  <a:srgbClr val="FFFF00"/>
                </a:solidFill>
              </a:rPr>
              <a:t>This has been a</a:t>
            </a:r>
            <a:br>
              <a:rPr lang="en-AU" sz="3600" dirty="0">
                <a:solidFill>
                  <a:srgbClr val="FFFF00"/>
                </a:solidFill>
              </a:rPr>
            </a:br>
            <a:r>
              <a:rPr lang="en-AU" sz="3600" dirty="0">
                <a:solidFill>
                  <a:schemeClr val="accent1"/>
                </a:solidFill>
              </a:rPr>
              <a:t/>
            </a:r>
            <a:br>
              <a:rPr lang="en-AU" sz="3600" dirty="0">
                <a:solidFill>
                  <a:schemeClr val="accent1"/>
                </a:solidFill>
              </a:rPr>
            </a:br>
            <a:r>
              <a:rPr lang="en-AU" sz="3600" dirty="0">
                <a:solidFill>
                  <a:schemeClr val="accent1"/>
                </a:solidFill>
              </a:rPr>
              <a:t> </a:t>
            </a:r>
            <a:r>
              <a:rPr lang="en-AU" sz="3600" i="1" dirty="0" smtClean="0">
                <a:solidFill>
                  <a:schemeClr val="accent1"/>
                </a:solidFill>
              </a:rPr>
              <a:t>Geoff F-Production</a:t>
            </a:r>
            <a:r>
              <a:rPr lang="en-AU" sz="3600" i="1" dirty="0">
                <a:solidFill>
                  <a:srgbClr val="009999"/>
                </a:solidFill>
              </a:rPr>
              <a:t/>
            </a:r>
            <a:br>
              <a:rPr lang="en-AU" sz="3600" i="1" dirty="0">
                <a:solidFill>
                  <a:srgbClr val="009999"/>
                </a:solidFill>
              </a:rPr>
            </a:br>
            <a:r>
              <a:rPr lang="en-AU" sz="3600" dirty="0">
                <a:solidFill>
                  <a:schemeClr val="tx2"/>
                </a:solidFill>
              </a:rPr>
              <a:t> </a:t>
            </a:r>
            <a:r>
              <a:rPr lang="en-AU" sz="2000" b="1" dirty="0">
                <a:solidFill>
                  <a:srgbClr val="FFFF00"/>
                </a:solidFill>
              </a:rPr>
              <a:t>for the use of the Electrical Trades.</a:t>
            </a:r>
            <a:r>
              <a:rPr lang="en-AU" sz="3600" dirty="0">
                <a:solidFill>
                  <a:schemeClr val="tx2"/>
                </a:solidFill>
              </a:rPr>
              <a:t/>
            </a:r>
            <a:br>
              <a:rPr lang="en-AU" sz="3600" dirty="0">
                <a:solidFill>
                  <a:schemeClr val="tx2"/>
                </a:solidFill>
              </a:rPr>
            </a:br>
            <a:r>
              <a:rPr lang="en-AU" dirty="0">
                <a:solidFill>
                  <a:schemeClr val="tx2"/>
                </a:solidFill>
              </a:rPr>
              <a:t/>
            </a:r>
            <a:br>
              <a:rPr lang="en-AU" dirty="0">
                <a:solidFill>
                  <a:schemeClr val="tx2"/>
                </a:solidFill>
              </a:rPr>
            </a:br>
            <a:endParaRPr lang="en-AU" sz="1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A67018-EE78-4ED8-971D-8B6A937E3A01}" type="slidenum">
              <a:rPr lang="en-AU"/>
              <a:pPr eaLnBrk="1" hangingPunct="1"/>
              <a:t>2</a:t>
            </a:fld>
            <a:endParaRPr lang="en-AU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>
          <a:xfrm>
            <a:off x="769938" y="274638"/>
            <a:ext cx="7916862" cy="1143000"/>
          </a:xfrm>
        </p:spPr>
        <p:txBody>
          <a:bodyPr/>
          <a:lstStyle/>
          <a:p>
            <a:pPr algn="l" eaLnBrk="1" hangingPunct="1"/>
            <a:r>
              <a:rPr lang="en-AU" sz="3200" b="1" smtClean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1600200"/>
          </a:xfrm>
        </p:spPr>
        <p:txBody>
          <a:bodyPr/>
          <a:lstStyle/>
          <a:p>
            <a:pPr eaLnBrk="1" hangingPunct="1"/>
            <a:r>
              <a:rPr lang="en-AU" sz="2400" b="1" dirty="0" smtClean="0">
                <a:solidFill>
                  <a:srgbClr val="0000FF"/>
                </a:solidFill>
              </a:rPr>
              <a:t>Calculate the Maximum Demand of a three phase  non domestic installation using AS/NZS 3000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57200" y="3124200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2400" b="1" dirty="0">
                <a:solidFill>
                  <a:srgbClr val="0000FF"/>
                </a:solidFill>
              </a:rPr>
              <a:t>Determine the cable size of the consumer main from the Maximum Demand with reference to WA Requirements and AS/NZS 3008.1.1</a:t>
            </a:r>
          </a:p>
          <a:p>
            <a:pPr marL="342900" indent="-342900">
              <a:spcBef>
                <a:spcPct val="20000"/>
              </a:spcBef>
            </a:pPr>
            <a:endParaRPr lang="en-AU" sz="2400" b="1" dirty="0">
              <a:solidFill>
                <a:schemeClr val="tx2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09600" y="4731327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2400" b="1" dirty="0">
                <a:solidFill>
                  <a:srgbClr val="0000FF"/>
                </a:solidFill>
              </a:rPr>
              <a:t>Determine </a:t>
            </a:r>
            <a:r>
              <a:rPr lang="en-AU" sz="2400" b="1" dirty="0" smtClean="0">
                <a:solidFill>
                  <a:srgbClr val="0000FF"/>
                </a:solidFill>
              </a:rPr>
              <a:t>if the cable </a:t>
            </a:r>
            <a:r>
              <a:rPr lang="en-AU" sz="2400" b="1" dirty="0">
                <a:solidFill>
                  <a:srgbClr val="0000FF"/>
                </a:solidFill>
              </a:rPr>
              <a:t>size of the consumer main from the Maximum Demand </a:t>
            </a:r>
            <a:r>
              <a:rPr lang="en-AU" sz="2400" b="1" dirty="0" smtClean="0">
                <a:solidFill>
                  <a:srgbClr val="0000FF"/>
                </a:solidFill>
              </a:rPr>
              <a:t>meets the requirement for volt drop with </a:t>
            </a:r>
            <a:r>
              <a:rPr lang="en-AU" sz="2400" b="1" dirty="0">
                <a:solidFill>
                  <a:srgbClr val="0000FF"/>
                </a:solidFill>
              </a:rPr>
              <a:t>reference to WA Requirements and AS/NZS 3008.1.1</a:t>
            </a:r>
          </a:p>
          <a:p>
            <a:pPr marL="342900" indent="-342900">
              <a:spcBef>
                <a:spcPct val="20000"/>
              </a:spcBef>
            </a:pPr>
            <a:endParaRPr lang="en-AU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  <p:bldP spid="512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6B3E39-419E-46F2-9004-52ACA0D14F04}" type="slidenum">
              <a:rPr lang="en-AU"/>
              <a:pPr eaLnBrk="1" hangingPunct="1"/>
              <a:t>3</a:t>
            </a:fld>
            <a:endParaRPr lang="en-AU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14300"/>
            <a:ext cx="7772400" cy="1143000"/>
          </a:xfrm>
        </p:spPr>
        <p:txBody>
          <a:bodyPr/>
          <a:lstStyle/>
          <a:p>
            <a:pPr eaLnBrk="1" hangingPunct="1"/>
            <a:r>
              <a:rPr lang="en-AU" sz="3200" b="1" dirty="0" smtClean="0"/>
              <a:t>Caravan Park Installation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044864"/>
            <a:ext cx="8289925" cy="75160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</a:rPr>
              <a:t>    </a:t>
            </a:r>
            <a:r>
              <a:rPr lang="en-AU" sz="2000" b="1" dirty="0" smtClean="0">
                <a:solidFill>
                  <a:srgbClr val="0000FF"/>
                </a:solidFill>
              </a:rPr>
              <a:t>Calculate the Maximum Demand for the following 415V installation.</a:t>
            </a: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AU" sz="2400" b="1" dirty="0" smtClean="0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949035" y="1792145"/>
            <a:ext cx="719931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000" b="1" dirty="0">
                <a:solidFill>
                  <a:srgbClr val="0000FF"/>
                </a:solidFill>
                <a:cs typeface="Arial" charset="0"/>
              </a:rPr>
              <a:t>Cable is Four Core, orange sheathed, TPS V75, Stranded copper </a:t>
            </a:r>
            <a:r>
              <a:rPr kumimoji="1" lang="en-AU" sz="2000" b="1" dirty="0">
                <a:solidFill>
                  <a:srgbClr val="0000FF"/>
                </a:solidFill>
              </a:rPr>
              <a:t>, </a:t>
            </a:r>
            <a:r>
              <a:rPr lang="en-AU" sz="2000" b="1" dirty="0">
                <a:solidFill>
                  <a:srgbClr val="0000FF"/>
                </a:solidFill>
                <a:cs typeface="Arial" charset="0"/>
              </a:rPr>
              <a:t>installed in Heavy Duty Conduit at 500 mm below ground level. </a:t>
            </a:r>
            <a:endParaRPr lang="en-AU" sz="2000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25475" y="2823973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AU" sz="2000" b="1" u="sng" dirty="0" smtClean="0">
                <a:solidFill>
                  <a:srgbClr val="0000FF"/>
                </a:solidFill>
              </a:rPr>
              <a:t>Valid Assumptions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2000" b="1" dirty="0" smtClean="0">
                <a:solidFill>
                  <a:srgbClr val="0000FF"/>
                </a:solidFill>
              </a:rPr>
              <a:t>The Consumers mains is 30M to the main switchboard. It has a 2V voltage drop.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2000" b="1" dirty="0" smtClean="0">
                <a:solidFill>
                  <a:srgbClr val="0000FF"/>
                </a:solidFill>
              </a:rPr>
              <a:t>All Voltage Drops to Amenities Block, Site Distribution </a:t>
            </a:r>
            <a:r>
              <a:rPr lang="en-AU" sz="2000" b="1" dirty="0" smtClean="0">
                <a:solidFill>
                  <a:srgbClr val="0000FF"/>
                </a:solidFill>
              </a:rPr>
              <a:t>is 1% and </a:t>
            </a:r>
            <a:r>
              <a:rPr lang="en-AU" sz="2000" b="1" dirty="0" smtClean="0">
                <a:solidFill>
                  <a:srgbClr val="0000FF"/>
                </a:solidFill>
              </a:rPr>
              <a:t>Pillar 6 is </a:t>
            </a:r>
            <a:r>
              <a:rPr lang="en-AU" sz="2000" b="1" dirty="0" smtClean="0">
                <a:solidFill>
                  <a:srgbClr val="0000FF"/>
                </a:solidFill>
              </a:rPr>
              <a:t>3%.</a:t>
            </a:r>
            <a:endParaRPr lang="en-AU" sz="2000" b="1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2000" b="1" dirty="0" smtClean="0">
                <a:solidFill>
                  <a:srgbClr val="0000FF"/>
                </a:solidFill>
              </a:rPr>
              <a:t>Look at AS/NZS 3001.2008 for info on Amenities block and pillars max demand.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2000" b="1" dirty="0" smtClean="0">
                <a:solidFill>
                  <a:srgbClr val="0000FF"/>
                </a:solidFill>
              </a:rPr>
              <a:t>Conduits are 6 separate circuits buried 300mm apart.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2000" b="1" dirty="0" smtClean="0">
                <a:solidFill>
                  <a:srgbClr val="0000FF"/>
                </a:solidFill>
              </a:rPr>
              <a:t>Socket outlets for Heavy Duty loads(Substantial </a:t>
            </a:r>
            <a:r>
              <a:rPr lang="en-AU" sz="2000" b="1" dirty="0" err="1" smtClean="0">
                <a:solidFill>
                  <a:srgbClr val="0000FF"/>
                </a:solidFill>
              </a:rPr>
              <a:t>aircon</a:t>
            </a:r>
            <a:r>
              <a:rPr lang="en-AU" sz="2000" b="1" dirty="0" smtClean="0">
                <a:solidFill>
                  <a:srgbClr val="0000FF"/>
                </a:solidFill>
              </a:rPr>
              <a:t> and Heating use)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AU" sz="2400" b="1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AU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34566"/>
            <a:ext cx="8098325" cy="592698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E362-F636-4C47-A800-7EC711D73EA6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35965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FE7584-3A3D-4630-A8C2-BA8BE5ACA81A}" type="slidenum">
              <a:rPr lang="en-AU"/>
              <a:pPr eaLnBrk="1" hangingPunct="1"/>
              <a:t>5</a:t>
            </a:fld>
            <a:endParaRPr lang="en-A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365125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eaLnBrk="0" hangingPunct="0"/>
            <a:endParaRPr kumimoji="1" lang="en-AU" sz="2000" dirty="0">
              <a:latin typeface="Tahoma" pitchFamily="34" charset="0"/>
            </a:endParaRPr>
          </a:p>
          <a:p>
            <a:pPr marL="715963" lvl="1" indent="-536575" eaLnBrk="0" hangingPunct="0"/>
            <a:endParaRPr kumimoji="1" lang="en-AU" sz="2000" b="1" dirty="0"/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127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en-AU" sz="2400" b="1" dirty="0" smtClean="0">
                <a:latin typeface="Tahoma" pitchFamily="34" charset="0"/>
              </a:rPr>
              <a:t>Caravan Park</a:t>
            </a:r>
            <a:endParaRPr kumimoji="1" lang="en-AU" sz="2400" dirty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64" y="584200"/>
            <a:ext cx="7869381" cy="5844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6553200" y="2456873"/>
            <a:ext cx="1002145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330036" y="4313381"/>
            <a:ext cx="1440873" cy="923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036291" y="3506354"/>
            <a:ext cx="1588654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D32CF0-A8CC-4FE7-BE3D-7310E6545D5D}" type="slidenum">
              <a:rPr lang="en-AU"/>
              <a:pPr eaLnBrk="1" hangingPunct="1"/>
              <a:t>6</a:t>
            </a:fld>
            <a:endParaRPr lang="en-AU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534400" cy="1143000"/>
          </a:xfrm>
        </p:spPr>
        <p:txBody>
          <a:bodyPr/>
          <a:lstStyle/>
          <a:p>
            <a:pPr eaLnBrk="1" hangingPunct="1"/>
            <a:r>
              <a:rPr lang="en-AU" sz="3200" b="1" smtClean="0"/>
              <a:t>AS/NZS 3000:2007, Appendix C, Table C2, Page 359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114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/>
              <a:t>	</a:t>
            </a:r>
            <a:r>
              <a:rPr lang="en-AU" sz="2400" b="1" smtClean="0">
                <a:solidFill>
                  <a:srgbClr val="0000FF"/>
                </a:solidFill>
              </a:rPr>
              <a:t>Columns 2 deals with Residential institutions,  hotels, hospitals , motels etc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08038" y="3200400"/>
            <a:ext cx="81565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Columns 3 deals with Factories, shops, stores , offices schools, etc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553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4BE84A-1465-4794-81DA-389DA36FE799}" type="slidenum">
              <a:rPr lang="en-AU"/>
              <a:pPr eaLnBrk="1" hangingPunct="1"/>
              <a:t>7</a:t>
            </a:fld>
            <a:endParaRPr lang="en-AU"/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>
          <a:xfrm>
            <a:off x="625475" y="609600"/>
            <a:ext cx="8289925" cy="1143000"/>
          </a:xfrm>
        </p:spPr>
        <p:txBody>
          <a:bodyPr/>
          <a:lstStyle/>
          <a:p>
            <a:pPr eaLnBrk="1" hangingPunct="1"/>
            <a:r>
              <a:rPr lang="en-AU" sz="3200" b="1" smtClean="0"/>
              <a:t>AS/NZS 3000:2007 Appendix C, Table C2, Page No 359 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27088" y="1981200"/>
            <a:ext cx="8088312" cy="8715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AU" sz="2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AU" sz="2400" b="1" dirty="0" smtClean="0"/>
              <a:t>Caravan Park</a:t>
            </a:r>
          </a:p>
          <a:p>
            <a:pPr eaLnBrk="1" hangingPunct="1">
              <a:lnSpc>
                <a:spcPct val="90000"/>
              </a:lnSpc>
            </a:pPr>
            <a:endParaRPr lang="en-AU" sz="2400" b="1" dirty="0" smtClean="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57200" y="3429000"/>
            <a:ext cx="8255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>
                <a:solidFill>
                  <a:srgbClr val="0000FF"/>
                </a:solidFill>
              </a:rPr>
              <a:t>Determine Electrical requirements with regards to Load Groups - Column 3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CB297D-C944-445A-A060-A9314DD01AD4}" type="slidenum">
              <a:rPr lang="en-AU"/>
              <a:pPr eaLnBrk="1" hangingPunct="1"/>
              <a:t>8</a:t>
            </a:fld>
            <a:endParaRPr lang="en-AU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54013"/>
            <a:ext cx="8015287" cy="1143000"/>
          </a:xfrm>
        </p:spPr>
        <p:txBody>
          <a:bodyPr/>
          <a:lstStyle/>
          <a:p>
            <a:pPr algn="l" eaLnBrk="1" hangingPunct="1"/>
            <a:r>
              <a:rPr lang="en-AU" sz="3200" b="1" dirty="0" smtClean="0">
                <a:solidFill>
                  <a:schemeClr val="tx1"/>
                </a:solidFill>
              </a:rPr>
              <a:t>Site Office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4988" y="3811588"/>
            <a:ext cx="81518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 dirty="0">
                <a:solidFill>
                  <a:srgbClr val="0000FF"/>
                </a:solidFill>
              </a:rPr>
              <a:t>  </a:t>
            </a:r>
          </a:p>
          <a:p>
            <a:pPr eaLnBrk="1" hangingPunct="1"/>
            <a:r>
              <a:rPr lang="en-AU" sz="2400" b="1" dirty="0">
                <a:solidFill>
                  <a:srgbClr val="0000FF"/>
                </a:solidFill>
              </a:rPr>
              <a:t>	</a:t>
            </a:r>
            <a:r>
              <a:rPr lang="en-AU" sz="2400" b="1" dirty="0" smtClean="0">
                <a:solidFill>
                  <a:srgbClr val="0000FF"/>
                </a:solidFill>
              </a:rPr>
              <a:t>		</a:t>
            </a:r>
            <a:endParaRPr lang="en-AU" sz="2400" b="1" dirty="0">
              <a:solidFill>
                <a:srgbClr val="0000FF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146175" y="2782888"/>
            <a:ext cx="7769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>
                <a:solidFill>
                  <a:srgbClr val="0000FF"/>
                </a:solidFill>
              </a:rPr>
              <a:t> 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12696"/>
              </p:ext>
            </p:extLst>
          </p:nvPr>
        </p:nvGraphicFramePr>
        <p:xfrm>
          <a:off x="457201" y="1497012"/>
          <a:ext cx="8351821" cy="3705152"/>
        </p:xfrm>
        <a:graphic>
          <a:graphicData uri="http://schemas.openxmlformats.org/drawingml/2006/table">
            <a:tbl>
              <a:tblPr firstRow="1" firstCol="1" bandRow="1"/>
              <a:tblGrid>
                <a:gridCol w="651163"/>
                <a:gridCol w="1730296"/>
                <a:gridCol w="1124357"/>
                <a:gridCol w="2248716"/>
                <a:gridCol w="412511"/>
                <a:gridCol w="412511"/>
                <a:gridCol w="412511"/>
                <a:gridCol w="412511"/>
                <a:gridCol w="412511"/>
                <a:gridCol w="534734"/>
              </a:tblGrid>
              <a:tr h="86083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Load Group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Load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Remarks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Calculations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Load Distribution 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Nos. Circuits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Contribution / Phase - Amps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990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W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W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A(</a:t>
                      </a:r>
                      <a:r>
                        <a:rPr lang="en-AU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 x twin 36W fluorescents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0.5A each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0.5 x 2 = 1 A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1A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B(ii)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 x double GPO’s (8pts)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1A / point, Table C8, 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AU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x 1A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 (8)                                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8A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 x reverse cycle Aircon.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12 A fixed load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1x12A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12A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Max demand sub mains</a:t>
                      </a:r>
                      <a:endParaRPr lang="en-AU" sz="14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2F034C-6033-445F-817A-11F194D42C20}" type="slidenum">
              <a:rPr lang="en-AU">
                <a:solidFill>
                  <a:srgbClr val="000000"/>
                </a:solidFill>
              </a:rPr>
              <a:pPr eaLnBrk="1" hangingPunct="1"/>
              <a:t>9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71513" y="354013"/>
            <a:ext cx="8015287" cy="440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AU" sz="1600" b="1" kern="0" dirty="0" smtClean="0">
                <a:solidFill>
                  <a:srgbClr val="000000"/>
                </a:solidFill>
              </a:rPr>
              <a:t>Amenities Block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418440"/>
              </p:ext>
            </p:extLst>
          </p:nvPr>
        </p:nvGraphicFramePr>
        <p:xfrm>
          <a:off x="341745" y="711195"/>
          <a:ext cx="8345055" cy="1889760"/>
        </p:xfrm>
        <a:graphic>
          <a:graphicData uri="http://schemas.openxmlformats.org/drawingml/2006/table">
            <a:tbl>
              <a:tblPr firstRow="1" firstCol="1" bandRow="1"/>
              <a:tblGrid>
                <a:gridCol w="507242"/>
                <a:gridCol w="1874522"/>
                <a:gridCol w="1124502"/>
                <a:gridCol w="2249004"/>
                <a:gridCol w="412035"/>
                <a:gridCol w="412565"/>
                <a:gridCol w="301221"/>
                <a:gridCol w="526473"/>
                <a:gridCol w="489527"/>
                <a:gridCol w="447964"/>
              </a:tblGrid>
              <a:tr h="585878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Amenities Block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50% of CB rating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AS/NZS 3001 – A2.1</a:t>
                      </a:r>
                      <a:endParaRPr lang="en-AU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 x twin 36W fluorescents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0.5 A each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0.5A x 8 = 4A (1 x 10A CB x 50% = 5A)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AU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 x double GPO’s (20pts</a:t>
                      </a: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)( 7,7,6)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2A / point, Table C8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1  X 7Pts x 2 = 14A = 1 x 16A x 50 % = 8A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6Pts x 2A = 12 A = 1 X 16 A  x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50 % = 8A </a:t>
                      </a:r>
                      <a:endParaRPr lang="en-AU" sz="12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AU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139" marR="57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23226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3434</TotalTime>
  <Words>1021</Words>
  <Application>Microsoft Office PowerPoint</Application>
  <PresentationFormat>On-screen Show (4:3)</PresentationFormat>
  <Paragraphs>489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Introduction</vt:lpstr>
      <vt:lpstr>Caravan Park Installation</vt:lpstr>
      <vt:lpstr>PowerPoint Presentation</vt:lpstr>
      <vt:lpstr>PowerPoint Presentation</vt:lpstr>
      <vt:lpstr>AS/NZS 3000:2007, Appendix C, Table C2, Page 359</vt:lpstr>
      <vt:lpstr>AS/NZS 3000:2007 Appendix C, Table C2, Page No 359 </vt:lpstr>
      <vt:lpstr>Site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ETL 4   Electrical Principles 2</dc:title>
  <dc:creator>Geoff</dc:creator>
  <cp:lastModifiedBy>Geoffs</cp:lastModifiedBy>
  <cp:revision>231</cp:revision>
  <cp:lastPrinted>2015-09-15T03:12:12Z</cp:lastPrinted>
  <dcterms:modified xsi:type="dcterms:W3CDTF">2016-10-31T12:03:43Z</dcterms:modified>
</cp:coreProperties>
</file>