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8"/>
  </p:notesMasterIdLst>
  <p:handoutMasterIdLst>
    <p:handoutMasterId r:id="rId69"/>
  </p:handoutMasterIdLst>
  <p:sldIdLst>
    <p:sldId id="256" r:id="rId2"/>
    <p:sldId id="341" r:id="rId3"/>
    <p:sldId id="320" r:id="rId4"/>
    <p:sldId id="339" r:id="rId5"/>
    <p:sldId id="340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18" r:id="rId54"/>
    <p:sldId id="272" r:id="rId55"/>
    <p:sldId id="259" r:id="rId56"/>
    <p:sldId id="273" r:id="rId57"/>
    <p:sldId id="262" r:id="rId58"/>
    <p:sldId id="283" r:id="rId59"/>
    <p:sldId id="279" r:id="rId60"/>
    <p:sldId id="280" r:id="rId61"/>
    <p:sldId id="281" r:id="rId62"/>
    <p:sldId id="282" r:id="rId63"/>
    <p:sldId id="319" r:id="rId64"/>
    <p:sldId id="284" r:id="rId65"/>
    <p:sldId id="285" r:id="rId66"/>
    <p:sldId id="261" r:id="rId6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4080">
          <p15:clr>
            <a:srgbClr val="A4A3A4"/>
          </p15:clr>
        </p15:guide>
        <p15:guide id="4" orient="horz" pos="720">
          <p15:clr>
            <a:srgbClr val="A4A3A4"/>
          </p15:clr>
        </p15:guide>
        <p15:guide id="5" pos="2880">
          <p15:clr>
            <a:srgbClr val="A4A3A4"/>
          </p15:clr>
        </p15:guide>
        <p15:guide id="6" pos="672">
          <p15:clr>
            <a:srgbClr val="A4A3A4"/>
          </p15:clr>
        </p15:guide>
        <p15:guide id="7" pos="50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FF"/>
    <a:srgbClr val="0000CC"/>
    <a:srgbClr val="FFCC00"/>
    <a:srgbClr val="FFFF00"/>
    <a:srgbClr val="C0C0C0"/>
    <a:srgbClr val="000000"/>
    <a:srgbClr val="008F8C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6480" autoAdjust="0"/>
  </p:normalViewPr>
  <p:slideViewPr>
    <p:cSldViewPr>
      <p:cViewPr varScale="1">
        <p:scale>
          <a:sx n="93" d="100"/>
          <a:sy n="93" d="100"/>
        </p:scale>
        <p:origin x="90" y="192"/>
      </p:cViewPr>
      <p:guideLst>
        <p:guide orient="horz" pos="1056"/>
        <p:guide orient="horz" pos="480"/>
        <p:guide orient="horz" pos="4080"/>
        <p:guide orient="horz" pos="720"/>
        <p:guide pos="2880"/>
        <p:guide pos="672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w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3D867A-3DDB-416F-8031-DCD6E2EEA22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111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696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96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696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11B062-52D1-4588-8B2C-860DB4412A2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2757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56A25-541A-43C7-9A42-7603B1615F5F}" type="slidenum">
              <a:rPr lang="en-AU"/>
              <a:pPr/>
              <a:t>1</a:t>
            </a:fld>
            <a:endParaRPr lang="en-AU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89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DB6D2-71B6-47E0-B363-B310CD4511FC}" type="slidenum">
              <a:rPr lang="en-AU"/>
              <a:pPr/>
              <a:t>10</a:t>
            </a:fld>
            <a:endParaRPr lang="en-AU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04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E6FEC-2351-49BE-8DE1-5D04125CDDE2}" type="slidenum">
              <a:rPr lang="en-AU"/>
              <a:pPr/>
              <a:t>11</a:t>
            </a:fld>
            <a:endParaRPr lang="en-AU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85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571C8-64D1-4312-AC07-347933D55FB5}" type="slidenum">
              <a:rPr lang="en-AU"/>
              <a:pPr/>
              <a:t>12</a:t>
            </a:fld>
            <a:endParaRPr lang="en-AU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9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4B011-CBCF-4430-A13E-084C9B19F82A}" type="slidenum">
              <a:rPr lang="en-AU"/>
              <a:pPr/>
              <a:t>13</a:t>
            </a:fld>
            <a:endParaRPr lang="en-AU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65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C61B0-6308-4D74-BDDE-8E9C4740B108}" type="slidenum">
              <a:rPr lang="en-AU"/>
              <a:pPr/>
              <a:t>14</a:t>
            </a:fld>
            <a:endParaRPr lang="en-A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58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75D2B-DCFE-4A9E-A481-A97344F975C1}" type="slidenum">
              <a:rPr lang="en-AU"/>
              <a:pPr/>
              <a:t>15</a:t>
            </a:fld>
            <a:endParaRPr lang="en-AU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04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B7E22-1E31-4FC2-A770-5273E4559107}" type="slidenum">
              <a:rPr lang="en-AU"/>
              <a:pPr/>
              <a:t>16</a:t>
            </a:fld>
            <a:endParaRPr lang="en-AU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15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6EAAB-74C2-480D-8FB8-1F5E10180A1A}" type="slidenum">
              <a:rPr lang="en-AU"/>
              <a:pPr/>
              <a:t>17</a:t>
            </a:fld>
            <a:endParaRPr lang="en-AU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00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69845-6340-4C8D-9ED9-DCA4AD938926}" type="slidenum">
              <a:rPr lang="en-AU"/>
              <a:pPr/>
              <a:t>18</a:t>
            </a:fld>
            <a:endParaRPr lang="en-AU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49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7D2AD-EF4C-49B0-8FE0-CEA9DFFE322A}" type="slidenum">
              <a:rPr lang="en-AU"/>
              <a:pPr/>
              <a:t>19</a:t>
            </a:fld>
            <a:endParaRPr lang="en-AU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8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BE0BE1-A61C-420C-8250-DE76ACA86B52}" type="slidenum">
              <a:rPr lang="en-AU"/>
              <a:pPr/>
              <a:t>2</a:t>
            </a:fld>
            <a:endParaRPr lang="en-AU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97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BE0BE1-A61C-420C-8250-DE76ACA86B52}" type="slidenum">
              <a:rPr lang="en-AU"/>
              <a:pPr/>
              <a:t>20</a:t>
            </a:fld>
            <a:endParaRPr lang="en-AU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45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E4665-AF94-445C-B756-1FA8B3ED975C}" type="slidenum">
              <a:rPr lang="en-AU"/>
              <a:pPr/>
              <a:t>21</a:t>
            </a:fld>
            <a:endParaRPr lang="en-AU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72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1B3AA-9659-44F5-8B67-8D2868027325}" type="slidenum">
              <a:rPr lang="en-AU"/>
              <a:pPr/>
              <a:t>22</a:t>
            </a:fld>
            <a:endParaRPr lang="en-AU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9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AF249-EE9A-443A-8526-3044CC3CAD89}" type="slidenum">
              <a:rPr lang="en-AU"/>
              <a:pPr/>
              <a:t>23</a:t>
            </a:fld>
            <a:endParaRPr lang="en-AU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54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DA7D8-B96C-4926-AEC1-135B78046591}" type="slidenum">
              <a:rPr lang="en-AU"/>
              <a:pPr/>
              <a:t>24</a:t>
            </a:fld>
            <a:endParaRPr lang="en-AU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86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BADC7-FA66-4848-B0E0-97F7A5C86FFD}" type="slidenum">
              <a:rPr lang="en-AU"/>
              <a:pPr/>
              <a:t>25</a:t>
            </a:fld>
            <a:endParaRPr lang="en-A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78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17CCA-3E1A-484E-A7DE-E9ED44280BDF}" type="slidenum">
              <a:rPr lang="en-AU"/>
              <a:pPr/>
              <a:t>26</a:t>
            </a:fld>
            <a:endParaRPr lang="en-AU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87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B5ABA-88AD-43A1-B3A8-864009183F27}" type="slidenum">
              <a:rPr lang="en-AU"/>
              <a:pPr/>
              <a:t>27</a:t>
            </a:fld>
            <a:endParaRPr lang="en-A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46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8B00B-33C4-4287-B233-FA8E89AF8D12}" type="slidenum">
              <a:rPr lang="en-AU"/>
              <a:pPr/>
              <a:t>28</a:t>
            </a:fld>
            <a:endParaRPr lang="en-AU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2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15C67-7F39-4CF9-907E-DD0767EC7A20}" type="slidenum">
              <a:rPr lang="en-AU"/>
              <a:pPr/>
              <a:t>29</a:t>
            </a:fld>
            <a:endParaRPr lang="en-AU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9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24A1A-9BB2-4818-BEE9-71977BB89063}" type="slidenum">
              <a:rPr lang="en-AU"/>
              <a:pPr/>
              <a:t>3</a:t>
            </a:fld>
            <a:endParaRPr lang="en-A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116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D945E-8560-4121-AAD4-471C73714B7C}" type="slidenum">
              <a:rPr lang="en-AU"/>
              <a:pPr/>
              <a:t>30</a:t>
            </a:fld>
            <a:endParaRPr lang="en-AU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605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F0530-198B-4BAB-A376-552DF7971F80}" type="slidenum">
              <a:rPr lang="en-AU"/>
              <a:pPr/>
              <a:t>31</a:t>
            </a:fld>
            <a:endParaRPr lang="en-A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46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C2D36-F535-4B68-B4D5-014F53D6D1DB}" type="slidenum">
              <a:rPr lang="en-AU"/>
              <a:pPr/>
              <a:t>32</a:t>
            </a:fld>
            <a:endParaRPr lang="en-AU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68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36D06-FB9D-41A2-BE99-742005DB1D6D}" type="slidenum">
              <a:rPr lang="en-AU"/>
              <a:pPr/>
              <a:t>33</a:t>
            </a:fld>
            <a:endParaRPr lang="en-AU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299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E2032-63A3-48C0-87DE-D68DF88823FF}" type="slidenum">
              <a:rPr lang="en-AU"/>
              <a:pPr/>
              <a:t>34</a:t>
            </a:fld>
            <a:endParaRPr lang="en-AU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356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D898A-4CAF-4329-9B3E-10D5E7E82A67}" type="slidenum">
              <a:rPr lang="en-AU"/>
              <a:pPr/>
              <a:t>35</a:t>
            </a:fld>
            <a:endParaRPr lang="en-A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976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B734F-3E18-469D-A1C6-782F3550DCCC}" type="slidenum">
              <a:rPr lang="en-AU"/>
              <a:pPr/>
              <a:t>36</a:t>
            </a:fld>
            <a:endParaRPr lang="en-AU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085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5C434-DE91-49E3-926D-D59F47B8D6E2}" type="slidenum">
              <a:rPr lang="en-AU"/>
              <a:pPr/>
              <a:t>37</a:t>
            </a:fld>
            <a:endParaRPr lang="en-AU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877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103C3-D7C7-44CF-999F-25A0857A683A}" type="slidenum">
              <a:rPr lang="en-AU"/>
              <a:pPr/>
              <a:t>38</a:t>
            </a:fld>
            <a:endParaRPr lang="en-AU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77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1F174-9803-4AA4-A159-052A4BD3AE64}" type="slidenum">
              <a:rPr lang="en-AU"/>
              <a:pPr/>
              <a:t>39</a:t>
            </a:fld>
            <a:endParaRPr lang="en-AU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1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FB4D5-E628-45E9-AE96-6EFE4BC115BA}" type="slidenum">
              <a:rPr lang="en-AU"/>
              <a:pPr/>
              <a:t>4</a:t>
            </a:fld>
            <a:endParaRPr lang="en-AU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952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A1254-502B-43BD-90D3-9456B6196EDB}" type="slidenum">
              <a:rPr lang="en-AU"/>
              <a:pPr/>
              <a:t>40</a:t>
            </a:fld>
            <a:endParaRPr lang="en-AU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6D221-AE01-4035-9B9E-AC5CC9ECE877}" type="slidenum">
              <a:rPr lang="en-AU"/>
              <a:pPr/>
              <a:t>41</a:t>
            </a:fld>
            <a:endParaRPr lang="en-A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523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DFD21-7A9B-4634-8D78-4DCBA2535483}" type="slidenum">
              <a:rPr lang="en-AU"/>
              <a:pPr/>
              <a:t>42</a:t>
            </a:fld>
            <a:endParaRPr lang="en-AU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294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3AC7A-32CA-4002-B846-CB20D8D91214}" type="slidenum">
              <a:rPr lang="en-AU"/>
              <a:pPr/>
              <a:t>43</a:t>
            </a:fld>
            <a:endParaRPr lang="en-A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67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4A90C-D040-40A6-8474-1E4952F1381A}" type="slidenum">
              <a:rPr lang="en-AU"/>
              <a:pPr/>
              <a:t>44</a:t>
            </a:fld>
            <a:endParaRPr lang="en-AU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30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13020-740D-4754-A7E1-07DA34144AFC}" type="slidenum">
              <a:rPr lang="en-AU"/>
              <a:pPr/>
              <a:t>45</a:t>
            </a:fld>
            <a:endParaRPr lang="en-AU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930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B0092-A0E3-407C-9CC3-591DDC8BA875}" type="slidenum">
              <a:rPr lang="en-AU"/>
              <a:pPr/>
              <a:t>46</a:t>
            </a:fld>
            <a:endParaRPr lang="en-AU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539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5923C-1492-4832-A8C8-4F4DBAFA2638}" type="slidenum">
              <a:rPr lang="en-AU"/>
              <a:pPr/>
              <a:t>47</a:t>
            </a:fld>
            <a:endParaRPr lang="en-AU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348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6E003-80F2-4953-A03A-2D066AD53042}" type="slidenum">
              <a:rPr lang="en-AU"/>
              <a:pPr/>
              <a:t>48</a:t>
            </a:fld>
            <a:endParaRPr lang="en-AU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125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466F4-9CE0-4F5A-85DB-1948EFEDEF74}" type="slidenum">
              <a:rPr lang="en-AU"/>
              <a:pPr/>
              <a:t>49</a:t>
            </a:fld>
            <a:endParaRPr lang="en-AU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24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A36A4-F846-4638-AEBB-FEB5D39BA1A0}" type="slidenum">
              <a:rPr lang="en-AU"/>
              <a:pPr/>
              <a:t>5</a:t>
            </a:fld>
            <a:endParaRPr lang="en-AU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020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41920-8C6D-48F7-AF91-6193DF4C32A2}" type="slidenum">
              <a:rPr lang="en-AU"/>
              <a:pPr/>
              <a:t>50</a:t>
            </a:fld>
            <a:endParaRPr lang="en-AU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755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21C2B-CD26-4A5F-9E64-EE61B3A11C10}" type="slidenum">
              <a:rPr lang="en-AU"/>
              <a:pPr/>
              <a:t>51</a:t>
            </a:fld>
            <a:endParaRPr lang="en-AU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083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A4AEB-E66F-4419-88F7-24C3A170041E}" type="slidenum">
              <a:rPr lang="en-AU"/>
              <a:pPr/>
              <a:t>52</a:t>
            </a:fld>
            <a:endParaRPr lang="en-AU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126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223A3-4720-49DF-A9F8-A9F6BDFD0FD0}" type="slidenum">
              <a:rPr lang="en-AU"/>
              <a:pPr/>
              <a:t>53</a:t>
            </a:fld>
            <a:endParaRPr lang="en-AU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161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21A07-D7F4-4F98-8780-15C9E086E1AD}" type="slidenum">
              <a:rPr lang="en-AU"/>
              <a:pPr/>
              <a:t>54</a:t>
            </a:fld>
            <a:endParaRPr lang="en-AU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105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69776-AF5C-4EC2-A503-BDF4B9AA566F}" type="slidenum">
              <a:rPr lang="en-AU"/>
              <a:pPr/>
              <a:t>55</a:t>
            </a:fld>
            <a:endParaRPr lang="en-AU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084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570BC-1E56-487B-9F3C-6F7E0A2729D9}" type="slidenum">
              <a:rPr lang="en-AU"/>
              <a:pPr/>
              <a:t>56</a:t>
            </a:fld>
            <a:endParaRPr lang="en-AU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988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36F79-4446-4D22-87D7-D238817A2EC7}" type="slidenum">
              <a:rPr lang="en-AU"/>
              <a:pPr/>
              <a:t>57</a:t>
            </a:fld>
            <a:endParaRPr lang="en-AU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86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D60F8-E25C-4C4A-8A12-386D0BB4ADE9}" type="slidenum">
              <a:rPr lang="en-AU"/>
              <a:pPr/>
              <a:t>58</a:t>
            </a:fld>
            <a:endParaRPr lang="en-AU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334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BCB03-1FF6-4207-9E88-BFA0919D9551}" type="slidenum">
              <a:rPr lang="en-AU"/>
              <a:pPr/>
              <a:t>59</a:t>
            </a:fld>
            <a:endParaRPr lang="en-AU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9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C1A14-66A4-4B8E-8FA3-966FA80EC8D9}" type="slidenum">
              <a:rPr lang="en-AU"/>
              <a:pPr/>
              <a:t>6</a:t>
            </a:fld>
            <a:endParaRPr lang="en-AU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305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1DAF9F-A093-482C-916B-D1F23139B57F}" type="slidenum">
              <a:rPr lang="en-AU"/>
              <a:pPr/>
              <a:t>60</a:t>
            </a:fld>
            <a:endParaRPr lang="en-AU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1252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68C9B-DB67-47C1-B056-5F2D172E82F8}" type="slidenum">
              <a:rPr lang="en-AU"/>
              <a:pPr/>
              <a:t>61</a:t>
            </a:fld>
            <a:endParaRPr lang="en-AU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4183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3B1DA-65E2-47A8-8C50-835C3A6DC5E0}" type="slidenum">
              <a:rPr lang="en-AU"/>
              <a:pPr/>
              <a:t>62</a:t>
            </a:fld>
            <a:endParaRPr lang="en-AU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036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2F4A9-7B28-48B0-8033-03540925E704}" type="slidenum">
              <a:rPr lang="en-AU"/>
              <a:pPr/>
              <a:t>63</a:t>
            </a:fld>
            <a:endParaRPr lang="en-A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59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C90D5-AF47-43B5-9DFE-C9FAA7C2C7C1}" type="slidenum">
              <a:rPr lang="en-AU"/>
              <a:pPr/>
              <a:t>64</a:t>
            </a:fld>
            <a:endParaRPr lang="en-AU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63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B1B07-7D1A-4D4D-B1EC-1412CEC5E14F}" type="slidenum">
              <a:rPr lang="en-AU"/>
              <a:pPr/>
              <a:t>65</a:t>
            </a:fld>
            <a:endParaRPr lang="en-AU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045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40F48-3ECE-4390-9D56-43D5BFACFADD}" type="slidenum">
              <a:rPr lang="en-AU"/>
              <a:pPr/>
              <a:t>66</a:t>
            </a:fld>
            <a:endParaRPr lang="en-AU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BB33A-F747-48ED-8748-00FB8BD8E009}" type="slidenum">
              <a:rPr lang="en-AU"/>
              <a:pPr/>
              <a:t>7</a:t>
            </a:fld>
            <a:endParaRPr lang="en-AU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00E7A-26EA-42ED-BB38-616FD737637D}" type="slidenum">
              <a:rPr lang="en-AU"/>
              <a:pPr/>
              <a:t>8</a:t>
            </a:fld>
            <a:endParaRPr lang="en-AU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66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F5C4D-C419-4267-84DF-72106921EC9D}" type="slidenum">
              <a:rPr lang="en-AU"/>
              <a:pPr/>
              <a:t>9</a:t>
            </a:fld>
            <a:endParaRPr lang="en-AU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6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528C8-DD6B-4D51-B3A0-1992B571F19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7072-5112-45E8-972F-AFFD340E7D6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ACB5-FE69-4079-9A08-CC8603E5E45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3A70-9EFB-4980-8E3D-7AB99A9D7D9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9755-BB9F-4300-82E1-5B37945D0D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4965-CEBF-4E1C-9F31-F9DB1B3D2E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D986-D47B-49D0-873C-F4CF3416F07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5A68-BA1C-44EC-B0FC-5E3AB4D6E2B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E25C-F463-4D04-9D84-D0E28A663D7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295E-9B87-42F5-BBB9-CDCA98A4A42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B757-1D9B-4204-83C3-E661A463AF6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BFB4-51DB-418A-86DE-BAF7BBE252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9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8.e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35.xml"/><Relationship Id="rId3" Type="http://schemas.openxmlformats.org/officeDocument/2006/relationships/notesSlide" Target="../notesSlides/notesSlide3.xml"/><Relationship Id="rId7" Type="http://schemas.openxmlformats.org/officeDocument/2006/relationships/slide" Target="slide16.xml"/><Relationship Id="rId12" Type="http://schemas.openxmlformats.org/officeDocument/2006/relationships/slide" Target="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13.xml"/><Relationship Id="rId11" Type="http://schemas.openxmlformats.org/officeDocument/2006/relationships/slide" Target="slide42.xml"/><Relationship Id="rId5" Type="http://schemas.openxmlformats.org/officeDocument/2006/relationships/image" Target="../media/image1.wmf"/><Relationship Id="rId10" Type="http://schemas.openxmlformats.org/officeDocument/2006/relationships/slide" Target="slide18.xml"/><Relationship Id="rId4" Type="http://schemas.openxmlformats.org/officeDocument/2006/relationships/oleObject" Target="../embeddings/oleObject1.bin"/><Relationship Id="rId9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8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9.wmf"/><Relationship Id="rId4" Type="http://schemas.openxmlformats.org/officeDocument/2006/relationships/oleObject" Target="../embeddings/Microsoft_Word_97_-_2003_Document1.doc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4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5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6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4900" y="1219200"/>
            <a:ext cx="6934200" cy="1143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Circuit Protection Principles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1520" y="6453336"/>
            <a:ext cx="8640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accent1"/>
                </a:solidFill>
              </a:rPr>
              <a:t>Circuit Protection.pps     Version </a:t>
            </a:r>
            <a:r>
              <a:rPr lang="en-US" sz="1400" dirty="0" smtClean="0">
                <a:solidFill>
                  <a:schemeClr val="accent1"/>
                </a:solidFill>
              </a:rPr>
              <a:t>3     </a:t>
            </a:r>
            <a:r>
              <a:rPr lang="en-US" sz="1400" dirty="0">
                <a:solidFill>
                  <a:schemeClr val="accent1"/>
                </a:solidFill>
              </a:rPr>
              <a:t>S. G. </a:t>
            </a:r>
            <a:r>
              <a:rPr lang="en-US" sz="1400" dirty="0" smtClean="0">
                <a:solidFill>
                  <a:schemeClr val="accent1"/>
                </a:solidFill>
              </a:rPr>
              <a:t>Brooks 2006: Revised Terry O’Grady 2013</a:t>
            </a:r>
            <a:endParaRPr lang="en-AU" sz="1400" dirty="0">
              <a:solidFill>
                <a:schemeClr val="accent1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04800" y="6308725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chemeClr val="accent1"/>
              </a:solidFill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905000" y="4343400"/>
            <a:ext cx="533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</a:rPr>
              <a:t>References: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</a:rPr>
              <a:t>AS/NZS </a:t>
            </a:r>
            <a:r>
              <a:rPr lang="en-US" dirty="0" smtClean="0">
                <a:solidFill>
                  <a:srgbClr val="FFFF00"/>
                </a:solidFill>
              </a:rPr>
              <a:t>3000:2018 </a:t>
            </a:r>
            <a:r>
              <a:rPr lang="en-US" dirty="0">
                <a:solidFill>
                  <a:srgbClr val="FFFF00"/>
                </a:solidFill>
              </a:rPr>
              <a:t>Wiring </a:t>
            </a:r>
            <a:r>
              <a:rPr lang="en-US" dirty="0" smtClean="0">
                <a:solidFill>
                  <a:srgbClr val="FFFF00"/>
                </a:solidFill>
              </a:rPr>
              <a:t>Rules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</a:rPr>
              <a:t>AS/NZS </a:t>
            </a:r>
            <a:r>
              <a:rPr lang="en-US" dirty="0" smtClean="0">
                <a:solidFill>
                  <a:srgbClr val="FFFF00"/>
                </a:solidFill>
              </a:rPr>
              <a:t>3008.1.1:2017 </a:t>
            </a:r>
            <a:r>
              <a:rPr lang="en-US" dirty="0" smtClean="0">
                <a:solidFill>
                  <a:srgbClr val="FFFF00"/>
                </a:solidFill>
              </a:rPr>
              <a:t>Cable Selection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</a:rPr>
              <a:t>		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391150" y="234950"/>
            <a:ext cx="352425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Building &amp; Trades</a:t>
            </a:r>
            <a:endParaRPr lang="en-US" sz="1400" dirty="0" smtClean="0">
              <a:solidFill>
                <a:schemeClr val="accent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Midland</a:t>
            </a:r>
            <a:endParaRPr lang="en-AU" sz="14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09142" y="2655957"/>
            <a:ext cx="5981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presentation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outlines the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principles of circuit protection in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electrical installation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971600" y="3494157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defRPr>
            </a:lvl9pPr>
          </a:lstStyle>
          <a:p>
            <a:pPr algn="ctr"/>
            <a:r>
              <a:rPr lang="en-A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intended for use in the delivery of these competencies;</a:t>
            </a:r>
          </a:p>
          <a:p>
            <a:pPr algn="ctr"/>
            <a:r>
              <a:rPr lang="en-A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UEENEEG107A, UEENEEG063A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000" dirty="0">
                <a:solidFill>
                  <a:schemeClr val="bg1"/>
                </a:solidFill>
              </a:rPr>
              <a:t>Short-circuit Protection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066800" y="1249363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Short-circuit fault protection is achieved by:</a:t>
            </a:r>
            <a:endParaRPr lang="en-AU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066800" y="2286000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The action of the fuse or circuit breaker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 being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fast enough to open the circuit before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the let-through energy can attain a value that would cause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damage by overheating, arcing or mechanical stress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; and</a:t>
            </a:r>
            <a:endParaRPr lang="en-AU" sz="18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066800" y="43434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The protective device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being capable of opening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the circuit, under these high fault current conditions,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without damage to itself.</a:t>
            </a:r>
            <a:endParaRPr lang="en-AU" dirty="0">
              <a:solidFill>
                <a:srgbClr val="FFFF00"/>
              </a:solidFill>
              <a:cs typeface="Courier New" pitchFamily="49" charset="0"/>
            </a:endParaRP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8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build="p"/>
      <p:bldP spid="77829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D:\Scanner\Trans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8800"/>
            <a:ext cx="2769337" cy="3494708"/>
          </a:xfrm>
          <a:prstGeom prst="rect">
            <a:avLst/>
          </a:prstGeom>
          <a:noFill/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000" dirty="0">
                <a:solidFill>
                  <a:schemeClr val="bg1"/>
                </a:solidFill>
              </a:rPr>
              <a:t>Short Circuit Current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066800" y="1143000"/>
            <a:ext cx="7543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In the case of a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short 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circuit,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there are two 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limiting factors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to the magnitude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 current value, they are;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circuit 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impedance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of the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fault circuit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 available 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short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circuit energy. 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066800" y="3276600"/>
            <a:ext cx="396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This includes the impedance of the supply source,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 most cases the 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Distribution Transformer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provided by the network operator.</a:t>
            </a:r>
            <a:r>
              <a:rPr lang="en-AU" dirty="0">
                <a:solidFill>
                  <a:schemeClr val="bg1"/>
                </a:solidFill>
                <a:cs typeface="Courier New" pitchFamily="49" charset="0"/>
              </a:rPr>
              <a:t> </a:t>
            </a: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" presetClass="entr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  <p:bldP spid="78854" grpId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Transformer Impedance Percent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066800" y="114300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The impedance percent of a transformer </a:t>
            </a:r>
            <a:r>
              <a:rPr lang="en-US" sz="18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is usually stated as the percentage of the primary-rated voltage that is necessary to cause full-load current in the secondary if the load terminals have a short across them</a:t>
            </a:r>
            <a:r>
              <a:rPr lang="en-US" sz="1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  <a:endParaRPr lang="en-AU" sz="18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066800" y="3733800"/>
            <a:ext cx="73914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 distribution transformer having</a:t>
            </a:r>
            <a:r>
              <a:rPr lang="en-US" sz="1800" dirty="0">
                <a:solidFill>
                  <a:srgbClr val="FFFF00"/>
                </a:solidFill>
              </a:rPr>
              <a:t> a full load current rating of 500 amps </a:t>
            </a:r>
            <a:r>
              <a:rPr lang="en-US" sz="1800" dirty="0">
                <a:solidFill>
                  <a:schemeClr val="bg1"/>
                </a:solidFill>
              </a:rPr>
              <a:t>and an </a:t>
            </a:r>
            <a:r>
              <a:rPr lang="en-US" sz="1800" dirty="0">
                <a:solidFill>
                  <a:srgbClr val="FFFF00"/>
                </a:solidFill>
              </a:rPr>
              <a:t>impedance percent of 5% </a:t>
            </a:r>
            <a:r>
              <a:rPr lang="en-US" sz="1800" dirty="0">
                <a:solidFill>
                  <a:schemeClr val="bg1"/>
                </a:solidFill>
              </a:rPr>
              <a:t>would have a theoretical </a:t>
            </a:r>
            <a:r>
              <a:rPr lang="en-US" sz="1800" dirty="0">
                <a:solidFill>
                  <a:srgbClr val="FFFF00"/>
                </a:solidFill>
              </a:rPr>
              <a:t>short circuit current of 20 x 500 or 10 000 amps</a:t>
            </a:r>
            <a:r>
              <a:rPr lang="en-US" sz="1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 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34888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800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A common transformer impedance percent value is 5 per cent. </a:t>
            </a:r>
            <a:r>
              <a:rPr lang="en-US" sz="1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If 5 per cent of supply voltage will produce full load current, </a:t>
            </a:r>
            <a:r>
              <a:rPr lang="en-US" sz="1800" dirty="0" err="1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then,with</a:t>
            </a:r>
            <a:r>
              <a:rPr lang="en-US" sz="18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a secondary short circuit and normal supply voltage of 100 per cent, twenty times the rated full load current will be present.</a:t>
            </a:r>
            <a:endParaRPr lang="en-AU" sz="18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797152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   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100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Short circuit current  =  Full load current  x ------------------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                                    Impedance %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9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7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6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79876" grpId="0" uiExpand="1" build="p"/>
      <p:bldP spid="6" grpId="0" animBg="1"/>
      <p:bldP spid="7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Transformer Full Load Current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047750" y="11430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905250" algn="l"/>
              </a:tabLst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The rated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full load output current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of a typical three-phase distribution transformer is given by the equation:</a:t>
            </a:r>
            <a:r>
              <a:rPr lang="en-AU" sz="1800" dirty="0">
                <a:solidFill>
                  <a:schemeClr val="bg1"/>
                </a:solidFill>
                <a:cs typeface="Courier New" pitchFamily="49" charset="0"/>
              </a:rPr>
              <a:t> </a:t>
            </a:r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1066800" y="3733800"/>
            <a:ext cx="7772400" cy="2184400"/>
            <a:chOff x="672" y="2176"/>
            <a:chExt cx="4896" cy="1376"/>
          </a:xfrm>
        </p:grpSpPr>
        <p:sp>
          <p:nvSpPr>
            <p:cNvPr id="80902" name="Rectangle 6"/>
            <p:cNvSpPr>
              <a:spLocks noChangeArrowheads="1"/>
            </p:cNvSpPr>
            <p:nvPr/>
          </p:nvSpPr>
          <p:spPr bwMode="auto">
            <a:xfrm>
              <a:off x="672" y="2176"/>
              <a:ext cx="48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 the rated full load current of a </a:t>
              </a:r>
              <a:r>
                <a:rPr lang="en-US" sz="1800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500 kVA, </a:t>
              </a:r>
              <a:r>
                <a:rPr lang="en-US" sz="1800" dirty="0" smtClean="0">
                  <a:solidFill>
                    <a:srgbClr val="FFFF00"/>
                  </a:solidFill>
                  <a:latin typeface="Arial" charset="0"/>
                  <a:cs typeface="Arial" charset="0"/>
                </a:rPr>
                <a:t>415 - 240 volt</a:t>
              </a:r>
              <a:r>
                <a:rPr lang="en-US" sz="18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  </a:t>
              </a: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three phase distribution transformer with an impedance of 5% is:</a:t>
              </a:r>
              <a:r>
                <a:rPr lang="en-AU" sz="1800" dirty="0">
                  <a:solidFill>
                    <a:schemeClr val="bg1"/>
                  </a:solidFill>
                  <a:cs typeface="Courier New" pitchFamily="49" charset="0"/>
                </a:rPr>
                <a:t> </a:t>
              </a:r>
              <a:endParaRPr lang="en-US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graphicFrame>
          <p:nvGraphicFramePr>
            <p:cNvPr id="80903" name="Object 7"/>
            <p:cNvGraphicFramePr>
              <a:graphicFrameLocks noChangeAspect="1"/>
            </p:cNvGraphicFramePr>
            <p:nvPr/>
          </p:nvGraphicFramePr>
          <p:xfrm>
            <a:off x="793" y="2800"/>
            <a:ext cx="991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9" name="Equation" r:id="rId4" imgW="1054100" imgH="419100" progId="Equation.3">
                    <p:embed/>
                  </p:oleObj>
                </mc:Choice>
                <mc:Fallback>
                  <p:oleObj name="Equation" r:id="rId4" imgW="1054100" imgH="4191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70000" contrast="-70000"/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2800"/>
                          <a:ext cx="991" cy="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904" name="Text Box 8"/>
            <p:cNvSpPr txBox="1">
              <a:spLocks noChangeArrowheads="1"/>
            </p:cNvSpPr>
            <p:nvPr/>
          </p:nvSpPr>
          <p:spPr bwMode="auto">
            <a:xfrm>
              <a:off x="864" y="326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= </a:t>
              </a:r>
              <a:r>
                <a:rPr lang="en-US" sz="18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695.6 A</a:t>
              </a:r>
              <a:endParaRPr lang="en-AU" sz="18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3200400" y="2286000"/>
            <a:ext cx="2590800" cy="7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      </a:t>
            </a:r>
            <a:r>
              <a:rPr lang="en-AU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AU" sz="18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kVA</a:t>
            </a:r>
            <a:r>
              <a:rPr lang="en-AU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x 1000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1800" baseline="-300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FL</a:t>
            </a:r>
            <a:r>
              <a:rPr lang="en-AU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= -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-</a:t>
            </a:r>
            <a:r>
              <a:rPr lang="en-AU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--------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----</a:t>
            </a:r>
            <a:r>
              <a:rPr lang="en-AU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 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   </a:t>
            </a:r>
            <a:r>
              <a:rPr lang="en-AU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  √3  x  V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LINE</a:t>
            </a:r>
            <a:endParaRPr lang="en-AU" sz="1800" baseline="-25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U-Turn Arrow 9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6" grpId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Prospective Fault Current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085850" y="1143000"/>
            <a:ext cx="76626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The available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short circuit current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of a 500 kVA / 415 volt transformer if it had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an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impedance of 5%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would be:</a:t>
            </a:r>
            <a:r>
              <a:rPr lang="en-AU" sz="1800" dirty="0">
                <a:solidFill>
                  <a:schemeClr val="bg1"/>
                </a:solidFill>
                <a:cs typeface="Courier New" pitchFamily="49" charset="0"/>
              </a:rPr>
              <a:t> </a:t>
            </a:r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1487488" y="2286002"/>
            <a:ext cx="6773863" cy="2427289"/>
            <a:chOff x="1040" y="1834"/>
            <a:chExt cx="4267" cy="1529"/>
          </a:xfrm>
        </p:grpSpPr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1214" y="2463"/>
              <a:ext cx="1090" cy="900"/>
              <a:chOff x="1214" y="2463"/>
              <a:chExt cx="1090" cy="900"/>
            </a:xfrm>
          </p:grpSpPr>
          <p:sp>
            <p:nvSpPr>
              <p:cNvPr id="81927" name="Text Box 7"/>
              <p:cNvSpPr txBox="1">
                <a:spLocks noChangeArrowheads="1"/>
              </p:cNvSpPr>
              <p:nvPr/>
            </p:nvSpPr>
            <p:spPr bwMode="auto">
              <a:xfrm>
                <a:off x="1296" y="3072"/>
                <a:ext cx="100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 13 912 A</a:t>
                </a:r>
                <a:endParaRPr lang="en-AU" sz="2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81928" name="Object 8"/>
              <p:cNvGraphicFramePr>
                <a:graphicFrameLocks noChangeAspect="1"/>
              </p:cNvGraphicFramePr>
              <p:nvPr/>
            </p:nvGraphicFramePr>
            <p:xfrm>
              <a:off x="1214" y="2463"/>
              <a:ext cx="1025" cy="4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1947" name="Equation" r:id="rId4" imgW="863280" imgH="393480" progId="Equation.3">
                      <p:embed/>
                    </p:oleObj>
                  </mc:Choice>
                  <mc:Fallback>
                    <p:oleObj name="Equation" r:id="rId4" imgW="863280" imgH="393480" progId="Equation.3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lum bright="70000" contrast="-70000"/>
                            <a:grayscl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14" y="2463"/>
                            <a:ext cx="1025" cy="4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1929" name="Text Box 9"/>
            <p:cNvSpPr txBox="1">
              <a:spLocks noChangeArrowheads="1"/>
            </p:cNvSpPr>
            <p:nvPr/>
          </p:nvSpPr>
          <p:spPr bwMode="auto">
            <a:xfrm>
              <a:off x="2880" y="2496"/>
              <a:ext cx="10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CC00"/>
                  </a:solidFill>
                  <a:latin typeface="Times New Roman" pitchFamily="18" charset="0"/>
                </a:rPr>
                <a:t>I</a:t>
              </a:r>
              <a:r>
                <a:rPr lang="en-US" sz="1700" baseline="-25000" dirty="0">
                  <a:solidFill>
                    <a:srgbClr val="FFCC00"/>
                  </a:solidFill>
                </a:rPr>
                <a:t>SC</a:t>
              </a:r>
              <a:r>
                <a:rPr lang="en-US" sz="1600" dirty="0">
                  <a:solidFill>
                    <a:srgbClr val="FFCC00"/>
                  </a:solidFill>
                </a:rPr>
                <a:t> = 13 912 A</a:t>
              </a:r>
              <a:endParaRPr lang="en-AU" sz="1600" dirty="0">
                <a:solidFill>
                  <a:srgbClr val="FFCC00"/>
                </a:solidFill>
              </a:endParaRPr>
            </a:p>
          </p:txBody>
        </p:sp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2880" y="1834"/>
              <a:ext cx="100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500 kVA 415 V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5% Impedance</a:t>
              </a:r>
              <a:endParaRPr lang="en-AU" sz="14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81931" name="Object 11"/>
            <p:cNvGraphicFramePr>
              <a:graphicFrameLocks noChangeAspect="1"/>
            </p:cNvGraphicFramePr>
            <p:nvPr/>
          </p:nvGraphicFramePr>
          <p:xfrm>
            <a:off x="3074" y="2191"/>
            <a:ext cx="2233" cy="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8" name="CorelDRAW!" r:id="rId6" imgW="3545129" imgH="1260043" progId="">
                    <p:embed/>
                  </p:oleObj>
                </mc:Choice>
                <mc:Fallback>
                  <p:oleObj name="CorelDRAW!" r:id="rId6" imgW="3545129" imgH="1260043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4" y="2191"/>
                          <a:ext cx="2233" cy="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25" name="Object 5"/>
            <p:cNvGraphicFramePr>
              <a:graphicFrameLocks noChangeAspect="1"/>
            </p:cNvGraphicFramePr>
            <p:nvPr/>
          </p:nvGraphicFramePr>
          <p:xfrm>
            <a:off x="1040" y="1887"/>
            <a:ext cx="1232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9" name="Equation" r:id="rId8" imgW="965200" imgH="393700" progId="Equation.3">
                    <p:embed/>
                  </p:oleObj>
                </mc:Choice>
                <mc:Fallback>
                  <p:oleObj name="Equation" r:id="rId8" imgW="965200" imgH="3937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lum bright="70000" contrast="-70000"/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0" y="1887"/>
                          <a:ext cx="1232" cy="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U-Turn Arrow 12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Impedance/Phase of Supply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009650" y="116205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If the available short circuit current of the 415 volt 500 kVA  transformer was 13 912 amps, the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impedance per phase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(Z</a:t>
            </a:r>
            <a:r>
              <a:rPr lang="en-US" sz="1800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) would be:</a:t>
            </a:r>
            <a:r>
              <a:rPr lang="en-AU" sz="1800" dirty="0">
                <a:solidFill>
                  <a:schemeClr val="bg1"/>
                </a:solidFill>
                <a:cs typeface="Courier New" pitchFamily="49" charset="0"/>
              </a:rPr>
              <a:t> </a:t>
            </a: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1714500" y="2911475"/>
            <a:ext cx="6762750" cy="2427288"/>
            <a:chOff x="1080" y="1834"/>
            <a:chExt cx="4260" cy="1529"/>
          </a:xfrm>
        </p:grpSpPr>
        <p:graphicFrame>
          <p:nvGraphicFramePr>
            <p:cNvPr id="82949" name="Object 5"/>
            <p:cNvGraphicFramePr>
              <a:graphicFrameLocks noChangeAspect="1"/>
            </p:cNvGraphicFramePr>
            <p:nvPr/>
          </p:nvGraphicFramePr>
          <p:xfrm>
            <a:off x="1080" y="1863"/>
            <a:ext cx="1151" cy="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71" name="Equation" r:id="rId4" imgW="901309" imgH="431613" progId="Equation.3">
                    <p:embed/>
                  </p:oleObj>
                </mc:Choice>
                <mc:Fallback>
                  <p:oleObj name="Equation" r:id="rId4" imgW="901309" imgH="431613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70000" contrast="-70000"/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0" y="1863"/>
                          <a:ext cx="1151" cy="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950" name="Text Box 6"/>
            <p:cNvSpPr txBox="1">
              <a:spLocks noChangeArrowheads="1"/>
            </p:cNvSpPr>
            <p:nvPr/>
          </p:nvSpPr>
          <p:spPr bwMode="auto">
            <a:xfrm>
              <a:off x="1565" y="3072"/>
              <a:ext cx="145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 0.01725 ohms</a:t>
              </a:r>
              <a:endPara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2951" name="Object 7"/>
            <p:cNvGraphicFramePr>
              <a:graphicFrameLocks noChangeAspect="1"/>
            </p:cNvGraphicFramePr>
            <p:nvPr/>
          </p:nvGraphicFramePr>
          <p:xfrm>
            <a:off x="1613" y="2474"/>
            <a:ext cx="678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72" name="Equation" r:id="rId6" imgW="571252" imgH="431613" progId="Equation.3">
                    <p:embed/>
                  </p:oleObj>
                </mc:Choice>
                <mc:Fallback>
                  <p:oleObj name="Equation" r:id="rId6" imgW="571252" imgH="431613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lum bright="70000" contrast="-70000"/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3" y="2474"/>
                          <a:ext cx="678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952" name="Text Box 8"/>
            <p:cNvSpPr txBox="1">
              <a:spLocks noChangeArrowheads="1"/>
            </p:cNvSpPr>
            <p:nvPr/>
          </p:nvSpPr>
          <p:spPr bwMode="auto">
            <a:xfrm>
              <a:off x="2832" y="2496"/>
              <a:ext cx="12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C000"/>
                  </a:solidFill>
                  <a:latin typeface="Times New Roman" pitchFamily="18" charset="0"/>
                </a:rPr>
                <a:t>I</a:t>
              </a:r>
              <a:r>
                <a:rPr lang="en-US" sz="1700" baseline="-25000" dirty="0">
                  <a:solidFill>
                    <a:srgbClr val="FFC000"/>
                  </a:solidFill>
                </a:rPr>
                <a:t>SC</a:t>
              </a:r>
              <a:r>
                <a:rPr lang="en-US" sz="1600" dirty="0">
                  <a:solidFill>
                    <a:srgbClr val="FFC000"/>
                  </a:solidFill>
                </a:rPr>
                <a:t> = 13 912 A</a:t>
              </a:r>
              <a:endParaRPr lang="en-AU" sz="1600" dirty="0">
                <a:solidFill>
                  <a:srgbClr val="FFC000"/>
                </a:solidFill>
              </a:endParaRPr>
            </a:p>
          </p:txBody>
        </p:sp>
        <p:sp>
          <p:nvSpPr>
            <p:cNvPr id="82953" name="Text Box 9"/>
            <p:cNvSpPr txBox="1">
              <a:spLocks noChangeArrowheads="1"/>
            </p:cNvSpPr>
            <p:nvPr/>
          </p:nvSpPr>
          <p:spPr bwMode="auto">
            <a:xfrm>
              <a:off x="2880" y="1834"/>
              <a:ext cx="100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500 kVA 415 V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5% Impedance</a:t>
              </a:r>
              <a:endParaRPr lang="en-AU" sz="1400" dirty="0">
                <a:solidFill>
                  <a:schemeClr val="bg1"/>
                </a:solidFill>
              </a:endParaRPr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2880" y="2784"/>
              <a:ext cx="12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C000"/>
                  </a:solidFill>
                  <a:latin typeface="Times New Roman" pitchFamily="18" charset="0"/>
                </a:rPr>
                <a:t>Z</a:t>
              </a:r>
              <a:r>
                <a:rPr lang="en-US" sz="1700" baseline="-25000" dirty="0">
                  <a:solidFill>
                    <a:srgbClr val="FFC000"/>
                  </a:solidFill>
                  <a:latin typeface="Times New Roman" pitchFamily="18" charset="0"/>
                </a:rPr>
                <a:t>1</a:t>
              </a:r>
              <a:r>
                <a:rPr lang="en-US" sz="1600" dirty="0">
                  <a:solidFill>
                    <a:srgbClr val="FFC000"/>
                  </a:solidFill>
                </a:rPr>
                <a:t> = 0.01725 </a:t>
              </a:r>
              <a:r>
                <a:rPr lang="en-US" sz="1600" dirty="0">
                  <a:solidFill>
                    <a:srgbClr val="FFC000"/>
                  </a:solidFill>
                  <a:sym typeface="Symbol" pitchFamily="18" charset="2"/>
                </a:rPr>
                <a:t></a:t>
              </a:r>
              <a:endParaRPr lang="en-AU" sz="1600" dirty="0">
                <a:solidFill>
                  <a:srgbClr val="FFC000"/>
                </a:solidFill>
              </a:endParaRPr>
            </a:p>
          </p:txBody>
        </p:sp>
        <p:graphicFrame>
          <p:nvGraphicFramePr>
            <p:cNvPr id="82955" name="Object 11"/>
            <p:cNvGraphicFramePr>
              <a:graphicFrameLocks noChangeAspect="1"/>
            </p:cNvGraphicFramePr>
            <p:nvPr/>
          </p:nvGraphicFramePr>
          <p:xfrm>
            <a:off x="3107" y="2251"/>
            <a:ext cx="2233" cy="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73" name="CorelDRAW!" r:id="rId8" imgW="3545129" imgH="1260043" progId="">
                    <p:embed/>
                  </p:oleObj>
                </mc:Choice>
                <mc:Fallback>
                  <p:oleObj name="CorelDRAW!" r:id="rId8" imgW="3545129" imgH="1260043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2251"/>
                          <a:ext cx="2233" cy="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U-Turn Arrow 12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Cable Impedance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028700" y="1123950"/>
            <a:ext cx="7886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The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prospective fault current (fault level) per phase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at the main switchboard is limited by the impedance of the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supply (Z</a:t>
            </a:r>
            <a:r>
              <a:rPr lang="en-US" sz="1800" baseline="-25000" dirty="0">
                <a:solidFill>
                  <a:srgbClr val="FFFF00"/>
                </a:solidFill>
                <a:latin typeface="Arial" charset="0"/>
                <a:cs typeface="Arial" charset="0"/>
              </a:rPr>
              <a:t>1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) plus</a:t>
            </a:r>
            <a:r>
              <a:rPr lang="en-US" sz="1800" dirty="0">
                <a:latin typeface="Arial" charset="0"/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the impedance of the cables from the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source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to the switchboard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i.e. </a:t>
            </a:r>
            <a:r>
              <a:rPr lang="en-US" sz="1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The consumer’s mains (Z</a:t>
            </a:r>
            <a:r>
              <a:rPr lang="en-US" sz="1800" baseline="-25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2</a:t>
            </a:r>
            <a:r>
              <a:rPr lang="en-US" sz="1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)</a:t>
            </a:r>
            <a:r>
              <a:rPr lang="en-AU" sz="1800" dirty="0" smtClean="0">
                <a:solidFill>
                  <a:srgbClr val="FFFF00"/>
                </a:solidFill>
                <a:cs typeface="Courier New" pitchFamily="49" charset="0"/>
              </a:rPr>
              <a:t> </a:t>
            </a:r>
            <a:endParaRPr lang="en-AU" sz="1800" dirty="0">
              <a:solidFill>
                <a:srgbClr val="FFFF00"/>
              </a:solidFill>
              <a:cs typeface="Courier New" pitchFamily="49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43000" y="51816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The </a:t>
            </a:r>
            <a:r>
              <a:rPr lang="en-US" sz="1800" dirty="0">
                <a:solidFill>
                  <a:srgbClr val="FFFF00"/>
                </a:solidFill>
              </a:rPr>
              <a:t>impedance of the consumers mains</a:t>
            </a:r>
            <a:r>
              <a:rPr lang="en-US" sz="1800" dirty="0">
                <a:solidFill>
                  <a:schemeClr val="bg1"/>
                </a:solidFill>
              </a:rPr>
              <a:t> can be found from relevant tables if the cable size, type and length are known.</a:t>
            </a:r>
            <a:endParaRPr lang="en-AU" sz="1800" dirty="0">
              <a:solidFill>
                <a:schemeClr val="bg1"/>
              </a:solidFill>
            </a:endParaRPr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755576" y="2348880"/>
            <a:ext cx="7613650" cy="2197101"/>
            <a:chOff x="816" y="1797"/>
            <a:chExt cx="4796" cy="1384"/>
          </a:xfrm>
        </p:grpSpPr>
        <p:graphicFrame>
          <p:nvGraphicFramePr>
            <p:cNvPr id="83974" name="Object 6"/>
            <p:cNvGraphicFramePr>
              <a:graphicFrameLocks noChangeAspect="1"/>
            </p:cNvGraphicFramePr>
            <p:nvPr/>
          </p:nvGraphicFramePr>
          <p:xfrm>
            <a:off x="816" y="2160"/>
            <a:ext cx="1216" cy="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0" name="Equation" r:id="rId4" imgW="952087" imgH="431613" progId="Equation.3">
                    <p:embed/>
                  </p:oleObj>
                </mc:Choice>
                <mc:Fallback>
                  <p:oleObj name="Equation" r:id="rId4" imgW="952087" imgH="431613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70000" contrast="-70000"/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160"/>
                          <a:ext cx="1216" cy="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2424" y="2496"/>
              <a:ext cx="12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r>
                <a:rPr lang="en-US" sz="1700" baseline="-25000" dirty="0">
                  <a:solidFill>
                    <a:schemeClr val="bg1"/>
                  </a:solidFill>
                </a:rPr>
                <a:t>SC</a:t>
              </a:r>
              <a:r>
                <a:rPr lang="en-US" sz="1600" dirty="0">
                  <a:solidFill>
                    <a:schemeClr val="bg1"/>
                  </a:solidFill>
                </a:rPr>
                <a:t> = 13 912 A</a:t>
              </a:r>
              <a:endParaRPr lang="en-AU" sz="1600" dirty="0">
                <a:solidFill>
                  <a:schemeClr val="bg1"/>
                </a:solidFill>
              </a:endParaRPr>
            </a:p>
          </p:txBody>
        </p:sp>
        <p:sp>
          <p:nvSpPr>
            <p:cNvPr id="83976" name="Text Box 8"/>
            <p:cNvSpPr txBox="1">
              <a:spLocks noChangeArrowheads="1"/>
            </p:cNvSpPr>
            <p:nvPr/>
          </p:nvSpPr>
          <p:spPr bwMode="auto">
            <a:xfrm>
              <a:off x="3198" y="2024"/>
              <a:ext cx="100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500 kVA 415 V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5% Impedance</a:t>
              </a:r>
              <a:endParaRPr lang="en-AU" sz="1400" dirty="0">
                <a:solidFill>
                  <a:schemeClr val="bg1"/>
                </a:solidFill>
              </a:endParaRPr>
            </a:p>
          </p:txBody>
        </p:sp>
        <p:sp>
          <p:nvSpPr>
            <p:cNvPr id="83977" name="Text Box 9"/>
            <p:cNvSpPr txBox="1">
              <a:spLocks noChangeArrowheads="1"/>
            </p:cNvSpPr>
            <p:nvPr/>
          </p:nvSpPr>
          <p:spPr bwMode="auto">
            <a:xfrm>
              <a:off x="2466" y="2688"/>
              <a:ext cx="12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Times New Roman" pitchFamily="18" charset="0"/>
                </a:rPr>
                <a:t>Z</a:t>
              </a:r>
              <a:r>
                <a:rPr lang="en-US" sz="1700" baseline="-25000" dirty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r>
                <a:rPr lang="en-US" sz="1600" dirty="0">
                  <a:solidFill>
                    <a:schemeClr val="bg1"/>
                  </a:solidFill>
                </a:rPr>
                <a:t> = 0.01725 </a:t>
              </a:r>
              <a:r>
                <a:rPr lang="en-US" sz="1600" dirty="0">
                  <a:solidFill>
                    <a:schemeClr val="bg1"/>
                  </a:solidFill>
                  <a:sym typeface="Symbol" pitchFamily="18" charset="2"/>
                </a:rPr>
                <a:t></a:t>
              </a:r>
              <a:endParaRPr lang="en-AU" sz="1600" dirty="0">
                <a:solidFill>
                  <a:schemeClr val="bg1"/>
                </a:solidFill>
              </a:endParaRPr>
            </a:p>
          </p:txBody>
        </p:sp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3969" y="1797"/>
              <a:ext cx="1056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Consumers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Mains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Z</a:t>
              </a:r>
              <a:r>
                <a:rPr lang="en-US" sz="1400" baseline="-25000" dirty="0" smtClean="0">
                  <a:solidFill>
                    <a:schemeClr val="bg1"/>
                  </a:solidFill>
                </a:rPr>
                <a:t>2</a:t>
              </a:r>
              <a:endParaRPr lang="en-AU" sz="1400" baseline="-250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83979" name="Object 11"/>
            <p:cNvGraphicFramePr>
              <a:graphicFrameLocks noChangeAspect="1"/>
            </p:cNvGraphicFramePr>
            <p:nvPr/>
          </p:nvGraphicFramePr>
          <p:xfrm>
            <a:off x="3379" y="2387"/>
            <a:ext cx="2233" cy="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1" name="CorelDRAW!" r:id="rId6" imgW="3545129" imgH="1260043" progId="">
                    <p:embed/>
                  </p:oleObj>
                </mc:Choice>
                <mc:Fallback>
                  <p:oleObj name="CorelDRAW!" r:id="rId6" imgW="3545129" imgH="1260043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" y="2387"/>
                          <a:ext cx="2233" cy="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U-Turn Arrow 12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allAtOnce"/>
      <p:bldP spid="83972" grpId="0" build="p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Fault Level at Main Switchboard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047750" y="1143000"/>
            <a:ext cx="7886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If the consumers mains consisted of 30 metres of 16 mm</a:t>
            </a:r>
            <a:r>
              <a:rPr lang="en-US" sz="18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copper TPS cable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then the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impedance of the active conductor  (Z</a:t>
            </a:r>
            <a:r>
              <a:rPr lang="en-US" sz="1800" baseline="-25000" dirty="0">
                <a:solidFill>
                  <a:srgbClr val="FFFF00"/>
                </a:solidFill>
                <a:latin typeface="Arial" charset="0"/>
                <a:cs typeface="Arial" charset="0"/>
              </a:rPr>
              <a:t>2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would be approximately 0.0339 ohms per phase (from a Table).  </a:t>
            </a:r>
            <a:r>
              <a:rPr lang="en-AU" sz="1800" dirty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cs typeface="Courier New" pitchFamily="49" charset="0"/>
              </a:rPr>
              <a:t>Therefore the </a:t>
            </a:r>
            <a:r>
              <a:rPr lang="en-US" sz="1800" dirty="0">
                <a:solidFill>
                  <a:srgbClr val="FFFF00"/>
                </a:solidFill>
                <a:cs typeface="Courier New" pitchFamily="49" charset="0"/>
              </a:rPr>
              <a:t>prospective fault current</a:t>
            </a:r>
            <a:r>
              <a:rPr lang="en-US" sz="1800" dirty="0">
                <a:cs typeface="Courier New" pitchFamily="49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Courier New" pitchFamily="49" charset="0"/>
              </a:rPr>
              <a:t>level at the main switchboard would be:</a:t>
            </a:r>
            <a:endParaRPr lang="en-AU" sz="1800" dirty="0">
              <a:solidFill>
                <a:schemeClr val="bg1"/>
              </a:solidFill>
              <a:cs typeface="Courier New" pitchFamily="49" charset="0"/>
            </a:endParaRP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755576" y="2924944"/>
          <a:ext cx="19304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6" name="Equation" r:id="rId4" imgW="952087" imgH="431613" progId="Equation.3">
                  <p:embed/>
                </p:oleObj>
              </mc:Choice>
              <mc:Fallback>
                <p:oleObj name="Equation" r:id="rId4" imgW="952087" imgH="431613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924944"/>
                        <a:ext cx="19304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403648" y="486916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= 4692 A</a:t>
            </a:r>
            <a:endParaRPr lang="en-AU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1475656" y="3861048"/>
          <a:ext cx="17526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7" name="Equation" r:id="rId6" imgW="1294838" imgH="444307" progId="Equation.3">
                  <p:embed/>
                </p:oleObj>
              </mc:Choice>
              <mc:Fallback>
                <p:oleObj name="Equation" r:id="rId6" imgW="1294838" imgH="444307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861048"/>
                        <a:ext cx="17526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3451225" y="2809875"/>
          <a:ext cx="5532438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8" name="CorelDRAW!" r:id="rId8" imgW="4546397" imgH="1944014" progId="">
                  <p:embed/>
                </p:oleObj>
              </mc:Choice>
              <mc:Fallback>
                <p:oleObj name="CorelDRAW!" r:id="rId8" imgW="4546397" imgH="1944014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2809875"/>
                        <a:ext cx="5532438" cy="236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U-Turn Arrow 8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allAtOnce"/>
      <p:bldP spid="84997" grpId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1577975" y="2438400"/>
          <a:ext cx="5988050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4" name="CorelDRAW!" r:id="rId4" imgW="3897173" imgH="1671523" progId="">
                  <p:embed/>
                </p:oleObj>
              </mc:Choice>
              <mc:Fallback>
                <p:oleObj name="CorelDRAW!" r:id="rId4" imgW="3897173" imgH="167152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2438400"/>
                        <a:ext cx="5988050" cy="256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Circuit Breaker Rating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066800" y="1143000"/>
            <a:ext cx="7543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Since the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prospective fault current at the main switchboard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is 4692 amps, the circuit breakers on the main switchboard need to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rated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at a short circuit current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above this value. 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A rating of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8 kA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would be suitable.</a:t>
            </a:r>
            <a:r>
              <a:rPr lang="en-AU" sz="1800" dirty="0">
                <a:solidFill>
                  <a:schemeClr val="bg1"/>
                </a:solidFill>
                <a:cs typeface="Courier New" pitchFamily="49" charset="0"/>
              </a:rPr>
              <a:t> 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778375" y="5410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C000"/>
                </a:solidFill>
              </a:rPr>
              <a:t>Circuit breaker rating = 8 kA</a:t>
            </a:r>
            <a:endParaRPr lang="en-AU" sz="1800" dirty="0">
              <a:solidFill>
                <a:srgbClr val="FFC000"/>
              </a:solidFill>
            </a:endParaRPr>
          </a:p>
        </p:txBody>
      </p:sp>
      <p:sp>
        <p:nvSpPr>
          <p:cNvPr id="7" name="U-Turn Arrow 6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build="p"/>
      <p:bldP spid="86021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53" name="Object 13"/>
          <p:cNvGraphicFramePr>
            <a:graphicFrameLocks noChangeAspect="1"/>
          </p:cNvGraphicFramePr>
          <p:nvPr/>
        </p:nvGraphicFramePr>
        <p:xfrm>
          <a:off x="1238250" y="1679575"/>
          <a:ext cx="584835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9" name="CorelDRAW!" r:id="rId4" imgW="3984955" imgH="1414577" progId="">
                  <p:embed/>
                </p:oleObj>
              </mc:Choice>
              <mc:Fallback>
                <p:oleObj name="CorelDRAW!" r:id="rId4" imgW="3984955" imgH="1414577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1679575"/>
                        <a:ext cx="5848350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Equation Summary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6896100" y="2133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</a:rPr>
              <a:t>B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sym typeface="UniversalMath1 BT" pitchFamily="18" charset="2"/>
              </a:rPr>
              <a:t>≤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≤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endParaRPr lang="en-AU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543050" y="114300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Distribution Transformer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4476750" y="1355725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Main Switchboard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066800" y="24384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7091363" y="2582863"/>
            <a:ext cx="1752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I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≤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(1.45 </a:t>
            </a:r>
            <a:r>
              <a:rPr lang="en-US" dirty="0">
                <a:solidFill>
                  <a:schemeClr val="bg1"/>
                </a:solidFill>
              </a:rPr>
              <a:t>x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 I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AU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87049" name="Object 9"/>
          <p:cNvGraphicFramePr>
            <a:graphicFrameLocks noChangeAspect="1"/>
          </p:cNvGraphicFramePr>
          <p:nvPr/>
        </p:nvGraphicFramePr>
        <p:xfrm>
          <a:off x="1524000" y="2533650"/>
          <a:ext cx="19050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0" name="Equation" r:id="rId6" imgW="1079032" imgH="444307" progId="Equation.3">
                  <p:embed/>
                </p:oleObj>
              </mc:Choice>
              <mc:Fallback>
                <p:oleObj name="Equation" r:id="rId6" imgW="1079032" imgH="444307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33650"/>
                        <a:ext cx="19050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0" name="Object 10"/>
          <p:cNvGraphicFramePr>
            <a:graphicFrameLocks noChangeAspect="1"/>
          </p:cNvGraphicFramePr>
          <p:nvPr/>
        </p:nvGraphicFramePr>
        <p:xfrm>
          <a:off x="1590675" y="4391025"/>
          <a:ext cx="16573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1" name="Equation" r:id="rId8" imgW="901309" imgH="431613" progId="Equation.3">
                  <p:embed/>
                </p:oleObj>
              </mc:Choice>
              <mc:Fallback>
                <p:oleObj name="Equation" r:id="rId8" imgW="901309" imgH="431613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4391025"/>
                        <a:ext cx="16573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1" name="Object 11"/>
          <p:cNvGraphicFramePr>
            <a:graphicFrameLocks noChangeAspect="1"/>
          </p:cNvGraphicFramePr>
          <p:nvPr/>
        </p:nvGraphicFramePr>
        <p:xfrm>
          <a:off x="4355976" y="3861048"/>
          <a:ext cx="15240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2" name="Equation" r:id="rId10" imgW="952087" imgH="431613" progId="Equation.3">
                  <p:embed/>
                </p:oleObj>
              </mc:Choice>
              <mc:Fallback>
                <p:oleObj name="Equation" r:id="rId10" imgW="952087" imgH="431613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861048"/>
                        <a:ext cx="15240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2" name="Object 12"/>
          <p:cNvGraphicFramePr>
            <a:graphicFrameLocks noChangeAspect="1"/>
          </p:cNvGraphicFramePr>
          <p:nvPr/>
        </p:nvGraphicFramePr>
        <p:xfrm>
          <a:off x="1581150" y="3486150"/>
          <a:ext cx="15811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3" name="Equation" r:id="rId12" imgW="965200" imgH="393700" progId="Equation.3">
                  <p:embed/>
                </p:oleObj>
              </mc:Choice>
              <mc:Fallback>
                <p:oleObj name="Equation" r:id="rId12" imgW="965200" imgH="3937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3486150"/>
                        <a:ext cx="15811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U-Turn Arrow 13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  <p:bldP spid="87048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cs typeface="Courier New" pitchFamily="49" charset="0"/>
              </a:rPr>
              <a:t>Health, Safety &amp; Environmental Message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259632" y="1124744"/>
            <a:ext cx="7239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 our day-to-day lives, it is easy to forget about our obligations to </a:t>
            </a:r>
            <a:r>
              <a:rPr lang="en-AU" sz="1600" dirty="0" smtClean="0">
                <a:solidFill>
                  <a:srgbClr val="FFCC00"/>
                </a:solidFill>
              </a:rPr>
              <a:t>future generations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and indeed, to our own not too distant future. </a:t>
            </a:r>
            <a:r>
              <a:rPr lang="en-AU" sz="1600" dirty="0" smtClean="0">
                <a:solidFill>
                  <a:srgbClr val="FFFF00"/>
                </a:solidFill>
              </a:rPr>
              <a:t>Working sustainably 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is and should be one of our most important goals. We should all strive to </a:t>
            </a:r>
          </a:p>
          <a:p>
            <a:r>
              <a:rPr lang="en-AU" sz="1600" dirty="0" smtClean="0">
                <a:solidFill>
                  <a:srgbClr val="FFFF00"/>
                </a:solidFill>
              </a:rPr>
              <a:t>“Cause No Harm”.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187624" y="2420888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It matters not whether you are the </a:t>
            </a:r>
            <a:r>
              <a:rPr lang="en-AU" sz="1600" dirty="0" smtClean="0">
                <a:solidFill>
                  <a:srgbClr val="FFCC00"/>
                </a:solidFill>
              </a:rPr>
              <a:t>CEO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of a large multi-national corporation or an </a:t>
            </a:r>
            <a:r>
              <a:rPr lang="en-AU" sz="1600" dirty="0" smtClean="0">
                <a:solidFill>
                  <a:srgbClr val="FFCC00"/>
                </a:solidFill>
              </a:rPr>
              <a:t>employee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in a small organisation, you have a </a:t>
            </a:r>
            <a:r>
              <a:rPr lang="en-AU" sz="1600" dirty="0" smtClean="0">
                <a:solidFill>
                  <a:srgbClr val="FFFF00"/>
                </a:solidFill>
              </a:rPr>
              <a:t>“Duty of Care”</a:t>
            </a:r>
            <a:r>
              <a:rPr lang="en-AU" sz="1600" dirty="0" smtClean="0">
                <a:solidFill>
                  <a:schemeClr val="bg1"/>
                </a:solidFill>
              </a:rPr>
              <a:t> 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 yourself, your work mates and the general public at large.</a:t>
            </a:r>
            <a:endParaRPr lang="en-US" sz="1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187624" y="3573016"/>
            <a:ext cx="7239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If you become aware of a </a:t>
            </a:r>
            <a:r>
              <a:rPr lang="en-AU" sz="1600" dirty="0" smtClean="0">
                <a:solidFill>
                  <a:srgbClr val="FFFF00"/>
                </a:solidFill>
              </a:rPr>
              <a:t>hazardous situation 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that could harm a person, thing or the environment, it is your duty to </a:t>
            </a:r>
            <a:r>
              <a:rPr lang="en-AU" sz="1600" dirty="0" smtClean="0">
                <a:solidFill>
                  <a:srgbClr val="FFFF00"/>
                </a:solidFill>
              </a:rPr>
              <a:t>report it 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 an authority which can act immediately. This may include, but not limited to, </a:t>
            </a:r>
            <a:r>
              <a:rPr lang="en-AU" sz="1600" dirty="0" smtClean="0">
                <a:solidFill>
                  <a:srgbClr val="FFCC00"/>
                </a:solidFill>
              </a:rPr>
              <a:t>chemical or petroleum spills, toxic smoke, dust &amp; fibre plumes and groundwater contamination. </a:t>
            </a:r>
            <a:endParaRPr lang="en-AU" sz="1600" b="1" dirty="0">
              <a:solidFill>
                <a:srgbClr val="FF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013176"/>
            <a:ext cx="6984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There is compelling evidence that </a:t>
            </a:r>
            <a:r>
              <a:rPr lang="en-AU" sz="1600" dirty="0" smtClean="0">
                <a:solidFill>
                  <a:srgbClr val="FFCC00"/>
                </a:solidFill>
              </a:rPr>
              <a:t>plastic materials 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have </a:t>
            </a:r>
            <a:r>
              <a:rPr lang="en-AU" sz="1600" dirty="0" smtClean="0">
                <a:solidFill>
                  <a:srgbClr val="FFC000"/>
                </a:solidFill>
              </a:rPr>
              <a:t>seriously polluted 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our oceans, that </a:t>
            </a:r>
            <a:r>
              <a:rPr lang="en-AU" sz="1600" dirty="0" smtClean="0">
                <a:solidFill>
                  <a:srgbClr val="FFCC00"/>
                </a:solidFill>
              </a:rPr>
              <a:t>fertiliser run-off 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from agricultural activities has made our river systems nutrient-rich and that the burning of </a:t>
            </a:r>
            <a:r>
              <a:rPr lang="en-AU" sz="1600" dirty="0" smtClean="0">
                <a:solidFill>
                  <a:srgbClr val="FFCC00"/>
                </a:solidFill>
              </a:rPr>
              <a:t>fossil fuels </a:t>
            </a:r>
            <a:r>
              <a:rPr lang="en-A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for energy is causing climate change. </a:t>
            </a:r>
            <a:r>
              <a:rPr lang="en-AU" sz="1600" dirty="0" smtClean="0">
                <a:solidFill>
                  <a:srgbClr val="FFFF00"/>
                </a:solidFill>
              </a:rPr>
              <a:t>We must all strive for a “cleaner and better world”.</a:t>
            </a:r>
            <a:endParaRPr lang="en-A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1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68" grpId="0"/>
      <p:bldP spid="88069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Fault Loop Impedance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295400" y="1171575"/>
            <a:ext cx="7239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600" dirty="0">
                <a:solidFill>
                  <a:srgbClr val="FFFF00"/>
                </a:solidFill>
              </a:rPr>
              <a:t>Fault-loop impedance </a:t>
            </a:r>
            <a:r>
              <a:rPr lang="en-AU" sz="1600" dirty="0">
                <a:solidFill>
                  <a:schemeClr val="bg1"/>
                </a:solidFill>
              </a:rPr>
              <a:t>is the impedance of the </a:t>
            </a:r>
            <a:r>
              <a:rPr lang="en-US" sz="1600" dirty="0">
                <a:solidFill>
                  <a:schemeClr val="bg1"/>
                </a:solidFill>
              </a:rPr>
              <a:t>conductors in the series path taken by the current in the event of a </a:t>
            </a:r>
            <a:r>
              <a:rPr lang="en-US" sz="1600" dirty="0">
                <a:solidFill>
                  <a:srgbClr val="FFFF00"/>
                </a:solidFill>
              </a:rPr>
              <a:t>fault between an active conductor and </a:t>
            </a:r>
            <a:r>
              <a:rPr lang="en-US" sz="1600" dirty="0" smtClean="0">
                <a:solidFill>
                  <a:srgbClr val="FFFF00"/>
                </a:solidFill>
              </a:rPr>
              <a:t> Earth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AU" sz="1600" dirty="0">
                <a:solidFill>
                  <a:schemeClr val="bg1"/>
                </a:solidFill>
              </a:rPr>
              <a:t>starting and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AU" sz="1600" dirty="0">
                <a:solidFill>
                  <a:schemeClr val="bg1"/>
                </a:solidFill>
              </a:rPr>
              <a:t>ending at the point of the earth fault</a:t>
            </a:r>
            <a:r>
              <a:rPr lang="en-AU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303338" y="2514600"/>
            <a:ext cx="7239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600" dirty="0">
                <a:solidFill>
                  <a:srgbClr val="FFFF00"/>
                </a:solidFill>
              </a:rPr>
              <a:t>AS/NZS 3000 </a:t>
            </a:r>
            <a:r>
              <a:rPr lang="en-AU" sz="1600" dirty="0">
                <a:solidFill>
                  <a:schemeClr val="bg1"/>
                </a:solidFill>
              </a:rPr>
              <a:t>requires that each circuit is protected such that automatic disconnection of supply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AU" sz="1600" dirty="0">
                <a:solidFill>
                  <a:schemeClr val="bg1"/>
                </a:solidFill>
              </a:rPr>
              <a:t>occurs within a </a:t>
            </a:r>
            <a:r>
              <a:rPr lang="en-AU" sz="1600" dirty="0">
                <a:solidFill>
                  <a:srgbClr val="FFFF00"/>
                </a:solidFill>
              </a:rPr>
              <a:t>specified disconnection time </a:t>
            </a:r>
            <a:r>
              <a:rPr lang="en-AU" sz="1600" dirty="0">
                <a:solidFill>
                  <a:schemeClr val="bg1"/>
                </a:solidFill>
              </a:rPr>
              <a:t>when a </a:t>
            </a:r>
            <a:r>
              <a:rPr lang="en-AU" sz="1600" dirty="0">
                <a:solidFill>
                  <a:srgbClr val="FFFF00"/>
                </a:solidFill>
              </a:rPr>
              <a:t>fault of negligible impedance </a:t>
            </a:r>
            <a:r>
              <a:rPr lang="en-AU" sz="1600" dirty="0">
                <a:solidFill>
                  <a:schemeClr val="bg1"/>
                </a:solidFill>
              </a:rPr>
              <a:t>occurs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AU" sz="1600" dirty="0">
                <a:solidFill>
                  <a:schemeClr val="bg1"/>
                </a:solidFill>
              </a:rPr>
              <a:t>between an active conductor and a protective earthing conductor or an exposed conductive part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AU" sz="1600" dirty="0">
                <a:solidFill>
                  <a:schemeClr val="bg1"/>
                </a:solidFill>
              </a:rPr>
              <a:t>anywhere in an electrical installation.  </a:t>
            </a:r>
            <a:r>
              <a:rPr lang="en-US" sz="1600" dirty="0">
                <a:solidFill>
                  <a:srgbClr val="FFFF00"/>
                </a:solidFill>
              </a:rPr>
              <a:t>See Clause </a:t>
            </a:r>
            <a:r>
              <a:rPr lang="en-US" sz="1600" dirty="0" smtClean="0">
                <a:solidFill>
                  <a:srgbClr val="FFFF00"/>
                </a:solidFill>
              </a:rPr>
              <a:t>2.4.2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301750" y="4267200"/>
            <a:ext cx="7239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This condition is satisfied when the fault-loop impedance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AU" sz="1600" dirty="0">
                <a:solidFill>
                  <a:schemeClr val="bg1"/>
                </a:solidFill>
              </a:rPr>
              <a:t>is sufficiently low to allow enough current to flow in the fault-loop </a:t>
            </a:r>
            <a:r>
              <a:rPr lang="en-AU" sz="1600" dirty="0">
                <a:solidFill>
                  <a:srgbClr val="FFFF00"/>
                </a:solidFill>
              </a:rPr>
              <a:t>to cause the circuit protection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AU" sz="1600" dirty="0">
                <a:solidFill>
                  <a:srgbClr val="FFFF00"/>
                </a:solidFill>
              </a:rPr>
              <a:t>device to operate within the specified time</a:t>
            </a:r>
            <a:r>
              <a:rPr lang="en-US" sz="1600" dirty="0">
                <a:solidFill>
                  <a:schemeClr val="bg1"/>
                </a:solidFill>
              </a:rPr>
              <a:t>, thus limiting the </a:t>
            </a:r>
            <a:r>
              <a:rPr lang="en-US" sz="1600" dirty="0">
                <a:solidFill>
                  <a:srgbClr val="FFFF00"/>
                </a:solidFill>
              </a:rPr>
              <a:t>touch voltage</a:t>
            </a:r>
            <a:r>
              <a:rPr lang="en-US" sz="1600" dirty="0">
                <a:solidFill>
                  <a:schemeClr val="bg1"/>
                </a:solidFill>
              </a:rPr>
              <a:t> as required by </a:t>
            </a:r>
            <a:r>
              <a:rPr lang="en-US" sz="1600" dirty="0">
                <a:solidFill>
                  <a:srgbClr val="FFFF00"/>
                </a:solidFill>
              </a:rPr>
              <a:t>Clause </a:t>
            </a:r>
            <a:r>
              <a:rPr lang="en-US" sz="1600" dirty="0" smtClean="0">
                <a:solidFill>
                  <a:srgbClr val="FFFF00"/>
                </a:solidFill>
              </a:rPr>
              <a:t>1.5.5.3 </a:t>
            </a:r>
            <a:endParaRPr lang="en-AU" sz="1600" b="1" dirty="0">
              <a:solidFill>
                <a:srgbClr val="FFFF00"/>
              </a:solidFill>
            </a:endParaRP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8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3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8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allAtOnce"/>
      <p:bldP spid="88068" grpId="0" build="allAtOnce"/>
      <p:bldP spid="88069" grpId="0" build="allAtOnce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1066800" y="946150"/>
          <a:ext cx="6934200" cy="507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CorelDRAW!" r:id="rId4" imgW="4209898" imgH="3082442" progId="">
                  <p:embed/>
                </p:oleObj>
              </mc:Choice>
              <mc:Fallback>
                <p:oleObj name="CorelDRAW!" r:id="rId4" imgW="4209898" imgH="308244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46150"/>
                        <a:ext cx="6934200" cy="507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Fault Current Path (MEN)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5" name="U-Turn Arrow 4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5286388"/>
            <a:ext cx="1785950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rgbClr val="FFFF00"/>
                </a:solidFill>
              </a:rPr>
              <a:t>See Figure B5 </a:t>
            </a:r>
            <a:r>
              <a:rPr lang="en-AU" sz="1600" dirty="0" smtClean="0">
                <a:solidFill>
                  <a:srgbClr val="FFFF00"/>
                </a:solidFill>
              </a:rPr>
              <a:t>AS3000:2018</a:t>
            </a:r>
            <a:endParaRPr lang="en-A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Disconnection Times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066800" y="14478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The maximum disconnection time for 230/240 V supply voltage shall not exceed the following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(See AS/NZS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3000:2007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Clause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1.5.5.3 (d)</a:t>
            </a:r>
            <a:endParaRPr lang="en-AU" sz="1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066800" y="2209800"/>
            <a:ext cx="7467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(a)  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0.4 seconds</a:t>
            </a:r>
            <a:r>
              <a:rPr lang="en-US" sz="1800" dirty="0"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for final </a:t>
            </a:r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sub-circuits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that </a:t>
            </a:r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supply;</a:t>
            </a:r>
          </a:p>
          <a:p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      (i) socket-outlets having rated currents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not exceeding 63 A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; or</a:t>
            </a:r>
          </a:p>
          <a:p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      (ii) hand-held Class I equipment; or</a:t>
            </a:r>
          </a:p>
          <a:p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      (iii) portable equipment intended for manual movement during use.</a:t>
            </a:r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066800" y="44958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(b)  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5 seconds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for other circuits including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sub-mains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and final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sub-circuits</a:t>
            </a:r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supplying fixed or stationary equipment.</a:t>
            </a:r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build="p"/>
      <p:bldP spid="90117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Circuit Breaker Mean Tripping Time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066800" y="1217613"/>
            <a:ext cx="7467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maximum value of fault loop impedance (Z</a:t>
            </a:r>
            <a:r>
              <a:rPr lang="en-US" sz="1800" baseline="-25000" dirty="0">
                <a:solidFill>
                  <a:srgbClr val="FFFF00"/>
                </a:solidFill>
                <a:cs typeface="Arial" charset="0"/>
              </a:rPr>
              <a:t>S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)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can be calculated for circuits protected by circuit breaker using manufacturers’ information relating to the approximate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mean tripping current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for the circuit breaker.</a:t>
            </a:r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066800" y="2559050"/>
            <a:ext cx="7467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mean tripping current for circuit breakers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can be taken as:</a:t>
            </a:r>
          </a:p>
          <a:p>
            <a:endParaRPr lang="en-US" sz="1800" dirty="0">
              <a:solidFill>
                <a:schemeClr val="bg1"/>
              </a:solidFill>
              <a:cs typeface="Arial" charset="0"/>
            </a:endParaRPr>
          </a:p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      </a:t>
            </a:r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“B” Curve  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= 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4 times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rated current</a:t>
            </a:r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      </a:t>
            </a:r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“C” Curve  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= 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7.5 times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rated current  (e.g. general purpose loads)</a:t>
            </a:r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      </a:t>
            </a:r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“D” Curve  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= 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12.5 times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rated current  (e.g. high inductive loads)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043608" y="4653136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charset="0"/>
              </a:rPr>
              <a:t>See AS/NZS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3000:2007 Figure B6 </a:t>
            </a:r>
            <a:endParaRPr lang="en-AU" sz="1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allAtOnce"/>
      <p:bldP spid="91140" grpId="0" build="p"/>
      <p:bldP spid="91141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Fault Loop Impedance Equation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746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fault loop impedance (Z</a:t>
            </a:r>
            <a:r>
              <a:rPr lang="en-US" sz="1800" baseline="-25000" dirty="0">
                <a:solidFill>
                  <a:srgbClr val="FFFF00"/>
                </a:solidFill>
                <a:cs typeface="Arial" charset="0"/>
              </a:rPr>
              <a:t>S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)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for a circuit breaker can be calculated using the following equation</a:t>
            </a:r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: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AS/NZS3000:2007 Clause 8.3.9</a:t>
            </a:r>
            <a:endParaRPr lang="en-US" sz="1800" dirty="0">
              <a:solidFill>
                <a:srgbClr val="FFFF00"/>
              </a:solidFill>
              <a:cs typeface="Arial" charset="0"/>
            </a:endParaRPr>
          </a:p>
          <a:p>
            <a:pPr eaLnBrk="0" hangingPunct="0"/>
            <a:endParaRPr lang="en-US" sz="1800" dirty="0">
              <a:cs typeface="Arial" charset="0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066800" y="4419600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800" dirty="0" smtClean="0">
                <a:solidFill>
                  <a:srgbClr val="FFFF00"/>
                </a:solidFill>
              </a:rPr>
              <a:t>Where the circuit protective device is an RCD, the measurement of earth fault-loop impedance is not necessary; however, it is recommended that such measurement be carried out so as to identify any abnormal circuit conditions which may be present. B4.6 Note: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204864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cs typeface="Arial" charset="0"/>
              </a:rPr>
              <a:t>             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U</a:t>
            </a:r>
            <a:r>
              <a:rPr lang="en-US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O     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(The nominal supply voltage)</a:t>
            </a:r>
          </a:p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 Z</a:t>
            </a:r>
            <a:r>
              <a:rPr lang="en-US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= -------</a:t>
            </a:r>
          </a:p>
          <a:p>
            <a:pPr eaLnBrk="0" hangingPunct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         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baseline="-25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a</a:t>
            </a:r>
            <a:r>
              <a:rPr lang="en-US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  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(The mean tripping current)</a:t>
            </a:r>
            <a:endParaRPr lang="en-AU" dirty="0"/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allAtOnce"/>
      <p:bldP spid="92164" grpId="0"/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Fault Loop Impedance Calculation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7467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A 240 volt final sub-circuit supplies a load consisting of a 10 A socket outlet protected by a 16 A, Type C, 8 kA circuit breaker.  Determine the 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fault 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loop 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impedance (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R</a:t>
            </a:r>
            <a:r>
              <a:rPr lang="en-US" sz="1800" baseline="-25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phe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) 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of the circuit, if the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supply is not available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. Refer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AS/NZS3000:2007 Clause 8.3.9.3 Table 8.2</a:t>
            </a:r>
            <a:endParaRPr lang="en-AU" sz="1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066800" y="2743200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dirty="0" smtClean="0">
                <a:solidFill>
                  <a:srgbClr val="FFC000"/>
                </a:solidFill>
                <a:cs typeface="Arial" charset="0"/>
              </a:rPr>
              <a:t>    From Table 8.2 - 1.5mm2 &amp; 2.5mm2  </a:t>
            </a:r>
            <a:r>
              <a:rPr lang="en-US" sz="1800" dirty="0" err="1" smtClean="0">
                <a:solidFill>
                  <a:srgbClr val="FFC000"/>
                </a:solidFill>
                <a:cs typeface="Arial" charset="0"/>
              </a:rPr>
              <a:t>R</a:t>
            </a:r>
            <a:r>
              <a:rPr lang="en-US" sz="1800" baseline="-25000" dirty="0" err="1" smtClean="0">
                <a:solidFill>
                  <a:srgbClr val="FFC000"/>
                </a:solidFill>
                <a:cs typeface="Arial" charset="0"/>
              </a:rPr>
              <a:t>phe</a:t>
            </a:r>
            <a:r>
              <a:rPr lang="en-US" sz="1800" dirty="0" smtClean="0">
                <a:solidFill>
                  <a:srgbClr val="FFC000"/>
                </a:solidFill>
                <a:cs typeface="Arial" charset="0"/>
              </a:rPr>
              <a:t> 1.22</a:t>
            </a:r>
            <a:r>
              <a:rPr lang="el-GR" sz="1800" dirty="0" smtClean="0">
                <a:solidFill>
                  <a:srgbClr val="FFC000"/>
                </a:solidFill>
                <a:cs typeface="Arial" charset="0"/>
              </a:rPr>
              <a:t>Ω</a:t>
            </a:r>
            <a:endParaRPr lang="en-US" sz="18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043608" y="5877272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charset="0"/>
              </a:rPr>
              <a:t>See AS/NZS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3000:2007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Clause B4.5 </a:t>
            </a:r>
            <a:endParaRPr lang="en-AU" sz="18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7" name="U-Turn Arrow 6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4414" y="3500438"/>
            <a:ext cx="6429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values from Table 8.2, which have been rounded to two decimal places, are</a:t>
            </a:r>
          </a:p>
          <a:p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approximately 64% of the values given in Table 8.1. This is because of the following: </a:t>
            </a:r>
          </a:p>
          <a:p>
            <a:endParaRPr lang="en-AU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lphaLcParenBoth"/>
            </a:pPr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reduction to 80% (0.8) because of a conductor temperature of 20°C.</a:t>
            </a:r>
          </a:p>
          <a:p>
            <a:pPr marL="228600" indent="-228600">
              <a:buAutoNum type="alphaLcParenBoth"/>
            </a:pPr>
            <a:endParaRPr lang="en-AU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(b) A further reduction as the length of circuits given in Table B1 were calculated using 80% (0.8) of supply voltage. The further reduction assumes that 20% of the impedance is associated with the supply transformer. This should be taken into account if in doubt.</a:t>
            </a:r>
          </a:p>
          <a:p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Therefore, 0.8 × 0.8 = 0.64 (64%).</a:t>
            </a:r>
            <a:endParaRPr lang="en-A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allAtOnce"/>
      <p:bldP spid="93188" grpId="0"/>
      <p:bldP spid="93189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Maximum Circuit Lengths -  Table </a:t>
            </a:r>
            <a:r>
              <a:rPr lang="en-US" sz="2000" dirty="0" smtClean="0">
                <a:solidFill>
                  <a:schemeClr val="bg1"/>
                </a:solidFill>
                <a:cs typeface="Courier New" pitchFamily="49" charset="0"/>
              </a:rPr>
              <a:t>B1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7467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charset="0"/>
              </a:rPr>
              <a:t>Table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B1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of AS/NZS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3000:2007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contains maximum circuit lengths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, above which the impedance of the conductors will limit the magnitude of the short-circuit current to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a level below that required to operate the protective device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protecting the circuit in sufficient time (within 0.4 seconds) to ensure safety against indirect contact.</a:t>
            </a:r>
            <a:r>
              <a:rPr lang="en-AU" sz="1800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066800" y="3429000"/>
            <a:ext cx="7467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The maximum circuit lengths in Table </a:t>
            </a:r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B1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are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based on a nominal phase voltage of 230 volts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.  For 240 volt circuits the maximum length can be determined by multiplying the value in the table by 1.04.</a:t>
            </a:r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U-Turn Arrow 4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94212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Touch Voltage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7467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charset="0"/>
              </a:rPr>
              <a:t>AS/NZS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3000:2007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Clause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2.4.2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specifies that in the event of a fault between a live part and an exposed conductive part which could give rise to a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prospective touch voltage exceeding 50 V </a:t>
            </a:r>
            <a:r>
              <a:rPr lang="en-US" sz="1800" dirty="0" err="1">
                <a:solidFill>
                  <a:srgbClr val="FFFF00"/>
                </a:solidFill>
                <a:cs typeface="Arial" charset="0"/>
              </a:rPr>
              <a:t>a.c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. or 120 V ripple-free </a:t>
            </a:r>
            <a:r>
              <a:rPr lang="en-US" sz="1800" dirty="0" err="1">
                <a:solidFill>
                  <a:srgbClr val="FFFF00"/>
                </a:solidFill>
                <a:cs typeface="Arial" charset="0"/>
              </a:rPr>
              <a:t>d.c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.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, a protective device shall automatically disconnect the supply to the circuit or electrical equipment concerned</a:t>
            </a:r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. Also see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AS/NZS3000:2007 Clause 5.2.1</a:t>
            </a:r>
            <a:endParaRPr lang="en-AU" sz="1800" dirty="0">
              <a:solidFill>
                <a:srgbClr val="FFFF00"/>
              </a:solidFill>
              <a:cs typeface="Arial" charset="0"/>
            </a:endParaRPr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539552" y="2996952"/>
          <a:ext cx="5715000" cy="260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2" name="CorelDRAW!" r:id="rId4" imgW="2764231" imgH="1261872" progId="">
                  <p:embed/>
                </p:oleObj>
              </mc:Choice>
              <mc:Fallback>
                <p:oleObj name="CorelDRAW!" r:id="rId4" imgW="2764231" imgH="126187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996952"/>
                        <a:ext cx="5715000" cy="260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555776" y="5157192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Typical circuit outline.</a:t>
            </a: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allAtOnce"/>
      <p:bldP spid="95237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Touch Voltage Equation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If the details of the circuit are known the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touch voltage ( </a:t>
            </a:r>
            <a:r>
              <a:rPr lang="en-US" sz="1800" dirty="0" err="1">
                <a:solidFill>
                  <a:srgbClr val="FFFF00"/>
                </a:solidFill>
                <a:cs typeface="Arial" charset="0"/>
              </a:rPr>
              <a:t>V</a:t>
            </a:r>
            <a:r>
              <a:rPr lang="en-US" sz="1800" baseline="-25000" dirty="0" err="1">
                <a:solidFill>
                  <a:srgbClr val="FFFF00"/>
                </a:solidFill>
                <a:cs typeface="Arial" charset="0"/>
              </a:rPr>
              <a:t>t</a:t>
            </a:r>
            <a:r>
              <a:rPr lang="en-US" sz="1800" baseline="-250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can be calculated using the equation: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395536" y="3212976"/>
          <a:ext cx="5715000" cy="260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6" name="CorelDRAW!" r:id="rId4" imgW="2764231" imgH="1261872" progId="">
                  <p:embed/>
                </p:oleObj>
              </mc:Choice>
              <mc:Fallback>
                <p:oleObj name="CorelDRAW!" r:id="rId4" imgW="2764231" imgH="126187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212976"/>
                        <a:ext cx="5715000" cy="260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4572000" y="2238375"/>
            <a:ext cx="419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Where:</a:t>
            </a:r>
          </a:p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V</a:t>
            </a:r>
            <a:r>
              <a:rPr lang="en-US" sz="1800" baseline="-25000" dirty="0">
                <a:solidFill>
                  <a:schemeClr val="bg1"/>
                </a:solidFill>
                <a:cs typeface="Arial" charset="0"/>
              </a:rPr>
              <a:t>o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 = Voltage at protective device</a:t>
            </a:r>
          </a:p>
          <a:p>
            <a:r>
              <a:rPr lang="en-US" sz="1800" dirty="0">
                <a:solidFill>
                  <a:schemeClr val="bg1"/>
                </a:solidFill>
                <a:cs typeface="Times New Roman" pitchFamily="18" charset="0"/>
              </a:rPr>
              <a:t>Z</a:t>
            </a:r>
            <a:r>
              <a:rPr lang="en-US" sz="1800" baseline="-25000" dirty="0">
                <a:solidFill>
                  <a:schemeClr val="bg1"/>
                </a:solidFill>
                <a:cs typeface="Times New Roman" pitchFamily="18" charset="0"/>
              </a:rPr>
              <a:t>PE</a:t>
            </a:r>
            <a:r>
              <a:rPr lang="en-US" sz="1800" dirty="0">
                <a:solidFill>
                  <a:schemeClr val="bg1"/>
                </a:solidFill>
                <a:cs typeface="Times New Roman" pitchFamily="18" charset="0"/>
              </a:rPr>
              <a:t> = Impedance of protective earth</a:t>
            </a:r>
          </a:p>
          <a:p>
            <a:r>
              <a:rPr lang="en-US" sz="1800" dirty="0">
                <a:solidFill>
                  <a:schemeClr val="bg1"/>
                </a:solidFill>
                <a:cs typeface="Times New Roman" pitchFamily="18" charset="0"/>
              </a:rPr>
              <a:t>Z</a:t>
            </a:r>
            <a:r>
              <a:rPr lang="en-US" sz="1800" baseline="-25000" dirty="0">
                <a:solidFill>
                  <a:schemeClr val="bg1"/>
                </a:solidFill>
                <a:cs typeface="Times New Roman" pitchFamily="18" charset="0"/>
              </a:rPr>
              <a:t>A</a:t>
            </a:r>
            <a:r>
              <a:rPr lang="en-US" sz="1800" dirty="0">
                <a:solidFill>
                  <a:schemeClr val="bg1"/>
                </a:solidFill>
                <a:cs typeface="Times New Roman" pitchFamily="18" charset="0"/>
              </a:rPr>
              <a:t>  = Impedance of active</a:t>
            </a:r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066800" y="22098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                           V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o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x Z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PE</a:t>
            </a:r>
          </a:p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Touch voltage =  --------------</a:t>
            </a:r>
          </a:p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                          (Z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A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+ Z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PE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)</a:t>
            </a:r>
            <a:endParaRPr lang="en-AU" sz="1800" dirty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U-Turn Arrow 6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allAtOnce"/>
      <p:bldP spid="96261" grpId="0" autoUpdateAnimBg="0"/>
      <p:bldP spid="96262" grpId="0" autoUpdateAnimBg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38862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Touch Voltage Calculation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066800" y="1111250"/>
            <a:ext cx="4191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An appliance is installed with a 4 mm</a:t>
            </a:r>
            <a:r>
              <a:rPr lang="en-US" sz="1800" baseline="30000" dirty="0">
                <a:solidFill>
                  <a:schemeClr val="bg1"/>
                </a:solidFill>
                <a:cs typeface="Arial" charset="0"/>
              </a:rPr>
              <a:t>2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copper active conductor (0.0452 ohms) and has a 2.5 mm</a:t>
            </a:r>
            <a:r>
              <a:rPr lang="en-US" sz="1800" baseline="30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Arial" charset="0"/>
              </a:rPr>
              <a:t>earthing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conductor (0.071 ohms). 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Calculate the touch voltage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if the supply voltage is 240 volts </a:t>
            </a:r>
            <a:r>
              <a:rPr lang="en-US" sz="1800" dirty="0" err="1">
                <a:solidFill>
                  <a:schemeClr val="bg1"/>
                </a:solidFill>
                <a:cs typeface="Arial" charset="0"/>
              </a:rPr>
              <a:t>a.c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.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395536" y="2996952"/>
          <a:ext cx="5715000" cy="260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8" name="CorelDRAW!" r:id="rId4" imgW="2764231" imgH="1261872" progId="">
                  <p:embed/>
                </p:oleObj>
              </mc:Choice>
              <mc:Fallback>
                <p:oleObj name="CorelDRAW!" r:id="rId4" imgW="2764231" imgH="126187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996952"/>
                        <a:ext cx="5715000" cy="260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67544" y="5589240"/>
            <a:ext cx="7543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                           V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o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x Z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PE                    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240 x 0.071</a:t>
            </a:r>
          </a:p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Touch voltage =  --------------  =    -----------------------     =  147 V</a:t>
            </a:r>
          </a:p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                          (Z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A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+ Z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PE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)         (0.0452 + 0.071)</a:t>
            </a:r>
            <a:endParaRPr lang="en-AU" sz="1800" dirty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5580112" y="476672"/>
            <a:ext cx="335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</a:rPr>
              <a:t>Approximate impedance per 10 metres</a:t>
            </a:r>
            <a:endParaRPr lang="en-AU" sz="1200" dirty="0">
              <a:solidFill>
                <a:schemeClr val="bg1"/>
              </a:solidFill>
            </a:endParaRPr>
          </a:p>
        </p:txBody>
      </p:sp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5868144" y="776964"/>
          <a:ext cx="2996236" cy="2486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9" name="Chart" r:id="rId6" imgW="6096090" imgH="4067280" progId="MSGraph.Chart.8">
                  <p:embed followColorScheme="full"/>
                </p:oleObj>
              </mc:Choice>
              <mc:Fallback>
                <p:oleObj name="Chart" r:id="rId6" imgW="6096090" imgH="4067280" progId="MSGraph.Chart.8">
                  <p:embed followColorScheme="full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776964"/>
                        <a:ext cx="2996236" cy="24860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-Turn Arrow 7">
            <a:hlinkClick r:id="" action="ppaction://hlinkshowjump?jump=lastslideviewed"/>
          </p:cNvPr>
          <p:cNvSpPr/>
          <p:nvPr/>
        </p:nvSpPr>
        <p:spPr>
          <a:xfrm rot="5400000">
            <a:off x="321724" y="6179078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allAtOnce"/>
      <p:bldP spid="97285" grpId="0" autoUpdateAnimBg="0"/>
      <p:bldOleChart spid="9728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163513" y="2667000"/>
          <a:ext cx="8816975" cy="233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0" name="CorelDRAW!" r:id="rId4" imgW="6001920" imgH="1592640" progId="">
                  <p:embed/>
                </p:oleObj>
              </mc:Choice>
              <mc:Fallback>
                <p:oleObj name="CorelDRAW!" r:id="rId4" imgW="6001920" imgH="1592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2667000"/>
                        <a:ext cx="8816975" cy="233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2051720" y="274638"/>
            <a:ext cx="6635080" cy="7060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Circuit Protection Considerations - Overview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209800" y="5486400"/>
            <a:ext cx="1619250" cy="47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AU" sz="1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AU" sz="1400" dirty="0" err="1">
                <a:solidFill>
                  <a:schemeClr val="bg1"/>
                </a:solidFill>
                <a:cs typeface="Times New Roman" pitchFamily="18" charset="0"/>
              </a:rPr>
              <a:t>kVA</a:t>
            </a:r>
            <a:r>
              <a:rPr lang="en-AU" sz="1400" dirty="0">
                <a:solidFill>
                  <a:schemeClr val="bg1"/>
                </a:solidFill>
                <a:cs typeface="Times New Roman" pitchFamily="18" charset="0"/>
              </a:rPr>
              <a:t> x 1000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1400" baseline="-30000" dirty="0">
                <a:solidFill>
                  <a:schemeClr val="bg1"/>
                </a:solidFill>
                <a:cs typeface="Times New Roman" pitchFamily="18" charset="0"/>
              </a:rPr>
              <a:t>FL</a:t>
            </a:r>
            <a:r>
              <a:rPr lang="en-AU" sz="1400" dirty="0">
                <a:solidFill>
                  <a:schemeClr val="bg1"/>
                </a:solidFill>
                <a:cs typeface="Times New Roman" pitchFamily="18" charset="0"/>
              </a:rPr>
              <a:t> = ---------</a:t>
            </a: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----</a:t>
            </a:r>
            <a:r>
              <a:rPr lang="en-AU" sz="1400" dirty="0">
                <a:solidFill>
                  <a:schemeClr val="bg1"/>
                </a:solidFill>
                <a:cs typeface="Times New Roman" pitchFamily="18" charset="0"/>
              </a:rPr>
              <a:t>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en-AU" sz="1400" dirty="0">
                <a:solidFill>
                  <a:schemeClr val="bg1"/>
                </a:solidFill>
                <a:cs typeface="Times New Roman" pitchFamily="18" charset="0"/>
              </a:rPr>
              <a:t>   √3  x  V</a:t>
            </a:r>
            <a:r>
              <a:rPr lang="en-US" sz="1400" baseline="-25000" dirty="0">
                <a:solidFill>
                  <a:schemeClr val="bg1"/>
                </a:solidFill>
                <a:cs typeface="Times New Roman" pitchFamily="18" charset="0"/>
              </a:rPr>
              <a:t>LINE</a:t>
            </a:r>
            <a:endParaRPr lang="en-AU" sz="1400" baseline="-25000" dirty="0">
              <a:solidFill>
                <a:schemeClr val="bg1"/>
              </a:solidFill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198813" y="860425"/>
            <a:ext cx="1752600" cy="58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400" dirty="0">
                <a:cs typeface="Times New Roman" pitchFamily="18" charset="0"/>
              </a:rPr>
              <a:t>      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       </a:t>
            </a:r>
            <a:r>
              <a:rPr lang="en-A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AU" sz="1400" dirty="0">
                <a:solidFill>
                  <a:schemeClr val="bg1"/>
                </a:solidFill>
                <a:latin typeface="Times New Roman" pitchFamily="18" charset="0"/>
                <a:cs typeface="Courier New" pitchFamily="49" charset="0"/>
              </a:rPr>
              <a:t>I</a:t>
            </a:r>
            <a:r>
              <a:rPr lang="en-AU" sz="1400" baseline="-30000" dirty="0">
                <a:solidFill>
                  <a:schemeClr val="bg1"/>
                </a:solidFill>
                <a:cs typeface="Courier New" pitchFamily="49" charset="0"/>
              </a:rPr>
              <a:t>FL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x 100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latin typeface="Times New Roman" pitchFamily="18" charset="0"/>
                <a:cs typeface="Courier New" pitchFamily="49" charset="0"/>
              </a:rPr>
              <a:t>I</a:t>
            </a:r>
            <a:r>
              <a:rPr lang="en-AU" sz="1400" baseline="-30000" dirty="0">
                <a:solidFill>
                  <a:schemeClr val="bg1"/>
                </a:solidFill>
                <a:cs typeface="Courier New" pitchFamily="49" charset="0"/>
              </a:rPr>
              <a:t>SC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=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----------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    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  Z%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4856163" y="908050"/>
            <a:ext cx="2209800" cy="47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en-AU" sz="1400" dirty="0" err="1">
                <a:solidFill>
                  <a:schemeClr val="bg1"/>
                </a:solidFill>
                <a:cs typeface="Courier New" pitchFamily="49" charset="0"/>
              </a:rPr>
              <a:t>V</a:t>
            </a:r>
            <a:r>
              <a:rPr lang="en-AU" sz="1400" baseline="-30000" dirty="0" err="1">
                <a:solidFill>
                  <a:schemeClr val="bg1"/>
                </a:solidFill>
                <a:cs typeface="Courier New" pitchFamily="49" charset="0"/>
              </a:rPr>
              <a:t>Ph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 err="1">
                <a:solidFill>
                  <a:schemeClr val="bg1"/>
                </a:solidFill>
                <a:latin typeface="Times New Roman" pitchFamily="18" charset="0"/>
                <a:cs typeface="Courier New" pitchFamily="49" charset="0"/>
              </a:rPr>
              <a:t>I</a:t>
            </a:r>
            <a:r>
              <a:rPr lang="en-AU" sz="1400" baseline="-30000" dirty="0" err="1">
                <a:solidFill>
                  <a:schemeClr val="bg1"/>
                </a:solidFill>
                <a:cs typeface="Courier New" pitchFamily="49" charset="0"/>
              </a:rPr>
              <a:t>Fault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=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-----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--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----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    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 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 Z</a:t>
            </a:r>
            <a:r>
              <a:rPr lang="en-AU" sz="1400" baseline="-25000" dirty="0">
                <a:solidFill>
                  <a:schemeClr val="bg1"/>
                </a:solidFill>
                <a:cs typeface="Courier New" pitchFamily="49" charset="0"/>
              </a:rPr>
              <a:t>1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+ Z</a:t>
            </a:r>
            <a:r>
              <a:rPr lang="en-AU" sz="1400" baseline="-25000" dirty="0">
                <a:solidFill>
                  <a:schemeClr val="bg1"/>
                </a:solidFill>
                <a:cs typeface="Courier New" pitchFamily="49" charset="0"/>
              </a:rPr>
              <a:t>2 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214678" y="4143380"/>
            <a:ext cx="11811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         </a:t>
            </a:r>
            <a:r>
              <a:rPr lang="en-US" sz="1400" dirty="0" smtClean="0">
                <a:solidFill>
                  <a:schemeClr val="bg1"/>
                </a:solidFill>
                <a:cs typeface="Courier New" pitchFamily="49" charset="0"/>
              </a:rPr>
              <a:t>U</a:t>
            </a:r>
            <a:r>
              <a:rPr lang="en-AU" sz="1400" baseline="-30000" dirty="0" smtClean="0">
                <a:solidFill>
                  <a:schemeClr val="bg1"/>
                </a:solidFill>
                <a:cs typeface="Courier New" pitchFamily="49" charset="0"/>
              </a:rPr>
              <a:t>o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 err="1" smtClean="0">
                <a:solidFill>
                  <a:schemeClr val="bg1"/>
                </a:solidFill>
                <a:cs typeface="Courier New" pitchFamily="49" charset="0"/>
              </a:rPr>
              <a:t>Z</a:t>
            </a:r>
            <a:r>
              <a:rPr lang="en-AU" sz="1400" baseline="-30000" dirty="0" err="1" smtClean="0">
                <a:solidFill>
                  <a:schemeClr val="bg1"/>
                </a:solidFill>
                <a:cs typeface="Courier New" pitchFamily="49" charset="0"/>
              </a:rPr>
              <a:t>ext</a:t>
            </a:r>
            <a:r>
              <a:rPr lang="en-US" sz="1400" baseline="-30000" dirty="0" smtClean="0">
                <a:solidFill>
                  <a:schemeClr val="bg1"/>
                </a:solidFill>
                <a:cs typeface="Courier New" pitchFamily="49" charset="0"/>
              </a:rPr>
              <a:t>  </a:t>
            </a:r>
            <a:r>
              <a:rPr lang="en-AU" sz="1400" dirty="0" smtClean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=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-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-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---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   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    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en-AU" sz="1400" dirty="0" err="1" smtClean="0">
                <a:solidFill>
                  <a:schemeClr val="bg1"/>
                </a:solidFill>
                <a:latin typeface="Times New Roman" pitchFamily="18" charset="0"/>
                <a:cs typeface="Courier New" pitchFamily="49" charset="0"/>
              </a:rPr>
              <a:t>I</a:t>
            </a:r>
            <a:r>
              <a:rPr lang="en-AU" sz="1400" baseline="-30000" dirty="0" err="1" smtClean="0">
                <a:solidFill>
                  <a:schemeClr val="bg1"/>
                </a:solidFill>
                <a:cs typeface="Courier New" pitchFamily="49" charset="0"/>
              </a:rPr>
              <a:t>a</a:t>
            </a:r>
            <a:r>
              <a:rPr lang="en-US" sz="1400" baseline="-30000" dirty="0" smtClean="0">
                <a:solidFill>
                  <a:schemeClr val="bg1"/>
                </a:solidFill>
                <a:cs typeface="Courier New" pitchFamily="49" charset="0"/>
              </a:rPr>
              <a:t>  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6619875" y="1568450"/>
            <a:ext cx="1676400" cy="4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K</a:t>
            </a:r>
            <a:r>
              <a:rPr lang="en-AU" sz="1400" baseline="30000" dirty="0">
                <a:solidFill>
                  <a:schemeClr val="bg1"/>
                </a:solidFill>
                <a:cs typeface="Courier New" pitchFamily="49" charset="0"/>
              </a:rPr>
              <a:t>2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.S</a:t>
            </a:r>
            <a:r>
              <a:rPr lang="en-AU" sz="1400" baseline="30000" dirty="0">
                <a:solidFill>
                  <a:schemeClr val="bg1"/>
                </a:solidFill>
                <a:cs typeface="Courier New" pitchFamily="49" charset="0"/>
              </a:rPr>
              <a:t>2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t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=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-------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  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  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  </a:t>
            </a:r>
            <a:r>
              <a:rPr lang="en-AU" sz="1400" dirty="0">
                <a:solidFill>
                  <a:schemeClr val="bg1"/>
                </a:solidFill>
                <a:latin typeface="Times New Roman" pitchFamily="18" charset="0"/>
                <a:cs typeface="Courier New" pitchFamily="49" charset="0"/>
              </a:rPr>
              <a:t>I</a:t>
            </a:r>
            <a:r>
              <a:rPr lang="en-AU" sz="1400" baseline="30000" dirty="0">
                <a:solidFill>
                  <a:schemeClr val="bg1"/>
                </a:solidFill>
                <a:cs typeface="Courier New" pitchFamily="49" charset="0"/>
              </a:rPr>
              <a:t>2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7000875" y="4705350"/>
            <a:ext cx="1905000" cy="5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1000 x </a:t>
            </a:r>
            <a:r>
              <a:rPr lang="en-AU" sz="1400" dirty="0" err="1">
                <a:solidFill>
                  <a:schemeClr val="bg1"/>
                </a:solidFill>
                <a:cs typeface="Courier New" pitchFamily="49" charset="0"/>
              </a:rPr>
              <a:t>Vd</a:t>
            </a:r>
            <a:endParaRPr lang="en-AU" sz="14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 err="1">
                <a:solidFill>
                  <a:schemeClr val="bg1"/>
                </a:solidFill>
                <a:cs typeface="Times New Roman" pitchFamily="18" charset="0"/>
              </a:rPr>
              <a:t>Vc</a:t>
            </a:r>
            <a:r>
              <a:rPr lang="en-AU" sz="1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AU" sz="1400" dirty="0">
                <a:solidFill>
                  <a:schemeClr val="bg1"/>
                </a:solidFill>
                <a:cs typeface="Times New Roman" pitchFamily="18" charset="0"/>
              </a:rPr>
              <a:t>=</a:t>
            </a: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   ----</a:t>
            </a:r>
            <a:r>
              <a:rPr lang="en-AU" sz="1400" dirty="0">
                <a:solidFill>
                  <a:schemeClr val="bg1"/>
                </a:solidFill>
                <a:cs typeface="Times New Roman" pitchFamily="18" charset="0"/>
              </a:rPr>
              <a:t>-----------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      </a:t>
            </a:r>
            <a:r>
              <a:rPr lang="en-US" sz="1400" dirty="0">
                <a:solidFill>
                  <a:schemeClr val="bg1"/>
                </a:solidFill>
                <a:cs typeface="Courier New" pitchFamily="49" charset="0"/>
              </a:rPr>
              <a:t>         </a:t>
            </a:r>
            <a:r>
              <a:rPr lang="en-AU" sz="1400" dirty="0">
                <a:solidFill>
                  <a:schemeClr val="bg1"/>
                </a:solidFill>
                <a:cs typeface="Courier New" pitchFamily="49" charset="0"/>
              </a:rPr>
              <a:t> L x</a:t>
            </a:r>
            <a:r>
              <a:rPr lang="en-AU" sz="1400" dirty="0">
                <a:solidFill>
                  <a:schemeClr val="bg1"/>
                </a:solidFill>
                <a:latin typeface="Times New Roman" pitchFamily="18" charset="0"/>
                <a:cs typeface="Courier New" pitchFamily="49" charset="0"/>
              </a:rPr>
              <a:t> I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88900" y="1852613"/>
            <a:ext cx="1200150" cy="108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Distribution transformer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415/240 V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500 kVA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FFFF00"/>
                </a:solidFill>
              </a:rPr>
              <a:t>Z% = 5%</a:t>
            </a:r>
            <a:endParaRPr lang="en-AU" sz="1400" dirty="0">
              <a:solidFill>
                <a:srgbClr val="FFFF00"/>
              </a:solidFill>
            </a:endParaRPr>
          </a:p>
        </p:txBody>
      </p:sp>
      <p:sp>
        <p:nvSpPr>
          <p:cNvPr id="105484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105400"/>
            <a:ext cx="2209800" cy="573088"/>
          </a:xfrm>
          <a:prstGeom prst="wedgeRectCallout">
            <a:avLst>
              <a:gd name="adj1" fmla="val -3231"/>
              <a:gd name="adj2" fmla="val -314542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transformer has a  </a:t>
            </a:r>
            <a:r>
              <a:rPr lang="en-US" sz="1400" dirty="0">
                <a:solidFill>
                  <a:srgbClr val="FF9933"/>
                </a:solidFill>
              </a:rPr>
              <a:t>full load  current rating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per phase </a:t>
            </a:r>
            <a:r>
              <a:rPr lang="en-AU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1400" baseline="-30000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itchFamily="18" charset="0"/>
              </a:rPr>
              <a:t>FL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AU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485" name="AutoShape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09800" y="1828800"/>
            <a:ext cx="1943100" cy="419100"/>
          </a:xfrm>
          <a:prstGeom prst="wedgeRectCallout">
            <a:avLst>
              <a:gd name="adj1" fmla="val -51718"/>
              <a:gd name="adj2" fmla="val 283713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consumers mains have </a:t>
            </a:r>
            <a:r>
              <a:rPr lang="en-US" sz="1400" dirty="0">
                <a:solidFill>
                  <a:srgbClr val="FF9933"/>
                </a:solidFill>
              </a:rPr>
              <a:t>impedance </a:t>
            </a:r>
            <a:r>
              <a:rPr lang="en-AU" sz="1400" dirty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Z</a:t>
            </a:r>
            <a:r>
              <a:rPr lang="en-US" sz="1400" baseline="-30000" dirty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2</a:t>
            </a:r>
            <a:r>
              <a:rPr lang="en-AU" sz="1400" baseline="-30000" dirty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endParaRPr lang="en-AU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486" name="AutoShape 1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62000" y="881063"/>
            <a:ext cx="2430463" cy="620712"/>
          </a:xfrm>
          <a:prstGeom prst="wedgeRectCallout">
            <a:avLst>
              <a:gd name="adj1" fmla="val -34912"/>
              <a:gd name="adj2" fmla="val 297315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transformer has a maximum </a:t>
            </a:r>
            <a:r>
              <a:rPr lang="en-US" sz="1400" dirty="0">
                <a:solidFill>
                  <a:srgbClr val="FF9933"/>
                </a:solidFill>
              </a:rPr>
              <a:t>prospective short circuit current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per phase </a:t>
            </a:r>
            <a:r>
              <a:rPr lang="en-AU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Courier New" pitchFamily="49" charset="0"/>
              </a:rPr>
              <a:t>I</a:t>
            </a:r>
            <a:r>
              <a:rPr lang="en-AU" sz="1400" baseline="-30000" dirty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SC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AU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487" name="AutoShape 1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295400" y="4191000"/>
            <a:ext cx="1828800" cy="609600"/>
          </a:xfrm>
          <a:prstGeom prst="wedgeRectCallout">
            <a:avLst>
              <a:gd name="adj1" fmla="val -58074"/>
              <a:gd name="adj2" fmla="val -158074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transformer has an </a:t>
            </a:r>
            <a:r>
              <a:rPr lang="en-US" sz="1400" dirty="0">
                <a:solidFill>
                  <a:srgbClr val="FF9933"/>
                </a:solidFill>
              </a:rPr>
              <a:t>impedance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per phase </a:t>
            </a:r>
            <a:r>
              <a:rPr lang="en-AU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Z</a:t>
            </a:r>
            <a:r>
              <a:rPr lang="en-AU" sz="1400" baseline="-30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ext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 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or </a:t>
            </a:r>
            <a:r>
              <a:rPr lang="en-AU" sz="1400" dirty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 </a:t>
            </a:r>
            <a:r>
              <a:rPr lang="en-AU" sz="1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Z</a:t>
            </a:r>
            <a:r>
              <a:rPr lang="en-AU" sz="1400" baseline="-25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int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en-AU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488" name="AutoShape 1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27525" y="1370013"/>
            <a:ext cx="2284413" cy="731837"/>
          </a:xfrm>
          <a:prstGeom prst="wedgeRectCallout">
            <a:avLst>
              <a:gd name="adj1" fmla="val -78977"/>
              <a:gd name="adj2" fmla="val 191213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Circuit breakers must be able to interrupt up to the </a:t>
            </a:r>
            <a:r>
              <a:rPr lang="en-US" sz="1400" dirty="0">
                <a:solidFill>
                  <a:srgbClr val="FF9933"/>
                </a:solidFill>
              </a:rPr>
              <a:t>prospective short circuit current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within a time.</a:t>
            </a:r>
            <a:endParaRPr lang="en-AU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489" name="AutoShape 1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56063" y="4975225"/>
            <a:ext cx="1552575" cy="571500"/>
          </a:xfrm>
          <a:prstGeom prst="wedgeRectCallout">
            <a:avLst>
              <a:gd name="adj1" fmla="val 25255"/>
              <a:gd name="adj2" fmla="val -265833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Cables have a maximum </a:t>
            </a:r>
            <a:r>
              <a:rPr lang="en-US" sz="1400" dirty="0">
                <a:solidFill>
                  <a:srgbClr val="FF9933"/>
                </a:solidFill>
              </a:rPr>
              <a:t>current rating</a:t>
            </a:r>
            <a:r>
              <a:rPr lang="en-US" sz="1400" dirty="0"/>
              <a:t>.</a:t>
            </a:r>
            <a:endParaRPr lang="en-AU" sz="1400" dirty="0"/>
          </a:p>
        </p:txBody>
      </p:sp>
      <p:sp>
        <p:nvSpPr>
          <p:cNvPr id="105490" name="AutoShape 1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105650" y="4267200"/>
            <a:ext cx="1428750" cy="438150"/>
          </a:xfrm>
          <a:prstGeom prst="wedgeRectCallout">
            <a:avLst>
              <a:gd name="adj1" fmla="val -106333"/>
              <a:gd name="adj2" fmla="val 34421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FF9933"/>
                </a:solidFill>
              </a:rPr>
              <a:t>Volt drop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must not exceed 5%.</a:t>
            </a:r>
            <a:endParaRPr lang="en-AU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3086100" y="2219325"/>
            <a:ext cx="15573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400" dirty="0">
              <a:cs typeface="Courier New" pitchFamily="49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800" dirty="0" smtClean="0">
                <a:solidFill>
                  <a:srgbClr val="FFFF00"/>
                </a:solidFill>
                <a:cs typeface="Courier New" pitchFamily="49" charset="0"/>
              </a:rPr>
              <a:t>AS/NZS3008.1.1:2009 Tables </a:t>
            </a:r>
            <a:endParaRPr lang="en-AU" sz="800" dirty="0">
              <a:solidFill>
                <a:srgbClr val="FFFF00"/>
              </a:solidFill>
              <a:cs typeface="Courier New" pitchFamily="49" charset="0"/>
            </a:endParaRP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4200525" y="5576888"/>
            <a:ext cx="1685925" cy="24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400" dirty="0"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800" dirty="0" smtClean="0">
                <a:solidFill>
                  <a:srgbClr val="FFFF00"/>
                </a:solidFill>
                <a:cs typeface="Times New Roman" pitchFamily="18" charset="0"/>
              </a:rPr>
              <a:t>AS/NZS 3000:2009 Clause 3.4</a:t>
            </a: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6843713" y="2162175"/>
            <a:ext cx="16859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400" dirty="0"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800" dirty="0">
                <a:solidFill>
                  <a:srgbClr val="FFFF00"/>
                </a:solidFill>
                <a:cs typeface="Times New Roman" pitchFamily="18" charset="0"/>
              </a:rPr>
              <a:t>AS/NZS </a:t>
            </a:r>
            <a:r>
              <a:rPr lang="en-US" sz="800" dirty="0" smtClean="0">
                <a:solidFill>
                  <a:srgbClr val="FFFF00"/>
                </a:solidFill>
                <a:cs typeface="Times New Roman" pitchFamily="18" charset="0"/>
              </a:rPr>
              <a:t>3000:2007 Appendix C2</a:t>
            </a:r>
            <a:endParaRPr lang="en-AU" sz="800" dirty="0">
              <a:solidFill>
                <a:srgbClr val="FFFF00"/>
              </a:solidFill>
            </a:endParaRP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7286625" y="5219700"/>
            <a:ext cx="16859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400" dirty="0"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800" dirty="0">
                <a:solidFill>
                  <a:srgbClr val="FFFF00"/>
                </a:solidFill>
                <a:cs typeface="Times New Roman" pitchFamily="18" charset="0"/>
              </a:rPr>
              <a:t>AS/NZS </a:t>
            </a:r>
            <a:r>
              <a:rPr lang="en-US" sz="800" dirty="0" smtClean="0">
                <a:solidFill>
                  <a:srgbClr val="FFFF00"/>
                </a:solidFill>
                <a:cs typeface="Times New Roman" pitchFamily="18" charset="0"/>
              </a:rPr>
              <a:t>3000:2007 Appendix C4</a:t>
            </a:r>
            <a:endParaRPr lang="en-AU" sz="800" dirty="0">
              <a:solidFill>
                <a:srgbClr val="FFFF00"/>
              </a:solidFill>
            </a:endParaRPr>
          </a:p>
        </p:txBody>
      </p:sp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6804248" y="1124744"/>
            <a:ext cx="206724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800" dirty="0">
                <a:solidFill>
                  <a:srgbClr val="FFFF00"/>
                </a:solidFill>
                <a:cs typeface="Times New Roman" pitchFamily="18" charset="0"/>
              </a:rPr>
              <a:t>AS/NZS </a:t>
            </a:r>
            <a:r>
              <a:rPr lang="en-US" sz="800" dirty="0" smtClean="0">
                <a:solidFill>
                  <a:srgbClr val="FFFF00"/>
                </a:solidFill>
                <a:cs typeface="Times New Roman" pitchFamily="18" charset="0"/>
              </a:rPr>
              <a:t>3000:2007 Clause 2.5.4.2</a:t>
            </a:r>
            <a:endParaRPr lang="en-AU" sz="800" dirty="0">
              <a:solidFill>
                <a:srgbClr val="FFFF00"/>
              </a:solidFill>
            </a:endParaRPr>
          </a:p>
        </p:txBody>
      </p:sp>
      <p:sp>
        <p:nvSpPr>
          <p:cNvPr id="105497" name="Oval 25"/>
          <p:cNvSpPr>
            <a:spLocks noChangeArrowheads="1"/>
          </p:cNvSpPr>
          <p:nvPr/>
        </p:nvSpPr>
        <p:spPr bwMode="auto">
          <a:xfrm>
            <a:off x="1259632" y="6093296"/>
            <a:ext cx="4556720" cy="6286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Click </a:t>
            </a:r>
            <a:r>
              <a:rPr lang="en-US" sz="1400" dirty="0" smtClean="0"/>
              <a:t>any </a:t>
            </a:r>
            <a:r>
              <a:rPr lang="en-US" sz="1400" dirty="0"/>
              <a:t>box </a:t>
            </a:r>
            <a:r>
              <a:rPr lang="en-US" sz="1400" dirty="0" smtClean="0"/>
              <a:t>to find out more.</a:t>
            </a:r>
          </a:p>
          <a:p>
            <a:pPr algn="ctr"/>
            <a:r>
              <a:rPr lang="en-US" sz="1400" dirty="0" smtClean="0"/>
              <a:t>Click  on the “U” to return back here</a:t>
            </a:r>
            <a:endParaRPr lang="en-AU" sz="1400" dirty="0"/>
          </a:p>
        </p:txBody>
      </p:sp>
      <p:sp>
        <p:nvSpPr>
          <p:cNvPr id="25" name="U-Turn Arrow 24">
            <a:hlinkClick r:id="" action="ppaction://hlinkshowjump?jump=lastslideviewed"/>
          </p:cNvPr>
          <p:cNvSpPr/>
          <p:nvPr/>
        </p:nvSpPr>
        <p:spPr>
          <a:xfrm rot="5400000">
            <a:off x="393162" y="6179078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1538" y="3429000"/>
            <a:ext cx="17491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>
                <a:solidFill>
                  <a:srgbClr val="FFFF00"/>
                </a:solidFill>
              </a:rPr>
              <a:t>AS/NZS3000:2009 Appendix B4.4</a:t>
            </a:r>
            <a:endParaRPr lang="en-AU" sz="800" dirty="0">
              <a:solidFill>
                <a:srgbClr val="FFFF00"/>
              </a:solidFill>
            </a:endParaRPr>
          </a:p>
        </p:txBody>
      </p:sp>
      <p:sp>
        <p:nvSpPr>
          <p:cNvPr id="27" name="AutoShape 19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5263" y="2339975"/>
            <a:ext cx="1749425" cy="576263"/>
          </a:xfrm>
          <a:prstGeom prst="wedgeRectCallout">
            <a:avLst>
              <a:gd name="adj1" fmla="val -13431"/>
              <a:gd name="adj2" fmla="val 129889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Mains and </a:t>
            </a:r>
            <a:r>
              <a:rPr lang="en-US" sz="1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submains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have a  </a:t>
            </a:r>
            <a:r>
              <a:rPr lang="en-US" sz="1400" dirty="0">
                <a:solidFill>
                  <a:srgbClr val="FF9933"/>
                </a:solidFill>
              </a:rPr>
              <a:t>maximum demand</a:t>
            </a:r>
            <a:r>
              <a:rPr lang="en-US" sz="1400" dirty="0"/>
              <a:t>.</a:t>
            </a:r>
            <a:endParaRPr lang="en-AU" sz="1400" dirty="0"/>
          </a:p>
        </p:txBody>
      </p:sp>
      <p:sp>
        <p:nvSpPr>
          <p:cNvPr id="28" name="AutoShape 1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929322" y="5500702"/>
            <a:ext cx="2143140" cy="285752"/>
          </a:xfrm>
          <a:prstGeom prst="wedgeRectCallout">
            <a:avLst>
              <a:gd name="adj1" fmla="val -41276"/>
              <a:gd name="adj2" fmla="val -360409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AU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Maximum </a:t>
            </a:r>
            <a:r>
              <a:rPr lang="en-AU" sz="1400" dirty="0" smtClean="0">
                <a:solidFill>
                  <a:srgbClr val="FFC000"/>
                </a:solidFill>
              </a:rPr>
              <a:t>Circuit Length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0826" y="5929330"/>
            <a:ext cx="1662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>
                <a:solidFill>
                  <a:srgbClr val="FFFF00"/>
                </a:solidFill>
              </a:rPr>
              <a:t>AS/NZS3000:2009 Appendix B5</a:t>
            </a:r>
            <a:endParaRPr lang="en-AU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9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30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7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9000"/>
                            </p:stCondLst>
                            <p:childTnLst>
                              <p:par>
                                <p:cTn id="9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3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0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80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utoUpdateAnimBg="0"/>
      <p:bldP spid="105478" grpId="0" autoUpdateAnimBg="0"/>
      <p:bldP spid="105479" grpId="0" autoUpdateAnimBg="0"/>
      <p:bldP spid="105480" grpId="0" autoUpdateAnimBg="0"/>
      <p:bldP spid="105481" grpId="0" autoUpdateAnimBg="0"/>
      <p:bldP spid="105482" grpId="0" autoUpdateAnimBg="0"/>
      <p:bldP spid="105483" grpId="0" autoUpdateAnimBg="0"/>
      <p:bldP spid="105484" grpId="0" animBg="1" autoUpdateAnimBg="0"/>
      <p:bldP spid="105485" grpId="0" animBg="1" autoUpdateAnimBg="0"/>
      <p:bldP spid="105486" grpId="0" animBg="1" autoUpdateAnimBg="0"/>
      <p:bldP spid="105487" grpId="0" animBg="1" autoUpdateAnimBg="0"/>
      <p:bldP spid="105488" grpId="0" animBg="1" autoUpdateAnimBg="0"/>
      <p:bldP spid="105489" grpId="0" animBg="1" autoUpdateAnimBg="0"/>
      <p:bldP spid="105490" grpId="0" animBg="1" autoUpdateAnimBg="0"/>
      <p:bldP spid="105492" grpId="0" autoUpdateAnimBg="0"/>
      <p:bldP spid="105493" grpId="0" autoUpdateAnimBg="0"/>
      <p:bldP spid="105494" grpId="0" autoUpdateAnimBg="0"/>
      <p:bldP spid="105495" grpId="0" autoUpdateAnimBg="0"/>
      <p:bldP spid="105496" grpId="0" autoUpdateAnimBg="0"/>
      <p:bldP spid="105497" grpId="0" animBg="1" autoUpdateAnimBg="0"/>
      <p:bldP spid="25" grpId="0" animBg="1"/>
      <p:bldP spid="26" grpId="0"/>
      <p:bldP spid="27" grpId="0" animBg="1" autoUpdateAnimBg="0"/>
      <p:bldP spid="28" grpId="0" animBg="1" autoUpdateAnimBg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Touch Voltage Limit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066800" y="1217613"/>
            <a:ext cx="7467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circuit protection device must automatically disconnect the supply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if a fault occurs which could result in a touch voltage greater than 50 V </a:t>
            </a:r>
            <a:r>
              <a:rPr lang="en-US" sz="1800" dirty="0" err="1">
                <a:solidFill>
                  <a:schemeClr val="bg1"/>
                </a:solidFill>
                <a:cs typeface="Arial" charset="0"/>
              </a:rPr>
              <a:t>a.c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. or 120 V </a:t>
            </a:r>
            <a:r>
              <a:rPr lang="en-US" sz="1800" dirty="0" err="1">
                <a:solidFill>
                  <a:schemeClr val="bg1"/>
                </a:solidFill>
                <a:cs typeface="Arial" charset="0"/>
              </a:rPr>
              <a:t>d.c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(Wiring Rules Clause 2.4.2)</a:t>
            </a:r>
            <a:endParaRPr lang="en-AU" sz="1800" dirty="0">
              <a:solidFill>
                <a:srgbClr val="FFFF00"/>
              </a:solidFill>
              <a:cs typeface="Arial" charset="0"/>
            </a:endParaRPr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899592" y="2564904"/>
          <a:ext cx="5715000" cy="260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4" name="CorelDRAW!" r:id="rId4" imgW="2764231" imgH="1261872" progId="">
                  <p:embed/>
                </p:oleObj>
              </mc:Choice>
              <mc:Fallback>
                <p:oleObj name="CorelDRAW!" r:id="rId4" imgW="2764231" imgH="126187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564904"/>
                        <a:ext cx="5715000" cy="260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-Turn Arrow 4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Short Circuit Current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066800" y="1522413"/>
            <a:ext cx="7467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charset="0"/>
              </a:rPr>
              <a:t>AS/NZS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3000:2007</a:t>
            </a:r>
            <a:r>
              <a:rPr lang="en-AU" sz="1800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Clause </a:t>
            </a:r>
            <a:r>
              <a:rPr lang="en-AU" sz="1800" dirty="0" smtClean="0">
                <a:solidFill>
                  <a:srgbClr val="FFFF00"/>
                </a:solidFill>
                <a:cs typeface="Arial" charset="0"/>
              </a:rPr>
              <a:t>2.5.4.5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requires that g</a:t>
            </a:r>
            <a:r>
              <a:rPr lang="en-AU" sz="1800" dirty="0" err="1">
                <a:solidFill>
                  <a:schemeClr val="bg1"/>
                </a:solidFill>
                <a:cs typeface="Arial" charset="0"/>
              </a:rPr>
              <a:t>eneral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p</a:t>
            </a:r>
            <a:r>
              <a:rPr lang="en-AU" sz="1800" dirty="0" err="1">
                <a:solidFill>
                  <a:schemeClr val="bg1"/>
                </a:solidFill>
                <a:cs typeface="Arial" charset="0"/>
              </a:rPr>
              <a:t>rotective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 devices shall be provided to 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interrupt 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any short-circuit current flowing in the conductors 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before such a current can cause danger 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due to thermal and mechanical effects produced in conductors and connections.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U-Turn Arrow 3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Short Circuit Disconnect Time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7467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  <a:cs typeface="Arial" charset="0"/>
              </a:rPr>
              <a:t>For 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short circuits of duration up to 5 s</a:t>
            </a:r>
            <a:r>
              <a:rPr lang="en-US" sz="1800" dirty="0" err="1">
                <a:solidFill>
                  <a:srgbClr val="FFFF00"/>
                </a:solidFill>
                <a:cs typeface="Arial" charset="0"/>
              </a:rPr>
              <a:t>econds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the time in which a given short-circuit current will raise the conductors from the highest admissible temperature in normal duty to the limit temperature may, as an approximation, be calculated from the following equation: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  <a:p>
            <a:endParaRPr lang="en-US" sz="1800" dirty="0">
              <a:solidFill>
                <a:schemeClr val="bg1"/>
              </a:solidFill>
              <a:cs typeface="Arial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                                                   </a:t>
            </a:r>
            <a:r>
              <a:rPr lang="en-US" sz="1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400" dirty="0" smtClean="0">
                <a:solidFill>
                  <a:srgbClr val="FFFF00"/>
                </a:solidFill>
                <a:cs typeface="Arial" charset="0"/>
              </a:rPr>
              <a:t>See </a:t>
            </a:r>
            <a:r>
              <a:rPr lang="en-US" sz="1400" dirty="0">
                <a:solidFill>
                  <a:srgbClr val="FFFF00"/>
                </a:solidFill>
                <a:cs typeface="Arial" charset="0"/>
              </a:rPr>
              <a:t>AS/NZS </a:t>
            </a:r>
            <a:r>
              <a:rPr lang="en-US" sz="1400" dirty="0" smtClean="0">
                <a:solidFill>
                  <a:srgbClr val="FFFF00"/>
                </a:solidFill>
                <a:cs typeface="Arial" charset="0"/>
              </a:rPr>
              <a:t>3008.1.1:2009  Clause 5.3 Table 52</a:t>
            </a:r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			</a:t>
            </a:r>
            <a:r>
              <a:rPr lang="en-US" sz="1400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            AS/NZS 3000:2007 Clause 2.5.4.5  (b)</a:t>
            </a:r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		                 </a:t>
            </a:r>
            <a:endParaRPr lang="en-AU" sz="1800" baseline="30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67544" y="3789040"/>
            <a:ext cx="74295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here</a:t>
            </a:r>
          </a:p>
          <a:p>
            <a:pPr>
              <a:spcBef>
                <a:spcPct val="50000"/>
              </a:spcBef>
            </a:pPr>
            <a:r>
              <a:rPr lang="en-AU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 </a:t>
            </a: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duration in seconds</a:t>
            </a:r>
          </a:p>
          <a:p>
            <a:pPr>
              <a:spcBef>
                <a:spcPct val="50000"/>
              </a:spcBef>
            </a:pPr>
            <a:r>
              <a:rPr lang="en-AU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K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factor dependent on the material of the conductor, the insulation and the initial and the final temperatures.  See AS/NZS 3008.1.1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:2009  </a:t>
            </a:r>
            <a:r>
              <a:rPr lang="en-A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Table </a:t>
            </a:r>
            <a:r>
              <a:rPr lang="en-A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52.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en-A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typical value of K is 111.</a:t>
            </a:r>
          </a:p>
          <a:p>
            <a:pPr>
              <a:spcBef>
                <a:spcPct val="50000"/>
              </a:spcBef>
            </a:pPr>
            <a:r>
              <a:rPr lang="en-AU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S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cross-sectional area of the conductor in mm</a:t>
            </a:r>
            <a:r>
              <a:rPr lang="en-AU" sz="1700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AU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 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effective short-circuit current (A</a:t>
            </a:r>
            <a:r>
              <a:rPr lang="en-AU" sz="1600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1600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r.m.s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graphicFrame>
        <p:nvGraphicFramePr>
          <p:cNvPr id="100357" name="Object 5"/>
          <p:cNvGraphicFramePr>
            <a:graphicFrameLocks noChangeAspect="1"/>
          </p:cNvGraphicFramePr>
          <p:nvPr/>
        </p:nvGraphicFramePr>
        <p:xfrm>
          <a:off x="395536" y="2708920"/>
          <a:ext cx="152241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3" name="Equation" r:id="rId4" imgW="672808" imgH="418918" progId="Equation.3">
                  <p:embed/>
                </p:oleObj>
              </mc:Choice>
              <mc:Fallback>
                <p:oleObj name="Equation" r:id="rId4" imgW="672808" imgH="418918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1522413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  <p:bldP spid="100356" grpId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Short Circuit Current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7467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cs typeface="Arial" charset="0"/>
              </a:rPr>
              <a:t>An equation to calculate the current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 required to disconnect the circuit in a given time can be determined by transposition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: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  <a:p>
            <a:r>
              <a:rPr lang="en-US" sz="1800" dirty="0">
                <a:cs typeface="Arial" charset="0"/>
              </a:rPr>
              <a:t> </a:t>
            </a:r>
          </a:p>
          <a:p>
            <a:endParaRPr lang="en-US" sz="1800" dirty="0">
              <a:cs typeface="Arial" charset="0"/>
            </a:endParaRPr>
          </a:p>
          <a:p>
            <a:endParaRPr lang="en-US" sz="1800" dirty="0">
              <a:cs typeface="Arial" charset="0"/>
            </a:endParaRPr>
          </a:p>
          <a:p>
            <a:endParaRPr lang="en-US" sz="1800" dirty="0">
              <a:cs typeface="Arial" charset="0"/>
            </a:endParaRPr>
          </a:p>
          <a:p>
            <a:r>
              <a:rPr lang="en-US" sz="1800" dirty="0">
                <a:cs typeface="Arial" charset="0"/>
              </a:rPr>
              <a:t>                              </a:t>
            </a:r>
            <a:r>
              <a:rPr lang="en-US" sz="1800" dirty="0" smtClean="0">
                <a:cs typeface="Arial" charset="0"/>
              </a:rPr>
              <a:t>        </a:t>
            </a:r>
            <a:r>
              <a:rPr lang="en-US" sz="1800" dirty="0" smtClean="0">
                <a:latin typeface="Times New Roman" pitchFamily="18" charset="0"/>
                <a:cs typeface="Arial" charset="0"/>
              </a:rPr>
              <a:t> </a:t>
            </a:r>
            <a:endParaRPr lang="en-AU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539552" y="3573016"/>
            <a:ext cx="74295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here</a:t>
            </a:r>
          </a:p>
          <a:p>
            <a:pPr>
              <a:spcBef>
                <a:spcPct val="50000"/>
              </a:spcBef>
            </a:pPr>
            <a:r>
              <a:rPr lang="en-AU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 </a:t>
            </a: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duration in seconds</a:t>
            </a:r>
          </a:p>
          <a:p>
            <a:pPr>
              <a:spcBef>
                <a:spcPct val="50000"/>
              </a:spcBef>
            </a:pPr>
            <a:r>
              <a:rPr lang="en-AU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K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factor dependent on the material of the conductor, the insulation and the initial and the final temperatures.  See AS/NZS 3008.1.1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Table 51.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 typical value of K is 111.</a:t>
            </a:r>
          </a:p>
          <a:p>
            <a:pPr>
              <a:spcBef>
                <a:spcPct val="50000"/>
              </a:spcBef>
            </a:pPr>
            <a:r>
              <a:rPr lang="en-AU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S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cross-sectional area of the conductor in mm</a:t>
            </a:r>
            <a:r>
              <a:rPr lang="en-AU" sz="1700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AU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 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effective short-circuit current (A </a:t>
            </a:r>
            <a:r>
              <a:rPr lang="en-AU" sz="1600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r.m.s</a:t>
            </a:r>
            <a:r>
              <a:rPr lang="en-A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827584" y="2204864"/>
          <a:ext cx="152241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3" name="Equation" r:id="rId4" imgW="672808" imgH="418918" progId="Equation.3">
                  <p:embed/>
                </p:oleObj>
              </mc:Choice>
              <mc:Fallback>
                <p:oleObj name="Equation" r:id="rId4" imgW="672808" imgH="418918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204864"/>
                        <a:ext cx="1522413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3923928" y="2348880"/>
          <a:ext cx="15859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4" name="Equation" r:id="rId6" imgW="812447" imgH="457002" progId="Equation.3">
                  <p:embed/>
                </p:oleObj>
              </mc:Choice>
              <mc:Fallback>
                <p:oleObj name="Equation" r:id="rId6" imgW="812447" imgH="457002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348880"/>
                        <a:ext cx="15859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71800" y="263691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so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U-Turn Arrow 8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allAtOnce"/>
      <p:bldP spid="101380" grpId="1"/>
      <p:bldP spid="8" grpId="0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Overload Current Calculation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066800" y="1981200"/>
            <a:ext cx="7467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A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single phase final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sub-circuit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supplies a 415 volt welding transformer from a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4 mm</a:t>
            </a:r>
            <a:r>
              <a:rPr lang="en-US" sz="1800" baseline="30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2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V75 TPI copper active conductor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with a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2.5 mm</a:t>
            </a:r>
            <a:r>
              <a:rPr lang="en-US" sz="1800" baseline="300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2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copper 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protective-earth conductor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.  Determine </a:t>
            </a:r>
            <a:r>
              <a:rPr lang="en-US" sz="1800" u="sng" dirty="0">
                <a:solidFill>
                  <a:srgbClr val="FFFF00"/>
                </a:solidFill>
                <a:cs typeface="Arial" charset="0"/>
              </a:rPr>
              <a:t>the maximum overload current</a:t>
            </a:r>
            <a:r>
              <a:rPr lang="en-US" sz="1800" u="sng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that could flow in the circuit if the associated 32 A, Type D,  8 kA circuit breaker is to operate within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4.5 seconds.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The ambient temperature is 40 degrees C.        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endParaRPr lang="en-AU" i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371600" y="5105400"/>
            <a:ext cx="7429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=  209.3 </a:t>
            </a:r>
            <a:r>
              <a:rPr 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amps</a:t>
            </a:r>
          </a:p>
        </p:txBody>
      </p:sp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1524000" y="4114800"/>
          <a:ext cx="15859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3" name="Equation" r:id="rId4" imgW="812447" imgH="457002" progId="Equation.3">
                  <p:embed/>
                </p:oleObj>
              </mc:Choice>
              <mc:Fallback>
                <p:oleObj name="Equation" r:id="rId4" imgW="812447" imgH="45700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14800"/>
                        <a:ext cx="15859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3657600" y="4114800"/>
          <a:ext cx="146208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4" name="Equation" r:id="rId6" imgW="749300" imgH="457200" progId="Equation.3">
                  <p:embed/>
                </p:oleObj>
              </mc:Choice>
              <mc:Fallback>
                <p:oleObj name="Equation" r:id="rId6" imgW="74930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14800"/>
                        <a:ext cx="146208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1187624" y="980728"/>
          <a:ext cx="36576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5" name="CorelDRAW!" r:id="rId8" imgW="1175918" imgH="283464" progId="">
                  <p:embed/>
                </p:oleObj>
              </mc:Choice>
              <mc:Fallback>
                <p:oleObj name="CorelDRAW!" r:id="rId8" imgW="1175918" imgH="283464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980728"/>
                        <a:ext cx="365760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608" y="5733256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FF00"/>
                </a:solidFill>
              </a:rPr>
              <a:t>See AS/NZS 3008.1.1:2009 5.3 </a:t>
            </a:r>
            <a:endParaRPr lang="en-AU" sz="1600" dirty="0">
              <a:solidFill>
                <a:srgbClr val="FFFF00"/>
              </a:solidFill>
            </a:endParaRPr>
          </a:p>
        </p:txBody>
      </p:sp>
      <p:sp>
        <p:nvSpPr>
          <p:cNvPr id="9" name="U-Turn Arrow 8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allAtOnce"/>
      <p:bldP spid="102404" grpId="1"/>
      <p:bldP spid="8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Maximum Demand - Purpose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746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dirty="0">
                <a:solidFill>
                  <a:srgbClr val="FFFF00"/>
                </a:solidFill>
                <a:cs typeface="Arial" charset="0"/>
              </a:rPr>
              <a:t>Maximum demand 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is the name given to the maximum current likely to be drawn by an entire installation (or part thereof) for the purposes of determining the cable size and protection requirements.  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066800" y="2743200"/>
            <a:ext cx="746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dirty="0">
                <a:solidFill>
                  <a:schemeClr val="bg1"/>
                </a:solidFill>
                <a:cs typeface="Arial" charset="0"/>
              </a:rPr>
              <a:t>Maximum demand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in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mains 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and sub-mains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of an installation </a:t>
            </a:r>
            <a:r>
              <a:rPr lang="en-AU" dirty="0" smtClean="0">
                <a:solidFill>
                  <a:srgbClr val="FFFF00"/>
                </a:solidFill>
                <a:cs typeface="Arial" charset="0"/>
              </a:rPr>
              <a:t>is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not the sum of the current 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which would be flowing if all circuits were loaded to their maximum, because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it is unlikely that all </a:t>
            </a:r>
            <a:r>
              <a:rPr lang="en-AU" dirty="0" smtClean="0">
                <a:solidFill>
                  <a:srgbClr val="FFFF00"/>
                </a:solidFill>
                <a:cs typeface="Arial" charset="0"/>
              </a:rPr>
              <a:t>of the devices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would be switched </a:t>
            </a:r>
            <a:r>
              <a:rPr lang="en-AU" dirty="0" smtClean="0">
                <a:solidFill>
                  <a:srgbClr val="FFFF00"/>
                </a:solidFill>
                <a:cs typeface="Arial" charset="0"/>
              </a:rPr>
              <a:t>on at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the same time. </a:t>
            </a: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  <p:bldP spid="107525" grpId="0" build="p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Maximum Demand - Methods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01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AU" dirty="0" smtClean="0">
                <a:solidFill>
                  <a:srgbClr val="FFFF00"/>
                </a:solidFill>
                <a:cs typeface="Arial" charset="0"/>
              </a:rPr>
              <a:t>maximum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demand of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consumer’s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mains and </a:t>
            </a:r>
            <a:r>
              <a:rPr lang="en-AU" dirty="0" smtClean="0">
                <a:solidFill>
                  <a:srgbClr val="FFFF00"/>
                </a:solidFill>
                <a:cs typeface="Arial" charset="0"/>
              </a:rPr>
              <a:t>sub-mains 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can be determined </a:t>
            </a:r>
            <a:r>
              <a:rPr lang="en-AU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four (4) ways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as described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in 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en-AU" sz="1800" dirty="0" smtClean="0">
                <a:solidFill>
                  <a:srgbClr val="FFFF00"/>
                </a:solidFill>
                <a:cs typeface="Arial" charset="0"/>
              </a:rPr>
              <a:t>AS/NZS 3000:2007 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Clause </a:t>
            </a:r>
            <a:r>
              <a:rPr lang="en-AU" sz="1800" dirty="0" smtClean="0">
                <a:solidFill>
                  <a:srgbClr val="FFFF00"/>
                </a:solidFill>
                <a:cs typeface="Arial" charset="0"/>
              </a:rPr>
              <a:t>2.2.2</a:t>
            </a:r>
            <a:endParaRPr lang="en-AU" sz="18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676400" y="23622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B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y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calculation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(See AS/NZS </a:t>
            </a:r>
            <a:r>
              <a:rPr lang="en-AU" dirty="0" smtClean="0">
                <a:solidFill>
                  <a:schemeClr val="bg1"/>
                </a:solidFill>
                <a:cs typeface="Arial" charset="0"/>
              </a:rPr>
              <a:t>3000:2007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Appendix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C2</a:t>
            </a:r>
            <a:r>
              <a:rPr lang="en-AU" dirty="0" smtClean="0">
                <a:solidFill>
                  <a:schemeClr val="bg1"/>
                </a:solidFill>
                <a:cs typeface="Arial" charset="0"/>
              </a:rPr>
              <a:t>)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.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676400" y="2852936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B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y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assessment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(typically by the network operator).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676400" y="33528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B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y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measurement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,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using a maximum demand indicator.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676400" y="3861048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B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y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limitation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using a circuit breaker with a lower current rating.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115616" y="4581128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The maximum demand of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final sub circuits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are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different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- it is usually the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current rating of the protective device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for the circuit. </a:t>
            </a:r>
            <a:endParaRPr lang="en-US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" name="U-Turn Arrow 9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5733256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See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AS/NZS 3000:2007 Clause 3.4.1 Table C5 &amp; C6</a:t>
            </a:r>
            <a:endParaRPr lang="en-A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8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00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600"/>
                                        <p:tgtEl>
                                          <p:spTgt spid="108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6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6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build="p"/>
      <p:bldP spid="108549" grpId="0" build="p"/>
      <p:bldP spid="108550" grpId="0" build="p"/>
      <p:bldP spid="108551" grpId="0" build="allAtOnce"/>
      <p:bldP spid="108552" grpId="0" build="allAtOnce"/>
      <p:bldP spid="108553" grpId="0" build="p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Maximum Demand - Calculations (Single Phase)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dirty="0">
                <a:solidFill>
                  <a:srgbClr val="FFFF00"/>
                </a:solidFill>
                <a:cs typeface="Arial" charset="0"/>
              </a:rPr>
              <a:t>Calculation of maximum demand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 in mains and </a:t>
            </a:r>
            <a:r>
              <a:rPr lang="en-AU" dirty="0" smtClean="0">
                <a:solidFill>
                  <a:schemeClr val="bg1"/>
                </a:solidFill>
                <a:cs typeface="Arial" charset="0"/>
              </a:rPr>
              <a:t>sub-mains 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requires the use of different Tables in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AS/NZS </a:t>
            </a:r>
            <a:r>
              <a:rPr lang="en-AU" dirty="0" smtClean="0">
                <a:solidFill>
                  <a:srgbClr val="FFFF00"/>
                </a:solidFill>
                <a:cs typeface="Arial" charset="0"/>
              </a:rPr>
              <a:t>3000:2007, 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depending on whether the installation is 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domestic or non-domestic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(See Tables </a:t>
            </a:r>
            <a:r>
              <a:rPr lang="en-AU" dirty="0" smtClean="0">
                <a:solidFill>
                  <a:srgbClr val="FFFF00"/>
                </a:solidFill>
                <a:cs typeface="Arial" charset="0"/>
              </a:rPr>
              <a:t>C2.3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and </a:t>
            </a:r>
            <a:r>
              <a:rPr lang="en-AU" dirty="0" smtClean="0">
                <a:solidFill>
                  <a:srgbClr val="FFFF00"/>
                </a:solidFill>
                <a:cs typeface="Arial" charset="0"/>
              </a:rPr>
              <a:t>C2.4). </a:t>
            </a:r>
            <a:endParaRPr lang="en-AU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043608" y="2708920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  <a:cs typeface="Arial" charset="0"/>
              </a:rPr>
              <a:t>For </a:t>
            </a:r>
            <a:r>
              <a:rPr lang="en-AU" dirty="0">
                <a:solidFill>
                  <a:srgbClr val="FFFF00"/>
                </a:solidFill>
                <a:cs typeface="Arial" charset="0"/>
              </a:rPr>
              <a:t>the purposes of calculating the maximum demand 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in mains and </a:t>
            </a:r>
            <a:r>
              <a:rPr lang="en-AU" dirty="0" smtClean="0">
                <a:solidFill>
                  <a:schemeClr val="bg1"/>
                </a:solidFill>
                <a:cs typeface="Arial" charset="0"/>
              </a:rPr>
              <a:t>sub-mains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, each type of load is classified in a 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'Load Group' </a:t>
            </a:r>
            <a:r>
              <a:rPr lang="en-AU" dirty="0">
                <a:solidFill>
                  <a:schemeClr val="bg1"/>
                </a:solidFill>
                <a:cs typeface="Arial" charset="0"/>
              </a:rPr>
              <a:t>- see </a:t>
            </a:r>
            <a:r>
              <a:rPr lang="en-AU" dirty="0" smtClean="0">
                <a:solidFill>
                  <a:srgbClr val="FFFF00"/>
                </a:solidFill>
                <a:cs typeface="Arial" charset="0"/>
              </a:rPr>
              <a:t>above</a:t>
            </a:r>
            <a:endParaRPr lang="en-AU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971600" y="4005064"/>
            <a:ext cx="746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Arial" charset="0"/>
              </a:rPr>
              <a:t>The process of calculating maximum demand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for single phase mains and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sub-mains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involves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grouping the given loads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into the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categories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in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Tables above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and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applying the relevant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factors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to each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in determining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the maximum demand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currents. </a:t>
            </a:r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  <p:bldP spid="109573" grpId="0" build="allAtOnce"/>
      <p:bldP spid="109574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Maximum Demand - Calculations (Multiphase)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010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In multiphase installations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each phase must be considered separately (Clause C4).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The maximum demand of mains and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sub-mains for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each phase is the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sum of the currents in each load group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. The total calculated maximum demand is the current in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the highest loaded phase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.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066800" y="2971800"/>
            <a:ext cx="7010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In multiphase installations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the allocation of loads to phases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depends on the technical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judgment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of the person doing the calculation,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but they </a:t>
            </a:r>
            <a:r>
              <a:rPr lang="en-US" u="sng" dirty="0" smtClean="0">
                <a:solidFill>
                  <a:srgbClr val="FFFF00"/>
                </a:solidFill>
                <a:cs typeface="Arial" charset="0"/>
              </a:rPr>
              <a:t>should aim to use the smallest conductors possible by balancing the loads across each phase.</a:t>
            </a:r>
          </a:p>
          <a:p>
            <a:endParaRPr lang="en-US" dirty="0" smtClean="0">
              <a:solidFill>
                <a:schemeClr val="bg1"/>
              </a:solidFill>
              <a:cs typeface="Arial" charset="0"/>
            </a:endParaRPr>
          </a:p>
          <a:p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043608" y="4725144"/>
            <a:ext cx="7010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The size of the cable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to be used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for the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supply mains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is the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minimum size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cross-sectional area conductor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which has the required current carrying capacity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under the given installation conditions, or the minimum specified in AS/NZS 3000, whichever is greater.</a:t>
            </a: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1"/>
      <p:bldP spid="110597" grpId="1"/>
      <p:bldP spid="110598" grpId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Maximum Demand - Calculations Table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01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In order to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calculate maximum demand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it is desirable to show the contributing load groups in a table. 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066800" y="20574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Arial" charset="0"/>
              </a:rPr>
              <a:t>When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preparing a maximum demand table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the loads should be arranged in the order in which they appear in the relevant table in AS/NZS 3000 and all calculations should be shown - to make it easier to check.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066800" y="3733800"/>
            <a:ext cx="701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Arial" charset="0"/>
              </a:rPr>
              <a:t>It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is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essential to read the footnotes to the table in AS/NZS 3000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where applicable.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Appendix C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of AS/NZS 3000 gives samples of maximum demand calculations. </a:t>
            </a: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build="allAtOnce"/>
      <p:bldP spid="111621" grpId="0" build="allAtOnce"/>
      <p:bldP spid="111622" grpId="0" build="allAtOnce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066800" y="3810000"/>
            <a:ext cx="75438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800" dirty="0">
                <a:solidFill>
                  <a:schemeClr val="bg1"/>
                </a:solidFill>
                <a:latin typeface="Arial" charset="0"/>
                <a:cs typeface="Arial" charset="0"/>
              </a:rPr>
              <a:t>Electrical wiring systems must be installed in such a way that safe working limits are not exceeded. One of the main considerations is the maximum safe current.  </a:t>
            </a:r>
            <a:endParaRPr lang="en-US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AU" sz="1800" dirty="0">
                <a:solidFill>
                  <a:srgbClr val="FFFF00"/>
                </a:solidFill>
                <a:latin typeface="Arial" charset="0"/>
                <a:cs typeface="Arial" charset="0"/>
              </a:rPr>
              <a:t>If the maximum safe current in a circuit is exceeded it can result in damage to the cable and/or associated parts of the installation.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47650"/>
            <a:ext cx="7010400" cy="4572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Wiring Systems</a:t>
            </a:r>
            <a:endParaRPr lang="en-AU" sz="2000" dirty="0">
              <a:solidFill>
                <a:schemeClr val="bg1"/>
              </a:solidFill>
            </a:endParaRPr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304800" y="1143000"/>
          <a:ext cx="8636000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8" name="CorelDRAW!" r:id="rId4" imgW="6604711" imgH="1905610" progId="">
                  <p:embed/>
                </p:oleObj>
              </mc:Choice>
              <mc:Fallback>
                <p:oleObj name="CorelDRAW!" r:id="rId4" imgW="6604711" imgH="190561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8636000" cy="249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-Turn Arrow 4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Maximum Demand - Single Phase Example 1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01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Arial" charset="0"/>
              </a:rPr>
              <a:t>Example 1 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Calculate the maximum demand for the following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single phase 240 volt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single phase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domestic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installation.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066800" y="2590800"/>
            <a:ext cx="7010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  36   indoor lighting points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   2    single 10 amp general purpose socket outlets 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  12   double 10 amp general purpose socket outlets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   2    ceiling mounted exhaust fans (60 W each)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   1    15 A socket outlet for a dishwasher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   1     9 kW single phase cooking range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   1     3.6 kW single phase storage water heater</a:t>
            </a:r>
          </a:p>
        </p:txBody>
      </p:sp>
      <p:sp>
        <p:nvSpPr>
          <p:cNvPr id="5" name="U-Turn Arrow 4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1"/>
      <p:bldP spid="112645" grpId="0" build="p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Maximum Demand Table - Sample 1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647700" y="1050925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This is what a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typical maximum demand calculation table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for consumers mains may look like, using the given installation details:</a:t>
            </a:r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247650" y="1943100"/>
          <a:ext cx="8610600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5" name="Document" r:id="rId4" imgW="5903640" imgH="2712960" progId="Word.Document.8">
                  <p:embed/>
                </p:oleObj>
              </mc:Choice>
              <mc:Fallback>
                <p:oleObj name="Document" r:id="rId4" imgW="5903640" imgH="2712960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943100"/>
                        <a:ext cx="8610600" cy="394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-Turn Arrow 4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9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build="allAtOnce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Cable Selection Factors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066800" y="1050925"/>
            <a:ext cx="742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When the maximum demand has been calculated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the cable can be selected having regard for factors such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as..</a:t>
            </a:r>
            <a:endParaRPr lang="en-US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043608" y="2060848"/>
            <a:ext cx="68770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a.   The installation conditions.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b.   The type of enclosure.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c.   The ambient temperature.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d.   The maximum temperature rating of the cable insulation.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e.   The presence of thermal insulation materials.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f.    How the cables are grouped.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g.   The voltage drop in the circuit.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h.   The type of material used as the conductor.</a:t>
            </a:r>
          </a:p>
          <a:p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i.   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The type of protection provided for the circuit.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j.    Regulatory requirements applying to the specific </a:t>
            </a: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types of installations.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  <a:cs typeface="Arial" charset="0"/>
            </a:endParaRP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l.    The short circuit performance of the cable under fault conditions.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m.  Other external influences on cables, such as depth of laying, 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       thermal resistivity of soil and effects of direct sunlight.</a:t>
            </a: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5805264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>
                <a:solidFill>
                  <a:srgbClr val="FFFF00"/>
                </a:solidFill>
              </a:rPr>
              <a:t>Refer to AS/NZS3008.1 for Cable Selection criteria</a:t>
            </a:r>
            <a:endParaRPr lang="en-AU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46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46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46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46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46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6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build="allAtOnce"/>
      <p:bldP spid="114693" grpId="0" build="p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Permissible Voltage Drop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066800" y="1050925"/>
            <a:ext cx="7429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Arial" charset="0"/>
              </a:rPr>
              <a:t>Wiring Rules Clause 1.8.4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requires that the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volt drop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between the point of supply and any point of a 240 or 415 volt installation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shall not exceed 5%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of the nominal supply voltage.  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143000" y="2209800"/>
            <a:ext cx="6934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Since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5% of 240 is 12 volts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, this means that the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phase to neutral voltage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measured at any point in the installation must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never be less than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228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volts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cs typeface="Arial" charset="0"/>
              </a:rPr>
              <a:t>i.e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 240 minus 12 = 228) </a:t>
            </a:r>
            <a:r>
              <a:rPr lang="en-US" u="sng" dirty="0" smtClean="0">
                <a:solidFill>
                  <a:srgbClr val="FFFF00"/>
                </a:solidFill>
                <a:cs typeface="Arial" charset="0"/>
              </a:rPr>
              <a:t>while </a:t>
            </a:r>
            <a:r>
              <a:rPr lang="en-US" u="sng" dirty="0">
                <a:solidFill>
                  <a:srgbClr val="FFFF00"/>
                </a:solidFill>
                <a:cs typeface="Arial" charset="0"/>
              </a:rPr>
              <a:t>the circuit current is </a:t>
            </a:r>
            <a:r>
              <a:rPr lang="en-US" u="sng" dirty="0" smtClean="0">
                <a:solidFill>
                  <a:srgbClr val="FFFF00"/>
                </a:solidFill>
                <a:cs typeface="Arial" charset="0"/>
              </a:rPr>
              <a:t>flowing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. </a:t>
            </a:r>
            <a:endParaRPr lang="en-US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143000" y="3810000"/>
            <a:ext cx="6934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In a three phase circuit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5% of 415 V is 20.75 V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, so the minimum permissible phase to phase voltage at any point is 415-20.75 or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394.25 V.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 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1143000" y="49530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In an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extra-low voltage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circuit, the maximum allowable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voltage drop is 10%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- see AS/NZS 3000 Clause 7.7.7.</a:t>
            </a:r>
          </a:p>
        </p:txBody>
      </p:sp>
      <p:sp>
        <p:nvSpPr>
          <p:cNvPr id="8" name="U-Turn Arrow 7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17" grpId="0"/>
      <p:bldP spid="115718" grpId="0"/>
      <p:bldP spid="115719" grpId="0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Voltage Drop Calculations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066800" y="1050925"/>
            <a:ext cx="74295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Arial" charset="0"/>
              </a:rPr>
              <a:t>AS/NZS 3008.1.1 Section 4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contains information on how to determine the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minimum permissible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size conductor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for a specific run without exceeding the maximum permissible voltage drop.  AS/NZS 3008.1.1 provides a detailed treatment using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several different methods.  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143000" y="3048000"/>
            <a:ext cx="6934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mV/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A.m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 method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of determining voltage drop in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AS/NZS 3008.1.1 (Clause 4.2)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is the only method required for this presentation.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The same basic process can be applied to consumers mains,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sub-mains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or final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sub-circuits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.</a:t>
            </a:r>
          </a:p>
        </p:txBody>
      </p:sp>
      <p:sp>
        <p:nvSpPr>
          <p:cNvPr id="5" name="U-Turn Arrow 4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1"/>
      <p:bldP spid="116741" grpId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Voltage Drop in mV/</a:t>
            </a:r>
            <a:r>
              <a:rPr lang="en-US" sz="2000" dirty="0" err="1">
                <a:solidFill>
                  <a:schemeClr val="bg1"/>
                </a:solidFill>
                <a:cs typeface="Courier New" pitchFamily="49" charset="0"/>
              </a:rPr>
              <a:t>A.m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066800" y="1050925"/>
            <a:ext cx="7429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The calculations in AS/NZS 3008.1.1 (Clause 4.2) are based on a special unit called 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Vc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which is the voltage drop in 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millivolts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 per ampere 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metre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 (mV/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A.m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). 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047750" y="2362200"/>
            <a:ext cx="6934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 Values of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Vc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are given for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single and three phase circuits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in tables of current carrying capacities in both Standards.  The value of 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Vc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 for a specific circuit is found using the equation: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611560" y="3573016"/>
            <a:ext cx="2971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C000"/>
                </a:solidFill>
                <a:cs typeface="Arial" charset="0"/>
              </a:rPr>
              <a:t>                  1000 </a:t>
            </a:r>
            <a:r>
              <a:rPr lang="en-US" dirty="0" err="1">
                <a:solidFill>
                  <a:srgbClr val="FFC000"/>
                </a:solidFill>
                <a:cs typeface="Arial" charset="0"/>
              </a:rPr>
              <a:t>Vd</a:t>
            </a:r>
            <a:endParaRPr lang="en-US" dirty="0">
              <a:solidFill>
                <a:srgbClr val="FFC000"/>
              </a:solidFill>
              <a:cs typeface="Arial" charset="0"/>
            </a:endParaRPr>
          </a:p>
          <a:p>
            <a:r>
              <a:rPr lang="en-US" dirty="0">
                <a:solidFill>
                  <a:srgbClr val="FFC000"/>
                </a:solidFill>
                <a:cs typeface="Arial" charset="0"/>
              </a:rPr>
              <a:t>         </a:t>
            </a:r>
            <a:r>
              <a:rPr lang="en-US" dirty="0" err="1">
                <a:solidFill>
                  <a:srgbClr val="FFC000"/>
                </a:solidFill>
                <a:cs typeface="Arial" charset="0"/>
              </a:rPr>
              <a:t>Vc</a:t>
            </a:r>
            <a:r>
              <a:rPr lang="en-US" dirty="0">
                <a:solidFill>
                  <a:srgbClr val="FFC000"/>
                </a:solidFill>
                <a:cs typeface="Arial" charset="0"/>
              </a:rPr>
              <a:t> = -------------</a:t>
            </a:r>
          </a:p>
          <a:p>
            <a:r>
              <a:rPr lang="en-US" dirty="0">
                <a:solidFill>
                  <a:srgbClr val="FFC000"/>
                </a:solidFill>
                <a:cs typeface="Arial" charset="0"/>
              </a:rPr>
              <a:t>                     L x I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07504" y="4725144"/>
            <a:ext cx="90364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Where:        </a:t>
            </a:r>
          </a:p>
          <a:p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Vc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= the voltage drop over the route length of the circuit in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millivolts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per ampere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metre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(mV/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A.m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).</a:t>
            </a:r>
          </a:p>
          <a:p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Vd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= the actual voltage drop, in volts.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L  = the </a:t>
            </a:r>
            <a:r>
              <a:rPr lang="en-US" sz="1600" dirty="0">
                <a:solidFill>
                  <a:srgbClr val="FFFF00"/>
                </a:solidFill>
                <a:cs typeface="Arial" charset="0"/>
              </a:rPr>
              <a:t>route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length of the circuit, in metres.  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I  = the maximum demand current in the cable in amps.</a:t>
            </a:r>
          </a:p>
        </p:txBody>
      </p:sp>
      <p:sp>
        <p:nvSpPr>
          <p:cNvPr id="7" name="U-Turn Arrow 6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26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880" decel="50000" autoRev="1" fill="hold">
                                          <p:stCondLst>
                                            <p:cond delay="264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880" decel="100000" autoRev="1" fill="hold">
                                          <p:stCondLst>
                                            <p:cond delay="264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880" decel="100000" autoRev="1" fill="hold">
                                          <p:stCondLst>
                                            <p:cond delay="264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8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8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17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17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8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17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17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8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17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17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8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  <p:bldP spid="117765" grpId="0"/>
      <p:bldP spid="117766" grpId="0"/>
      <p:bldP spid="117767" grpId="0" build="p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Meaning of </a:t>
            </a:r>
            <a:r>
              <a:rPr lang="en-US" sz="2000" dirty="0" err="1">
                <a:solidFill>
                  <a:schemeClr val="bg1"/>
                </a:solidFill>
                <a:cs typeface="Courier New" pitchFamily="49" charset="0"/>
              </a:rPr>
              <a:t>Vc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(mV/</a:t>
            </a:r>
            <a:r>
              <a:rPr lang="en-US" sz="2000" dirty="0" err="1">
                <a:solidFill>
                  <a:schemeClr val="bg1"/>
                </a:solidFill>
                <a:cs typeface="Courier New" pitchFamily="49" charset="0"/>
              </a:rPr>
              <a:t>A.m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)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899592" y="1556792"/>
            <a:ext cx="7429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In general,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selecting a suitable cable for a given circuit involves calculating the value of 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Vc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, then looking up the appropriate tables and selecting a cable which has a value of 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Vc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 which is equal to or less than the calculated value.  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971600" y="3429000"/>
            <a:ext cx="6934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It is usually useful to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draw a simple line diagram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of the circuit and insert the known values before you begin a calculation.</a:t>
            </a:r>
          </a:p>
        </p:txBody>
      </p:sp>
      <p:sp>
        <p:nvSpPr>
          <p:cNvPr id="5" name="U-Turn Arrow 4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  <p:bldP spid="118789" grpId="0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Sample Calculation of </a:t>
            </a:r>
            <a:r>
              <a:rPr lang="en-US" sz="2000" dirty="0" err="1">
                <a:solidFill>
                  <a:schemeClr val="bg1"/>
                </a:solidFill>
                <a:cs typeface="Courier New" pitchFamily="49" charset="0"/>
              </a:rPr>
              <a:t>Vc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(mV/</a:t>
            </a:r>
            <a:r>
              <a:rPr lang="en-US" sz="2000" dirty="0" err="1">
                <a:solidFill>
                  <a:schemeClr val="bg1"/>
                </a:solidFill>
                <a:cs typeface="Courier New" pitchFamily="49" charset="0"/>
              </a:rPr>
              <a:t>A.m</a:t>
            </a:r>
            <a:r>
              <a:rPr lang="en-US" sz="2000" dirty="0" smtClean="0">
                <a:solidFill>
                  <a:schemeClr val="bg1"/>
                </a:solidFill>
                <a:cs typeface="Courier New" pitchFamily="49" charset="0"/>
              </a:rPr>
              <a:t>) (Volt Drop)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066800" y="1050925"/>
            <a:ext cx="7429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Sample:    A single phase circuit is to be buried direct in the ground and protected by a circuit breaker.  If the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route length of this circuit is 30 metres and the maximum demand is 10 amps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, what is the smallest V90 TPS cable which could be used?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304800" y="3581400"/>
            <a:ext cx="3429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rgbClr val="FFC000"/>
                </a:solidFill>
                <a:cs typeface="Arial" charset="0"/>
              </a:rPr>
              <a:t>                   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rgbClr val="FFC000"/>
                </a:solidFill>
                <a:cs typeface="Arial" charset="0"/>
              </a:rPr>
              <a:t>                   1000 </a:t>
            </a:r>
            <a:r>
              <a:rPr lang="en-US" dirty="0" err="1">
                <a:solidFill>
                  <a:srgbClr val="FFC000"/>
                </a:solidFill>
                <a:cs typeface="Arial" charset="0"/>
              </a:rPr>
              <a:t>Vd</a:t>
            </a:r>
            <a:endParaRPr lang="en-US" dirty="0">
              <a:solidFill>
                <a:srgbClr val="FFC000"/>
              </a:solidFill>
              <a:cs typeface="Arial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rgbClr val="FFC000"/>
                </a:solidFill>
                <a:cs typeface="Arial" charset="0"/>
              </a:rPr>
              <a:t>           </a:t>
            </a:r>
            <a:r>
              <a:rPr lang="en-US" dirty="0" err="1" smtClean="0">
                <a:solidFill>
                  <a:srgbClr val="FFC000"/>
                </a:solidFill>
                <a:cs typeface="Arial" charset="0"/>
              </a:rPr>
              <a:t>Vc</a:t>
            </a:r>
            <a:r>
              <a:rPr lang="en-US" dirty="0" smtClean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FFC000"/>
                </a:solidFill>
                <a:cs typeface="Arial" charset="0"/>
              </a:rPr>
              <a:t>= -----------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rgbClr val="FFC000"/>
                </a:solidFill>
                <a:cs typeface="Arial" charset="0"/>
              </a:rPr>
              <a:t>                      L x I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endParaRPr lang="en-US" dirty="0">
              <a:solidFill>
                <a:srgbClr val="FFC000"/>
              </a:solidFill>
              <a:cs typeface="Arial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rgbClr val="FFC000"/>
                </a:solidFill>
                <a:cs typeface="Arial" charset="0"/>
              </a:rPr>
              <a:t>                    1000 x 12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rgbClr val="FFC000"/>
                </a:solidFill>
                <a:cs typeface="Arial" charset="0"/>
              </a:rPr>
              <a:t>                = --------------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rgbClr val="FFC000"/>
                </a:solidFill>
                <a:cs typeface="Arial" charset="0"/>
              </a:rPr>
              <a:t>                      30 x 10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dirty="0">
                <a:cs typeface="Arial" charset="0"/>
              </a:rPr>
              <a:t> 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 So   </a:t>
            </a:r>
            <a:r>
              <a:rPr lang="en-US" dirty="0" err="1">
                <a:solidFill>
                  <a:srgbClr val="FF9933"/>
                </a:solidFill>
                <a:cs typeface="Arial" charset="0"/>
              </a:rPr>
              <a:t>Vc</a:t>
            </a:r>
            <a:r>
              <a:rPr lang="en-US" dirty="0">
                <a:solidFill>
                  <a:srgbClr val="FF9933"/>
                </a:solidFill>
                <a:cs typeface="Arial" charset="0"/>
              </a:rPr>
              <a:t> = 40 mV/</a:t>
            </a:r>
            <a:r>
              <a:rPr lang="en-US" dirty="0" err="1">
                <a:solidFill>
                  <a:srgbClr val="FF9933"/>
                </a:solidFill>
                <a:cs typeface="Arial" charset="0"/>
              </a:rPr>
              <a:t>A.m</a:t>
            </a:r>
            <a:endParaRPr lang="en-US" dirty="0">
              <a:solidFill>
                <a:srgbClr val="FF9933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dirty="0">
                <a:solidFill>
                  <a:srgbClr val="FF9933"/>
                </a:solidFill>
                <a:cs typeface="Arial" charset="0"/>
              </a:rPr>
              <a:t>           (Single phase)</a:t>
            </a:r>
          </a:p>
        </p:txBody>
      </p:sp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304800" y="2590800"/>
          <a:ext cx="46656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0" name="CorelDRAW!" r:id="rId4" imgW="1710720" imgH="288720" progId="">
                  <p:embed/>
                </p:oleObj>
              </mc:Choice>
              <mc:Fallback>
                <p:oleObj name="CorelDRAW!" r:id="rId4" imgW="1710720" imgH="28872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90800"/>
                        <a:ext cx="466566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3429000" y="3505200"/>
            <a:ext cx="5181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In this sample </a:t>
            </a:r>
            <a:r>
              <a:rPr lang="en-US" sz="1400" dirty="0">
                <a:solidFill>
                  <a:srgbClr val="FFFF00"/>
                </a:solidFill>
                <a:cs typeface="Arial" charset="0"/>
              </a:rPr>
              <a:t>the smallest permissible cable 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is one which will have a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equal to or less than 40 mV/A.m.  From </a:t>
            </a:r>
            <a:r>
              <a:rPr lang="en-US" sz="1400" dirty="0">
                <a:solidFill>
                  <a:srgbClr val="FFFF00"/>
                </a:solidFill>
                <a:cs typeface="Arial" charset="0"/>
              </a:rPr>
              <a:t>AS/NZS 3008.1.1 Table 42,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1.5 mm</a:t>
            </a:r>
            <a:r>
              <a:rPr lang="en-US" sz="1400" baseline="300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2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cable has a three phase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of 30 mV/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A.m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at the maximum permissible operating temperature of the cable. </a:t>
            </a:r>
          </a:p>
          <a:p>
            <a:pPr>
              <a:spcBef>
                <a:spcPct val="100000"/>
              </a:spcBef>
            </a:pP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The circuit in this example is </a:t>
            </a:r>
            <a:r>
              <a:rPr lang="en-US" sz="1400" dirty="0">
                <a:solidFill>
                  <a:srgbClr val="FFFF00"/>
                </a:solidFill>
                <a:cs typeface="Arial" charset="0"/>
              </a:rPr>
              <a:t>single phase 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so this single phase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has to be </a:t>
            </a:r>
            <a:r>
              <a:rPr lang="en-US" sz="1400" dirty="0">
                <a:solidFill>
                  <a:srgbClr val="FFFF00"/>
                </a:solidFill>
                <a:cs typeface="Arial" charset="0"/>
              </a:rPr>
              <a:t>converted to a three phase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by </a:t>
            </a:r>
            <a:r>
              <a:rPr lang="en-US" sz="1400" dirty="0">
                <a:solidFill>
                  <a:srgbClr val="FFFF00"/>
                </a:solidFill>
                <a:cs typeface="Arial" charset="0"/>
              </a:rPr>
              <a:t>multiplying it by 0.866 (see Note in AS/NZS 3008.1.1 Clause 4.2).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 So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= 40 x 0.866 = 34.64 mV/Am.  Since this is the cable which has a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nearest to but less than 34.64 mV/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A.m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, it would be suitable.</a:t>
            </a:r>
          </a:p>
        </p:txBody>
      </p:sp>
      <p:sp>
        <p:nvSpPr>
          <p:cNvPr id="7" name="U-Turn Arrow 6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600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600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4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300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300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7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800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800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6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300" fill="hold"/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300" fill="hold"/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700" fill="hold"/>
                                        <p:tgtEl>
                                          <p:spTgt spid="119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700" fill="hold"/>
                                        <p:tgtEl>
                                          <p:spTgt spid="119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8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700" fill="hold"/>
                                        <p:tgtEl>
                                          <p:spTgt spid="119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700" fill="hold"/>
                                        <p:tgtEl>
                                          <p:spTgt spid="119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0" fill="hold"/>
                                        <p:tgtEl>
                                          <p:spTgt spid="119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0" fill="hold"/>
                                        <p:tgtEl>
                                          <p:spTgt spid="119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98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98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build="p"/>
      <p:bldP spid="119813" grpId="0" uiExpand="1" build="p"/>
      <p:bldP spid="119815" grpId="0" build="p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Sample Calculation of </a:t>
            </a:r>
            <a:r>
              <a:rPr lang="en-US" sz="2000" dirty="0" err="1">
                <a:solidFill>
                  <a:schemeClr val="bg1"/>
                </a:solidFill>
                <a:cs typeface="Courier New" pitchFamily="49" charset="0"/>
              </a:rPr>
              <a:t>Vc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(mV/</a:t>
            </a:r>
            <a:r>
              <a:rPr lang="en-US" sz="2000" dirty="0" err="1">
                <a:solidFill>
                  <a:schemeClr val="bg1"/>
                </a:solidFill>
                <a:cs typeface="Courier New" pitchFamily="49" charset="0"/>
              </a:rPr>
              <a:t>A.m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)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066800" y="1050925"/>
            <a:ext cx="7429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1.5 mm</a:t>
            </a:r>
            <a:r>
              <a:rPr lang="en-US" baseline="30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cable is within the allowable limits for voltage drop, but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the current carrying capacity for the given installation conditions must be checked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to ensure that it is adequate. 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533400" y="2667000"/>
            <a:ext cx="34290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                   </a:t>
            </a:r>
          </a:p>
          <a:p>
            <a:r>
              <a:rPr lang="en-US" dirty="0">
                <a:solidFill>
                  <a:srgbClr val="FFFF00"/>
                </a:solidFill>
                <a:cs typeface="Arial" charset="0"/>
              </a:rPr>
              <a:t>From AS/NZS 3008.1.1  Table 9 Column 14,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1.5 mm</a:t>
            </a:r>
            <a:r>
              <a:rPr lang="en-US" baseline="30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cable has a current carrying capacity of 27 A.  This is greater than the maximum demand of this circuit (10 A), so the cable is acceptable.</a:t>
            </a:r>
          </a:p>
        </p:txBody>
      </p:sp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4139952" y="3068960"/>
          <a:ext cx="46656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4" name="CorelDRAW!" r:id="rId4" imgW="1710720" imgH="288720" progId="">
                  <p:embed/>
                </p:oleObj>
              </mc:Choice>
              <mc:Fallback>
                <p:oleObj name="CorelDRAW!" r:id="rId4" imgW="1710720" imgH="28872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068960"/>
                        <a:ext cx="466566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9" name="AutoShape 7"/>
          <p:cNvSpPr>
            <a:spLocks noChangeArrowheads="1"/>
          </p:cNvSpPr>
          <p:nvPr/>
        </p:nvSpPr>
        <p:spPr bwMode="auto">
          <a:xfrm>
            <a:off x="4038600" y="4038600"/>
            <a:ext cx="4648200" cy="1752600"/>
          </a:xfrm>
          <a:prstGeom prst="wedgeEllipseCallout">
            <a:avLst>
              <a:gd name="adj1" fmla="val 25514"/>
              <a:gd name="adj2" fmla="val -85690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1.5 mm</a:t>
            </a:r>
            <a:r>
              <a:rPr lang="en-US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copper cable satisfies volt drop and current carrying capacity requirements.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U-Turn Arrow 6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9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build="p"/>
      <p:bldP spid="120837" grpId="0" uiExpand="1" build="p"/>
      <p:bldP spid="120839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Sample Calculation of </a:t>
            </a:r>
            <a:r>
              <a:rPr lang="en-US" sz="2000" dirty="0" err="1">
                <a:solidFill>
                  <a:schemeClr val="bg1"/>
                </a:solidFill>
                <a:cs typeface="Courier New" pitchFamily="49" charset="0"/>
              </a:rPr>
              <a:t>Vc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(mV/</a:t>
            </a:r>
            <a:r>
              <a:rPr lang="en-US" sz="2000" dirty="0" err="1">
                <a:solidFill>
                  <a:schemeClr val="bg1"/>
                </a:solidFill>
                <a:cs typeface="Courier New" pitchFamily="49" charset="0"/>
              </a:rPr>
              <a:t>A.m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)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066800" y="1050925"/>
            <a:ext cx="74295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Arial" charset="0"/>
              </a:rPr>
              <a:t>AS/NZS 3008.1.1 provides tables of the current carrying capacity and </a:t>
            </a:r>
            <a:r>
              <a:rPr lang="en-US" dirty="0" err="1">
                <a:solidFill>
                  <a:srgbClr val="FFFF00"/>
                </a:solidFill>
                <a:cs typeface="Arial" charset="0"/>
              </a:rPr>
              <a:t>Vc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 for various sizes of cables. 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If the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Vc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, length and maximum demand current are known the basic equation can be transposed to calculate the actual voltage drop for a given circuit.  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1066800" y="2819400"/>
            <a:ext cx="7543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cs typeface="Arial" charset="0"/>
              </a:rPr>
              <a:t>                   </a:t>
            </a:r>
          </a:p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Similarly,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other values such as length and demand current can be calculated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if the other appropriate values are known.  The relevant equations are given below: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800100" y="4419600"/>
            <a:ext cx="7543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rgbClr val="FFC000"/>
                </a:solidFill>
                <a:cs typeface="Arial" charset="0"/>
              </a:rPr>
              <a:t>                   </a:t>
            </a:r>
          </a:p>
          <a:p>
            <a:r>
              <a:rPr lang="en-US" dirty="0">
                <a:solidFill>
                  <a:srgbClr val="FFC000"/>
                </a:solidFill>
                <a:cs typeface="Arial" charset="0"/>
              </a:rPr>
              <a:t>          1000.Vd             </a:t>
            </a:r>
            <a:r>
              <a:rPr lang="en-US" dirty="0" err="1">
                <a:solidFill>
                  <a:srgbClr val="FFC000"/>
                </a:solidFill>
                <a:cs typeface="Arial" charset="0"/>
              </a:rPr>
              <a:t>Vc</a:t>
            </a:r>
            <a:r>
              <a:rPr lang="en-US" dirty="0">
                <a:solidFill>
                  <a:srgbClr val="FFC000"/>
                </a:solidFill>
                <a:cs typeface="Arial" charset="0"/>
              </a:rPr>
              <a:t> x L x I             1000.Vd            </a:t>
            </a:r>
            <a:r>
              <a:rPr lang="en-US" dirty="0" err="1">
                <a:solidFill>
                  <a:srgbClr val="FFC000"/>
                </a:solidFill>
                <a:cs typeface="Arial" charset="0"/>
              </a:rPr>
              <a:t>1000.Vd</a:t>
            </a:r>
            <a:endParaRPr lang="en-US" dirty="0">
              <a:solidFill>
                <a:srgbClr val="FFC000"/>
              </a:solidFill>
              <a:cs typeface="Arial" charset="0"/>
            </a:endParaRPr>
          </a:p>
          <a:p>
            <a:r>
              <a:rPr lang="en-US" dirty="0">
                <a:solidFill>
                  <a:srgbClr val="FFC000"/>
                </a:solidFill>
                <a:cs typeface="Arial" charset="0"/>
              </a:rPr>
              <a:t>   </a:t>
            </a:r>
            <a:r>
              <a:rPr lang="en-US" dirty="0" err="1">
                <a:solidFill>
                  <a:srgbClr val="FFC000"/>
                </a:solidFill>
                <a:cs typeface="Arial" charset="0"/>
              </a:rPr>
              <a:t>Vc</a:t>
            </a:r>
            <a:r>
              <a:rPr lang="en-US" dirty="0">
                <a:solidFill>
                  <a:srgbClr val="FFC000"/>
                </a:solidFill>
                <a:cs typeface="Arial" charset="0"/>
              </a:rPr>
              <a:t> = ----------    </a:t>
            </a:r>
            <a:r>
              <a:rPr lang="en-US" dirty="0" err="1">
                <a:solidFill>
                  <a:srgbClr val="FFC000"/>
                </a:solidFill>
                <a:cs typeface="Arial" charset="0"/>
              </a:rPr>
              <a:t>Vd</a:t>
            </a:r>
            <a:r>
              <a:rPr lang="en-US" dirty="0">
                <a:solidFill>
                  <a:srgbClr val="FFC000"/>
                </a:solidFill>
                <a:cs typeface="Arial" charset="0"/>
              </a:rPr>
              <a:t> = --------------     L  = ------------     I = ------------</a:t>
            </a:r>
          </a:p>
          <a:p>
            <a:r>
              <a:rPr lang="en-US" dirty="0">
                <a:solidFill>
                  <a:srgbClr val="FFC000"/>
                </a:solidFill>
                <a:cs typeface="Arial" charset="0"/>
              </a:rPr>
              <a:t>             L x I                    1000                   </a:t>
            </a:r>
            <a:r>
              <a:rPr lang="en-US" dirty="0" err="1">
                <a:solidFill>
                  <a:srgbClr val="FFC000"/>
                </a:solidFill>
                <a:cs typeface="Arial" charset="0"/>
              </a:rPr>
              <a:t>Vc</a:t>
            </a:r>
            <a:r>
              <a:rPr lang="en-US" dirty="0">
                <a:solidFill>
                  <a:srgbClr val="FFC000"/>
                </a:solidFill>
                <a:cs typeface="Arial" charset="0"/>
              </a:rPr>
              <a:t> x I                </a:t>
            </a:r>
            <a:r>
              <a:rPr lang="en-US" dirty="0" err="1">
                <a:solidFill>
                  <a:srgbClr val="FFC000"/>
                </a:solidFill>
                <a:cs typeface="Arial" charset="0"/>
              </a:rPr>
              <a:t>Vc</a:t>
            </a:r>
            <a:r>
              <a:rPr lang="en-US" dirty="0">
                <a:solidFill>
                  <a:srgbClr val="FFC000"/>
                </a:solidFill>
                <a:cs typeface="Arial" charset="0"/>
              </a:rPr>
              <a:t> x L</a:t>
            </a: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8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build="p"/>
      <p:bldP spid="121861" grpId="0" uiExpand="1" build="p"/>
      <p:bldP spid="121862" grpId="1" build="allAtOnce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066800" y="1143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8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AS/NZS </a:t>
            </a:r>
            <a:r>
              <a:rPr lang="en-AU" sz="180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3000:2007 </a:t>
            </a:r>
            <a:r>
              <a:rPr lang="en-AU" sz="18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provides the following definitions relating to current:</a:t>
            </a:r>
            <a:r>
              <a:rPr lang="en-AU" sz="1800" dirty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066800" y="1981200"/>
            <a:ext cx="7058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1800" dirty="0" smtClean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Over-current</a:t>
            </a:r>
            <a:r>
              <a:rPr lang="en-AU" sz="1800" dirty="0" smtClean="0">
                <a:latin typeface="Arial" charset="0"/>
                <a:cs typeface="Times New Roman" pitchFamily="18" charset="0"/>
              </a:rPr>
              <a:t> </a:t>
            </a:r>
            <a:r>
              <a:rPr lang="en-AU" sz="1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– A current exceeding the rated value. (Clause </a:t>
            </a:r>
            <a:r>
              <a:rPr lang="en-AU" sz="1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1.4.70)</a:t>
            </a:r>
            <a:endParaRPr lang="en-AU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066800" y="26670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800" dirty="0">
                <a:solidFill>
                  <a:srgbClr val="FFC000"/>
                </a:solidFill>
                <a:latin typeface="Arial" charset="0"/>
                <a:cs typeface="Arial" charset="0"/>
              </a:rPr>
              <a:t>Fault current </a:t>
            </a:r>
            <a:r>
              <a:rPr lang="en-AU" sz="1800" dirty="0">
                <a:solidFill>
                  <a:schemeClr val="bg1"/>
                </a:solidFill>
                <a:latin typeface="Arial" charset="0"/>
                <a:cs typeface="Arial" charset="0"/>
              </a:rPr>
              <a:t>– A current resulting from an insulation failure or from bridging of insulation. (Clause </a:t>
            </a:r>
            <a:r>
              <a:rPr lang="en-AU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1.4.37)</a:t>
            </a:r>
            <a:endParaRPr lang="en-AU" sz="1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066800" y="358140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800" dirty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Overload current </a:t>
            </a:r>
            <a:r>
              <a:rPr lang="en-AU" sz="1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– An </a:t>
            </a:r>
            <a:r>
              <a:rPr lang="en-AU" sz="1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over-current </a:t>
            </a:r>
            <a:r>
              <a:rPr lang="en-AU" sz="1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occurring in a circuit which is electrically sound. (Clause </a:t>
            </a:r>
            <a:r>
              <a:rPr lang="en-AU" sz="1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1.4.38)</a:t>
            </a:r>
            <a:r>
              <a:rPr lang="en-AU" sz="18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AU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1066800" y="4419600"/>
            <a:ext cx="7620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Short-circuit current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- A fault current resulting from a fault of negligible impedance between live conductors having a difference in potential under normal operating conditions. </a:t>
            </a:r>
            <a:r>
              <a:rPr lang="en-AU" sz="1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(Clause </a:t>
            </a:r>
            <a:r>
              <a:rPr lang="en-AU" sz="18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1.4.39)</a:t>
            </a:r>
            <a:r>
              <a:rPr lang="en-AU" sz="18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AU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title"/>
          </p:nvPr>
        </p:nvSpPr>
        <p:spPr>
          <a:xfrm>
            <a:off x="1104900" y="247650"/>
            <a:ext cx="6972300" cy="5334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Current Definitions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8" name="U-Turn Arrow 7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build="allAtOnce"/>
      <p:bldP spid="72709" grpId="0" build="allAtOnce"/>
      <p:bldP spid="72710" grpId="0" build="allAtOnce"/>
      <p:bldP spid="72711" grpId="0" build="allAtOnce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 Volt Drop in an Installation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066800" y="1050925"/>
            <a:ext cx="74295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Arial" charset="0"/>
              </a:rPr>
              <a:t>In some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cases,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it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may be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necessary to calculate the total voltage drop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across the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entire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installation,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in which, will include the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consumer's mains,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a sub-mains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and a final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sub-circuit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.  Under these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conditions,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it is necessary to determine the voltage drop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occurring within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each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part of an installation.</a:t>
            </a:r>
            <a:endParaRPr lang="en-US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04800" y="2667000"/>
            <a:ext cx="8839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cs typeface="Arial" charset="0"/>
              </a:rPr>
              <a:t>                   </a:t>
            </a:r>
          </a:p>
          <a:p>
            <a:r>
              <a:rPr lang="en-US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>
                <a:latin typeface="Courier New" pitchFamily="49" charset="0"/>
                <a:cs typeface="Arial" charset="0"/>
              </a:rPr>
              <a:t>     </a:t>
            </a:r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Consumer's Mains        Sub Mains         Final SC         </a:t>
            </a:r>
          </a:p>
          <a:p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    |                 -----              ----              ------</a:t>
            </a:r>
          </a:p>
          <a:p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    *-/--------------| MSB |-/----------| DB |-/----------| LOAD |</a:t>
            </a:r>
          </a:p>
          <a:p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    | 240 V           -----              ----              ------</a:t>
            </a:r>
          </a:p>
          <a:p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    |                                                                </a:t>
            </a:r>
          </a:p>
          <a:p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          70 A                  40 A               15 A           </a:t>
            </a:r>
          </a:p>
          <a:p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          16 mm</a:t>
            </a:r>
            <a:r>
              <a:rPr lang="en-US" sz="1600" baseline="300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2</a:t>
            </a:r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                6 mm</a:t>
            </a:r>
            <a:r>
              <a:rPr lang="en-US" sz="1600" baseline="300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2</a:t>
            </a:r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            1.5 mm</a:t>
            </a:r>
            <a:r>
              <a:rPr lang="en-US" sz="1600" baseline="300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2</a:t>
            </a:r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</a:t>
            </a:r>
          </a:p>
          <a:p>
            <a:r>
              <a:rPr lang="en-US" sz="16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          10 metres             25 metres          15 metres</a:t>
            </a:r>
            <a:endParaRPr lang="en-US" dirty="0">
              <a:solidFill>
                <a:srgbClr val="FFC000"/>
              </a:solidFill>
              <a:latin typeface="Courier New" pitchFamily="49" charset="0"/>
              <a:cs typeface="Arial" charset="0"/>
            </a:endParaRP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1066800" y="5257800"/>
            <a:ext cx="7429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The value of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Vc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 for each cable can be determined using Table 42 of AS/NZS 3008.1.1 and applying the relevant conversion factor, so the maximum voltage drop at each stage can be calculated as follows :</a:t>
            </a: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700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build="p"/>
      <p:bldP spid="122885" grpId="0"/>
      <p:bldP spid="122886" grpId="0" build="p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Installation Volt Drop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79145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Consumer's Mains (16 mm</a:t>
            </a:r>
            <a:r>
              <a:rPr lang="en-US" sz="1400" baseline="300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2</a:t>
            </a:r>
            <a:r>
              <a:rPr lang="en-US" sz="14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cable).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= 2.43 x 1.155 = 2.806 mV/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A.m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)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                                            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x L x I              2.806 x 10 x 70           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Vd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= ----------       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Vd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= ---------------      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Arial" charset="0"/>
              </a:rPr>
              <a:t>=  1.964 V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   1000                      1000                   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Arial" charset="0"/>
            </a:endParaRPr>
          </a:p>
          <a:p>
            <a:r>
              <a:rPr lang="en-US" sz="14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Sub-mains (6 mm</a:t>
            </a:r>
            <a:r>
              <a:rPr lang="en-US" sz="1400" baseline="300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2</a:t>
            </a:r>
            <a:r>
              <a:rPr lang="en-US" sz="14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cable).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= 6.49 x 1.155 = 7.496 mV/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A.m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)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                                            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x L x I              7.496 x 25 x 40           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Vd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= ----------       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Vd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= -------------        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Arial" charset="0"/>
              </a:rPr>
              <a:t>=  7.496 V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   1000                     1000                   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Courier New" pitchFamily="49" charset="0"/>
              <a:cs typeface="Arial" charset="0"/>
            </a:endParaRPr>
          </a:p>
          <a:p>
            <a:r>
              <a:rPr lang="en-US" sz="14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Final </a:t>
            </a:r>
            <a:r>
              <a:rPr lang="en-US" sz="1400" dirty="0" err="1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subcircuit</a:t>
            </a:r>
            <a:r>
              <a:rPr lang="en-US" sz="14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(1.5 mm</a:t>
            </a:r>
            <a:r>
              <a:rPr lang="en-US" sz="1400" baseline="300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2</a:t>
            </a:r>
            <a:r>
              <a:rPr lang="en-US" sz="1400" dirty="0">
                <a:solidFill>
                  <a:srgbClr val="FFC000"/>
                </a:solidFill>
                <a:latin typeface="Courier New" pitchFamily="49" charset="0"/>
                <a:cs typeface="Arial" charset="0"/>
              </a:rPr>
              <a:t> cable).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= 28.6 x 1.155 = 33.033 mV/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A.m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)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                                            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Vc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x L x I               33 x 15 x 15          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Vd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= ----------        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Vd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= -------------        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Arial" charset="0"/>
              </a:rPr>
              <a:t>=  7.425 V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   1000                     1000                   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                                              -------------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itchFamily="49" charset="0"/>
                <a:cs typeface="Arial" charset="0"/>
              </a:rPr>
              <a:t>                                     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Arial" charset="0"/>
              </a:rPr>
              <a:t>Total Voltage Drop = 16.885 volts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683568" y="5589240"/>
            <a:ext cx="7429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charset="0"/>
              </a:rPr>
              <a:t>This calculation shows 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that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1600" dirty="0">
                <a:solidFill>
                  <a:srgbClr val="FFFF00"/>
                </a:solidFill>
                <a:cs typeface="Arial" charset="0"/>
              </a:rPr>
              <a:t>total volt drop </a:t>
            </a:r>
            <a:endParaRPr lang="en-US" sz="1600" dirty="0" smtClean="0">
              <a:solidFill>
                <a:srgbClr val="FFFF00"/>
              </a:solidFill>
              <a:cs typeface="Arial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across the entire circuit 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is </a:t>
            </a:r>
            <a:r>
              <a:rPr lang="en-US" sz="1600" dirty="0">
                <a:solidFill>
                  <a:srgbClr val="FFFF00"/>
                </a:solidFill>
                <a:cs typeface="Arial" charset="0"/>
              </a:rPr>
              <a:t>16.885 volts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.</a:t>
            </a:r>
          </a:p>
        </p:txBody>
      </p:sp>
      <p:sp>
        <p:nvSpPr>
          <p:cNvPr id="5" name="U-Turn Arrow 4">
            <a:hlinkClick r:id="" action="ppaction://hlinkshowjump?jump=lastslideviewed"/>
          </p:cNvPr>
          <p:cNvSpPr/>
          <p:nvPr/>
        </p:nvSpPr>
        <p:spPr>
          <a:xfrm rot="5400000">
            <a:off x="321724" y="625051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utoUpdateAnimBg="0"/>
      <p:bldP spid="123909" grpId="0" autoUpdateAnimBg="0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Volt Drop Not Permissible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791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total calculated voltage drop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in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this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installation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is above the maximum permissible value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of 12 volts, therefore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this configuration will not be permitted. </a:t>
            </a:r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066800" y="2895600"/>
            <a:ext cx="742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The most practical way to reduce the volt drop is to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increase the size of cable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in one of the circuits.  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066800" y="4114800"/>
            <a:ext cx="7429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Increasing the size of the cable in the final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sub-circuit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to 4 mm</a:t>
            </a:r>
            <a:r>
              <a:rPr lang="en-US" baseline="30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would reduce the volt drop in the </a:t>
            </a:r>
            <a:r>
              <a:rPr lang="en-US" dirty="0" smtClean="0">
                <a:solidFill>
                  <a:srgbClr val="FFFF00"/>
                </a:solidFill>
                <a:cs typeface="Arial" charset="0"/>
              </a:rPr>
              <a:t>sub-circuit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, thus reducing the overall volt drop to a permissible value.</a:t>
            </a:r>
          </a:p>
        </p:txBody>
      </p:sp>
      <p:sp>
        <p:nvSpPr>
          <p:cNvPr id="6" name="U-Turn Arrow 5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build="p"/>
      <p:bldP spid="124933" grpId="0" build="p"/>
      <p:bldP spid="124934" grpId="0" build="p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Courier New" pitchFamily="49" charset="0"/>
              </a:rPr>
              <a:t>Reference Summary</a:t>
            </a:r>
            <a:endParaRPr lang="en-AU" sz="2000" dirty="0">
              <a:solidFill>
                <a:schemeClr val="bg1"/>
              </a:solidFill>
              <a:cs typeface="Courier New" pitchFamily="49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066800" y="37338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Arial" charset="0"/>
              </a:rPr>
              <a:t>AS/NZS 3000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Clause 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2.4.4.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1  General (Protection devices).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066800" y="9144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bg1"/>
                </a:solidFill>
                <a:cs typeface="Arial" charset="0"/>
              </a:rPr>
              <a:t>AS/NZS 3000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Clause 1.7  Protection for safety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066800" y="3733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1066800" y="133985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FF00"/>
                </a:solidFill>
                <a:cs typeface="Arial" charset="0"/>
              </a:rPr>
              <a:t>AS/NZS 3000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Clause 1.4.34    Fault current.</a:t>
            </a:r>
            <a:endParaRPr lang="en-AU" sz="18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066800" y="179705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bg1"/>
                </a:solidFill>
                <a:cs typeface="Arial" charset="0"/>
              </a:rPr>
              <a:t>AS/NZS 3000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Clause 1.4.35    Overload current.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066800" y="22098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FF00"/>
                </a:solidFill>
                <a:cs typeface="Arial" charset="0"/>
              </a:rPr>
              <a:t>AS/NZS 3000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Clause 1.4.36    Short circuit current 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2.4.3.2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.</a:t>
            </a:r>
            <a:endParaRPr lang="en-AU" sz="18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1066800" y="3032125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200"/>
              </a:spcBef>
            </a:pPr>
            <a:r>
              <a:rPr lang="en-US" sz="1800" dirty="0">
                <a:solidFill>
                  <a:srgbClr val="FFFF00"/>
                </a:solidFill>
                <a:cs typeface="Arial" charset="0"/>
              </a:rPr>
              <a:t>AS/NZS 3000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Clause 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2.4.3.2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   Coordination between conductors and protective devices.</a:t>
            </a:r>
            <a:endParaRPr lang="en-AU" sz="18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043608" y="414908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FF00"/>
                </a:solidFill>
                <a:cs typeface="Arial" charset="0"/>
              </a:rPr>
              <a:t>AS/NZS 3000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Clause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B4.5  Calculation of fault loop impedance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.</a:t>
            </a:r>
            <a:endParaRPr lang="en-AU" sz="1800" dirty="0">
              <a:solidFill>
                <a:schemeClr val="accent6">
                  <a:lumMod val="40000"/>
                  <a:lumOff val="60000"/>
                </a:schemeClr>
              </a:solidFill>
              <a:cs typeface="Arial" charset="0"/>
            </a:endParaRP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1043608" y="4581128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bg1"/>
                </a:solidFill>
                <a:cs typeface="Arial" charset="0"/>
              </a:rPr>
              <a:t>AS/NZS 3000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Clause Table B5.1  Maximum circuit lengths.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1043608" y="5013176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AU" sz="1800" dirty="0">
                <a:solidFill>
                  <a:srgbClr val="FFFF00"/>
                </a:solidFill>
              </a:rPr>
              <a:t>AS/NZS 3008.1.1</a:t>
            </a:r>
            <a:r>
              <a:rPr lang="en-US" sz="1800" dirty="0">
                <a:solidFill>
                  <a:srgbClr val="FFFF00"/>
                </a:solidFill>
              </a:rPr>
              <a:t>   </a:t>
            </a:r>
            <a:r>
              <a:rPr lang="en-AU" sz="1800" dirty="0">
                <a:solidFill>
                  <a:srgbClr val="FFFF00"/>
                </a:solidFill>
              </a:rPr>
              <a:t> Table 51</a:t>
            </a:r>
            <a:r>
              <a:rPr lang="en-US" sz="1800" dirty="0">
                <a:solidFill>
                  <a:srgbClr val="FFFF00"/>
                </a:solidFill>
              </a:rPr>
              <a:t>   Values of constant K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.</a:t>
            </a:r>
            <a:endParaRPr lang="en-AU" sz="18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1043608" y="5445224"/>
            <a:ext cx="746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Australian Electrical Wiring, </a:t>
            </a:r>
            <a:r>
              <a:rPr lang="en-US" sz="1600" dirty="0" err="1">
                <a:solidFill>
                  <a:schemeClr val="bg1"/>
                </a:solidFill>
              </a:rPr>
              <a:t>Vol</a:t>
            </a:r>
            <a:r>
              <a:rPr lang="en-US" sz="1600" dirty="0">
                <a:solidFill>
                  <a:schemeClr val="bg1"/>
                </a:solidFill>
              </a:rPr>
              <a:t> 2, </a:t>
            </a:r>
            <a:r>
              <a:rPr lang="en-US" sz="1600" dirty="0" err="1">
                <a:solidFill>
                  <a:schemeClr val="bg1"/>
                </a:solidFill>
              </a:rPr>
              <a:t>Pethebridge</a:t>
            </a:r>
            <a:r>
              <a:rPr lang="en-US" sz="1600" dirty="0">
                <a:solidFill>
                  <a:schemeClr val="bg1"/>
                </a:solidFill>
              </a:rPr>
              <a:t> and </a:t>
            </a:r>
            <a:r>
              <a:rPr lang="en-US" sz="1600" dirty="0" err="1">
                <a:solidFill>
                  <a:schemeClr val="bg1"/>
                </a:solidFill>
              </a:rPr>
              <a:t>Neeson</a:t>
            </a:r>
            <a:r>
              <a:rPr lang="en-US" sz="1600" dirty="0">
                <a:solidFill>
                  <a:schemeClr val="bg1"/>
                </a:solidFill>
              </a:rPr>
              <a:t>, 6th Ed, McGraw-Hill</a:t>
            </a:r>
            <a:endParaRPr lang="en-AU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1066800" y="25908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bg1"/>
                </a:solidFill>
                <a:cs typeface="Arial" charset="0"/>
              </a:rPr>
              <a:t>AS/NZS 3000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Clause 1.4.87    Touch voltage.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U-Turn Arrow 14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3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  <p:bldP spid="103428" grpId="0" build="p"/>
      <p:bldP spid="103430" grpId="0" build="p"/>
      <p:bldP spid="103431" grpId="0" build="p"/>
      <p:bldP spid="103432" grpId="0" build="p"/>
      <p:bldP spid="103433" grpId="0" build="p"/>
      <p:bldP spid="103434" grpId="0" build="p"/>
      <p:bldP spid="103435" grpId="0" build="p"/>
      <p:bldP spid="103436" grpId="0" build="p"/>
      <p:bldP spid="103437" grpId="0" build="p"/>
      <p:bldP spid="103438" grpId="0" build="p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 Test Before You Touch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819400" y="1260475"/>
            <a:ext cx="518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Electrical </a:t>
            </a:r>
            <a:r>
              <a:rPr lang="en-AU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accidents can be prevented </a:t>
            </a:r>
            <a:r>
              <a:rPr lang="en-A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by adopting safe working practices. 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743200" y="2133600"/>
            <a:ext cx="5219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Two of the </a:t>
            </a:r>
            <a:r>
              <a:rPr lang="en-AU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guiding principles </a:t>
            </a:r>
            <a:r>
              <a:rPr lang="en-A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which must be adopted by any electrical worker are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:</a:t>
            </a:r>
            <a:endParaRPr lang="en-AU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555776" y="3212976"/>
            <a:ext cx="5616624" cy="5847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 i="1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TEST BEFORE YOU </a:t>
            </a:r>
            <a:r>
              <a:rPr lang="en-AU" sz="3200" i="1" dirty="0" smtClean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TOUCH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555776" y="4005064"/>
            <a:ext cx="6588224" cy="5847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 i="1" dirty="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ALWAYS CHECK THE CHECKER</a:t>
            </a:r>
          </a:p>
        </p:txBody>
      </p:sp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179512" y="2492896"/>
          <a:ext cx="242728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CorelDRAW!" r:id="rId4" imgW="2367360" imgH="3789000" progId="">
                  <p:embed/>
                </p:oleObj>
              </mc:Choice>
              <mc:Fallback>
                <p:oleObj name="CorelDRAW!" r:id="rId4" imgW="2367360" imgH="37890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492896"/>
                        <a:ext cx="2427288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U-Turn Arrow 8">
            <a:hlinkClick r:id="" action="ppaction://hlinkshowjump?jump=lastslideviewed"/>
          </p:cNvPr>
          <p:cNvSpPr/>
          <p:nvPr/>
        </p:nvSpPr>
        <p:spPr>
          <a:xfrm rot="5400000">
            <a:off x="321724" y="6179078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utoUpdateAnimBg="0"/>
      <p:bldP spid="47110" grpId="0" autoUpdateAnimBg="0"/>
      <p:bldP spid="47111" grpId="0" animBg="1" autoUpdateAnimBg="0"/>
      <p:bldP spid="47112" grpId="0" animBg="1" autoUpdateAnimBg="0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9" descr="Granite">
            <a:hlinkClick r:id="" action="ppaction://macro?name=ScreenClick"/>
          </p:cNvPr>
          <p:cNvSpPr>
            <a:spLocks noChangeArrowheads="1"/>
          </p:cNvSpPr>
          <p:nvPr/>
        </p:nvSpPr>
        <p:spPr bwMode="auto">
          <a:xfrm>
            <a:off x="0" y="57150"/>
            <a:ext cx="9096375" cy="6743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>
              <a:latin typeface="Arial" charset="0"/>
              <a:cs typeface="Times New Roman" pitchFamily="18" charset="0"/>
            </a:endParaRPr>
          </a:p>
        </p:txBody>
      </p:sp>
      <p:sp useBgFill="1">
        <p:nvSpPr>
          <p:cNvPr id="30731" name="Text Box 11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3241675"/>
            <a:ext cx="5943600" cy="98943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B.                            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100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                I</a:t>
            </a:r>
            <a:r>
              <a:rPr lang="en-US" baseline="-25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SC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=  I</a:t>
            </a:r>
            <a:r>
              <a:rPr lang="en-US" baseline="-25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FL x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                                 Z%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rgbClr val="969696"/>
                </a:solidFill>
                <a:latin typeface="Arial" charset="0"/>
                <a:cs typeface="Times New Roman" pitchFamily="18" charset="0"/>
              </a:rPr>
              <a:t>          </a:t>
            </a:r>
            <a:endParaRPr lang="en-AU" dirty="0">
              <a:solidFill>
                <a:srgbClr val="96969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1 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1520" y="6021288"/>
            <a:ext cx="4711824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1"/>
                </a:solidFill>
              </a:rPr>
              <a:t>Select </a:t>
            </a:r>
            <a:r>
              <a:rPr lang="en-US" dirty="0">
                <a:solidFill>
                  <a:schemeClr val="accent1"/>
                </a:solidFill>
              </a:rPr>
              <a:t>an answer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0728" name="Text Box 8" descr="Oak"/>
          <p:cNvSpPr txBox="1">
            <a:spLocks noChangeArrowheads="1"/>
          </p:cNvSpPr>
          <p:nvPr/>
        </p:nvSpPr>
        <p:spPr bwMode="auto">
          <a:xfrm>
            <a:off x="1066800" y="1143000"/>
            <a:ext cx="6477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Which of the following equations is used to calculate the impedance of a typical 3 phase distribution transformer if the secondary short circuit current is known?</a:t>
            </a:r>
            <a:endParaRPr lang="en-AU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0730" name="Text Box 10" descr="Purple mesh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2362200"/>
            <a:ext cx="4191000" cy="80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A.                    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kVA x 1000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                I</a:t>
            </a:r>
            <a:r>
              <a:rPr lang="en-US" baseline="-25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FL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=  ----------------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                         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√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3 x V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30732" name="Text Box 12" descr="Purple mesh">
            <a:hlinkClick r:id="" action="ppaction://macro?name=ProcessYes_C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4229100"/>
            <a:ext cx="3505200" cy="80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C.                          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V</a:t>
            </a:r>
            <a:r>
              <a:rPr lang="en-US" baseline="-25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PHASE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                Z</a:t>
            </a:r>
            <a:r>
              <a:rPr lang="en-US" baseline="-25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PHASE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=  --------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                                  I</a:t>
            </a:r>
            <a:r>
              <a:rPr lang="en-US" baseline="-25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SC</a:t>
            </a:r>
            <a:endParaRPr lang="en-AU" baseline="-250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30733" name="Text Box 13" descr="Purple mesh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47750" y="5257800"/>
            <a:ext cx="5029200" cy="58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                         K</a:t>
            </a:r>
            <a:r>
              <a:rPr lang="en-US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2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. S</a:t>
            </a:r>
            <a:r>
              <a:rPr lang="en-US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2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D. 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          t  =  ---------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                             I</a:t>
            </a:r>
            <a:r>
              <a:rPr lang="en-US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2</a:t>
            </a:r>
            <a:endParaRPr lang="en-AU" baseline="300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 descr="Granite">
            <a:hlinkClick r:id="" action="ppaction://macro?name=ScreenClick"/>
          </p:cNvPr>
          <p:cNvSpPr>
            <a:spLocks noChangeArrowheads="1"/>
          </p:cNvSpPr>
          <p:nvPr/>
        </p:nvSpPr>
        <p:spPr bwMode="auto">
          <a:xfrm>
            <a:off x="0" y="57150"/>
            <a:ext cx="9064625" cy="6743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>
              <a:latin typeface="Arial" charset="0"/>
              <a:cs typeface="Times New Roman" pitchFamily="18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23528" y="5733256"/>
            <a:ext cx="4783832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Select an answer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2 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49157" name="Text Box 5" descr="Oak"/>
          <p:cNvSpPr txBox="1">
            <a:spLocks noChangeArrowheads="1"/>
          </p:cNvSpPr>
          <p:nvPr/>
        </p:nvSpPr>
        <p:spPr bwMode="auto">
          <a:xfrm>
            <a:off x="1066800" y="1143000"/>
            <a:ext cx="701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What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term is used to describe the maximum current that may flow in an electrical installation during a short circuit</a:t>
            </a:r>
            <a:r>
              <a:rPr lang="en-A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?</a:t>
            </a:r>
          </a:p>
        </p:txBody>
      </p:sp>
      <p:sp>
        <p:nvSpPr>
          <p:cNvPr id="49159" name="Text Box 7" descr="Purple mesh">
            <a:hlinkClick r:id="" action="ppaction://macro?name=ProcessYes_A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23622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A.    Prospective fault current</a:t>
            </a:r>
            <a:r>
              <a:rPr lang="en-AU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.</a:t>
            </a:r>
          </a:p>
        </p:txBody>
      </p:sp>
      <p:sp useBgFill="1">
        <p:nvSpPr>
          <p:cNvPr id="49160" name="Text Box 8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3032125"/>
            <a:ext cx="3505200" cy="3968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B.    Let-through current</a:t>
            </a:r>
            <a:r>
              <a:rPr lang="en-AU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.</a:t>
            </a:r>
          </a:p>
        </p:txBody>
      </p:sp>
      <p:sp>
        <p:nvSpPr>
          <p:cNvPr id="49161" name="Text Box 9" descr="Purple mesh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37338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C.   Cut-off current</a:t>
            </a:r>
            <a:r>
              <a:rPr lang="en-AU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.</a:t>
            </a:r>
          </a:p>
        </p:txBody>
      </p:sp>
      <p:sp>
        <p:nvSpPr>
          <p:cNvPr id="49162" name="Text Box 10" descr="Purple mesh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4419600"/>
            <a:ext cx="502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D.   Trip or fusing current.</a:t>
            </a:r>
            <a:endParaRPr lang="en-AU" dirty="0">
              <a:solidFill>
                <a:srgbClr val="969696"/>
              </a:solidFill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3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7239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The supply authority fault level at the consumer’s terminals of a 240/415 volt installation is given as 15 kA.  The 50 mm</a:t>
            </a:r>
            <a:r>
              <a:rPr lang="en-US" sz="1800" baseline="30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2</a:t>
            </a: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copper consumers mains are 25 m long.  Calculate the theoretical fault current at the main switchboard if the cables are operating at 20º C.  The mains cable resistance is 3.79 x 10</a:t>
            </a:r>
            <a:r>
              <a:rPr lang="en-US" sz="1800" baseline="30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-4</a:t>
            </a: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ohms/</a:t>
            </a:r>
            <a:r>
              <a:rPr lang="en-US" sz="18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metre</a:t>
            </a: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.</a:t>
            </a:r>
            <a:endParaRPr lang="en-AU" sz="1800" dirty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371600" y="5486400"/>
            <a:ext cx="472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66"/>
                </a:solidFill>
                <a:latin typeface="Arial" charset="0"/>
                <a:cs typeface="Courier New" pitchFamily="49" charset="0"/>
              </a:rPr>
              <a:t>Answer:  </a:t>
            </a:r>
            <a:r>
              <a:rPr lang="en-US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6.87 kA fault current.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67544" y="6096000"/>
            <a:ext cx="46805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Click to display a typical correct answer</a:t>
            </a:r>
            <a:endParaRPr lang="en-AU" sz="1800" dirty="0">
              <a:solidFill>
                <a:schemeClr val="accent1"/>
              </a:solidFill>
            </a:endParaRPr>
          </a:p>
        </p:txBody>
      </p:sp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7875588" y="571500"/>
          <a:ext cx="1690687" cy="51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CorelDRAW!" r:id="rId4" imgW="784440" imgH="2372760" progId="">
                  <p:embed/>
                </p:oleObj>
              </mc:Choice>
              <mc:Fallback>
                <p:oleObj name="CorelDRAW!" r:id="rId4" imgW="784440" imgH="237276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588" y="571500"/>
                        <a:ext cx="1690687" cy="511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066800" y="2971800"/>
            <a:ext cx="2438400" cy="149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bg1"/>
                </a:solidFill>
              </a:rPr>
              <a:t>                </a:t>
            </a:r>
            <a:r>
              <a:rPr lang="en-US" dirty="0" err="1">
                <a:solidFill>
                  <a:schemeClr val="bg1"/>
                </a:solidFill>
              </a:rPr>
              <a:t>v</a:t>
            </a:r>
            <a:r>
              <a:rPr lang="en-US" baseline="-25000" dirty="0" err="1">
                <a:solidFill>
                  <a:schemeClr val="bg1"/>
                </a:solidFill>
              </a:rPr>
              <a:t>s</a:t>
            </a:r>
            <a:endParaRPr lang="en-US" baseline="-25000" dirty="0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Z</a:t>
            </a:r>
            <a:r>
              <a:rPr lang="en-US" sz="1600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SOURCE 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=   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I</a:t>
            </a:r>
            <a:r>
              <a:rPr lang="en-US" sz="1600" baseline="-25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</a:t>
            </a:r>
            <a:endParaRPr lang="en-US" sz="1600" baseline="-25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600" baseline="-25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240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=  ---------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15 000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=   0.016 ohms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endParaRPr lang="en-AU" sz="1600" dirty="0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752850" y="4038600"/>
            <a:ext cx="3505200" cy="149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v</a:t>
            </a:r>
            <a:r>
              <a:rPr lang="en-US" baseline="-25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</a:t>
            </a:r>
            <a:endParaRPr lang="en-US" baseline="-25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I</a:t>
            </a:r>
            <a:r>
              <a:rPr lang="en-US" sz="1600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FAULT      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=   ----------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 Z</a:t>
            </a:r>
            <a:r>
              <a:rPr lang="en-US" sz="1600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SOURCE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+ Z</a:t>
            </a:r>
            <a:r>
              <a:rPr lang="en-US" sz="1600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MAINS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600" baseline="-25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240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=  ------------------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0.016 + 0.0186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=   6870 A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endParaRPr lang="en-AU" sz="1600" dirty="0">
              <a:solidFill>
                <a:srgbClr val="FF9933"/>
              </a:solidFill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810000" y="2895600"/>
            <a:ext cx="4267200" cy="120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dirty="0"/>
              <a:t>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</a:t>
            </a:r>
            <a:endParaRPr lang="en-US" baseline="-25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Z</a:t>
            </a:r>
            <a:r>
              <a:rPr lang="en-US" sz="1600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MAINS  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=   L x (Z</a:t>
            </a:r>
            <a:r>
              <a:rPr lang="en-US" sz="1600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ACTIVE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+ Z</a:t>
            </a:r>
            <a:r>
              <a:rPr lang="en-US" sz="1600" baseline="-25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NEUTRAL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endParaRPr lang="en-US" sz="1600" baseline="-25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endParaRPr lang="en-US" sz="1600" baseline="-25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=  25 x (3.79 x 10</a:t>
            </a:r>
            <a:r>
              <a:rPr lang="en-US" sz="1600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-4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+ 3.79 x 10</a:t>
            </a:r>
            <a:r>
              <a:rPr lang="en-US" sz="1600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-4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=   0.01859 ohms</a:t>
            </a:r>
          </a:p>
          <a:p>
            <a:pPr>
              <a:lnSpc>
                <a:spcPct val="30000"/>
              </a:lnSpc>
              <a:spcBef>
                <a:spcPct val="30000"/>
              </a:spcBef>
            </a:pP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  <p:bldP spid="33797" grpId="0" autoUpdateAnimBg="0"/>
      <p:bldP spid="33804" grpId="0" autoUpdateAnimBg="0"/>
      <p:bldP spid="33805" grpId="0" autoUpdateAnimBg="0"/>
      <p:bldP spid="3380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4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662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Times New Roman" pitchFamily="18" charset="0"/>
              </a:rPr>
              <a:t>What are two of the most important precautions you can take to avoid an unwanted electric shock when working on electrical equipment</a:t>
            </a:r>
            <a:r>
              <a:rPr lang="en-A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Times New Roman" pitchFamily="18" charset="0"/>
              </a:rPr>
              <a:t>? </a:t>
            </a:r>
            <a:r>
              <a:rPr lang="en-A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066800" y="4267200"/>
            <a:ext cx="678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66"/>
                </a:solidFill>
                <a:latin typeface="Arial" charset="0"/>
                <a:cs typeface="Courier New" pitchFamily="49" charset="0"/>
              </a:rPr>
              <a:t>Answer:  Test before you touch and check the checker</a:t>
            </a:r>
            <a:r>
              <a:rPr lang="en-US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en-AU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  </a:t>
            </a:r>
            <a:endParaRPr lang="en-US">
              <a:solidFill>
                <a:srgbClr val="FFFF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67544" y="5517232"/>
            <a:ext cx="49998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accent1"/>
                </a:solidFill>
              </a:rPr>
              <a:t>Click to display a typical correct answer</a:t>
            </a:r>
            <a:endParaRPr lang="en-A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utoUpdateAnimBg="0"/>
      <p:bldP spid="60421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5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What is a fault current according to the Wiring Rules?</a:t>
            </a:r>
            <a:endParaRPr lang="en-AU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043608" y="2780928"/>
            <a:ext cx="6781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charset="0"/>
                <a:cs typeface="Courier New" pitchFamily="49" charset="0"/>
              </a:rPr>
              <a:t>Answer:   </a:t>
            </a:r>
            <a:r>
              <a:rPr lang="en-AU" sz="1800" dirty="0">
                <a:solidFill>
                  <a:schemeClr val="bg1"/>
                </a:solidFill>
                <a:latin typeface="Arial" charset="0"/>
                <a:cs typeface="Arial" charset="0"/>
              </a:rPr>
              <a:t>A current resulting from an insulation failure or from bridging of insulation. (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AS/NZS 3000 </a:t>
            </a:r>
            <a:r>
              <a:rPr lang="en-AU" sz="1800" dirty="0">
                <a:solidFill>
                  <a:schemeClr val="bg1"/>
                </a:solidFill>
                <a:latin typeface="Arial" charset="0"/>
                <a:cs typeface="Arial" charset="0"/>
              </a:rPr>
              <a:t>Clause 1.4.34)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043608" y="4365104"/>
            <a:ext cx="4495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accent1"/>
                </a:solidFill>
              </a:rPr>
              <a:t>Click to display a typical correct answer</a:t>
            </a:r>
            <a:endParaRPr lang="en-A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  <p:bldP spid="5530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190500"/>
            <a:ext cx="78486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Protection of Wiring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066800" y="11430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The general requirements for the protection of wiring are:</a:t>
            </a:r>
            <a:r>
              <a:rPr lang="en-AU" sz="1800" dirty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524000" y="7620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524000" y="2057400"/>
            <a:ext cx="7243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Small overloads of short duration should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not cause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the protection to operate.</a:t>
            </a:r>
            <a:endParaRPr lang="en-AU" sz="1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1524000" y="2895600"/>
            <a:ext cx="6902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The protection must operate, even on a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small overload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, and if the overload persists long enough to cause overheating of the circuit conductors.</a:t>
            </a:r>
            <a:endParaRPr lang="en-AU" sz="1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524000" y="40386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The protection must open the circuit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before damage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caused by fault currents can occur. </a:t>
            </a:r>
            <a:endParaRPr lang="en-AU" sz="1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524000" y="4876800"/>
            <a:ext cx="6970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Protection must be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‘discriminative’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in that </a:t>
            </a:r>
            <a:r>
              <a:rPr lang="en-US" sz="1800" dirty="0">
                <a:solidFill>
                  <a:srgbClr val="FFFF00"/>
                </a:solidFill>
                <a:latin typeface="Arial" charset="0"/>
                <a:cs typeface="Arial" charset="0"/>
              </a:rPr>
              <a:t>only the faulty circuit is isolated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and other circuits remain operative and unaffected.</a:t>
            </a:r>
            <a:endParaRPr lang="en-AU" sz="1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U-Turn Arrow 8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/>
      <p:bldP spid="73734" grpId="0" build="p"/>
      <p:bldP spid="73735" grpId="0" build="p"/>
      <p:bldP spid="73736" grpId="0" build="p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6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662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A circuit protection device must automatically disconnect the supply if a fault occurs which could result in a touch voltage greater than ……………… ?</a:t>
            </a:r>
            <a:endParaRPr lang="en-AU" dirty="0">
              <a:solidFill>
                <a:schemeClr val="accent1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11560" y="2996952"/>
            <a:ext cx="7272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66"/>
                </a:solidFill>
                <a:latin typeface="Arial" charset="0"/>
                <a:cs typeface="Courier New" pitchFamily="49" charset="0"/>
              </a:rPr>
              <a:t>Answer:  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Courier New" pitchFamily="49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50 V </a:t>
            </a:r>
            <a:r>
              <a:rPr lang="en-US" sz="1800" dirty="0" err="1">
                <a:solidFill>
                  <a:schemeClr val="bg1"/>
                </a:solidFill>
                <a:cs typeface="Arial" charset="0"/>
              </a:rPr>
              <a:t>a.c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. or 120 V </a:t>
            </a:r>
            <a:r>
              <a:rPr lang="en-US" sz="1800" dirty="0" err="1">
                <a:solidFill>
                  <a:schemeClr val="bg1"/>
                </a:solidFill>
                <a:cs typeface="Arial" charset="0"/>
              </a:rPr>
              <a:t>d.c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. (AS/NZS 3000 Clause 1.7.4.3.2)</a:t>
            </a:r>
            <a:endParaRPr lang="en-A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39552" y="4437112"/>
            <a:ext cx="528788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accent1"/>
                </a:solidFill>
              </a:rPr>
              <a:t>Click to display a typical correct answer</a:t>
            </a:r>
            <a:endParaRPr lang="en-A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utoUpdateAnimBg="0"/>
      <p:bldP spid="56325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7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6629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The impedance of a transformer is usually stated as the percentage of the ………?……….   that is necessary to cause full-load current in the secondary if the load terminals have a short across them.</a:t>
            </a:r>
            <a:endParaRPr lang="en-AU" sz="18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043608" y="3068960"/>
            <a:ext cx="678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66"/>
                </a:solidFill>
                <a:latin typeface="Arial" charset="0"/>
                <a:cs typeface="Courier New" pitchFamily="49" charset="0"/>
              </a:rPr>
              <a:t>Answer:  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Courier New" pitchFamily="49" charset="0"/>
              </a:rPr>
              <a:t>P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rimary-rated voltage.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043608" y="4293096"/>
            <a:ext cx="435178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accent1"/>
                </a:solidFill>
              </a:rPr>
              <a:t>Click to display a typical correct answer</a:t>
            </a:r>
            <a:endParaRPr lang="en-A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utoUpdateAnimBg="0"/>
      <p:bldP spid="57349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8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662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Which Clause in AS/NZS 3000 specifies the requirements for c</a:t>
            </a:r>
            <a:r>
              <a:rPr lang="en-AU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o-ordination </a:t>
            </a:r>
            <a:r>
              <a:rPr lang="en-AU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between conductors and protective devices.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971600" y="2852936"/>
            <a:ext cx="678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66"/>
                </a:solidFill>
                <a:latin typeface="Arial" charset="0"/>
                <a:cs typeface="Courier New" pitchFamily="49" charset="0"/>
              </a:rPr>
              <a:t>An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Courier New" pitchFamily="49" charset="0"/>
              </a:rPr>
              <a:t>swer:    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AS/NZS 3000 Clause 2.4.3.2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Courier New" pitchFamily="49" charset="0"/>
              </a:rPr>
              <a:t>.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11560" y="5085184"/>
            <a:ext cx="471182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accent1"/>
                </a:solidFill>
              </a:rPr>
              <a:t>Click to display a typical correct answer</a:t>
            </a:r>
            <a:endParaRPr lang="en-A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utoUpdateAnimBg="0"/>
      <p:bldP spid="58373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9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04451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662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What would be the most suitable type of circuit protection device for a 50 amp sub main in a commercial office block?  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971600" y="3140968"/>
            <a:ext cx="678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66"/>
                </a:solidFill>
                <a:latin typeface="Arial" charset="0"/>
                <a:cs typeface="Courier New" pitchFamily="49" charset="0"/>
              </a:rPr>
              <a:t>An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Courier New" pitchFamily="49" charset="0"/>
              </a:rPr>
              <a:t>swer:   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Courier New" pitchFamily="49" charset="0"/>
              </a:rPr>
              <a:t>A c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ircuit breaker or HRC fuse.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 </a:t>
            </a:r>
            <a:endParaRPr lang="en-US" dirty="0">
              <a:solidFill>
                <a:schemeClr val="bg1"/>
              </a:solidFill>
              <a:latin typeface="Arial" charset="0"/>
              <a:cs typeface="Courier New" pitchFamily="49" charset="0"/>
            </a:endParaRP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83568" y="4437112"/>
            <a:ext cx="52158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1"/>
                </a:solidFill>
              </a:rPr>
              <a:t>Click to display a typical correct answer</a:t>
            </a:r>
            <a:endParaRPr lang="en-AU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utoUpdateAnimBg="0"/>
      <p:bldP spid="104453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 descr="Granite">
            <a:hlinkClick r:id="" action="ppaction://macro?name=ScreenClick"/>
          </p:cNvPr>
          <p:cNvSpPr>
            <a:spLocks noChangeArrowheads="1"/>
          </p:cNvSpPr>
          <p:nvPr/>
        </p:nvSpPr>
        <p:spPr bwMode="auto">
          <a:xfrm>
            <a:off x="0" y="57150"/>
            <a:ext cx="9086850" cy="6743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>
              <a:latin typeface="Arial" charset="0"/>
              <a:cs typeface="Times New Roman" pitchFamily="18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10 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55576" y="5877272"/>
            <a:ext cx="39917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accent1"/>
                </a:solidFill>
              </a:rPr>
              <a:t>Select an answer</a:t>
            </a:r>
            <a:endParaRPr lang="en-AU" sz="1800" dirty="0">
              <a:solidFill>
                <a:schemeClr val="accent1"/>
              </a:solidFill>
            </a:endParaRPr>
          </a:p>
        </p:txBody>
      </p:sp>
      <p:sp>
        <p:nvSpPr>
          <p:cNvPr id="66565" name="Text Box 5" descr="Oak"/>
          <p:cNvSpPr txBox="1">
            <a:spLocks noChangeArrowheads="1"/>
          </p:cNvSpPr>
          <p:nvPr/>
        </p:nvSpPr>
        <p:spPr bwMode="auto">
          <a:xfrm>
            <a:off x="1066800" y="12795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C000"/>
                </a:solidFill>
                <a:latin typeface="Arial" charset="0"/>
                <a:cs typeface="Arial" charset="0"/>
              </a:rPr>
              <a:t>What is an overload current?</a:t>
            </a:r>
            <a:endParaRPr lang="en-AU" dirty="0">
              <a:solidFill>
                <a:srgbClr val="FFC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6567" name="Text Box 7" descr="Purple mesh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85850" y="19812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A.   A current caused by a short circuit between active and earth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  <p:sp useBgFill="1">
        <p:nvSpPr>
          <p:cNvPr id="66568" name="Text Box 8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85850" y="2955925"/>
            <a:ext cx="5638800" cy="7016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B.   An over-current in an electrical circuit that is faulty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66569" name="Text Box 9" descr="Purple mesh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39624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C.  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A current caused by a short circuit between active and neutral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66570" name="Text Box 10" descr="Purple mesh">
            <a:hlinkClick r:id="" action="ppaction://macro?name=ProcessYes_A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4933950"/>
            <a:ext cx="586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D.   An excessive current in a circuit that is electrically sound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 descr="Granite">
            <a:hlinkClick r:id="" action="ppaction://macro?name=ScreenClick"/>
          </p:cNvPr>
          <p:cNvSpPr>
            <a:spLocks noChangeArrowheads="1"/>
          </p:cNvSpPr>
          <p:nvPr/>
        </p:nvSpPr>
        <p:spPr bwMode="auto">
          <a:xfrm>
            <a:off x="0" y="57150"/>
            <a:ext cx="9105900" cy="6743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>
              <a:latin typeface="Arial" charset="0"/>
              <a:cs typeface="Times New Roman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58000" cy="5334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Question 11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 flipV="1">
            <a:off x="1066800" y="762000"/>
            <a:ext cx="70104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AU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23528" y="5877272"/>
            <a:ext cx="49998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accent1"/>
                </a:solidFill>
              </a:rPr>
              <a:t>Select an answer</a:t>
            </a:r>
            <a:endParaRPr lang="en-AU" sz="1800" dirty="0">
              <a:solidFill>
                <a:schemeClr val="accent1"/>
              </a:solidFill>
            </a:endParaRPr>
          </a:p>
        </p:txBody>
      </p:sp>
      <p:sp>
        <p:nvSpPr>
          <p:cNvPr id="67589" name="Text Box 5" descr="Oak"/>
          <p:cNvSpPr txBox="1">
            <a:spLocks noChangeArrowheads="1"/>
          </p:cNvSpPr>
          <p:nvPr/>
        </p:nvSpPr>
        <p:spPr bwMode="auto">
          <a:xfrm>
            <a:off x="1066800" y="1279525"/>
            <a:ext cx="701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Times New Roman" pitchFamily="18" charset="0"/>
              </a:rPr>
              <a:t>What is the most important factor to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Times New Roman" pitchFamily="18" charset="0"/>
              </a:rPr>
              <a:t>consider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Times New Roman" pitchFamily="18" charset="0"/>
              </a:rPr>
              <a:t>to ensure that the circuit protection device only isolates the faulty circuit</a:t>
            </a:r>
            <a:r>
              <a:rPr lang="en-A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Times New Roman" pitchFamily="18" charset="0"/>
              </a:rPr>
              <a:t>? </a:t>
            </a:r>
          </a:p>
        </p:txBody>
      </p:sp>
      <p:sp>
        <p:nvSpPr>
          <p:cNvPr id="67591" name="Text Box 7" descr="Purple mesh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2362200"/>
            <a:ext cx="571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rgbClr val="969696"/>
                </a:solidFill>
                <a:latin typeface="Arial"/>
                <a:cs typeface="Times New Roman" pitchFamily="18" charset="0"/>
              </a:rPr>
              <a:t>.    </a:t>
            </a:r>
            <a:r>
              <a:rPr lang="en-US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The current rating is correctly determined to protect the circuit cables.</a:t>
            </a:r>
            <a:endParaRPr lang="en-AU" dirty="0">
              <a:solidFill>
                <a:srgbClr val="969696"/>
              </a:solidFill>
              <a:latin typeface="Arial"/>
              <a:cs typeface="Times New Roman" pitchFamily="18" charset="0"/>
            </a:endParaRPr>
          </a:p>
        </p:txBody>
      </p:sp>
      <p:sp useBgFill="1">
        <p:nvSpPr>
          <p:cNvPr id="67592" name="Text Box 8">
            <a:hlinkClick r:id="" action="ppaction://macro?name=ProcessYes_B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47750" y="3371850"/>
            <a:ext cx="5181600" cy="3968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B.    Correctly graded discrimination</a:t>
            </a:r>
            <a:r>
              <a:rPr lang="en-AU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.</a:t>
            </a:r>
          </a:p>
        </p:txBody>
      </p:sp>
      <p:sp>
        <p:nvSpPr>
          <p:cNvPr id="67593" name="Text Box 9" descr="Purple mesh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4114800"/>
            <a:ext cx="533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C.   The fault current rating matches the prospective fault current.</a:t>
            </a:r>
            <a:endParaRPr lang="en-AU" dirty="0">
              <a:solidFill>
                <a:srgbClr val="FFFF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67594" name="Text Box 10" descr="Purple mesh">
            <a:hlinkClick r:id="" action="ppaction://macro?name=ProcessNo"/>
            <a:hlinkHover r:id="" action="ppaction://macro?name=DisplayMessage"/>
          </p:cNvPr>
          <p:cNvSpPr txBox="1">
            <a:spLocks noChangeArrowheads="1"/>
          </p:cNvSpPr>
          <p:nvPr/>
        </p:nvSpPr>
        <p:spPr bwMode="auto">
          <a:xfrm>
            <a:off x="1066800" y="5029200"/>
            <a:ext cx="502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D.    The category of the device matches the load factor</a:t>
            </a:r>
            <a:r>
              <a:rPr lang="en-AU" dirty="0">
                <a:solidFill>
                  <a:srgbClr val="969696"/>
                </a:solidFill>
                <a:latin typeface="Arial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2636912"/>
            <a:ext cx="21336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The End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979712" y="1484784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Thank you for participating in this presentation.</a:t>
            </a:r>
            <a:endParaRPr lang="en-AU" sz="18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000" dirty="0">
                <a:solidFill>
                  <a:schemeClr val="bg1"/>
                </a:solidFill>
              </a:rPr>
              <a:t>Overload Protection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066800" y="1676400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Overload protection is achieved by opening the circuit before overheating or deterioration of the protected wiring can occur. </a:t>
            </a:r>
            <a:endParaRPr lang="en-AU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U-Turn Arrow 3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620000" cy="762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Coordination Requirement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028700" y="18288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Courier New" pitchFamily="49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066800" y="1143000"/>
            <a:ext cx="777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800" dirty="0">
                <a:solidFill>
                  <a:srgbClr val="FFFF00"/>
                </a:solidFill>
                <a:cs typeface="Arial" charset="0"/>
              </a:rPr>
              <a:t>AS/NZS </a:t>
            </a:r>
            <a:r>
              <a:rPr lang="en-AU" sz="1800" dirty="0" smtClean="0">
                <a:solidFill>
                  <a:srgbClr val="FFFF00"/>
                </a:solidFill>
                <a:cs typeface="Arial" charset="0"/>
              </a:rPr>
              <a:t>3000:2007 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Clause </a:t>
            </a:r>
            <a:r>
              <a:rPr lang="en-AU" sz="1800" dirty="0" smtClean="0">
                <a:solidFill>
                  <a:srgbClr val="FFFF00"/>
                </a:solidFill>
                <a:cs typeface="Arial" charset="0"/>
              </a:rPr>
              <a:t>2.5.7.2 </a:t>
            </a:r>
            <a:r>
              <a:rPr lang="en-AU" sz="1800" dirty="0">
                <a:solidFill>
                  <a:srgbClr val="FFFF00"/>
                </a:solidFill>
                <a:cs typeface="Arial" charset="0"/>
              </a:rPr>
              <a:t>requires coordination between conductors and protective devices.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  Appendix 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>B3.2 </a:t>
            </a:r>
            <a:r>
              <a:rPr lang="en-US" sz="1800" dirty="0">
                <a:solidFill>
                  <a:srgbClr val="FFFF00"/>
                </a:solidFill>
                <a:cs typeface="Arial" charset="0"/>
              </a:rPr>
              <a:t>provides additional information.</a:t>
            </a:r>
            <a:endParaRPr lang="en-AU" sz="1800" dirty="0">
              <a:solidFill>
                <a:srgbClr val="FFFF00"/>
              </a:solidFill>
              <a:cs typeface="Times New Roman" pitchFamily="18" charset="0"/>
            </a:endParaRPr>
          </a:p>
          <a:p>
            <a:r>
              <a:rPr lang="en-AU" sz="1800" dirty="0">
                <a:solidFill>
                  <a:schemeClr val="bg1"/>
                </a:solidFill>
                <a:cs typeface="Arial" charset="0"/>
              </a:rPr>
              <a:t> </a:t>
            </a:r>
            <a:endParaRPr lang="en-AU" sz="1800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en-AU" sz="1800" dirty="0">
                <a:solidFill>
                  <a:schemeClr val="bg1"/>
                </a:solidFill>
                <a:cs typeface="Arial" charset="0"/>
              </a:rPr>
              <a:t>The operating characteristic</a:t>
            </a:r>
            <a:r>
              <a:rPr lang="en-US" sz="1800" dirty="0">
                <a:solidFill>
                  <a:schemeClr val="bg1"/>
                </a:solidFill>
                <a:cs typeface="Arial" charset="0"/>
              </a:rPr>
              <a:t>s</a:t>
            </a:r>
            <a:r>
              <a:rPr lang="en-AU" sz="1800" dirty="0">
                <a:solidFill>
                  <a:schemeClr val="bg1"/>
                </a:solidFill>
                <a:cs typeface="Arial" charset="0"/>
              </a:rPr>
              <a:t> of a device protecting a cable against overload shall satisfy the following two conditions: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066800" y="3962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1.       I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B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≤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N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≤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Z</a:t>
            </a:r>
            <a:endParaRPr lang="en-AU" sz="2400" baseline="-25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066800" y="4800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2.       I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≤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sym typeface="UniversalMath1 BT" pitchFamily="18" charset="2"/>
              </a:rPr>
              <a:t> (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1.45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I</a:t>
            </a:r>
            <a:r>
              <a:rPr lang="en-US" sz="2400" baseline="-25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N</a:t>
            </a:r>
            <a:r>
              <a:rPr lang="en-US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)</a:t>
            </a:r>
            <a:r>
              <a:rPr lang="en-US" sz="2400" baseline="-25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</a:t>
            </a:r>
            <a:endParaRPr lang="en-AU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4495800" y="3733800"/>
            <a:ext cx="3962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Where: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FF00"/>
                </a:solidFill>
              </a:rPr>
              <a:t>B</a:t>
            </a:r>
            <a:r>
              <a:rPr lang="en-US" sz="1600" dirty="0">
                <a:solidFill>
                  <a:srgbClr val="FFFF00"/>
                </a:solidFill>
              </a:rPr>
              <a:t> = Circuit maximum demand.</a:t>
            </a:r>
          </a:p>
          <a:p>
            <a:r>
              <a:rPr lang="en-US" sz="1600" dirty="0">
                <a:solidFill>
                  <a:srgbClr val="FFFF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FF00"/>
                </a:solidFill>
              </a:rPr>
              <a:t>N</a:t>
            </a:r>
            <a:r>
              <a:rPr lang="en-US" sz="1600" dirty="0">
                <a:solidFill>
                  <a:srgbClr val="FFFF00"/>
                </a:solidFill>
              </a:rPr>
              <a:t> = Nominal current of protective device.</a:t>
            </a:r>
          </a:p>
          <a:p>
            <a:r>
              <a:rPr lang="en-US" sz="1600" dirty="0">
                <a:solidFill>
                  <a:srgbClr val="FFFF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FF00"/>
                </a:solidFill>
              </a:rPr>
              <a:t>Z</a:t>
            </a:r>
            <a:r>
              <a:rPr lang="en-US" sz="1600" dirty="0">
                <a:solidFill>
                  <a:srgbClr val="FFFF00"/>
                </a:solidFill>
              </a:rPr>
              <a:t> = Current carrying capacity of cable.</a:t>
            </a:r>
          </a:p>
          <a:p>
            <a:r>
              <a:rPr lang="en-US" sz="1600" dirty="0">
                <a:solidFill>
                  <a:srgbClr val="FFFF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FF00"/>
                </a:solidFill>
              </a:rPr>
              <a:t>2</a:t>
            </a:r>
            <a:r>
              <a:rPr lang="en-US" sz="1600" dirty="0">
                <a:solidFill>
                  <a:srgbClr val="FFFF00"/>
                </a:solidFill>
              </a:rPr>
              <a:t> = Current to operate protective device: </a:t>
            </a:r>
          </a:p>
          <a:p>
            <a:r>
              <a:rPr lang="en-US" sz="1600" dirty="0">
                <a:solidFill>
                  <a:srgbClr val="FFFF00"/>
                </a:solidFill>
              </a:rPr>
              <a:t>            </a:t>
            </a:r>
            <a:r>
              <a:rPr lang="en-US" sz="1600" dirty="0" smtClean="0">
                <a:solidFill>
                  <a:srgbClr val="FFFF00"/>
                </a:solidFill>
              </a:rPr>
              <a:t>1.45 </a:t>
            </a:r>
            <a:r>
              <a:rPr lang="en-US" sz="1600" dirty="0">
                <a:solidFill>
                  <a:srgbClr val="FFFF00"/>
                </a:solidFill>
              </a:rPr>
              <a:t>x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</a:rPr>
              <a:t> I</a:t>
            </a:r>
            <a:r>
              <a:rPr lang="en-US" sz="1700" baseline="-25000" dirty="0">
                <a:solidFill>
                  <a:srgbClr val="FFFF00"/>
                </a:solidFill>
              </a:rPr>
              <a:t>N</a:t>
            </a:r>
            <a:r>
              <a:rPr lang="en-US" sz="1600" dirty="0">
                <a:solidFill>
                  <a:srgbClr val="FFFF00"/>
                </a:solidFill>
              </a:rPr>
              <a:t> for circuit breakers or</a:t>
            </a:r>
          </a:p>
          <a:p>
            <a:r>
              <a:rPr lang="en-US" sz="1600" dirty="0">
                <a:solidFill>
                  <a:srgbClr val="FFFF00"/>
                </a:solidFill>
              </a:rPr>
              <a:t>            1.6 x 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FF00"/>
                </a:solidFill>
              </a:rPr>
              <a:t>N</a:t>
            </a:r>
            <a:r>
              <a:rPr lang="en-US" sz="1600" dirty="0">
                <a:solidFill>
                  <a:srgbClr val="FFFF00"/>
                </a:solidFill>
              </a:rPr>
              <a:t> for HRC fuses.</a:t>
            </a:r>
            <a:endParaRPr lang="en-AU" sz="1600" dirty="0">
              <a:solidFill>
                <a:srgbClr val="FFFF00"/>
              </a:solidFill>
            </a:endParaRPr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457200" y="3276600"/>
            <a:ext cx="3810000" cy="457200"/>
          </a:xfrm>
          <a:prstGeom prst="wedgeEllipseCallout">
            <a:avLst>
              <a:gd name="adj1" fmla="val -1250"/>
              <a:gd name="adj2" fmla="val 120833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/>
              <a:t>Less than or equal to</a:t>
            </a:r>
            <a:endParaRPr lang="en-AU" dirty="0"/>
          </a:p>
        </p:txBody>
      </p:sp>
      <p:sp>
        <p:nvSpPr>
          <p:cNvPr id="75786" name="Oval 10"/>
          <p:cNvSpPr>
            <a:spLocks noChangeArrowheads="1"/>
          </p:cNvSpPr>
          <p:nvPr/>
        </p:nvSpPr>
        <p:spPr bwMode="auto">
          <a:xfrm>
            <a:off x="6248400" y="2362200"/>
            <a:ext cx="2590800" cy="1447800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‘Conventional time’ in </a:t>
            </a:r>
          </a:p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Clause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2.5.3 (a) &amp; (b) 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is 1 hour </a:t>
            </a:r>
          </a:p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up to 63 amps and </a:t>
            </a:r>
          </a:p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 hours over 63 amps.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U-Turn Arrow 10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57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5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5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57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utoUpdateAnimBg="0"/>
      <p:bldP spid="75782" grpId="0" autoUpdateAnimBg="0"/>
      <p:bldP spid="75783" grpId="0" build="p"/>
      <p:bldP spid="75785" grpId="0" build="allAtOnce" animBg="1"/>
      <p:bldP spid="7578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000" dirty="0">
                <a:solidFill>
                  <a:schemeClr val="bg1"/>
                </a:solidFill>
              </a:rPr>
              <a:t>Coordination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066800" y="3962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1.       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B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</a:rPr>
              <a:t>≤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N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</a:rPr>
              <a:t>≤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Z</a:t>
            </a:r>
            <a:endParaRPr lang="en-AU" sz="2400" baseline="-250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066800" y="4800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2.       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2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sym typeface="UniversalMath1 BT" pitchFamily="18" charset="2"/>
              </a:rPr>
              <a:t>≤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(1.45 </a:t>
            </a:r>
            <a:r>
              <a:rPr lang="en-US" sz="2400" dirty="0">
                <a:solidFill>
                  <a:srgbClr val="FFC000"/>
                </a:solidFill>
              </a:rPr>
              <a:t>x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C000"/>
                </a:solidFill>
                <a:latin typeface="Times New Roman" pitchFamily="18" charset="0"/>
              </a:rPr>
              <a:t>N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</a:rPr>
              <a:t>)</a:t>
            </a:r>
            <a:endParaRPr lang="en-AU" sz="24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495800" y="3733800"/>
            <a:ext cx="3962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Where:</a:t>
            </a:r>
          </a:p>
          <a:p>
            <a:endParaRPr lang="en-US" sz="1600" dirty="0">
              <a:solidFill>
                <a:srgbClr val="FFC000"/>
              </a:solidFill>
            </a:endParaRPr>
          </a:p>
          <a:p>
            <a:r>
              <a:rPr lang="en-US" sz="16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C000"/>
                </a:solidFill>
              </a:rPr>
              <a:t>B</a:t>
            </a:r>
            <a:r>
              <a:rPr lang="en-US" sz="1600" dirty="0">
                <a:solidFill>
                  <a:srgbClr val="FFC000"/>
                </a:solidFill>
              </a:rPr>
              <a:t> = Circuit maximum demand.</a:t>
            </a:r>
          </a:p>
          <a:p>
            <a:r>
              <a:rPr lang="en-US" sz="16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C000"/>
                </a:solidFill>
              </a:rPr>
              <a:t>N</a:t>
            </a:r>
            <a:r>
              <a:rPr lang="en-US" sz="1600" dirty="0">
                <a:solidFill>
                  <a:srgbClr val="FFC000"/>
                </a:solidFill>
              </a:rPr>
              <a:t> = Nominal current of protective device.</a:t>
            </a:r>
          </a:p>
          <a:p>
            <a:r>
              <a:rPr lang="en-US" sz="16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C000"/>
                </a:solidFill>
              </a:rPr>
              <a:t>Z</a:t>
            </a:r>
            <a:r>
              <a:rPr lang="en-US" sz="1600" dirty="0">
                <a:solidFill>
                  <a:srgbClr val="FFC000"/>
                </a:solidFill>
              </a:rPr>
              <a:t> = Current carrying capacity of cable.</a:t>
            </a:r>
          </a:p>
          <a:p>
            <a:r>
              <a:rPr lang="en-US" sz="16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C000"/>
                </a:solidFill>
              </a:rPr>
              <a:t>2</a:t>
            </a:r>
            <a:r>
              <a:rPr lang="en-US" sz="1600" dirty="0">
                <a:solidFill>
                  <a:srgbClr val="FFC000"/>
                </a:solidFill>
              </a:rPr>
              <a:t> = Current to operate protective device: </a:t>
            </a:r>
          </a:p>
          <a:p>
            <a:r>
              <a:rPr lang="en-US" sz="1600" dirty="0">
                <a:solidFill>
                  <a:srgbClr val="FFC000"/>
                </a:solidFill>
              </a:rPr>
              <a:t>            </a:t>
            </a:r>
            <a:r>
              <a:rPr lang="en-US" sz="1600" dirty="0" smtClean="0">
                <a:solidFill>
                  <a:srgbClr val="FFC000"/>
                </a:solidFill>
              </a:rPr>
              <a:t>1.45 </a:t>
            </a:r>
            <a:r>
              <a:rPr lang="en-US" sz="1600" dirty="0">
                <a:solidFill>
                  <a:srgbClr val="FFC000"/>
                </a:solidFill>
              </a:rPr>
              <a:t>x</a:t>
            </a:r>
            <a:r>
              <a:rPr lang="en-US" sz="1600" dirty="0">
                <a:solidFill>
                  <a:srgbClr val="FFC000"/>
                </a:solidFill>
                <a:latin typeface="Times New Roman" pitchFamily="18" charset="0"/>
              </a:rPr>
              <a:t> I</a:t>
            </a:r>
            <a:r>
              <a:rPr lang="en-US" sz="1700" baseline="-25000" dirty="0">
                <a:solidFill>
                  <a:srgbClr val="FFC000"/>
                </a:solidFill>
              </a:rPr>
              <a:t>N</a:t>
            </a:r>
            <a:r>
              <a:rPr lang="en-US" sz="1600" dirty="0">
                <a:solidFill>
                  <a:srgbClr val="FFC000"/>
                </a:solidFill>
              </a:rPr>
              <a:t> for circuit breakers or</a:t>
            </a:r>
          </a:p>
          <a:p>
            <a:r>
              <a:rPr lang="en-US" sz="1600" dirty="0">
                <a:solidFill>
                  <a:srgbClr val="FFC000"/>
                </a:solidFill>
              </a:rPr>
              <a:t>            1.6 x </a:t>
            </a:r>
            <a:r>
              <a:rPr lang="en-US" sz="16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1700" baseline="-25000" dirty="0">
                <a:solidFill>
                  <a:srgbClr val="FFC000"/>
                </a:solidFill>
              </a:rPr>
              <a:t>N</a:t>
            </a:r>
            <a:r>
              <a:rPr lang="en-US" sz="1600" dirty="0">
                <a:solidFill>
                  <a:srgbClr val="FFC000"/>
                </a:solidFill>
              </a:rPr>
              <a:t> for HRC fuses.</a:t>
            </a:r>
            <a:endParaRPr lang="en-AU" sz="1600" dirty="0">
              <a:solidFill>
                <a:srgbClr val="FFC000"/>
              </a:solidFill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5867400" y="243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4306888" y="1898245"/>
            <a:ext cx="1295400" cy="1079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Maximum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demand of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circuit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5562600" y="2191426"/>
            <a:ext cx="1295400" cy="1323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Nominal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current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rating of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protective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device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6948264" y="2314372"/>
            <a:ext cx="12954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 smtClean="0"/>
              <a:t>Continuous</a:t>
            </a:r>
          </a:p>
          <a:p>
            <a:pPr algn="ctr"/>
            <a:r>
              <a:rPr lang="en-US" sz="1600" dirty="0" smtClean="0"/>
              <a:t>current</a:t>
            </a:r>
          </a:p>
          <a:p>
            <a:pPr algn="ctr"/>
            <a:r>
              <a:rPr lang="en-US" sz="1600" dirty="0" smtClean="0"/>
              <a:t>Carrying capacity of</a:t>
            </a:r>
          </a:p>
          <a:p>
            <a:pPr algn="ctr"/>
            <a:r>
              <a:rPr lang="en-US" sz="1600" dirty="0" smtClean="0"/>
              <a:t>conductor</a:t>
            </a:r>
            <a:endParaRPr lang="en-AU" sz="1600" dirty="0"/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971800" y="1616075"/>
            <a:ext cx="1295400" cy="1812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/>
              <a:t>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Operation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of circuit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breaker</a:t>
            </a:r>
          </a:p>
          <a:p>
            <a:pPr algn="ctr"/>
            <a:endParaRPr lang="en-US" sz="1600" dirty="0"/>
          </a:p>
          <a:p>
            <a:pPr algn="ctr"/>
            <a:endParaRPr lang="en-AU" sz="1600" dirty="0"/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676400" y="1371600"/>
            <a:ext cx="1295400" cy="2057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Operation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of HRC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fuse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7315200" y="184785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Z</a:t>
            </a:r>
            <a:endParaRPr lang="en-AU" sz="2400" baseline="-250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6019800" y="160972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N</a:t>
            </a:r>
            <a:endParaRPr lang="en-AU" sz="2400" baseline="-250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724400" y="1371600"/>
            <a:ext cx="423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B</a:t>
            </a:r>
            <a:endParaRPr lang="en-AU" sz="2400" baseline="-250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3429000" y="11334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2</a:t>
            </a:r>
            <a:endParaRPr lang="en-AU" sz="2400" baseline="-250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2133600" y="914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I</a:t>
            </a:r>
            <a:r>
              <a:rPr lang="en-US" sz="2400" baseline="-25000" dirty="0">
                <a:solidFill>
                  <a:srgbClr val="FFC000"/>
                </a:solidFill>
                <a:latin typeface="Times New Roman" pitchFamily="18" charset="0"/>
              </a:rPr>
              <a:t>2</a:t>
            </a:r>
            <a:endParaRPr lang="en-AU" sz="2400" baseline="-250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357158" y="5486400"/>
            <a:ext cx="4214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See AS/NZS </a:t>
            </a:r>
            <a:r>
              <a:rPr lang="en-US" sz="1600" dirty="0" smtClean="0">
                <a:solidFill>
                  <a:srgbClr val="FFFF00"/>
                </a:solidFill>
              </a:rPr>
              <a:t>3000:2007 Clause 2.5.3.1</a:t>
            </a:r>
            <a:endParaRPr lang="en-AU" sz="1600" dirty="0">
              <a:solidFill>
                <a:srgbClr val="FFFF00"/>
              </a:solidFill>
            </a:endParaRPr>
          </a:p>
        </p:txBody>
      </p:sp>
      <p:sp>
        <p:nvSpPr>
          <p:cNvPr id="19" name="U-Turn Arrow 18">
            <a:hlinkClick r:id="" action="ppaction://hlinkshowjump?jump=lastslideviewed"/>
          </p:cNvPr>
          <p:cNvSpPr/>
          <p:nvPr/>
        </p:nvSpPr>
        <p:spPr>
          <a:xfrm rot="5400000">
            <a:off x="611560" y="6093296"/>
            <a:ext cx="288032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6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6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68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utoUpdateAnimBg="0"/>
      <p:bldP spid="76805" grpId="0" build="p"/>
      <p:bldP spid="76818" grpId="1"/>
      <p:bldP spid="19" grpId="0" animBg="1"/>
    </p:bldLst>
  </p:timing>
</p:sld>
</file>

<file path=ppt/theme/theme1.xml><?xml version="1.0" encoding="utf-8"?>
<a:theme xmlns:a="http://schemas.openxmlformats.org/drawingml/2006/main" name="CircuitProtectionPrinciples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CircuitProtectionPrinciplesV4</Template>
  <TotalTime>54</TotalTime>
  <Words>5838</Words>
  <Application>Microsoft Office PowerPoint</Application>
  <PresentationFormat>On-screen Show (4:3)</PresentationFormat>
  <Paragraphs>609</Paragraphs>
  <Slides>66</Slides>
  <Notes>66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66</vt:i4>
      </vt:variant>
    </vt:vector>
  </HeadingPairs>
  <TitlesOfParts>
    <vt:vector size="79" baseType="lpstr">
      <vt:lpstr>Arial Unicode MS</vt:lpstr>
      <vt:lpstr>Arial</vt:lpstr>
      <vt:lpstr>Calibri</vt:lpstr>
      <vt:lpstr>Courier New</vt:lpstr>
      <vt:lpstr>Symbol</vt:lpstr>
      <vt:lpstr>Times New Roman</vt:lpstr>
      <vt:lpstr>UniversalMath1 BT</vt:lpstr>
      <vt:lpstr>Wingdings</vt:lpstr>
      <vt:lpstr>CircuitProtectionPrinciplesV4</vt:lpstr>
      <vt:lpstr>CorelDRAW!</vt:lpstr>
      <vt:lpstr>Equation</vt:lpstr>
      <vt:lpstr>Chart</vt:lpstr>
      <vt:lpstr>Document</vt:lpstr>
      <vt:lpstr>Circuit Protection Principles</vt:lpstr>
      <vt:lpstr> Health, Safety &amp; Environmental Message</vt:lpstr>
      <vt:lpstr>Circuit Protection Considerations - Overview</vt:lpstr>
      <vt:lpstr>Wiring Systems</vt:lpstr>
      <vt:lpstr>Current Definitions</vt:lpstr>
      <vt:lpstr>Protection of Wiring</vt:lpstr>
      <vt:lpstr> Overload Protection</vt:lpstr>
      <vt:lpstr>Coordination Requirement</vt:lpstr>
      <vt:lpstr> Coordination</vt:lpstr>
      <vt:lpstr> Short-circuit Protection</vt:lpstr>
      <vt:lpstr> Short Circuit Current</vt:lpstr>
      <vt:lpstr> Transformer Impedance Percent</vt:lpstr>
      <vt:lpstr> Transformer Full Load Current</vt:lpstr>
      <vt:lpstr> Prospective Fault Current</vt:lpstr>
      <vt:lpstr> Impedance/Phase of Supply</vt:lpstr>
      <vt:lpstr> Cable Impedance</vt:lpstr>
      <vt:lpstr> Fault Level at Main Switchboard</vt:lpstr>
      <vt:lpstr> Circuit Breaker Rating</vt:lpstr>
      <vt:lpstr> Equation Summary</vt:lpstr>
      <vt:lpstr> Fault Loop Impedance</vt:lpstr>
      <vt:lpstr> Fault Current Path (MEN)</vt:lpstr>
      <vt:lpstr> Disconnection Times</vt:lpstr>
      <vt:lpstr> Circuit Breaker Mean Tripping Time</vt:lpstr>
      <vt:lpstr> Fault Loop Impedance Equation</vt:lpstr>
      <vt:lpstr> Fault Loop Impedance Calculation</vt:lpstr>
      <vt:lpstr> Maximum Circuit Lengths -  Table B1</vt:lpstr>
      <vt:lpstr> Touch Voltage</vt:lpstr>
      <vt:lpstr> Touch Voltage Equation</vt:lpstr>
      <vt:lpstr> Touch Voltage Calculation</vt:lpstr>
      <vt:lpstr> Touch Voltage Limit</vt:lpstr>
      <vt:lpstr> Short Circuit Current</vt:lpstr>
      <vt:lpstr> Short Circuit Disconnect Time</vt:lpstr>
      <vt:lpstr> Short Circuit Current</vt:lpstr>
      <vt:lpstr> Overload Current Calculation</vt:lpstr>
      <vt:lpstr>Maximum Demand - Purpose</vt:lpstr>
      <vt:lpstr>Maximum Demand - Methods</vt:lpstr>
      <vt:lpstr>Maximum Demand - Calculations (Single Phase)</vt:lpstr>
      <vt:lpstr>Maximum Demand - Calculations (Multiphase)</vt:lpstr>
      <vt:lpstr>Maximum Demand - Calculations Table</vt:lpstr>
      <vt:lpstr>Maximum Demand - Single Phase Example 1</vt:lpstr>
      <vt:lpstr>Maximum Demand Table - Sample 1</vt:lpstr>
      <vt:lpstr>Cable Selection Factors</vt:lpstr>
      <vt:lpstr> Permissible Voltage Drop</vt:lpstr>
      <vt:lpstr> Voltage Drop Calculations</vt:lpstr>
      <vt:lpstr> Voltage Drop in mV/A.m</vt:lpstr>
      <vt:lpstr> Meaning of Vc (mV/A.m)</vt:lpstr>
      <vt:lpstr> Sample Calculation of Vc (mV/A.m) (Volt Drop)</vt:lpstr>
      <vt:lpstr> Sample Calculation of Vc (mV/A.m)</vt:lpstr>
      <vt:lpstr> Sample Calculation of Vc (mV/A.m)</vt:lpstr>
      <vt:lpstr> Volt Drop in an Installation</vt:lpstr>
      <vt:lpstr> Installation Volt Drop</vt:lpstr>
      <vt:lpstr>Volt Drop Not Permissible</vt:lpstr>
      <vt:lpstr> Reference Summary</vt:lpstr>
      <vt:lpstr> Test Before You Touch</vt:lpstr>
      <vt:lpstr>Question 1  </vt:lpstr>
      <vt:lpstr>Question 2  </vt:lpstr>
      <vt:lpstr>Question 3 </vt:lpstr>
      <vt:lpstr>Question 4 </vt:lpstr>
      <vt:lpstr>Question 5 </vt:lpstr>
      <vt:lpstr>Question 6 </vt:lpstr>
      <vt:lpstr>Question 7 </vt:lpstr>
      <vt:lpstr>Question 8 </vt:lpstr>
      <vt:lpstr>Question 9 </vt:lpstr>
      <vt:lpstr>Question 10  </vt:lpstr>
      <vt:lpstr>Question 11 </vt:lpstr>
      <vt:lpstr>The End</vt:lpstr>
    </vt:vector>
  </TitlesOfParts>
  <Company>Swan TAFE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Protection Principles</dc:title>
  <dc:creator>fieldg</dc:creator>
  <cp:lastModifiedBy>Geoff Fielding</cp:lastModifiedBy>
  <cp:revision>8</cp:revision>
  <cp:lastPrinted>1601-01-01T00:00:00Z</cp:lastPrinted>
  <dcterms:created xsi:type="dcterms:W3CDTF">2013-04-05T02:10:51Z</dcterms:created>
  <dcterms:modified xsi:type="dcterms:W3CDTF">2019-11-20T07:04:46Z</dcterms:modified>
</cp:coreProperties>
</file>