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0BB52B9-E5D3-46A5-8200-17BC10A451AA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633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B70CE-0502-49E0-AB24-5FF344C35391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4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A360FB-6A31-480C-88BA-7550571C2F7C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4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DD34A-9AE7-43E7-89B7-30BB3D9DFBAC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5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645A3-A2F6-41AF-9E4E-BF48278673D4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6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F6C4E-DD93-4E6D-8530-96EF367D8264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9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44B37-393F-4925-9982-42326EBC0F6A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69702-D23D-4DDC-938E-62FA12331BC1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0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2EE20-942B-449F-AB6C-63BD21F04C0F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6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F89205-2C72-4742-B5A3-E134B5DC0748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5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56124E-7E5E-4A52-9721-8D2E693AF4DD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2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0E97045-ABDD-47F6-AFED-D7F2AEF2F11C}" type="slidenum">
              <a:rPr lang="en-AU"/>
              <a:pPr/>
              <a:t>‹#›</a:t>
            </a:fld>
            <a:endParaRPr lang="en-A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71550" y="981075"/>
            <a:ext cx="72009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dirty="0" smtClean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</a:rPr>
              <a:t>G063A </a:t>
            </a:r>
            <a:r>
              <a:rPr lang="en-US" sz="3200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</a:rPr>
              <a:t>Work Sheet 3</a:t>
            </a:r>
            <a:endParaRPr lang="en-AU" sz="3200" b="1" dirty="0">
              <a:solidFill>
                <a:srgbClr val="00C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00113" y="3357563"/>
            <a:ext cx="741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purpose of this presentation is to provide you with the opportunity to answer the 35 questions from Work Sheet 3 of 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G063A 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331913" y="4724400"/>
            <a:ext cx="6516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CCFF"/>
                </a:solidFill>
                <a:latin typeface="Arial Unicode MS" pitchFamily="34" charset="-128"/>
              </a:rPr>
              <a:t>Click the left mouse button for each slide</a:t>
            </a:r>
            <a:endParaRPr lang="en-AU" sz="2400">
              <a:solidFill>
                <a:srgbClr val="00CCFF"/>
              </a:solidFill>
              <a:latin typeface="Arial Unicode MS" pitchFamily="34" charset="-128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057400" y="5410200"/>
            <a:ext cx="510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 Unicode MS" pitchFamily="34" charset="-128"/>
              </a:rPr>
              <a:t>(Or press the SPACEBAR or ENTER key)</a:t>
            </a:r>
            <a:endParaRPr lang="en-AU" sz="1600">
              <a:solidFill>
                <a:srgbClr val="FF9900"/>
              </a:solidFill>
              <a:latin typeface="Arial Unicode MS" pitchFamily="34" charset="-128"/>
            </a:endParaRP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5562600" y="6324600"/>
            <a:ext cx="2322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33CCFF"/>
                </a:solidFill>
                <a:latin typeface="Arial" charset="0"/>
              </a:rPr>
              <a:t>Version 1       CPS   2011</a:t>
            </a:r>
            <a:endParaRPr lang="en-AU" sz="1400">
              <a:solidFill>
                <a:srgbClr val="33CCFF"/>
              </a:solidFill>
              <a:latin typeface="Arial" charset="0"/>
            </a:endParaRP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228600" y="6324600"/>
            <a:ext cx="335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33CCFF"/>
                </a:solidFill>
                <a:latin typeface="Arial" charset="0"/>
              </a:rPr>
              <a:t>Protection Device Principles.pps</a:t>
            </a:r>
            <a:endParaRPr lang="en-AU" sz="1400">
              <a:solidFill>
                <a:srgbClr val="33CCFF"/>
              </a:solidFill>
              <a:latin typeface="Arial" charset="0"/>
            </a:endParaRPr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900113" y="1773238"/>
            <a:ext cx="73437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33CCFF"/>
                </a:solidFill>
                <a:latin typeface="Arial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charset="0"/>
              </a:rPr>
              <a:t>Unit Title:   </a:t>
            </a:r>
            <a:r>
              <a:rPr lang="en-AU" sz="2400" dirty="0" smtClean="0">
                <a:solidFill>
                  <a:srgbClr val="FFFF00"/>
                </a:solidFill>
                <a:latin typeface="Arial" charset="0"/>
              </a:rPr>
              <a:t>G063A </a:t>
            </a:r>
            <a:r>
              <a:rPr lang="en-AU" sz="2400" dirty="0">
                <a:solidFill>
                  <a:srgbClr val="FFFF00"/>
                </a:solidFill>
                <a:latin typeface="Arial" charset="0"/>
              </a:rPr>
              <a:t>– Select and Arrange Equipment for General Electrical Installations</a:t>
            </a:r>
          </a:p>
        </p:txBody>
      </p:sp>
      <p:sp>
        <p:nvSpPr>
          <p:cNvPr id="3082" name="Text Box 18"/>
          <p:cNvSpPr txBox="1">
            <a:spLocks noChangeArrowheads="1"/>
          </p:cNvSpPr>
          <p:nvPr/>
        </p:nvSpPr>
        <p:spPr bwMode="auto">
          <a:xfrm>
            <a:off x="1042988" y="2708275"/>
            <a:ext cx="7129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240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</a:rPr>
              <a:t>Protection Device 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9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List two possible sources of overvoltage in a 3 phase electrical installation.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Lighting and switching of large machinery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(e.g. Heavy loads)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90" grpId="0" autoUpdateAnimBg="0"/>
      <p:bldP spid="1639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10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effect does it have on the rupturing time of an HRC fuse as the fault current increases?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As the fault current increases the rupturing time decreases.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 autoUpdateAnimBg="0"/>
      <p:bldP spid="17414" grpId="0" autoUpdateAnimBg="0"/>
      <p:bldP spid="1741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11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At what approximate current would a 100 amp HRC fuse  interrupt the circuit if the load current was increased gradually?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Approx. 160amp (1.6 times its current rating)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AS/NZS 3000 Clause 2.5.3.1(b)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 autoUpdateAnimBg="0"/>
      <p:bldP spid="18438" grpId="0" autoUpdateAnimBg="0"/>
      <p:bldP spid="1843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12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The operating lever of a small air circuit breaker is in the ‘tripped’ position. What action is necessary to return the operating lever to the ON position (assuming that the fault has been cleared)?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Switch it completely OFF then ON again.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 autoUpdateAnimBg="0"/>
      <p:bldP spid="19462" grpId="0" autoUpdateAnimBg="0"/>
      <p:bldP spid="1946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13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essential difference between the performance of a semi-enclosed rewireable fuse and an HRC fuse of the same current rating?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An HRC fuse operates quicker and at a more predictable fault current value.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 autoUpdateAnimBg="0"/>
      <p:bldP spid="20486" grpId="0" autoUpdateAnimBg="0"/>
      <p:bldP spid="2048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14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value would you expect to read if the resistance of an 100 amp HRC fuse element was measured with a multimeter set on the OHMs x 1 range?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Approximately zero ohms (less than 1 ohm)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 autoUpdateAnimBg="0"/>
      <p:bldP spid="21510" grpId="0" autoUpdateAnimBg="0"/>
      <p:bldP spid="2151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15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List two possible reasons for an ‘undervoltage’ fault in a typical 3 phase electrical installation. What effect could it have on the operation of the installation?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Possible reasons: Loss of a phase, overloading, fault conditions or high currents.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Possible effects: Lamp dimming and overcurrent in motors.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 autoUpdateAnimBg="0"/>
      <p:bldP spid="22534" grpId="0" autoUpdateAnimBg="0"/>
      <p:bldP spid="2253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16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does the abbreviation ACB stand for, when applied to an electrical component?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Air Circuit Breaker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 autoUpdateAnimBg="0"/>
      <p:bldP spid="23558" grpId="0" autoUpdateAnimBg="0"/>
      <p:bldP spid="2355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17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a typical ‘clearing time’ for an HRC fuse under extreme short circuit conditions?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About 0.005 seconds (5ms)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  <p:bldP spid="24582" grpId="0" autoUpdateAnimBg="0"/>
      <p:bldP spid="2458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18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usual position of the operating lever in a typical moulded case circuit breaker, when it is in the ON position?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Most circuit breakers are ON in the UP position.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 autoUpdateAnimBg="0"/>
      <p:bldP spid="25606" grpId="0" autoUpdateAnimBg="0"/>
      <p:bldP spid="2560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3200" smtClean="0">
                <a:latin typeface="Arial Unicode MS" pitchFamily="34" charset="-128"/>
              </a:rPr>
              <a:t>Question 1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part of a motor circuit are fuses designed to protect?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Fuses are designed to protect the circuit conductors.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 autoUpdateAnimBg="0"/>
      <p:bldP spid="7174" grpId="0" autoUpdateAnimBg="0"/>
      <p:bldP spid="717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19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basic operational difference between a switch and a circuit breaker.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 circuit breaker interrupts the circuit AUTOMATICALLY under short circuit conditions. 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 autoUpdateAnimBg="0"/>
      <p:bldP spid="26630" grpId="0" autoUpdateAnimBg="0"/>
      <p:bldP spid="2663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20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List three common types of fuse.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HRC; rewireable; cartridge; thermal fuses.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 autoUpdateAnimBg="0"/>
      <p:bldP spid="27654" grpId="0" autoUpdateAnimBg="0"/>
      <p:bldP spid="2765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21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meaning of the term ‘inverse time’ when applied to circuit protection devices?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As the fault current increases, the tripping time decreases. The higher the fault current, the faster the tripping time.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 autoUpdateAnimBg="0"/>
      <p:bldP spid="28678" grpId="0" autoUpdateAnimBg="0"/>
      <p:bldP spid="2867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22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effect causes the most damage when high, short duration fault currents occur in circuit conductors?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High Magnetic Stresses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 autoUpdateAnimBg="0"/>
      <p:bldP spid="29702" grpId="0" autoUpdateAnimBg="0"/>
      <p:bldP spid="29703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23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a typical ‘clearing time’ for a small moulded case air circuit breaker, under extreme short circuit conditions?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About 0.002 seconds (2ms)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 autoUpdateAnimBg="0"/>
      <p:bldP spid="30726" grpId="0" autoUpdateAnimBg="0"/>
      <p:bldP spid="3072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24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List four common measuring devices, which can be used to check an HRC fuse element for continuity.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Multimeter; ohmmeter; Megger; battery test lamp; any continuity testing instrument.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 autoUpdateAnimBg="0"/>
      <p:bldP spid="31750" grpId="0" autoUpdateAnimBg="0"/>
      <p:bldP spid="31751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25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common name of each of the components, which make up what the Wiring Rules define as a ‘fuse’?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The fuse BASE, the fuse WEDGE or CARRIER, the fusible ELEMENT (cartridge)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 autoUpdateAnimBg="0"/>
      <p:bldP spid="32774" grpId="0" autoUpdateAnimBg="0"/>
      <p:bldP spid="3277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26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effect does it have on the rupturing time of an HRC fuse as the fault current increases?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Rupturing time decreases as the fault current increases.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 autoUpdateAnimBg="0"/>
      <p:bldP spid="33798" grpId="0" autoUpdateAnimBg="0"/>
      <p:bldP spid="33799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27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Why is a semi-enclosed rewireable fuse not recommended as adequate protection in new installations?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Because it is not reliable.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 autoUpdateAnimBg="0"/>
      <p:bldP spid="34822" grpId="0" autoUpdateAnimBg="0"/>
      <p:bldP spid="3482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28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main purpose of a circuit protection device?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To protect a circuit from the potentially hazardous effects of overcurrent – such as heat and magnetic stress. Isolate the supply.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 autoUpdateAnimBg="0"/>
      <p:bldP spid="35846" grpId="0" autoUpdateAnimBg="0"/>
      <p:bldP spid="3584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diameter fuse wire has a current rating of 16 amps?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692275" y="4221163"/>
            <a:ext cx="57150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0.5mm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 autoUpdateAnimBg="0"/>
      <p:bldP spid="8203" grpId="0" autoUpdateAnimBg="0"/>
      <p:bldP spid="820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29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main potentially hazardous effect of a short duration voltage spike or ‘spike’ in an installation?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The high voltage may puncture the insulation in the circuit and cause a short circuit.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 autoUpdateAnimBg="0"/>
      <p:bldP spid="36870" grpId="0" autoUpdateAnimBg="0"/>
      <p:bldP spid="3687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30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a Voltage Dependant Resistor (VDR)?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 VDR is a special type of resistor, which decreases in resistance as the applied voltage increases.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 autoUpdateAnimBg="0"/>
      <p:bldP spid="37894" grpId="0" autoUpdateAnimBg="0"/>
      <p:bldP spid="3789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31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type of protection does a VDR provide?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 VDR provides overvoltage protection for short duration voltage surges.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 autoUpdateAnimBg="0"/>
      <p:bldP spid="38918" grpId="0" autoUpdateAnimBg="0"/>
      <p:bldP spid="3891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32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How is ‘no-volt’ protection usually provided in an electric motor circuit?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By using a magnetic contactor to control the motor. If the voltage drops below a designed limit, the contactor coil de-energises and disconnects the contactor.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 autoUpdateAnimBg="0"/>
      <p:bldP spid="39942" grpId="0" autoUpdateAnimBg="0"/>
      <p:bldP spid="39943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33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A particular fuse has a Category of Duty rating of A1. What is the maximum current the fuse is permitted to interrupt? 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1 kA or 1000 amps.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 autoUpdateAnimBg="0"/>
      <p:bldP spid="40966" grpId="0" autoUpdateAnimBg="0"/>
      <p:bldP spid="4096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34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additional type of protection must be provided in d.c. Circuits in which large electromagnetic coils, with many turns, are to be switched on and off?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Protection against high induced voltages – usually a voltage dependant resistor connected in parallel to the coil.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 autoUpdateAnimBg="0"/>
      <p:bldP spid="41990" grpId="0" autoUpdateAnimBg="0"/>
      <p:bldP spid="41991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35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 dirty="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List five types of circuit protection which apply to the selection and installation of control gear according to AS/NZS </a:t>
            </a:r>
            <a:r>
              <a:rPr lang="en-AU" sz="2000" dirty="0" smtClean="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3000?</a:t>
            </a:r>
            <a:endParaRPr lang="en-AU" sz="2000" dirty="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Short-circuit current; overcurrent; earth leakage current; overvoltage (surge protectors) &amp; undervoltage. Clauses 2.5 to 2.8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 autoUpdateAnimBg="0"/>
      <p:bldP spid="43014" grpId="0" autoUpdateAnimBg="0"/>
      <p:bldP spid="4301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3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does the abbreviation HRC stand for when applied to fuses?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High Rupturing Capacity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 autoUpdateAnimBg="0"/>
      <p:bldP spid="10246" grpId="0" autoUpdateAnimBg="0"/>
      <p:bldP spid="1024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4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are two advantages of an HRC fuse compared to semi-enclosed rewireable fuses?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An HRC contains the disconnection arc; it is more accurate; it interrupts the circuit quicker under severe fault conditions; they do not deteriorate with age.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 autoUpdateAnimBg="0"/>
      <p:bldP spid="11270" grpId="0" autoUpdateAnimBg="0"/>
      <p:bldP spid="1127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5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Why is it dangerous to temporarily replace an HRC cartridge with a length of fuse wire of the same current rating?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An explosion could result if a short circuit occurs.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 autoUpdateAnimBg="0"/>
      <p:bldP spid="12294" grpId="0" autoUpdateAnimBg="0"/>
      <p:bldP spid="1229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6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is the most important action to take before replacing any blown fuse element (assuming that the power has been switched off)?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Rectify the fault which caused the fuse element to blow.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 autoUpdateAnimBg="0"/>
      <p:bldP spid="13318" grpId="0" autoUpdateAnimBg="0"/>
      <p:bldP spid="133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7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What voltage would be indicated if a voltmeter was connected in parallel with a blown fuse, immediately after the fuse had blown due to a temporary severe overload (if all switches are still in the ON position)?  </a:t>
            </a: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The full line voltage (e.g. 240 volts)</a:t>
            </a:r>
            <a:endParaRPr lang="en-AU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 autoUpdateAnimBg="0"/>
      <p:bldP spid="14342" grpId="0" autoUpdateAnimBg="0"/>
      <p:bldP spid="1434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sz="2400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Question 8</a:t>
            </a:r>
            <a:endParaRPr lang="en-AU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600200" y="990600"/>
            <a:ext cx="6629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  <a:t>At what approximate current would a 10 amp semi-enclosed rewireable fuse ‘blow’ if the load current was increased gradually?</a:t>
            </a:r>
            <a:br>
              <a:rPr lang="en-AU" sz="2000">
                <a:solidFill>
                  <a:srgbClr val="FFFF00"/>
                </a:solidFill>
                <a:latin typeface="Arial" charset="0"/>
                <a:cs typeface="Courier New" pitchFamily="49" charset="0"/>
              </a:rPr>
            </a:br>
            <a:endParaRPr lang="en-AU" sz="2000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714500" y="4191000"/>
            <a:ext cx="5715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>
                <a:latin typeface="Arial" charset="0"/>
                <a:cs typeface="Courier New" pitchFamily="49" charset="0"/>
              </a:rPr>
              <a:t>At 1.7 to 2 times the rating of the fuse element.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 autoUpdateAnimBg="0"/>
      <p:bldP spid="15366" grpId="0" autoUpdateAnimBg="0"/>
      <p:bldP spid="15367" grpId="0" autoUpdateAnimBg="0"/>
    </p:bldLst>
  </p:timing>
</p:sld>
</file>

<file path=ppt/theme/theme1.xml><?xml version="1.0" encoding="utf-8"?>
<a:theme xmlns:a="http://schemas.openxmlformats.org/drawingml/2006/main" name="WS 3 - Protection Device Principles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WS 3 - Protection Device Principles</Template>
  <TotalTime>13</TotalTime>
  <Words>1371</Words>
  <Application>Microsoft Office PowerPoint</Application>
  <PresentationFormat>On-screen Show (4:3)</PresentationFormat>
  <Paragraphs>186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Arial Unicode MS</vt:lpstr>
      <vt:lpstr>Courier New</vt:lpstr>
      <vt:lpstr>Garamond</vt:lpstr>
      <vt:lpstr>Times New Roman</vt:lpstr>
      <vt:lpstr>Wingdings</vt:lpstr>
      <vt:lpstr>WS 3 - Protection Device Principles</vt:lpstr>
      <vt:lpstr>PowerPoint Presentation</vt:lpstr>
      <vt:lpstr>Question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</dc:creator>
  <cp:lastModifiedBy>Geoff Fielding</cp:lastModifiedBy>
  <cp:revision>4</cp:revision>
  <dcterms:created xsi:type="dcterms:W3CDTF">2013-04-03T10:16:29Z</dcterms:created>
  <dcterms:modified xsi:type="dcterms:W3CDTF">2020-11-12T02:15:28Z</dcterms:modified>
</cp:coreProperties>
</file>