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283" r:id="rId2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76">
          <p15:clr>
            <a:srgbClr val="A4A3A4"/>
          </p15:clr>
        </p15:guide>
        <p15:guide id="3" orient="horz" pos="624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orient="horz" pos="2640">
          <p15:clr>
            <a:srgbClr val="A4A3A4"/>
          </p15:clr>
        </p15:guide>
        <p15:guide id="6" pos="2880">
          <p15:clr>
            <a:srgbClr val="A4A3A4"/>
          </p15:clr>
        </p15:guide>
        <p15:guide id="7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33CCFF"/>
    <a:srgbClr val="FF9900"/>
    <a:srgbClr val="FF66FF"/>
    <a:srgbClr val="00FF00"/>
    <a:srgbClr val="FF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7" autoAdjust="0"/>
    <p:restoredTop sz="90889" autoAdjust="0"/>
  </p:normalViewPr>
  <p:slideViewPr>
    <p:cSldViewPr>
      <p:cViewPr varScale="1">
        <p:scale>
          <a:sx n="101" d="100"/>
          <a:sy n="101" d="100"/>
        </p:scale>
        <p:origin x="1494" y="108"/>
      </p:cViewPr>
      <p:guideLst>
        <p:guide orient="horz" pos="2160"/>
        <p:guide orient="horz" pos="4176"/>
        <p:guide orient="horz" pos="624"/>
        <p:guide orient="horz" pos="3360"/>
        <p:guide orient="horz" pos="2640"/>
        <p:guide pos="2880"/>
        <p:guide pos="7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582EA7-ED41-4A3F-9457-A814914D0ABE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070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6096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0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5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5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7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3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3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6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2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1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6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2084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85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86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2087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2091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96200" y="6248400"/>
            <a:ext cx="1066800" cy="3810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  <a:latin typeface="Arial Unicode MS" pitchFamily="34" charset="-128"/>
              </a:rPr>
              <a:t>Click</a:t>
            </a:r>
            <a:endParaRPr lang="en-AU" sz="2000">
              <a:solidFill>
                <a:schemeClr val="bg2"/>
              </a:solidFill>
              <a:latin typeface="Arial Unicode MS" pitchFamily="34" charset="-128"/>
            </a:endParaRPr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219075" y="6292850"/>
            <a:ext cx="1457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EA15731E-AB26-4F81-85EC-D89292E1C662}" type="slidenum">
              <a:rPr lang="en-AU" sz="1600">
                <a:solidFill>
                  <a:schemeClr val="tx2"/>
                </a:solidFill>
                <a:latin typeface="Arial Unicode MS" pitchFamily="34" charset="-128"/>
              </a:rPr>
              <a:pPr/>
              <a:t>‹#›</a:t>
            </a:fld>
            <a:r>
              <a:rPr lang="en-US" sz="1600">
                <a:solidFill>
                  <a:schemeClr val="tx2"/>
                </a:solidFill>
                <a:latin typeface="Arial Unicode MS" pitchFamily="34" charset="-128"/>
              </a:rPr>
              <a:t> of 58 </a:t>
            </a:r>
            <a:endParaRPr lang="en-AU" sz="16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1066800" y="609600"/>
            <a:ext cx="7086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1181100"/>
            <a:ext cx="72009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G063A Work Sheet 1</a:t>
            </a:r>
            <a:endParaRPr lang="en-AU" sz="3200" dirty="0" smtClean="0">
              <a:latin typeface="Arial Unicode MS" pitchFamily="34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057400" y="523875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Unicode MS" pitchFamily="34" charset="-128"/>
              </a:rPr>
              <a:t>Click the left mouse button for each slide</a:t>
            </a:r>
            <a:endParaRPr lang="en-AU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286000" y="5848350"/>
            <a:ext cx="510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 Unicode MS" pitchFamily="34" charset="-128"/>
              </a:rPr>
              <a:t>(Or press the SPACEBAR or ENTER key)</a:t>
            </a:r>
            <a:endParaRPr lang="en-AU" sz="1600">
              <a:solidFill>
                <a:srgbClr val="FF9900"/>
              </a:solidFill>
              <a:latin typeface="Arial Unicode MS" pitchFamily="34" charset="-128"/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7010400" y="63246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33CCFF"/>
                </a:solidFill>
                <a:latin typeface="Arial" charset="0"/>
              </a:rPr>
              <a:t>S. G. Brooks.   2008</a:t>
            </a:r>
            <a:endParaRPr lang="en-AU" sz="1400">
              <a:solidFill>
                <a:srgbClr val="33CCFF"/>
              </a:solidFill>
              <a:latin typeface="Arial" charset="0"/>
            </a:endParaRP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533400" y="6324600"/>
            <a:ext cx="434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33CCFF"/>
                </a:solidFill>
                <a:latin typeface="Arial" charset="0"/>
              </a:rPr>
              <a:t>Risks.pps            Version 6</a:t>
            </a:r>
            <a:endParaRPr lang="en-AU" sz="1400">
              <a:solidFill>
                <a:srgbClr val="33CCFF"/>
              </a:solidFill>
              <a:latin typeface="Arial" charset="0"/>
            </a:endParaRP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1331913" y="21336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33CCFF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Arial" charset="0"/>
              </a:rPr>
              <a:t>Unit Title:   </a:t>
            </a:r>
            <a:r>
              <a:rPr lang="en-AU" dirty="0" smtClean="0">
                <a:solidFill>
                  <a:srgbClr val="FFFF00"/>
                </a:solidFill>
                <a:latin typeface="Arial" charset="0"/>
              </a:rPr>
              <a:t>G063A </a:t>
            </a:r>
            <a:r>
              <a:rPr lang="en-AU" dirty="0">
                <a:solidFill>
                  <a:srgbClr val="FFFF00"/>
                </a:solidFill>
                <a:latin typeface="Arial" charset="0"/>
              </a:rPr>
              <a:t>– Select and Arrange Equipment for General Electrical Installations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187450" y="3644900"/>
            <a:ext cx="741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purpose of this presentation is to provide you with the opportunity to answer the 26 questions from Work Sheet 1 of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G063A 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2" name="Rectangle 11"/>
          <p:cNvSpPr>
            <a:spLocks noGrp="1" noChangeArrowheads="1"/>
          </p:cNvSpPr>
          <p:nvPr/>
        </p:nvSpPr>
        <p:spPr bwMode="auto">
          <a:xfrm>
            <a:off x="1371600" y="2990850"/>
            <a:ext cx="64008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50000"/>
              </a:spcBef>
            </a:pPr>
            <a:endParaRPr lang="en-US" sz="3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83" name="Text Box 18"/>
          <p:cNvSpPr txBox="1">
            <a:spLocks noChangeArrowheads="1"/>
          </p:cNvSpPr>
          <p:nvPr/>
        </p:nvSpPr>
        <p:spPr bwMode="auto">
          <a:xfrm>
            <a:off x="1403350" y="2924175"/>
            <a:ext cx="7129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>
                <a:solidFill>
                  <a:schemeClr val="tx2"/>
                </a:solidFill>
                <a:cs typeface="Times New Roman" pitchFamily="18" charset="0"/>
              </a:rPr>
              <a:t>Risks Associated with Electric Current Flow</a:t>
            </a:r>
            <a:endParaRPr lang="en-AU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utoUpdateAnimBg="0"/>
      <p:bldP spid="2766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9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is the purpose of automatic disconnection of supply when protecting against indirect contact with live parts?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To limit the touch voltage.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1.5.5.3 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nimBg="1" autoUpdateAnimBg="0"/>
      <p:bldP spid="66564" grpId="0" autoUpdateAnimBg="0"/>
      <p:bldP spid="665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10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If a fault exists between a live part and an exposed conductive part, the protective device must automatically disconnect the supply where the touch voltage exceeds what limits?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50 V </a:t>
            </a:r>
            <a:r>
              <a:rPr lang="en-US" sz="2000" dirty="0" err="1">
                <a:latin typeface="Tahoma" pitchFamily="34" charset="0"/>
                <a:cs typeface="Courier New" pitchFamily="49" charset="0"/>
              </a:rPr>
              <a:t>a.c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. and 120 V </a:t>
            </a:r>
            <a:r>
              <a:rPr lang="en-US" sz="2000" dirty="0" err="1">
                <a:latin typeface="Tahoma" pitchFamily="34" charset="0"/>
                <a:cs typeface="Courier New" pitchFamily="49" charset="0"/>
              </a:rPr>
              <a:t>d.c.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1.5.5.3 (b).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 autoUpdateAnimBg="0"/>
      <p:bldP spid="67588" grpId="0" autoUpdateAnimBg="0"/>
      <p:bldP spid="6758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11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For fault loop impedance, the product of what two values must not exceed the nominal AC </a:t>
            </a:r>
            <a:r>
              <a:rPr lang="en-US" sz="2000" dirty="0" err="1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rms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voltage to earth?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The impedance of the fault loop (</a:t>
            </a:r>
            <a:r>
              <a:rPr lang="en-US" sz="2000" dirty="0" err="1">
                <a:latin typeface="Tahoma" pitchFamily="34" charset="0"/>
                <a:cs typeface="Courier New" pitchFamily="49" charset="0"/>
              </a:rPr>
              <a:t>Zs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) at the fault, and the fault current (</a:t>
            </a:r>
            <a:r>
              <a:rPr lang="en-US" sz="2000" dirty="0" err="1">
                <a:latin typeface="Tahoma" pitchFamily="34" charset="0"/>
                <a:cs typeface="Courier New" pitchFamily="49" charset="0"/>
              </a:rPr>
              <a:t>Ia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 </a:t>
            </a:r>
            <a:r>
              <a:rPr lang="en-US" sz="2000" dirty="0">
                <a:latin typeface="Tahoma" pitchFamily="34" charset="0"/>
              </a:rPr>
              <a:t>5.7.4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 autoUpdateAnimBg="0"/>
      <p:bldP spid="68612" grpId="0" autoUpdateAnimBg="0"/>
      <p:bldP spid="6861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12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For a 240 volt final </a:t>
            </a:r>
            <a:r>
              <a:rPr lang="en-US" sz="2000" dirty="0" err="1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subcircuit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comprising socket outlets, hand-held Class I equipment or other portable equipment, what is the maximum disconnection time for automatic disconnection devices? </a:t>
            </a:r>
          </a:p>
          <a:p>
            <a:pPr eaLnBrk="1" hangingPunct="1"/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0.4 seconds (400 </a:t>
            </a:r>
            <a:r>
              <a:rPr lang="en-US" sz="2000" dirty="0" err="1">
                <a:latin typeface="Tahoma" pitchFamily="34" charset="0"/>
                <a:cs typeface="Courier New" pitchFamily="49" charset="0"/>
              </a:rPr>
              <a:t>ms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)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1.5.5.3(d)(</a:t>
            </a:r>
            <a:r>
              <a:rPr lang="en-US" sz="2000" dirty="0" err="1">
                <a:latin typeface="Tahoma" pitchFamily="34" charset="0"/>
              </a:rPr>
              <a:t>i</a:t>
            </a:r>
            <a:r>
              <a:rPr lang="en-US" sz="2000" dirty="0">
                <a:latin typeface="Tahoma" pitchFamily="34" charset="0"/>
              </a:rPr>
              <a:t>)        and 5.7.2 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nimBg="1" autoUpdateAnimBg="0"/>
      <p:bldP spid="69636" grpId="0" autoUpdateAnimBg="0"/>
      <p:bldP spid="6963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13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For a 240 volt final </a:t>
            </a:r>
            <a:r>
              <a:rPr lang="en-US" sz="2000" dirty="0" err="1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subcircuit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supplying fixed equipment or submain, what is the maximum disconnection time for automatic disconnection devices?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 5 seconds.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1.5.5.3(d)(</a:t>
            </a:r>
            <a:r>
              <a:rPr lang="en-US" sz="2000" dirty="0" err="1" smtClean="0">
                <a:latin typeface="Tahoma" pitchFamily="34" charset="0"/>
              </a:rPr>
              <a:t>i</a:t>
            </a:r>
            <a:r>
              <a:rPr lang="en-US" sz="2000" dirty="0" smtClean="0">
                <a:latin typeface="Tahoma" pitchFamily="34" charset="0"/>
              </a:rPr>
              <a:t>)        </a:t>
            </a:r>
            <a:r>
              <a:rPr lang="en-US" sz="2000" dirty="0">
                <a:latin typeface="Tahoma" pitchFamily="34" charset="0"/>
              </a:rPr>
              <a:t>and 5.7.2 (b)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 autoUpdateAnimBg="0"/>
      <p:bldP spid="70660" grpId="0" autoUpdateAnimBg="0"/>
      <p:bldP spid="7066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14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It is possible to reduce the fault-loop impedance by bonding extraneous conductive parts to the protective </a:t>
            </a:r>
            <a:r>
              <a:rPr lang="en-US" sz="2000" dirty="0" err="1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earthing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system.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is the name given to this?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1714500" y="4005263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dirty="0">
                <a:latin typeface="Tahoma" pitchFamily="34" charset="0"/>
              </a:rPr>
              <a:t>Answer: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  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Yes.  Equipotential bonding.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 </a:t>
            </a:r>
          </a:p>
          <a:p>
            <a:pPr eaLnBrk="1" hangingPunct="1"/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1.5.5.3 (e) and 5.6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nimBg="1" autoUpdateAnimBg="0"/>
      <p:bldP spid="71684" grpId="0" autoUpdateAnimBg="0"/>
      <p:bldP spid="7168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15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providing protection against dangerous voltages occurring on accessible conductive parts of electrical equipment in the event of a fault in the basic insulation?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Double insulation.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1.5.5.4 (a)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 autoUpdateAnimBg="0"/>
      <p:bldP spid="72708" grpId="0" autoUpdateAnimBg="0"/>
      <p:bldP spid="7270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16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measures are not considered to provide a suitable insulation covering?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372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Paint.  Varnish.  Enamel.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1.5.4.3 (Note) and 1.5.5.4 (a) (Note1)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2" grpId="0" autoUpdateAnimBg="0"/>
      <p:bldP spid="7373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17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Briefly outline the measures for providing electrical separation.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67452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Live parts not connected to any other circuit or earth.  </a:t>
            </a:r>
            <a:br>
              <a:rPr lang="en-US" sz="2000" dirty="0">
                <a:latin typeface="Tahoma" pitchFamily="34" charset="0"/>
                <a:cs typeface="Courier New" pitchFamily="49" charset="0"/>
              </a:rPr>
            </a:br>
            <a:r>
              <a:rPr lang="en-US" sz="2000" dirty="0">
                <a:latin typeface="Tahoma" pitchFamily="34" charset="0"/>
                <a:cs typeface="Courier New" pitchFamily="49" charset="0"/>
              </a:rPr>
              <a:t>Isolating transformer.  				     Double insulation between input and output.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1.5.5.5 and 7.4 to 7.4.3 </a:t>
            </a:r>
            <a:endParaRPr lang="en-US" sz="2000" dirty="0">
              <a:latin typeface="Tahoma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 autoUpdateAnimBg="0"/>
      <p:bldP spid="74756" grpId="0" autoUpdateAnimBg="0"/>
      <p:bldP spid="74757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18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providing protection from the risk of ignition of flammable materials in normal service?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63865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Proper design and installation so as to prevent adverse effect on electrical equipment. 		       Screening and enclosures.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1.5.8 and 4.2.2.3</a:t>
            </a:r>
            <a:r>
              <a:rPr lang="en-US" dirty="0"/>
              <a:t>  </a:t>
            </a:r>
            <a:endParaRPr lang="en-US" sz="2000" dirty="0">
              <a:latin typeface="Arial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 autoUpdateAnimBg="0"/>
      <p:bldP spid="75780" grpId="0" autoUpdateAnimBg="0"/>
      <p:bldP spid="7578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>
                <a:solidFill>
                  <a:srgbClr val="FFFF00"/>
                </a:solidFill>
                <a:latin typeface="Tahoma" pitchFamily="34" charset="0"/>
                <a:cs typeface="Courier New" pitchFamily="49" charset="0"/>
              </a:rPr>
              <a:t>What are the two main undesirable effects of high current passing through the human body?</a:t>
            </a:r>
            <a:r>
              <a:rPr lang="en-AU" sz="200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403648" y="5372621"/>
            <a:ext cx="5715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latin typeface="Tahoma" pitchFamily="34" charset="0"/>
                <a:cs typeface="Courier New" pitchFamily="49" charset="0"/>
              </a:rPr>
              <a:t>Electrocution and burns.</a:t>
            </a:r>
            <a:r>
              <a:rPr lang="en-AU" sz="2000" dirty="0"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969" y="1848828"/>
            <a:ext cx="5688061" cy="35237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 autoUpdateAnimBg="0"/>
      <p:bldP spid="58372" grpId="0" autoUpdateAnimBg="0"/>
      <p:bldP spid="58377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19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providing protection from the risk of burns in normal service?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547813" y="4191000"/>
            <a:ext cx="66960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 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Proper design and installation so as to prevent adverse effect on electrical equipment. 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Inaccessible and guards. </a:t>
            </a:r>
          </a:p>
          <a:p>
            <a:pPr eaLnBrk="1" hangingPunct="1"/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1.5.8 and 4.2.3 </a:t>
            </a:r>
            <a:endParaRPr lang="en-US" sz="2000" dirty="0">
              <a:latin typeface="Tahoma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 autoUpdateAnimBg="0"/>
      <p:bldP spid="76804" grpId="0" autoUpdateAnimBg="0"/>
      <p:bldP spid="7680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20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protecting an installation from the effect of unwanted voltages?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547813" y="4191000"/>
            <a:ext cx="66817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Segregation.   Terminate and protect conductors at both ends.  Overvoltage protection.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Clauses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1.5.11   See also Appendix 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nimBg="1" autoUpdateAnimBg="0"/>
      <p:bldP spid="77828" grpId="0" autoUpdateAnimBg="0"/>
      <p:bldP spid="7782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21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protecting an installation from the effect of over-current?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Automatic disconnection.  Limiting overcurrent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Clauses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1.5.9 and 2.5.1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nimBg="1" autoUpdateAnimBg="0"/>
      <p:bldP spid="78852" grpId="0" autoUpdateAnimBg="0"/>
      <p:bldP spid="7885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22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protecting an installation from the effect of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Earth fault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currents?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Conductors capable of carrying fault current without reaching excessive temperatures.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Clauses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1.5.10 and 2.5.1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nimBg="1" autoUpdateAnimBg="0"/>
      <p:bldP spid="79876" grpId="0" autoUpdateAnimBg="0"/>
      <p:bldP spid="79877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23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means are suitable for protecting an installation from the effect of over voltage?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619250" y="4191000"/>
            <a:ext cx="7273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Segregation.  Protection devices.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1.5.11.2 (a) &amp; (b) and Appendix 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nimBg="1" autoUpdateAnimBg="0"/>
      <p:bldP spid="80900" grpId="0" autoUpdateAnimBg="0"/>
      <p:bldP spid="8090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24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Under what conditions may a person come in ‘indirect contact’ with a live part.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66675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</a:t>
            </a:r>
          </a:p>
          <a:p>
            <a:pPr eaLnBrk="1" hangingPunct="1"/>
            <a:r>
              <a:rPr lang="en-US" sz="2000" dirty="0">
                <a:latin typeface="Tahoma" pitchFamily="34" charset="0"/>
              </a:rPr>
              <a:t>When exposed conductive parts, of an electrical installation, become live under fault conditions due to damaged or faulty insulation. </a:t>
            </a:r>
          </a:p>
          <a:p>
            <a:pPr eaLnBrk="1" hangingPunct="1"/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1.5.5.1 and Appendix F</a:t>
            </a:r>
            <a:endParaRPr lang="en-AU" sz="20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nimBg="1" autoUpdateAnimBg="0"/>
      <p:bldP spid="81924" grpId="0" autoUpdateAnimBg="0"/>
      <p:bldP spid="8192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25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is an electrical ‘interlock’?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65913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latin typeface="Tahoma" pitchFamily="34" charset="0"/>
                <a:cs typeface="Times New Roman" pitchFamily="18" charset="0"/>
              </a:rPr>
              <a:t>A device intended to prevent mechanical movement of a part unless specified conditions are present (e.g. guards are in place) 					 </a:t>
            </a:r>
            <a:r>
              <a:rPr lang="en-US" sz="2000" dirty="0" smtClean="0">
                <a:latin typeface="Tahoma" pitchFamily="34" charset="0"/>
              </a:rPr>
              <a:t>AS/NZS 3000:2018 Clauses </a:t>
            </a:r>
            <a:r>
              <a:rPr lang="en-US" sz="2000" dirty="0">
                <a:latin typeface="Tahoma" pitchFamily="34" charset="0"/>
              </a:rPr>
              <a:t>1.5.4.4 (b) (ii) and 1.5.13</a:t>
            </a:r>
            <a:endParaRPr lang="en-AU" sz="20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nimBg="1" autoUpdateAnimBg="0"/>
      <p:bldP spid="82948" grpId="0" autoUpdateAnimBg="0"/>
      <p:bldP spid="82949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26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are three methods of providing protection against indirect contact with live parts in a 240 volt installation?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63865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Automatic disconnection, double insulation, separation and limiting fault current.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</a:rPr>
              <a:t>AS/NZS 3000:2018 Clause </a:t>
            </a:r>
            <a:r>
              <a:rPr lang="en-US" sz="2000" dirty="0">
                <a:latin typeface="Tahoma" pitchFamily="34" charset="0"/>
              </a:rPr>
              <a:t>1.5.5.2</a:t>
            </a:r>
            <a:endParaRPr lang="en-AU" sz="20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nimBg="1" autoUpdateAnimBg="0"/>
      <p:bldP spid="83972" grpId="0" autoUpdateAnimBg="0"/>
      <p:bldP spid="8397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Tahoma" pitchFamily="34" charset="0"/>
              </a:rPr>
              <a:t>The</a:t>
            </a:r>
            <a:r>
              <a:rPr lang="en-US" sz="3600" smtClean="0">
                <a:latin typeface="Arial Unicode MS" pitchFamily="34" charset="-128"/>
              </a:rPr>
              <a:t> End</a:t>
            </a:r>
            <a:endParaRPr lang="en-AU" sz="3600" smtClean="0">
              <a:latin typeface="Arial Unicode MS" pitchFamily="34" charset="-128"/>
            </a:endParaRP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209800" y="47244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Tahoma" pitchFamily="34" charset="0"/>
              </a:rPr>
              <a:t>Click</a:t>
            </a:r>
            <a:r>
              <a:rPr lang="en-US">
                <a:solidFill>
                  <a:schemeClr val="tx2"/>
                </a:solidFill>
                <a:latin typeface="Arial Unicode MS" pitchFamily="34" charset="-128"/>
              </a:rPr>
              <a:t> the left mouse button to exit</a:t>
            </a:r>
            <a:endParaRPr lang="en-AU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057400" y="5410200"/>
            <a:ext cx="510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 Unicode MS" pitchFamily="34" charset="-128"/>
              </a:rPr>
              <a:t>(Or press the </a:t>
            </a:r>
            <a:r>
              <a:rPr lang="en-US" sz="1600">
                <a:solidFill>
                  <a:srgbClr val="FF9900"/>
                </a:solidFill>
                <a:latin typeface="Tahoma" pitchFamily="34" charset="0"/>
              </a:rPr>
              <a:t>SPACEBAR</a:t>
            </a:r>
            <a:r>
              <a:rPr lang="en-US" sz="1600">
                <a:solidFill>
                  <a:srgbClr val="FF9900"/>
                </a:solidFill>
                <a:latin typeface="Arial Unicode MS" pitchFamily="34" charset="-128"/>
              </a:rPr>
              <a:t> or ENTER key)</a:t>
            </a:r>
            <a:endParaRPr lang="en-AU" sz="1600">
              <a:solidFill>
                <a:srgbClr val="FF9900"/>
              </a:solidFill>
              <a:latin typeface="Arial Unicode MS" pitchFamily="34" charset="-128"/>
            </a:endParaRPr>
          </a:p>
        </p:txBody>
      </p:sp>
      <p:sp>
        <p:nvSpPr>
          <p:cNvPr id="30725" name="Text Box 10"/>
          <p:cNvSpPr txBox="1">
            <a:spLocks noChangeArrowheads="1"/>
          </p:cNvSpPr>
          <p:nvPr/>
        </p:nvSpPr>
        <p:spPr bwMode="auto">
          <a:xfrm>
            <a:off x="1847850" y="3238500"/>
            <a:ext cx="5791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  <a:cs typeface="Times New Roman" pitchFamily="18" charset="0"/>
              </a:rPr>
              <a:t>Thank you for participating in this </a:t>
            </a:r>
            <a:r>
              <a:rPr lang="en-US">
                <a:latin typeface="Tahoma" pitchFamily="34" charset="0"/>
                <a:cs typeface="Times New Roman" pitchFamily="18" charset="0"/>
              </a:rPr>
              <a:t>presentation</a:t>
            </a:r>
            <a:endParaRPr lang="en-AU"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2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How can the risk of injury from unexpected mechanical movement, of electrically actuated equipment, be reduced? </a:t>
            </a:r>
            <a:endParaRPr lang="en-US" sz="2000" dirty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Give the </a:t>
            </a:r>
            <a:r>
              <a:rPr lang="en-AU" sz="2000" dirty="0" smtClean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AS/NZS 3000:2018 clause 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number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.</a:t>
            </a:r>
            <a:endParaRPr lang="en-AU" sz="2000" dirty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latin typeface="Tahoma" pitchFamily="34" charset="0"/>
                <a:cs typeface="Courier New" pitchFamily="49" charset="0"/>
              </a:rPr>
              <a:t>Provide devices to disconnect or isolate equipment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 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(e.g. interlocks).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1.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5.13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 autoUpdateAnimBg="0"/>
      <p:bldP spid="59396" grpId="0" autoUpdateAnimBg="0"/>
      <p:bldP spid="5939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3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are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the general requirements where insulation is the method for protecting against direct contact with live parts?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 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Give the </a:t>
            </a:r>
            <a:r>
              <a:rPr lang="en-AU" sz="2000" dirty="0" smtClean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AS/NZS 3000:2018 clause </a:t>
            </a:r>
            <a:r>
              <a:rPr lang="en-AU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number.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>
                <a:latin typeface="Tahoma" pitchFamily="34" charset="0"/>
                <a:cs typeface="Courier New" pitchFamily="49" charset="0"/>
              </a:rPr>
              <a:t>Live parts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must be 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completely covered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AU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1.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5.4.3</a:t>
            </a:r>
            <a:r>
              <a:rPr lang="en-AU" sz="2000" dirty="0">
                <a:latin typeface="Tahoma" pitchFamily="34" charset="0"/>
                <a:cs typeface="Courier New" pitchFamily="49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animBg="1" autoUpdateAnimBg="0"/>
      <p:bldP spid="60420" grpId="0" autoUpdateAnimBg="0"/>
      <p:bldP spid="6042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4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degree of protection (IP rating) is needed where barriers provide the method for protecting against direct contact with live parts?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IPXXB.  IP2X.   IP4X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1.5.4.4</a:t>
            </a:r>
            <a:endParaRPr lang="en-AU" sz="2000" dirty="0">
              <a:latin typeface="Tahoma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nimBg="1" autoUpdateAnimBg="0"/>
      <p:bldP spid="61444" grpId="0" autoUpdateAnimBg="0"/>
      <p:bldP spid="6144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5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are the constructional requirements where barriers provide the method for protecting against direct contact with live parts?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Secured in place.  Adequate strength.  Restrictions on removal.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1.5.4.4 (b)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 autoUpdateAnimBg="0"/>
      <p:bldP spid="62468" grpId="0" autoUpdateAnimBg="0"/>
      <p:bldP spid="6246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6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are the requirements where the method for protecting against direct contact with live parts is the provision of obstacles?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Access must be restricted to competent persons.  </a:t>
            </a:r>
            <a:br>
              <a:rPr lang="en-US" sz="2000" dirty="0">
                <a:latin typeface="Tahoma" pitchFamily="34" charset="0"/>
                <a:cs typeface="Courier New" pitchFamily="49" charset="0"/>
              </a:rPr>
            </a:br>
            <a:r>
              <a:rPr lang="en-US" sz="2000" dirty="0">
                <a:latin typeface="Tahoma" pitchFamily="34" charset="0"/>
                <a:cs typeface="Courier New" pitchFamily="49" charset="0"/>
              </a:rPr>
              <a:t/>
            </a:r>
            <a:br>
              <a:rPr lang="en-US" sz="2000" dirty="0">
                <a:latin typeface="Tahoma" pitchFamily="34" charset="0"/>
                <a:cs typeface="Courier New" pitchFamily="49" charset="0"/>
              </a:rPr>
            </a:br>
            <a:r>
              <a:rPr lang="en-US" sz="2000" dirty="0">
                <a:latin typeface="Tahoma" pitchFamily="34" charset="0"/>
                <a:cs typeface="Courier New" pitchFamily="49" charset="0"/>
              </a:rPr>
              <a:t>Must prevent unintentional bodily contact.</a:t>
            </a:r>
            <a:br>
              <a:rPr lang="en-US" sz="2000" dirty="0">
                <a:latin typeface="Tahoma" pitchFamily="34" charset="0"/>
                <a:cs typeface="Courier New" pitchFamily="49" charset="0"/>
              </a:rPr>
            </a:br>
            <a:r>
              <a:rPr lang="en-US" sz="2000" dirty="0">
                <a:latin typeface="Tahoma" pitchFamily="34" charset="0"/>
                <a:cs typeface="Courier New" pitchFamily="49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1.5.4.5.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nimBg="1" autoUpdateAnimBg="0"/>
      <p:bldP spid="63492" grpId="0" autoUpdateAnimBg="0"/>
      <p:bldP spid="6349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7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600200" y="765175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are the requirements where placing out of reach provides the method for protecting against direct contact with live parts?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219200" y="5318125"/>
            <a:ext cx="571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ahoma" pitchFamily="34" charset="0"/>
                <a:cs typeface="Courier New" pitchFamily="49" charset="0"/>
              </a:rPr>
              <a:t>Answer:   Access must be restricted to competent persons.     Simultaneously accessible parts must not be within arms reach.  </a:t>
            </a:r>
            <a:br>
              <a:rPr lang="en-US" sz="2000">
                <a:latin typeface="Tahoma" pitchFamily="34" charset="0"/>
                <a:cs typeface="Courier New" pitchFamily="49" charset="0"/>
              </a:rPr>
            </a:br>
            <a:r>
              <a:rPr lang="en-US" sz="2000">
                <a:latin typeface="Tahoma" pitchFamily="34" charset="0"/>
                <a:cs typeface="Courier New" pitchFamily="49" charset="0"/>
              </a:rPr>
              <a:t>AS/NZS 3000 Clause 1.5.4.6.</a:t>
            </a:r>
          </a:p>
        </p:txBody>
      </p:sp>
      <p:pic>
        <p:nvPicPr>
          <p:cNvPr id="64518" name="Picture 6" descr="Arms-Rea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413000"/>
            <a:ext cx="4132263" cy="292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 autoUpdateAnimBg="0"/>
      <p:bldP spid="64516" grpId="0" autoUpdateAnimBg="0"/>
      <p:bldP spid="6451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6248400"/>
            <a:ext cx="1676400" cy="381000"/>
          </a:xfrm>
          <a:prstGeom prst="actionButtonBlank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FF33"/>
                </a:solidFill>
                <a:latin typeface="Arial Unicode MS" pitchFamily="34" charset="-128"/>
              </a:rPr>
              <a:t>Continue</a:t>
            </a:r>
            <a:endParaRPr lang="en-AU" b="1">
              <a:solidFill>
                <a:srgbClr val="66FF33"/>
              </a:solidFill>
              <a:latin typeface="Arial Unicode MS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 Unicode MS" pitchFamily="34" charset="-128"/>
              </a:rPr>
              <a:t>Question 8</a:t>
            </a:r>
            <a:endParaRPr lang="en-AU" sz="3200" smtClean="0">
              <a:latin typeface="Arial Unicode MS" pitchFamily="34" charset="-128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629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What is the intention of measures for protecting against indirect contact with live parts?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Give the </a:t>
            </a:r>
            <a:r>
              <a:rPr lang="en-US" sz="2000" dirty="0" smtClean="0">
                <a:solidFill>
                  <a:srgbClr val="FFFF00"/>
                </a:solidFill>
                <a:latin typeface="Tahoma" pitchFamily="34" charset="0"/>
              </a:rPr>
              <a:t>AS/NZS 3000:2018 clause </a:t>
            </a:r>
            <a:r>
              <a:rPr lang="en-US" sz="2000" dirty="0">
                <a:solidFill>
                  <a:srgbClr val="FFFF00"/>
                </a:solidFill>
                <a:latin typeface="Tahoma" pitchFamily="34" charset="0"/>
              </a:rPr>
              <a:t>number.</a:t>
            </a:r>
            <a:endParaRPr lang="en-AU" sz="2000" dirty="0">
              <a:solidFill>
                <a:srgbClr val="FFFF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 dirty="0">
              <a:solidFill>
                <a:srgbClr val="FFFF0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714500" y="4191000"/>
            <a:ext cx="571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Answer: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cs typeface="Courier New" pitchFamily="49" charset="0"/>
              </a:rPr>
              <a:t>To protect against contact under fault conditions.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 smtClean="0">
                <a:latin typeface="Tahoma" pitchFamily="34" charset="0"/>
                <a:cs typeface="Courier New" pitchFamily="49" charset="0"/>
              </a:rPr>
              <a:t>AS/NZS 3000:2018 Clauses </a:t>
            </a:r>
            <a:r>
              <a:rPr lang="en-US" sz="2000" dirty="0">
                <a:latin typeface="Tahoma" pitchFamily="34" charset="0"/>
                <a:cs typeface="Courier New" pitchFamily="49" charset="0"/>
              </a:rPr>
              <a:t>1.5.5 and 1.4.78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nimBg="1" autoUpdateAnimBg="0"/>
      <p:bldP spid="65540" grpId="0" autoUpdateAnimBg="0"/>
      <p:bldP spid="65541" grpId="0" autoUpdateAnimBg="0"/>
    </p:bldLst>
  </p:timing>
</p:sld>
</file>

<file path=ppt/theme/theme1.xml><?xml version="1.0" encoding="utf-8"?>
<a:theme xmlns:a="http://schemas.openxmlformats.org/drawingml/2006/main" name="WS 1 - Risks of Electric Current Flow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WS 1 - Risks of Electric Current Flow</Template>
  <TotalTime>28</TotalTime>
  <Words>1397</Words>
  <Application>Microsoft Office PowerPoint</Application>
  <PresentationFormat>On-screen Show (4:3)</PresentationFormat>
  <Paragraphs>193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Arial Unicode MS</vt:lpstr>
      <vt:lpstr>Courier New</vt:lpstr>
      <vt:lpstr>Tahoma</vt:lpstr>
      <vt:lpstr>Times New Roman</vt:lpstr>
      <vt:lpstr>Wingdings</vt:lpstr>
      <vt:lpstr>WS 1 - Risks of Electric Current Flow</vt:lpstr>
      <vt:lpstr>G063A Work Sheet 1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Question 11</vt:lpstr>
      <vt:lpstr>Question 12</vt:lpstr>
      <vt:lpstr>Question 13</vt:lpstr>
      <vt:lpstr>Question 14</vt:lpstr>
      <vt:lpstr>Question 15</vt:lpstr>
      <vt:lpstr>Question 16</vt:lpstr>
      <vt:lpstr>Question 17</vt:lpstr>
      <vt:lpstr>Question 18</vt:lpstr>
      <vt:lpstr>Question 19</vt:lpstr>
      <vt:lpstr>Question 20</vt:lpstr>
      <vt:lpstr>Question 21</vt:lpstr>
      <vt:lpstr>Question 22</vt:lpstr>
      <vt:lpstr>Question 23</vt:lpstr>
      <vt:lpstr>Question 24</vt:lpstr>
      <vt:lpstr>Question 25</vt:lpstr>
      <vt:lpstr>Question 26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G007B Work Sheet 1</dc:title>
  <dc:creator>Geoff</dc:creator>
  <cp:lastModifiedBy>Geoff Fielding</cp:lastModifiedBy>
  <cp:revision>8</cp:revision>
  <cp:lastPrinted>1601-01-01T00:00:00Z</cp:lastPrinted>
  <dcterms:created xsi:type="dcterms:W3CDTF">2013-04-03T10:10:04Z</dcterms:created>
  <dcterms:modified xsi:type="dcterms:W3CDTF">2020-11-12T02:02:37Z</dcterms:modified>
</cp:coreProperties>
</file>