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2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smtClean="0"/>
              <a:t>Click to edit Master title style</a:t>
            </a:r>
            <a:endParaRPr lang="en-AU"/>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AU"/>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fld id="{9F4D6EBF-D75E-46EF-BEC7-CC74E9654D9B}" type="slidenum">
              <a:rPr lang="en-AU"/>
              <a:pPr/>
              <a:t>‹#›</a:t>
            </a:fld>
            <a:endParaRPr lang="en-AU"/>
          </a:p>
        </p:txBody>
      </p:sp>
    </p:spTree>
    <p:extLst>
      <p:ext uri="{BB962C8B-B14F-4D97-AF65-F5344CB8AC3E}">
        <p14:creationId xmlns:p14="http://schemas.microsoft.com/office/powerpoint/2010/main" val="4031078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2"/>
          <p:cNvSpPr>
            <a:spLocks noGrp="1" noChangeArrowheads="1"/>
          </p:cNvSpPr>
          <p:nvPr>
            <p:ph type="dt" sz="half"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0AAE8F63-DFBD-4645-860B-3A904601E31C}" type="slidenum">
              <a:rPr lang="en-AU"/>
              <a:pPr/>
              <a:t>‹#›</a:t>
            </a:fld>
            <a:endParaRPr lang="en-AU"/>
          </a:p>
        </p:txBody>
      </p:sp>
      <p:sp>
        <p:nvSpPr>
          <p:cNvPr id="6"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3044828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2"/>
          <p:cNvSpPr>
            <a:spLocks noGrp="1" noChangeArrowheads="1"/>
          </p:cNvSpPr>
          <p:nvPr>
            <p:ph type="dt" sz="half"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F69E24BB-6878-4A2E-A244-CCC05A1C144E}" type="slidenum">
              <a:rPr lang="en-AU"/>
              <a:pPr/>
              <a:t>‹#›</a:t>
            </a:fld>
            <a:endParaRPr lang="en-AU"/>
          </a:p>
        </p:txBody>
      </p:sp>
      <p:sp>
        <p:nvSpPr>
          <p:cNvPr id="6"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1440995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2"/>
          <p:cNvSpPr>
            <a:spLocks noGrp="1" noChangeArrowheads="1"/>
          </p:cNvSpPr>
          <p:nvPr>
            <p:ph type="dt" sz="half"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3AB90C26-2796-47A0-BE43-7764E9A8F1FC}" type="slidenum">
              <a:rPr lang="en-AU"/>
              <a:pPr/>
              <a:t>‹#›</a:t>
            </a:fld>
            <a:endParaRPr lang="en-AU"/>
          </a:p>
        </p:txBody>
      </p:sp>
      <p:sp>
        <p:nvSpPr>
          <p:cNvPr id="6"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172791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endParaRPr lang="en-US"/>
          </a:p>
        </p:txBody>
      </p:sp>
      <p:sp>
        <p:nvSpPr>
          <p:cNvPr id="5" name="Rectangle 3"/>
          <p:cNvSpPr>
            <a:spLocks noGrp="1" noChangeArrowheads="1"/>
          </p:cNvSpPr>
          <p:nvPr>
            <p:ph type="sldNum" sz="quarter" idx="11"/>
          </p:nvPr>
        </p:nvSpPr>
        <p:spPr>
          <a:ln/>
        </p:spPr>
        <p:txBody>
          <a:bodyPr/>
          <a:lstStyle>
            <a:lvl1pPr>
              <a:defRPr/>
            </a:lvl1pPr>
          </a:lstStyle>
          <a:p>
            <a:fld id="{DFC44A08-09E2-4B45-9CED-AF6BCCD85E64}" type="slidenum">
              <a:rPr lang="en-AU"/>
              <a:pPr/>
              <a:t>‹#›</a:t>
            </a:fld>
            <a:endParaRPr lang="en-AU"/>
          </a:p>
        </p:txBody>
      </p:sp>
      <p:sp>
        <p:nvSpPr>
          <p:cNvPr id="6"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35558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2"/>
          <p:cNvSpPr>
            <a:spLocks noGrp="1" noChangeArrowheads="1"/>
          </p:cNvSpPr>
          <p:nvPr>
            <p:ph type="dt" sz="half"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FC892D74-3C24-4351-BC97-D8744D7C9551}" type="slidenum">
              <a:rPr lang="en-AU"/>
              <a:pPr/>
              <a:t>‹#›</a:t>
            </a:fld>
            <a:endParaRPr lang="en-AU"/>
          </a:p>
        </p:txBody>
      </p:sp>
      <p:sp>
        <p:nvSpPr>
          <p:cNvPr id="7"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95820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2"/>
          <p:cNvSpPr>
            <a:spLocks noGrp="1" noChangeArrowheads="1"/>
          </p:cNvSpPr>
          <p:nvPr>
            <p:ph type="dt" sz="half" idx="10"/>
          </p:nvPr>
        </p:nvSpPr>
        <p:spPr>
          <a:ln/>
        </p:spPr>
        <p:txBody>
          <a:bodyPr/>
          <a:lstStyle>
            <a:lvl1pPr>
              <a:defRPr/>
            </a:lvl1pPr>
          </a:lstStyle>
          <a:p>
            <a:endParaRPr lang="en-US"/>
          </a:p>
        </p:txBody>
      </p:sp>
      <p:sp>
        <p:nvSpPr>
          <p:cNvPr id="8" name="Rectangle 3"/>
          <p:cNvSpPr>
            <a:spLocks noGrp="1" noChangeArrowheads="1"/>
          </p:cNvSpPr>
          <p:nvPr>
            <p:ph type="sldNum" sz="quarter" idx="11"/>
          </p:nvPr>
        </p:nvSpPr>
        <p:spPr>
          <a:ln/>
        </p:spPr>
        <p:txBody>
          <a:bodyPr/>
          <a:lstStyle>
            <a:lvl1pPr>
              <a:defRPr/>
            </a:lvl1pPr>
          </a:lstStyle>
          <a:p>
            <a:fld id="{FD7E06AC-5253-41B6-B5A6-F068327BBCA5}" type="slidenum">
              <a:rPr lang="en-AU"/>
              <a:pPr/>
              <a:t>‹#›</a:t>
            </a:fld>
            <a:endParaRPr lang="en-AU"/>
          </a:p>
        </p:txBody>
      </p:sp>
      <p:sp>
        <p:nvSpPr>
          <p:cNvPr id="9"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1262165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Rectangle 2"/>
          <p:cNvSpPr>
            <a:spLocks noGrp="1" noChangeArrowheads="1"/>
          </p:cNvSpPr>
          <p:nvPr>
            <p:ph type="dt" sz="half" idx="10"/>
          </p:nvPr>
        </p:nvSpPr>
        <p:spPr>
          <a:ln/>
        </p:spPr>
        <p:txBody>
          <a:bodyPr/>
          <a:lstStyle>
            <a:lvl1pPr>
              <a:defRPr/>
            </a:lvl1pPr>
          </a:lstStyle>
          <a:p>
            <a:endParaRPr lang="en-US"/>
          </a:p>
        </p:txBody>
      </p:sp>
      <p:sp>
        <p:nvSpPr>
          <p:cNvPr id="4" name="Rectangle 3"/>
          <p:cNvSpPr>
            <a:spLocks noGrp="1" noChangeArrowheads="1"/>
          </p:cNvSpPr>
          <p:nvPr>
            <p:ph type="sldNum" sz="quarter" idx="11"/>
          </p:nvPr>
        </p:nvSpPr>
        <p:spPr>
          <a:ln/>
        </p:spPr>
        <p:txBody>
          <a:bodyPr/>
          <a:lstStyle>
            <a:lvl1pPr>
              <a:defRPr/>
            </a:lvl1pPr>
          </a:lstStyle>
          <a:p>
            <a:fld id="{FB1733D5-A33B-48F8-B187-0AC820069D21}" type="slidenum">
              <a:rPr lang="en-AU"/>
              <a:pPr/>
              <a:t>‹#›</a:t>
            </a:fld>
            <a:endParaRPr lang="en-AU"/>
          </a:p>
        </p:txBody>
      </p:sp>
      <p:sp>
        <p:nvSpPr>
          <p:cNvPr id="5"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3554991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endParaRPr lang="en-US"/>
          </a:p>
        </p:txBody>
      </p:sp>
      <p:sp>
        <p:nvSpPr>
          <p:cNvPr id="3" name="Rectangle 3"/>
          <p:cNvSpPr>
            <a:spLocks noGrp="1" noChangeArrowheads="1"/>
          </p:cNvSpPr>
          <p:nvPr>
            <p:ph type="sldNum" sz="quarter" idx="11"/>
          </p:nvPr>
        </p:nvSpPr>
        <p:spPr>
          <a:ln/>
        </p:spPr>
        <p:txBody>
          <a:bodyPr/>
          <a:lstStyle>
            <a:lvl1pPr>
              <a:defRPr/>
            </a:lvl1pPr>
          </a:lstStyle>
          <a:p>
            <a:fld id="{9155F6CB-3F8B-46BA-B90B-A812B5A43BF9}" type="slidenum">
              <a:rPr lang="en-AU"/>
              <a:pPr/>
              <a:t>‹#›</a:t>
            </a:fld>
            <a:endParaRPr lang="en-AU"/>
          </a:p>
        </p:txBody>
      </p:sp>
      <p:sp>
        <p:nvSpPr>
          <p:cNvPr id="4"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957795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5D0AE1BA-0CBE-497C-AF27-54FC608FE5A9}" type="slidenum">
              <a:rPr lang="en-AU"/>
              <a:pPr/>
              <a:t>‹#›</a:t>
            </a:fld>
            <a:endParaRPr lang="en-AU"/>
          </a:p>
        </p:txBody>
      </p:sp>
      <p:sp>
        <p:nvSpPr>
          <p:cNvPr id="7"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426817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endParaRPr lang="en-US"/>
          </a:p>
        </p:txBody>
      </p:sp>
      <p:sp>
        <p:nvSpPr>
          <p:cNvPr id="6" name="Rectangle 3"/>
          <p:cNvSpPr>
            <a:spLocks noGrp="1" noChangeArrowheads="1"/>
          </p:cNvSpPr>
          <p:nvPr>
            <p:ph type="sldNum" sz="quarter" idx="11"/>
          </p:nvPr>
        </p:nvSpPr>
        <p:spPr>
          <a:ln/>
        </p:spPr>
        <p:txBody>
          <a:bodyPr/>
          <a:lstStyle>
            <a:lvl1pPr>
              <a:defRPr/>
            </a:lvl1pPr>
          </a:lstStyle>
          <a:p>
            <a:fld id="{C9275449-1660-40F5-8967-09DD7BB41A50}" type="slidenum">
              <a:rPr lang="en-AU"/>
              <a:pPr/>
              <a:t>‹#›</a:t>
            </a:fld>
            <a:endParaRPr lang="en-AU"/>
          </a:p>
        </p:txBody>
      </p:sp>
      <p:sp>
        <p:nvSpPr>
          <p:cNvPr id="7" name="Rectangle 14"/>
          <p:cNvSpPr>
            <a:spLocks noGrp="1" noChangeArrowheads="1"/>
          </p:cNvSpPr>
          <p:nvPr>
            <p:ph type="ftr" sz="quarter" idx="12"/>
          </p:nvPr>
        </p:nvSpPr>
        <p:spPr>
          <a:ln/>
        </p:spPr>
        <p:txBody>
          <a:bodyPr/>
          <a:lstStyle>
            <a:lvl1pPr>
              <a:defRPr/>
            </a:lvl1pPr>
          </a:lstStyle>
          <a:p>
            <a:endParaRPr lang="en-US"/>
          </a:p>
        </p:txBody>
      </p:sp>
    </p:spTree>
    <p:extLst>
      <p:ext uri="{BB962C8B-B14F-4D97-AF65-F5344CB8AC3E}">
        <p14:creationId xmlns:p14="http://schemas.microsoft.com/office/powerpoint/2010/main" val="41732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C76D04C2-2F1A-4205-9AD8-27E191E24B68}" type="slidenum">
              <a:rPr lang="en-AU"/>
              <a:pPr/>
              <a:t>‹#›</a:t>
            </a:fld>
            <a:endParaRPr lang="en-AU"/>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smtClean="0"/>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endParaRPr lang="en-U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971550" y="981075"/>
            <a:ext cx="7200900" cy="935038"/>
          </a:xfrm>
          <a:prstGeom prst="rect">
            <a:avLst/>
          </a:prstGeom>
          <a:noFill/>
          <a:ln w="9525">
            <a:noFill/>
            <a:miter lim="800000"/>
            <a:headEnd/>
            <a:tailEnd/>
          </a:ln>
          <a:effectLst/>
        </p:spPr>
        <p:txBody>
          <a:bodyPr lIns="92075" tIns="46038" rIns="92075" bIns="46038" anchor="ctr"/>
          <a:lstStyle/>
          <a:p>
            <a:pPr algn="ctr"/>
            <a:r>
              <a:rPr lang="en-US" sz="3200" dirty="0" smtClean="0">
                <a:solidFill>
                  <a:srgbClr val="00CCFF"/>
                </a:solidFill>
                <a:latin typeface="Times New Roman" pitchFamily="18" charset="0"/>
                <a:cs typeface="Times New Roman" pitchFamily="18" charset="0"/>
              </a:rPr>
              <a:t>G063A </a:t>
            </a:r>
            <a:r>
              <a:rPr lang="en-US" sz="3200" dirty="0">
                <a:solidFill>
                  <a:srgbClr val="00CCFF"/>
                </a:solidFill>
                <a:latin typeface="Times New Roman" pitchFamily="18" charset="0"/>
                <a:cs typeface="Times New Roman" pitchFamily="18" charset="0"/>
              </a:rPr>
              <a:t>Work Sheet 2</a:t>
            </a:r>
            <a:endParaRPr lang="en-AU" sz="3200" b="1" dirty="0">
              <a:solidFill>
                <a:srgbClr val="00CCFF"/>
              </a:solidFill>
              <a:effectLst>
                <a:outerShdw blurRad="38100" dist="38100" dir="2700000" algn="tl">
                  <a:srgbClr val="000000"/>
                </a:outerShdw>
              </a:effectLst>
              <a:latin typeface="Times New Roman" pitchFamily="18" charset="0"/>
              <a:cs typeface="Times New Roman" pitchFamily="18" charset="0"/>
            </a:endParaRPr>
          </a:p>
        </p:txBody>
      </p:sp>
      <p:sp>
        <p:nvSpPr>
          <p:cNvPr id="2053" name="Rectangle 5"/>
          <p:cNvSpPr>
            <a:spLocks noChangeArrowheads="1"/>
          </p:cNvSpPr>
          <p:nvPr/>
        </p:nvSpPr>
        <p:spPr bwMode="auto">
          <a:xfrm>
            <a:off x="900113" y="3357563"/>
            <a:ext cx="7416800" cy="1295400"/>
          </a:xfrm>
          <a:prstGeom prst="rect">
            <a:avLst/>
          </a:prstGeom>
          <a:noFill/>
          <a:ln w="9525">
            <a:noFill/>
            <a:miter lim="800000"/>
            <a:headEnd/>
            <a:tailEnd/>
          </a:ln>
          <a:effectLst/>
        </p:spPr>
        <p:txBody>
          <a:bodyPr lIns="92075" tIns="46038" rIns="92075" bIns="46038"/>
          <a:lstStyle/>
          <a:p>
            <a:pPr algn="ctr">
              <a:spcBef>
                <a:spcPct val="20000"/>
              </a:spcBef>
              <a:buClr>
                <a:schemeClr val="tx2"/>
              </a:buClr>
              <a:buSzPct val="75000"/>
              <a:buFont typeface="Wingdings" pitchFamily="2" charset="2"/>
              <a:buNone/>
              <a:defRPr/>
            </a:pPr>
            <a:r>
              <a:rPr lang="en-US" sz="2400" dirty="0">
                <a:solidFill>
                  <a:srgbClr val="FFFFFF"/>
                </a:solidFill>
                <a:effectLst>
                  <a:outerShdw blurRad="38100" dist="38100" dir="2700000" algn="tl">
                    <a:srgbClr val="000000">
                      <a:alpha val="43137"/>
                    </a:srgbClr>
                  </a:outerShdw>
                </a:effectLst>
              </a:rPr>
              <a:t>The purpose of this presentation is to provide you with the opportunity to answer the 49 questions from Work Sheet 2 of </a:t>
            </a:r>
            <a:r>
              <a:rPr lang="en-US" sz="2400" dirty="0" smtClean="0">
                <a:solidFill>
                  <a:srgbClr val="FFFFFF"/>
                </a:solidFill>
                <a:effectLst>
                  <a:outerShdw blurRad="38100" dist="38100" dir="2700000" algn="tl">
                    <a:srgbClr val="000000">
                      <a:alpha val="43137"/>
                    </a:srgbClr>
                  </a:outerShdw>
                </a:effectLst>
              </a:rPr>
              <a:t>G063A </a:t>
            </a:r>
            <a:r>
              <a:rPr lang="en-US" sz="2400" dirty="0">
                <a:solidFill>
                  <a:srgbClr val="FFFFFF"/>
                </a:solidFill>
                <a:effectLst>
                  <a:outerShdw blurRad="38100" dist="38100" dir="2700000" algn="tl">
                    <a:srgbClr val="000000">
                      <a:alpha val="43137"/>
                    </a:srgbClr>
                  </a:outerShdw>
                </a:effectLst>
              </a:rPr>
              <a:t>.</a:t>
            </a:r>
          </a:p>
        </p:txBody>
      </p:sp>
      <p:sp>
        <p:nvSpPr>
          <p:cNvPr id="3076" name="Text Box 6"/>
          <p:cNvSpPr txBox="1">
            <a:spLocks noChangeArrowheads="1"/>
          </p:cNvSpPr>
          <p:nvPr/>
        </p:nvSpPr>
        <p:spPr bwMode="auto">
          <a:xfrm>
            <a:off x="1331913" y="4724400"/>
            <a:ext cx="6516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spcBef>
                <a:spcPct val="50000"/>
              </a:spcBef>
            </a:pPr>
            <a:r>
              <a:rPr lang="en-US" sz="2400">
                <a:solidFill>
                  <a:srgbClr val="00CCFF"/>
                </a:solidFill>
                <a:latin typeface="Arial Unicode MS" pitchFamily="34" charset="-128"/>
              </a:rPr>
              <a:t>Click the left mouse button for each slide</a:t>
            </a:r>
            <a:endParaRPr lang="en-AU" sz="2400">
              <a:solidFill>
                <a:srgbClr val="00CCFF"/>
              </a:solidFill>
              <a:latin typeface="Arial Unicode MS" pitchFamily="34" charset="-128"/>
            </a:endParaRPr>
          </a:p>
        </p:txBody>
      </p:sp>
      <p:sp>
        <p:nvSpPr>
          <p:cNvPr id="2055" name="Text Box 7"/>
          <p:cNvSpPr txBox="1">
            <a:spLocks noChangeArrowheads="1"/>
          </p:cNvSpPr>
          <p:nvPr/>
        </p:nvSpPr>
        <p:spPr bwMode="auto">
          <a:xfrm>
            <a:off x="2057400" y="5410200"/>
            <a:ext cx="5105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spcBef>
                <a:spcPct val="50000"/>
              </a:spcBef>
            </a:pPr>
            <a:r>
              <a:rPr lang="en-US" sz="1600">
                <a:solidFill>
                  <a:srgbClr val="FF9900"/>
                </a:solidFill>
                <a:latin typeface="Arial Unicode MS" pitchFamily="34" charset="-128"/>
              </a:rPr>
              <a:t>(Or press the SPACEBAR or ENTER key)</a:t>
            </a:r>
            <a:endParaRPr lang="en-AU" sz="1600">
              <a:solidFill>
                <a:srgbClr val="FF9900"/>
              </a:solidFill>
              <a:latin typeface="Arial Unicode MS" pitchFamily="34" charset="-128"/>
            </a:endParaRPr>
          </a:p>
        </p:txBody>
      </p:sp>
      <p:sp>
        <p:nvSpPr>
          <p:cNvPr id="3078" name="Text Box 8"/>
          <p:cNvSpPr txBox="1">
            <a:spLocks noChangeArrowheads="1"/>
          </p:cNvSpPr>
          <p:nvPr/>
        </p:nvSpPr>
        <p:spPr bwMode="auto">
          <a:xfrm>
            <a:off x="5562600" y="6324600"/>
            <a:ext cx="335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1400" dirty="0">
                <a:solidFill>
                  <a:srgbClr val="33CCFF"/>
                </a:solidFill>
                <a:latin typeface="Arial" charset="0"/>
              </a:rPr>
              <a:t>Version </a:t>
            </a:r>
            <a:r>
              <a:rPr lang="en-US" sz="1400" dirty="0" smtClean="0">
                <a:solidFill>
                  <a:srgbClr val="33CCFF"/>
                </a:solidFill>
                <a:latin typeface="Arial" charset="0"/>
              </a:rPr>
              <a:t>2       G Fielding.   2020</a:t>
            </a:r>
            <a:endParaRPr lang="en-AU" sz="1400" dirty="0">
              <a:solidFill>
                <a:srgbClr val="33CCFF"/>
              </a:solidFill>
              <a:latin typeface="Arial" charset="0"/>
            </a:endParaRPr>
          </a:p>
        </p:txBody>
      </p:sp>
      <p:sp>
        <p:nvSpPr>
          <p:cNvPr id="3079" name="Text Box 10"/>
          <p:cNvSpPr txBox="1">
            <a:spLocks noChangeArrowheads="1"/>
          </p:cNvSpPr>
          <p:nvPr/>
        </p:nvSpPr>
        <p:spPr bwMode="auto">
          <a:xfrm>
            <a:off x="228600" y="6324600"/>
            <a:ext cx="3352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1400">
                <a:solidFill>
                  <a:srgbClr val="33CCFF"/>
                </a:solidFill>
                <a:latin typeface="Arial" charset="0"/>
              </a:rPr>
              <a:t>Protective Earthing Systems.pps</a:t>
            </a:r>
            <a:endParaRPr lang="en-AU" sz="1400">
              <a:solidFill>
                <a:srgbClr val="33CCFF"/>
              </a:solidFill>
              <a:latin typeface="Arial" charset="0"/>
            </a:endParaRPr>
          </a:p>
        </p:txBody>
      </p:sp>
      <p:sp>
        <p:nvSpPr>
          <p:cNvPr id="3081" name="Text Box 10"/>
          <p:cNvSpPr txBox="1">
            <a:spLocks noChangeArrowheads="1"/>
          </p:cNvSpPr>
          <p:nvPr/>
        </p:nvSpPr>
        <p:spPr bwMode="auto">
          <a:xfrm>
            <a:off x="900113" y="1773238"/>
            <a:ext cx="73437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spcBef>
                <a:spcPct val="50000"/>
              </a:spcBef>
            </a:pPr>
            <a:r>
              <a:rPr lang="en-US" sz="1600" dirty="0">
                <a:solidFill>
                  <a:srgbClr val="33CCFF"/>
                </a:solidFill>
                <a:latin typeface="Arial" charset="0"/>
              </a:rPr>
              <a:t> </a:t>
            </a:r>
            <a:r>
              <a:rPr lang="en-US" sz="2400" dirty="0">
                <a:solidFill>
                  <a:srgbClr val="FFFF00"/>
                </a:solidFill>
                <a:latin typeface="Arial" charset="0"/>
              </a:rPr>
              <a:t>Unit Title:   </a:t>
            </a:r>
            <a:r>
              <a:rPr lang="en-AU" sz="2400" dirty="0" smtClean="0">
                <a:solidFill>
                  <a:srgbClr val="FFFF00"/>
                </a:solidFill>
                <a:latin typeface="Arial" charset="0"/>
              </a:rPr>
              <a:t>G063A </a:t>
            </a:r>
            <a:r>
              <a:rPr lang="en-AU" sz="2400" dirty="0">
                <a:solidFill>
                  <a:srgbClr val="FFFF00"/>
                </a:solidFill>
                <a:latin typeface="Arial" charset="0"/>
              </a:rPr>
              <a:t>– Select and Arrange Equipment for General Electrical Installations</a:t>
            </a:r>
          </a:p>
        </p:txBody>
      </p:sp>
      <p:sp>
        <p:nvSpPr>
          <p:cNvPr id="3082" name="Text Box 18"/>
          <p:cNvSpPr txBox="1">
            <a:spLocks noChangeArrowheads="1"/>
          </p:cNvSpPr>
          <p:nvPr/>
        </p:nvSpPr>
        <p:spPr bwMode="auto">
          <a:xfrm>
            <a:off x="1042988" y="2708275"/>
            <a:ext cx="7129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spcBef>
                <a:spcPct val="50000"/>
              </a:spcBef>
            </a:pPr>
            <a:r>
              <a:rPr lang="en-AU" sz="2400">
                <a:solidFill>
                  <a:srgbClr val="00CCFF"/>
                </a:solidFill>
                <a:latin typeface="Times New Roman" pitchFamily="18" charset="0"/>
                <a:cs typeface="Times New Roman" pitchFamily="18" charset="0"/>
              </a:rPr>
              <a:t>Protective Earthing Systems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
                                  </p:stCondLst>
                                  <p:childTnLst>
                                    <p:set>
                                      <p:cBhvr>
                                        <p:cTn id="6" dur="1" fill="hold">
                                          <p:stCondLst>
                                            <p:cond delay="0"/>
                                          </p:stCondLst>
                                        </p:cTn>
                                        <p:tgtEl>
                                          <p:spTgt spid="2055"/>
                                        </p:tgtEl>
                                        <p:attrNameLst>
                                          <p:attrName>style.visibility</p:attrName>
                                        </p:attrNameLst>
                                      </p:cBhvr>
                                      <p:to>
                                        <p:strVal val="visible"/>
                                      </p:to>
                                    </p:set>
                                    <p:anim calcmode="lin" valueType="num">
                                      <p:cBhvr>
                                        <p:cTn id="7" dur="500" fill="hold"/>
                                        <p:tgtEl>
                                          <p:spTgt spid="2055"/>
                                        </p:tgtEl>
                                        <p:attrNameLst>
                                          <p:attrName>ppt_w</p:attrName>
                                        </p:attrNameLst>
                                      </p:cBhvr>
                                      <p:tavLst>
                                        <p:tav tm="0">
                                          <p:val>
                                            <p:fltVal val="0"/>
                                          </p:val>
                                        </p:tav>
                                        <p:tav tm="100000">
                                          <p:val>
                                            <p:strVal val="#ppt_w"/>
                                          </p:val>
                                        </p:tav>
                                      </p:tavLst>
                                    </p:anim>
                                    <p:anim calcmode="lin" valueType="num">
                                      <p:cBhvr>
                                        <p:cTn id="8" dur="500" fill="hold"/>
                                        <p:tgtEl>
                                          <p:spTgt spid="205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638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9</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639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only permissible colour for an insulating earthing conductor?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or table number.</a:t>
            </a:r>
            <a:endParaRPr lang="en-AU" sz="2000" dirty="0">
              <a:solidFill>
                <a:srgbClr val="FFFF00"/>
              </a:solidFill>
              <a:latin typeface="Arial" charset="0"/>
              <a:cs typeface="Times New Roman" pitchFamily="18" charset="0"/>
            </a:endParaRPr>
          </a:p>
        </p:txBody>
      </p:sp>
      <p:sp>
        <p:nvSpPr>
          <p:cNvPr id="1639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Green/yellow</a:t>
            </a:r>
          </a:p>
          <a:p>
            <a:pPr eaLnBrk="1" hangingPunct="1">
              <a:spcBef>
                <a:spcPct val="50000"/>
              </a:spcBef>
            </a:pPr>
            <a:r>
              <a:rPr lang="en-AU" sz="2000">
                <a:latin typeface="Arial" charset="0"/>
                <a:cs typeface="Courier New" pitchFamily="49" charset="0"/>
              </a:rPr>
              <a:t>Table 3.4</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dissolve">
                                      <p:cBhvr>
                                        <p:cTn id="7" dur="5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91"/>
                                        </p:tgtEl>
                                        <p:attrNameLst>
                                          <p:attrName>style.visibility</p:attrName>
                                        </p:attrNameLst>
                                      </p:cBhvr>
                                      <p:to>
                                        <p:strVal val="visible"/>
                                      </p:to>
                                    </p:set>
                                    <p:animEffect transition="in" filter="dissolve">
                                      <p:cBhvr>
                                        <p:cTn id="12" dur="500"/>
                                        <p:tgtEl>
                                          <p:spTgt spid="1639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6388"/>
                                        </p:tgtEl>
                                        <p:attrNameLst>
                                          <p:attrName>style.visibility</p:attrName>
                                        </p:attrNameLst>
                                      </p:cBhvr>
                                      <p:to>
                                        <p:strVal val="visible"/>
                                      </p:to>
                                    </p:set>
                                    <p:anim calcmode="lin" valueType="num">
                                      <p:cBhvr>
                                        <p:cTn id="16" dur="500" fill="hold"/>
                                        <p:tgtEl>
                                          <p:spTgt spid="16388"/>
                                        </p:tgtEl>
                                        <p:attrNameLst>
                                          <p:attrName>ppt_w</p:attrName>
                                        </p:attrNameLst>
                                      </p:cBhvr>
                                      <p:tavLst>
                                        <p:tav tm="0">
                                          <p:val>
                                            <p:fltVal val="0"/>
                                          </p:val>
                                        </p:tav>
                                        <p:tav tm="100000">
                                          <p:val>
                                            <p:strVal val="#ppt_w"/>
                                          </p:val>
                                        </p:tav>
                                      </p:tavLst>
                                    </p:anim>
                                    <p:anim calcmode="lin" valueType="num">
                                      <p:cBhvr>
                                        <p:cTn id="17" dur="500" fill="hold"/>
                                        <p:tgtEl>
                                          <p:spTgt spid="163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autoUpdateAnimBg="0"/>
      <p:bldP spid="16390" grpId="0" autoUpdateAnimBg="0"/>
      <p:bldP spid="16391"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741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10</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7414"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Name the three recognised types of earthing systems referred to and indicate which one is covered within the Wiring Rules</a:t>
            </a:r>
            <a:endParaRPr lang="en-AU" sz="2000">
              <a:solidFill>
                <a:srgbClr val="FFFF00"/>
              </a:solidFill>
              <a:latin typeface="Arial" charset="0"/>
              <a:cs typeface="Times New Roman" pitchFamily="18" charset="0"/>
            </a:endParaRPr>
          </a:p>
        </p:txBody>
      </p:sp>
      <p:sp>
        <p:nvSpPr>
          <p:cNvPr id="17415"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Multiple Earthed Neutral</a:t>
            </a:r>
            <a:br>
              <a:rPr lang="en-AU" sz="2000">
                <a:latin typeface="Arial" charset="0"/>
                <a:cs typeface="Courier New" pitchFamily="49" charset="0"/>
              </a:rPr>
            </a:br>
            <a:r>
              <a:rPr lang="en-AU" sz="2000">
                <a:latin typeface="Arial" charset="0"/>
                <a:cs typeface="Courier New" pitchFamily="49" charset="0"/>
              </a:rPr>
              <a:t>Direct Earthing</a:t>
            </a:r>
            <a:br>
              <a:rPr lang="en-AU" sz="2000">
                <a:latin typeface="Arial" charset="0"/>
                <a:cs typeface="Courier New" pitchFamily="49" charset="0"/>
              </a:rPr>
            </a:br>
            <a:r>
              <a:rPr lang="en-AU" sz="2000">
                <a:latin typeface="Arial" charset="0"/>
                <a:cs typeface="Courier New" pitchFamily="49" charset="0"/>
              </a:rPr>
              <a:t>ELCB (Voltage operated)</a:t>
            </a:r>
          </a:p>
          <a:p>
            <a:pPr eaLnBrk="1" hangingPunct="1">
              <a:spcBef>
                <a:spcPct val="50000"/>
              </a:spcBef>
            </a:pPr>
            <a:r>
              <a:rPr lang="en-AU" sz="2000">
                <a:latin typeface="Arial" charset="0"/>
                <a:cs typeface="Courier New" pitchFamily="49" charset="0"/>
              </a:rPr>
              <a:t>MEN - Clause 5.1.3</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dissolve">
                                      <p:cBhvr>
                                        <p:cTn id="7" dur="500"/>
                                        <p:tgtEl>
                                          <p:spTgt spid="174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5"/>
                                        </p:tgtEl>
                                        <p:attrNameLst>
                                          <p:attrName>style.visibility</p:attrName>
                                        </p:attrNameLst>
                                      </p:cBhvr>
                                      <p:to>
                                        <p:strVal val="visible"/>
                                      </p:to>
                                    </p:set>
                                    <p:animEffect transition="in" filter="dissolve">
                                      <p:cBhvr>
                                        <p:cTn id="12" dur="500"/>
                                        <p:tgtEl>
                                          <p:spTgt spid="1741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7412"/>
                                        </p:tgtEl>
                                        <p:attrNameLst>
                                          <p:attrName>style.visibility</p:attrName>
                                        </p:attrNameLst>
                                      </p:cBhvr>
                                      <p:to>
                                        <p:strVal val="visible"/>
                                      </p:to>
                                    </p:set>
                                    <p:anim calcmode="lin" valueType="num">
                                      <p:cBhvr>
                                        <p:cTn id="16" dur="500" fill="hold"/>
                                        <p:tgtEl>
                                          <p:spTgt spid="17412"/>
                                        </p:tgtEl>
                                        <p:attrNameLst>
                                          <p:attrName>ppt_w</p:attrName>
                                        </p:attrNameLst>
                                      </p:cBhvr>
                                      <p:tavLst>
                                        <p:tav tm="0">
                                          <p:val>
                                            <p:fltVal val="0"/>
                                          </p:val>
                                        </p:tav>
                                        <p:tav tm="100000">
                                          <p:val>
                                            <p:strVal val="#ppt_w"/>
                                          </p:val>
                                        </p:tav>
                                      </p:tavLst>
                                    </p:anim>
                                    <p:anim calcmode="lin" valueType="num">
                                      <p:cBhvr>
                                        <p:cTn id="17" dur="500" fill="hold"/>
                                        <p:tgtEl>
                                          <p:spTgt spid="174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autoUpdateAnimBg="0"/>
      <p:bldP spid="17414" grpId="0" autoUpdateAnimBg="0"/>
      <p:bldP spid="1741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843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11</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8438"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maximum permissible resistance of a main earthing conductor or any equipotential bonding conductor?</a:t>
            </a:r>
            <a:endParaRPr lang="en-AU" sz="2000">
              <a:solidFill>
                <a:srgbClr val="FFFF00"/>
              </a:solidFill>
              <a:latin typeface="Arial" charset="0"/>
              <a:cs typeface="Times New Roman" pitchFamily="18" charset="0"/>
            </a:endParaRPr>
          </a:p>
        </p:txBody>
      </p:sp>
      <p:sp>
        <p:nvSpPr>
          <p:cNvPr id="18439"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0.5</a:t>
            </a:r>
            <a:r>
              <a:rPr lang="el-GR" sz="2000">
                <a:latin typeface="Arial" charset="0"/>
                <a:cs typeface="Arial" charset="0"/>
              </a:rPr>
              <a:t>Ω</a:t>
            </a:r>
          </a:p>
          <a:p>
            <a:pPr eaLnBrk="1" hangingPunct="1">
              <a:spcBef>
                <a:spcPct val="50000"/>
              </a:spcBef>
            </a:pPr>
            <a:r>
              <a:rPr lang="en-AU" sz="2000">
                <a:latin typeface="Arial" charset="0"/>
                <a:cs typeface="Courier New" pitchFamily="49" charset="0"/>
              </a:rPr>
              <a:t>Clause 8.3.5.2(b), 5.5.1.4</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438"/>
                                        </p:tgtEl>
                                        <p:attrNameLst>
                                          <p:attrName>style.visibility</p:attrName>
                                        </p:attrNameLst>
                                      </p:cBhvr>
                                      <p:to>
                                        <p:strVal val="visible"/>
                                      </p:to>
                                    </p:set>
                                    <p:animEffect transition="in" filter="dissolve">
                                      <p:cBhvr>
                                        <p:cTn id="7" dur="500"/>
                                        <p:tgtEl>
                                          <p:spTgt spid="184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9"/>
                                        </p:tgtEl>
                                        <p:attrNameLst>
                                          <p:attrName>style.visibility</p:attrName>
                                        </p:attrNameLst>
                                      </p:cBhvr>
                                      <p:to>
                                        <p:strVal val="visible"/>
                                      </p:to>
                                    </p:set>
                                    <p:animEffect transition="in" filter="dissolve">
                                      <p:cBhvr>
                                        <p:cTn id="12" dur="500"/>
                                        <p:tgtEl>
                                          <p:spTgt spid="1843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8436"/>
                                        </p:tgtEl>
                                        <p:attrNameLst>
                                          <p:attrName>style.visibility</p:attrName>
                                        </p:attrNameLst>
                                      </p:cBhvr>
                                      <p:to>
                                        <p:strVal val="visible"/>
                                      </p:to>
                                    </p:set>
                                    <p:anim calcmode="lin" valueType="num">
                                      <p:cBhvr>
                                        <p:cTn id="16" dur="500" fill="hold"/>
                                        <p:tgtEl>
                                          <p:spTgt spid="18436"/>
                                        </p:tgtEl>
                                        <p:attrNameLst>
                                          <p:attrName>ppt_w</p:attrName>
                                        </p:attrNameLst>
                                      </p:cBhvr>
                                      <p:tavLst>
                                        <p:tav tm="0">
                                          <p:val>
                                            <p:fltVal val="0"/>
                                          </p:val>
                                        </p:tav>
                                        <p:tav tm="100000">
                                          <p:val>
                                            <p:strVal val="#ppt_w"/>
                                          </p:val>
                                        </p:tav>
                                      </p:tavLst>
                                    </p:anim>
                                    <p:anim calcmode="lin" valueType="num">
                                      <p:cBhvr>
                                        <p:cTn id="17" dur="500" fill="hold"/>
                                        <p:tgtEl>
                                          <p:spTgt spid="184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animBg="1" autoUpdateAnimBg="0"/>
      <p:bldP spid="18438" grpId="0" autoUpdateAnimBg="0"/>
      <p:bldP spid="1843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946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12</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9462"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minimum permissible size of a copper main earthing conductor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or table number.</a:t>
            </a:r>
            <a:endParaRPr lang="en-AU" sz="2000" dirty="0">
              <a:solidFill>
                <a:srgbClr val="FFFF00"/>
              </a:solidFill>
              <a:latin typeface="Arial" charset="0"/>
              <a:cs typeface="Times New Roman" pitchFamily="18" charset="0"/>
            </a:endParaRPr>
          </a:p>
        </p:txBody>
      </p:sp>
      <p:sp>
        <p:nvSpPr>
          <p:cNvPr id="19463"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4 </a:t>
            </a:r>
            <a:r>
              <a:rPr lang="en-AU" sz="2000" dirty="0" smtClean="0">
                <a:latin typeface="Arial" charset="0"/>
                <a:cs typeface="Courier New" pitchFamily="49" charset="0"/>
              </a:rPr>
              <a:t>mm²</a:t>
            </a:r>
            <a:endParaRPr lang="en-AU" sz="2000" dirty="0">
              <a:latin typeface="Arial" charset="0"/>
              <a:cs typeface="Courier New" pitchFamily="49" charset="0"/>
            </a:endParaRP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5.3.3.2 (PG279), </a:t>
            </a:r>
            <a:r>
              <a:rPr lang="en-AU" sz="2000" dirty="0">
                <a:latin typeface="Arial" charset="0"/>
                <a:cs typeface="Courier New" pitchFamily="49" charset="0"/>
              </a:rPr>
              <a:t>Table </a:t>
            </a:r>
            <a:r>
              <a:rPr lang="en-AU" sz="2000" dirty="0" smtClean="0">
                <a:latin typeface="Arial" charset="0"/>
                <a:cs typeface="Courier New" pitchFamily="49" charset="0"/>
              </a:rPr>
              <a:t>5.1 (PG278)</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9462"/>
                                        </p:tgtEl>
                                        <p:attrNameLst>
                                          <p:attrName>style.visibility</p:attrName>
                                        </p:attrNameLst>
                                      </p:cBhvr>
                                      <p:to>
                                        <p:strVal val="visible"/>
                                      </p:to>
                                    </p:set>
                                    <p:animEffect transition="in" filter="dissolve">
                                      <p:cBhvr>
                                        <p:cTn id="7" dur="500"/>
                                        <p:tgtEl>
                                          <p:spTgt spid="194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63"/>
                                        </p:tgtEl>
                                        <p:attrNameLst>
                                          <p:attrName>style.visibility</p:attrName>
                                        </p:attrNameLst>
                                      </p:cBhvr>
                                      <p:to>
                                        <p:strVal val="visible"/>
                                      </p:to>
                                    </p:set>
                                    <p:animEffect transition="in" filter="dissolve">
                                      <p:cBhvr>
                                        <p:cTn id="12" dur="500"/>
                                        <p:tgtEl>
                                          <p:spTgt spid="1946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9460"/>
                                        </p:tgtEl>
                                        <p:attrNameLst>
                                          <p:attrName>style.visibility</p:attrName>
                                        </p:attrNameLst>
                                      </p:cBhvr>
                                      <p:to>
                                        <p:strVal val="visible"/>
                                      </p:to>
                                    </p:set>
                                    <p:anim calcmode="lin" valueType="num">
                                      <p:cBhvr>
                                        <p:cTn id="16" dur="500" fill="hold"/>
                                        <p:tgtEl>
                                          <p:spTgt spid="19460"/>
                                        </p:tgtEl>
                                        <p:attrNameLst>
                                          <p:attrName>ppt_w</p:attrName>
                                        </p:attrNameLst>
                                      </p:cBhvr>
                                      <p:tavLst>
                                        <p:tav tm="0">
                                          <p:val>
                                            <p:fltVal val="0"/>
                                          </p:val>
                                        </p:tav>
                                        <p:tav tm="100000">
                                          <p:val>
                                            <p:strVal val="#ppt_w"/>
                                          </p:val>
                                        </p:tav>
                                      </p:tavLst>
                                    </p:anim>
                                    <p:anim calcmode="lin" valueType="num">
                                      <p:cBhvr>
                                        <p:cTn id="17" dur="500" fill="hold"/>
                                        <p:tgtEl>
                                          <p:spTgt spid="1946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autoUpdateAnimBg="0"/>
      <p:bldP spid="19462" grpId="0" autoUpdateAnimBg="0"/>
      <p:bldP spid="1946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048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13</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0486"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An Earthed Situation is where there is a reasonable chance of a person touching ………… and at the same time coming into contact with an earth.</a:t>
            </a:r>
            <a:br>
              <a:rPr lang="en-AU" sz="2000">
                <a:solidFill>
                  <a:srgbClr val="FFFF00"/>
                </a:solidFill>
                <a:latin typeface="Arial" charset="0"/>
                <a:cs typeface="Courier New" pitchFamily="49" charset="0"/>
              </a:rPr>
            </a:br>
            <a:r>
              <a:rPr lang="en-AU" sz="2000">
                <a:solidFill>
                  <a:srgbClr val="FFFF00"/>
                </a:solidFill>
                <a:latin typeface="Arial" charset="0"/>
                <a:cs typeface="Courier New" pitchFamily="49" charset="0"/>
              </a:rPr>
              <a:t>Give the AS/NZS clause number.</a:t>
            </a:r>
            <a:endParaRPr lang="en-AU" sz="2000">
              <a:solidFill>
                <a:srgbClr val="FFFF00"/>
              </a:solidFill>
              <a:latin typeface="Arial" charset="0"/>
              <a:cs typeface="Times New Roman" pitchFamily="18" charset="0"/>
            </a:endParaRPr>
          </a:p>
        </p:txBody>
      </p:sp>
      <p:sp>
        <p:nvSpPr>
          <p:cNvPr id="20487"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Conductive parts</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1.4.48</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486"/>
                                        </p:tgtEl>
                                        <p:attrNameLst>
                                          <p:attrName>style.visibility</p:attrName>
                                        </p:attrNameLst>
                                      </p:cBhvr>
                                      <p:to>
                                        <p:strVal val="visible"/>
                                      </p:to>
                                    </p:set>
                                    <p:animEffect transition="in" filter="dissolve">
                                      <p:cBhvr>
                                        <p:cTn id="7" dur="500"/>
                                        <p:tgtEl>
                                          <p:spTgt spid="204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7"/>
                                        </p:tgtEl>
                                        <p:attrNameLst>
                                          <p:attrName>style.visibility</p:attrName>
                                        </p:attrNameLst>
                                      </p:cBhvr>
                                      <p:to>
                                        <p:strVal val="visible"/>
                                      </p:to>
                                    </p:set>
                                    <p:animEffect transition="in" filter="dissolve">
                                      <p:cBhvr>
                                        <p:cTn id="12" dur="500"/>
                                        <p:tgtEl>
                                          <p:spTgt spid="2048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0484"/>
                                        </p:tgtEl>
                                        <p:attrNameLst>
                                          <p:attrName>style.visibility</p:attrName>
                                        </p:attrNameLst>
                                      </p:cBhvr>
                                      <p:to>
                                        <p:strVal val="visible"/>
                                      </p:to>
                                    </p:set>
                                    <p:anim calcmode="lin" valueType="num">
                                      <p:cBhvr>
                                        <p:cTn id="16" dur="500" fill="hold"/>
                                        <p:tgtEl>
                                          <p:spTgt spid="20484"/>
                                        </p:tgtEl>
                                        <p:attrNameLst>
                                          <p:attrName>ppt_w</p:attrName>
                                        </p:attrNameLst>
                                      </p:cBhvr>
                                      <p:tavLst>
                                        <p:tav tm="0">
                                          <p:val>
                                            <p:fltVal val="0"/>
                                          </p:val>
                                        </p:tav>
                                        <p:tav tm="100000">
                                          <p:val>
                                            <p:strVal val="#ppt_w"/>
                                          </p:val>
                                        </p:tav>
                                      </p:tavLst>
                                    </p:anim>
                                    <p:anim calcmode="lin" valueType="num">
                                      <p:cBhvr>
                                        <p:cTn id="17" dur="500" fill="hold"/>
                                        <p:tgtEl>
                                          <p:spTgt spid="2048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animBg="1" autoUpdateAnimBg="0"/>
      <p:bldP spid="20486" grpId="0" autoUpdateAnimBg="0"/>
      <p:bldP spid="2048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150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14</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151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Any situation within ……… metres of a concrete floor or metal pipe is deemed to be an earthed situation.</a:t>
            </a:r>
            <a:br>
              <a:rPr lang="en-AU" sz="2000">
                <a:solidFill>
                  <a:srgbClr val="FFFF00"/>
                </a:solidFill>
                <a:latin typeface="Arial" charset="0"/>
                <a:cs typeface="Courier New" pitchFamily="49" charset="0"/>
              </a:rPr>
            </a:br>
            <a:r>
              <a:rPr lang="en-AU" sz="2000">
                <a:solidFill>
                  <a:srgbClr val="FFFF00"/>
                </a:solidFill>
                <a:latin typeface="Arial" charset="0"/>
                <a:cs typeface="Courier New" pitchFamily="49" charset="0"/>
              </a:rPr>
              <a:t>Give the AS/NZS clause or table number.</a:t>
            </a:r>
            <a:endParaRPr lang="en-AU" sz="2000">
              <a:solidFill>
                <a:srgbClr val="FFFF00"/>
              </a:solidFill>
              <a:latin typeface="Arial" charset="0"/>
              <a:cs typeface="Times New Roman" pitchFamily="18" charset="0"/>
            </a:endParaRPr>
          </a:p>
        </p:txBody>
      </p:sp>
      <p:sp>
        <p:nvSpPr>
          <p:cNvPr id="2151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smtClean="0">
                <a:latin typeface="Arial" charset="0"/>
                <a:cs typeface="Courier New" pitchFamily="49" charset="0"/>
              </a:rPr>
              <a:t>2.5 meters</a:t>
            </a:r>
            <a:endParaRPr lang="en-AU" sz="2000" dirty="0">
              <a:latin typeface="Arial" charset="0"/>
              <a:cs typeface="Courier New" pitchFamily="49" charset="0"/>
            </a:endParaRP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1.4.48</a:t>
            </a:r>
            <a:r>
              <a:rPr lang="en-AU" sz="2000" dirty="0" smtClean="0">
                <a:latin typeface="Arial" charset="0"/>
                <a:cs typeface="Arial" charset="0"/>
              </a:rPr>
              <a:t> </a:t>
            </a:r>
            <a:r>
              <a:rPr lang="en-AU" sz="2000" dirty="0">
                <a:latin typeface="Arial" charset="0"/>
                <a:cs typeface="Arial" charset="0"/>
              </a:rPr>
              <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1510"/>
                                        </p:tgtEl>
                                        <p:attrNameLst>
                                          <p:attrName>style.visibility</p:attrName>
                                        </p:attrNameLst>
                                      </p:cBhvr>
                                      <p:to>
                                        <p:strVal val="visible"/>
                                      </p:to>
                                    </p:set>
                                    <p:animEffect transition="in" filter="dissolve">
                                      <p:cBhvr>
                                        <p:cTn id="7" dur="500"/>
                                        <p:tgtEl>
                                          <p:spTgt spid="215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11"/>
                                        </p:tgtEl>
                                        <p:attrNameLst>
                                          <p:attrName>style.visibility</p:attrName>
                                        </p:attrNameLst>
                                      </p:cBhvr>
                                      <p:to>
                                        <p:strVal val="visible"/>
                                      </p:to>
                                    </p:set>
                                    <p:animEffect transition="in" filter="dissolve">
                                      <p:cBhvr>
                                        <p:cTn id="12" dur="500"/>
                                        <p:tgtEl>
                                          <p:spTgt spid="2151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1508"/>
                                        </p:tgtEl>
                                        <p:attrNameLst>
                                          <p:attrName>style.visibility</p:attrName>
                                        </p:attrNameLst>
                                      </p:cBhvr>
                                      <p:to>
                                        <p:strVal val="visible"/>
                                      </p:to>
                                    </p:set>
                                    <p:anim calcmode="lin" valueType="num">
                                      <p:cBhvr>
                                        <p:cTn id="16" dur="500" fill="hold"/>
                                        <p:tgtEl>
                                          <p:spTgt spid="21508"/>
                                        </p:tgtEl>
                                        <p:attrNameLst>
                                          <p:attrName>ppt_w</p:attrName>
                                        </p:attrNameLst>
                                      </p:cBhvr>
                                      <p:tavLst>
                                        <p:tav tm="0">
                                          <p:val>
                                            <p:fltVal val="0"/>
                                          </p:val>
                                        </p:tav>
                                        <p:tav tm="100000">
                                          <p:val>
                                            <p:strVal val="#ppt_w"/>
                                          </p:val>
                                        </p:tav>
                                      </p:tavLst>
                                    </p:anim>
                                    <p:anim calcmode="lin" valueType="num">
                                      <p:cBhvr>
                                        <p:cTn id="17" dur="500" fill="hold"/>
                                        <p:tgtEl>
                                          <p:spTgt spid="2150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autoUpdateAnimBg="0"/>
      <p:bldP spid="21510" grpId="0" autoUpdateAnimBg="0"/>
      <p:bldP spid="21511"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253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15</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2534"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All parts of a …………… are deemed to be an earthed situation.</a:t>
            </a:r>
            <a:br>
              <a:rPr lang="en-AU" sz="2000">
                <a:solidFill>
                  <a:srgbClr val="FFFF00"/>
                </a:solidFill>
                <a:latin typeface="Arial" charset="0"/>
                <a:cs typeface="Courier New" pitchFamily="49" charset="0"/>
              </a:rPr>
            </a:br>
            <a:r>
              <a:rPr lang="en-AU" sz="2000">
                <a:solidFill>
                  <a:srgbClr val="FFFF00"/>
                </a:solidFill>
                <a:latin typeface="Arial" charset="0"/>
                <a:cs typeface="Courier New" pitchFamily="49" charset="0"/>
              </a:rPr>
              <a:t>Give the AS/NZS clause or table number.</a:t>
            </a:r>
            <a:endParaRPr lang="en-AU" sz="2000">
              <a:solidFill>
                <a:srgbClr val="FFFF00"/>
              </a:solidFill>
              <a:latin typeface="Arial" charset="0"/>
              <a:cs typeface="Times New Roman" pitchFamily="18" charset="0"/>
            </a:endParaRPr>
          </a:p>
        </p:txBody>
      </p:sp>
      <p:sp>
        <p:nvSpPr>
          <p:cNvPr id="22535"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Bathroom, laundry, lavatory, toilet, or kitchen</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1.4.48</a:t>
            </a:r>
            <a:r>
              <a:rPr lang="en-AU" sz="2000" dirty="0" smtClean="0">
                <a:latin typeface="Arial" charset="0"/>
                <a:cs typeface="Arial" charset="0"/>
              </a:rPr>
              <a:t> </a:t>
            </a:r>
            <a:r>
              <a:rPr lang="en-AU" sz="2000" dirty="0">
                <a:latin typeface="Arial" charset="0"/>
                <a:cs typeface="Arial" charset="0"/>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2534"/>
                                        </p:tgtEl>
                                        <p:attrNameLst>
                                          <p:attrName>style.visibility</p:attrName>
                                        </p:attrNameLst>
                                      </p:cBhvr>
                                      <p:to>
                                        <p:strVal val="visible"/>
                                      </p:to>
                                    </p:set>
                                    <p:animEffect transition="in" filter="dissolve">
                                      <p:cBhvr>
                                        <p:cTn id="7" dur="500"/>
                                        <p:tgtEl>
                                          <p:spTgt spid="225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5"/>
                                        </p:tgtEl>
                                        <p:attrNameLst>
                                          <p:attrName>style.visibility</p:attrName>
                                        </p:attrNameLst>
                                      </p:cBhvr>
                                      <p:to>
                                        <p:strVal val="visible"/>
                                      </p:to>
                                    </p:set>
                                    <p:animEffect transition="in" filter="dissolve">
                                      <p:cBhvr>
                                        <p:cTn id="12" dur="500"/>
                                        <p:tgtEl>
                                          <p:spTgt spid="2253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2532"/>
                                        </p:tgtEl>
                                        <p:attrNameLst>
                                          <p:attrName>style.visibility</p:attrName>
                                        </p:attrNameLst>
                                      </p:cBhvr>
                                      <p:to>
                                        <p:strVal val="visible"/>
                                      </p:to>
                                    </p:set>
                                    <p:anim calcmode="lin" valueType="num">
                                      <p:cBhvr>
                                        <p:cTn id="16" dur="500" fill="hold"/>
                                        <p:tgtEl>
                                          <p:spTgt spid="22532"/>
                                        </p:tgtEl>
                                        <p:attrNameLst>
                                          <p:attrName>ppt_w</p:attrName>
                                        </p:attrNameLst>
                                      </p:cBhvr>
                                      <p:tavLst>
                                        <p:tav tm="0">
                                          <p:val>
                                            <p:fltVal val="0"/>
                                          </p:val>
                                        </p:tav>
                                        <p:tav tm="100000">
                                          <p:val>
                                            <p:strVal val="#ppt_w"/>
                                          </p:val>
                                        </p:tav>
                                      </p:tavLst>
                                    </p:anim>
                                    <p:anim calcmode="lin" valueType="num">
                                      <p:cBhvr>
                                        <p:cTn id="17" dur="500" fill="hold"/>
                                        <p:tgtEl>
                                          <p:spTgt spid="2253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autoUpdateAnimBg="0"/>
      <p:bldP spid="22534" grpId="0" autoUpdateAnimBg="0"/>
      <p:bldP spid="22535"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355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16</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3558"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Any situation which is external to a building and within ……… is deemed to be an earthed situation.</a:t>
            </a:r>
            <a:br>
              <a:rPr lang="en-AU" sz="2000">
                <a:solidFill>
                  <a:srgbClr val="FFFF00"/>
                </a:solidFill>
                <a:latin typeface="Arial" charset="0"/>
                <a:cs typeface="Courier New" pitchFamily="49" charset="0"/>
              </a:rPr>
            </a:br>
            <a:r>
              <a:rPr lang="en-AU" sz="2000">
                <a:solidFill>
                  <a:srgbClr val="FFFF00"/>
                </a:solidFill>
                <a:latin typeface="Arial" charset="0"/>
                <a:cs typeface="Courier New" pitchFamily="49" charset="0"/>
              </a:rPr>
              <a:t>Give the AS/NZS clause or table number.</a:t>
            </a:r>
            <a:endParaRPr lang="en-AU" sz="2000">
              <a:solidFill>
                <a:srgbClr val="FFFF00"/>
              </a:solidFill>
              <a:latin typeface="Arial" charset="0"/>
              <a:cs typeface="Times New Roman" pitchFamily="18" charset="0"/>
            </a:endParaRPr>
          </a:p>
        </p:txBody>
      </p:sp>
      <p:sp>
        <p:nvSpPr>
          <p:cNvPr id="23559"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r>
              <a:rPr lang="en-US" sz="2000" dirty="0" smtClean="0">
                <a:latin typeface="Arial" charset="0"/>
                <a:cs typeface="Courier New" pitchFamily="49" charset="0"/>
              </a:rPr>
              <a:t>External to a building</a:t>
            </a:r>
            <a:endParaRPr lang="en-US" sz="2000" dirty="0">
              <a:latin typeface="Arial" charset="0"/>
              <a:cs typeface="Courier New" pitchFamily="49" charset="0"/>
            </a:endParaRPr>
          </a:p>
          <a:p>
            <a:pPr eaLnBrk="1" hangingPunct="1">
              <a:spcBef>
                <a:spcPct val="50000"/>
              </a:spcBef>
            </a:pPr>
            <a:r>
              <a:rPr lang="en-AU" sz="2000" dirty="0">
                <a:latin typeface="Arial" charset="0"/>
                <a:cs typeface="Courier New" pitchFamily="49" charset="0"/>
              </a:rPr>
              <a:t>2.5 metres </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1.4.48</a:t>
            </a:r>
            <a:r>
              <a:rPr lang="en-AU" sz="2000" dirty="0" smtClean="0">
                <a:latin typeface="Arial" charset="0"/>
                <a:cs typeface="Arial" charset="0"/>
              </a:rPr>
              <a:t> </a:t>
            </a:r>
            <a:r>
              <a:rPr lang="en-AU" sz="2000" dirty="0">
                <a:latin typeface="Arial" charset="0"/>
                <a:cs typeface="Arial" charset="0"/>
              </a:rPr>
              <a:t>(b)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558"/>
                                        </p:tgtEl>
                                        <p:attrNameLst>
                                          <p:attrName>style.visibility</p:attrName>
                                        </p:attrNameLst>
                                      </p:cBhvr>
                                      <p:to>
                                        <p:strVal val="visible"/>
                                      </p:to>
                                    </p:set>
                                    <p:animEffect transition="in" filter="dissolve">
                                      <p:cBhvr>
                                        <p:cTn id="7" dur="500"/>
                                        <p:tgtEl>
                                          <p:spTgt spid="235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559"/>
                                        </p:tgtEl>
                                        <p:attrNameLst>
                                          <p:attrName>style.visibility</p:attrName>
                                        </p:attrNameLst>
                                      </p:cBhvr>
                                      <p:to>
                                        <p:strVal val="visible"/>
                                      </p:to>
                                    </p:set>
                                    <p:animEffect transition="in" filter="dissolve">
                                      <p:cBhvr>
                                        <p:cTn id="12" dur="500"/>
                                        <p:tgtEl>
                                          <p:spTgt spid="2355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3556"/>
                                        </p:tgtEl>
                                        <p:attrNameLst>
                                          <p:attrName>style.visibility</p:attrName>
                                        </p:attrNameLst>
                                      </p:cBhvr>
                                      <p:to>
                                        <p:strVal val="visible"/>
                                      </p:to>
                                    </p:set>
                                    <p:anim calcmode="lin" valueType="num">
                                      <p:cBhvr>
                                        <p:cTn id="16" dur="500" fill="hold"/>
                                        <p:tgtEl>
                                          <p:spTgt spid="23556"/>
                                        </p:tgtEl>
                                        <p:attrNameLst>
                                          <p:attrName>ppt_w</p:attrName>
                                        </p:attrNameLst>
                                      </p:cBhvr>
                                      <p:tavLst>
                                        <p:tav tm="0">
                                          <p:val>
                                            <p:fltVal val="0"/>
                                          </p:val>
                                        </p:tav>
                                        <p:tav tm="100000">
                                          <p:val>
                                            <p:strVal val="#ppt_w"/>
                                          </p:val>
                                        </p:tav>
                                      </p:tavLst>
                                    </p:anim>
                                    <p:anim calcmode="lin" valueType="num">
                                      <p:cBhvr>
                                        <p:cTn id="17" dur="500" fill="hold"/>
                                        <p:tgtEl>
                                          <p:spTgt spid="235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autoUpdateAnimBg="0"/>
      <p:bldP spid="23558" grpId="0" autoUpdateAnimBg="0"/>
      <p:bldP spid="23559"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458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17</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4582"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provide an earthing conductor to a lighting point consisting of a ceiling mounted batten holder installed inside a domestic building?</a:t>
            </a:r>
            <a:endParaRPr lang="en-AU" sz="2000">
              <a:solidFill>
                <a:srgbClr val="FFFF00"/>
              </a:solidFill>
              <a:latin typeface="Arial" charset="0"/>
              <a:cs typeface="Times New Roman" pitchFamily="18" charset="0"/>
            </a:endParaRPr>
          </a:p>
        </p:txBody>
      </p:sp>
      <p:sp>
        <p:nvSpPr>
          <p:cNvPr id="24583"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Yes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5.4.3</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4582"/>
                                        </p:tgtEl>
                                        <p:attrNameLst>
                                          <p:attrName>style.visibility</p:attrName>
                                        </p:attrNameLst>
                                      </p:cBhvr>
                                      <p:to>
                                        <p:strVal val="visible"/>
                                      </p:to>
                                    </p:set>
                                    <p:animEffect transition="in" filter="dissolve">
                                      <p:cBhvr>
                                        <p:cTn id="7" dur="500"/>
                                        <p:tgtEl>
                                          <p:spTgt spid="245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83"/>
                                        </p:tgtEl>
                                        <p:attrNameLst>
                                          <p:attrName>style.visibility</p:attrName>
                                        </p:attrNameLst>
                                      </p:cBhvr>
                                      <p:to>
                                        <p:strVal val="visible"/>
                                      </p:to>
                                    </p:set>
                                    <p:animEffect transition="in" filter="dissolve">
                                      <p:cBhvr>
                                        <p:cTn id="12" dur="500"/>
                                        <p:tgtEl>
                                          <p:spTgt spid="2458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4580"/>
                                        </p:tgtEl>
                                        <p:attrNameLst>
                                          <p:attrName>style.visibility</p:attrName>
                                        </p:attrNameLst>
                                      </p:cBhvr>
                                      <p:to>
                                        <p:strVal val="visible"/>
                                      </p:to>
                                    </p:set>
                                    <p:anim calcmode="lin" valueType="num">
                                      <p:cBhvr>
                                        <p:cTn id="16" dur="500" fill="hold"/>
                                        <p:tgtEl>
                                          <p:spTgt spid="24580"/>
                                        </p:tgtEl>
                                        <p:attrNameLst>
                                          <p:attrName>ppt_w</p:attrName>
                                        </p:attrNameLst>
                                      </p:cBhvr>
                                      <p:tavLst>
                                        <p:tav tm="0">
                                          <p:val>
                                            <p:fltVal val="0"/>
                                          </p:val>
                                        </p:tav>
                                        <p:tav tm="100000">
                                          <p:val>
                                            <p:strVal val="#ppt_w"/>
                                          </p:val>
                                        </p:tav>
                                      </p:tavLst>
                                    </p:anim>
                                    <p:anim calcmode="lin" valueType="num">
                                      <p:cBhvr>
                                        <p:cTn id="17" dur="500" fill="hold"/>
                                        <p:tgtEl>
                                          <p:spTgt spid="2458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autoUpdateAnimBg="0"/>
      <p:bldP spid="24582" grpId="0" autoUpdateAnimBg="0"/>
      <p:bldP spid="24583"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560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18</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560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install a general purpose 10 amp socket-outlet without earthing the earthing contact?</a:t>
            </a:r>
            <a:endParaRPr lang="en-AU" sz="2000">
              <a:solidFill>
                <a:srgbClr val="FFFF00"/>
              </a:solidFill>
              <a:latin typeface="Arial" charset="0"/>
              <a:cs typeface="Times New Roman" pitchFamily="18" charset="0"/>
            </a:endParaRPr>
          </a:p>
        </p:txBody>
      </p:sp>
      <p:sp>
        <p:nvSpPr>
          <p:cNvPr id="25607"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5.4.2</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606"/>
                                        </p:tgtEl>
                                        <p:attrNameLst>
                                          <p:attrName>style.visibility</p:attrName>
                                        </p:attrNameLst>
                                      </p:cBhvr>
                                      <p:to>
                                        <p:strVal val="visible"/>
                                      </p:to>
                                    </p:set>
                                    <p:animEffect transition="in" filter="dissolve">
                                      <p:cBhvr>
                                        <p:cTn id="7" dur="500"/>
                                        <p:tgtEl>
                                          <p:spTgt spid="256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607"/>
                                        </p:tgtEl>
                                        <p:attrNameLst>
                                          <p:attrName>style.visibility</p:attrName>
                                        </p:attrNameLst>
                                      </p:cBhvr>
                                      <p:to>
                                        <p:strVal val="visible"/>
                                      </p:to>
                                    </p:set>
                                    <p:animEffect transition="in" filter="dissolve">
                                      <p:cBhvr>
                                        <p:cTn id="12" dur="500"/>
                                        <p:tgtEl>
                                          <p:spTgt spid="2560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5604"/>
                                        </p:tgtEl>
                                        <p:attrNameLst>
                                          <p:attrName>style.visibility</p:attrName>
                                        </p:attrNameLst>
                                      </p:cBhvr>
                                      <p:to>
                                        <p:strVal val="visible"/>
                                      </p:to>
                                    </p:set>
                                    <p:anim calcmode="lin" valueType="num">
                                      <p:cBhvr>
                                        <p:cTn id="16" dur="500" fill="hold"/>
                                        <p:tgtEl>
                                          <p:spTgt spid="25604"/>
                                        </p:tgtEl>
                                        <p:attrNameLst>
                                          <p:attrName>ppt_w</p:attrName>
                                        </p:attrNameLst>
                                      </p:cBhvr>
                                      <p:tavLst>
                                        <p:tav tm="0">
                                          <p:val>
                                            <p:fltVal val="0"/>
                                          </p:val>
                                        </p:tav>
                                        <p:tav tm="100000">
                                          <p:val>
                                            <p:strVal val="#ppt_w"/>
                                          </p:val>
                                        </p:tav>
                                      </p:tavLst>
                                    </p:anim>
                                    <p:anim calcmode="lin" valueType="num">
                                      <p:cBhvr>
                                        <p:cTn id="17" dur="500" fill="hold"/>
                                        <p:tgtEl>
                                          <p:spTgt spid="2560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autoUpdateAnimBg="0"/>
      <p:bldP spid="25606" grpId="0" autoUpdateAnimBg="0"/>
      <p:bldP spid="2560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7173" name="Rectangle 5"/>
          <p:cNvSpPr>
            <a:spLocks noGrp="1" noChangeArrowheads="1"/>
          </p:cNvSpPr>
          <p:nvPr>
            <p:ph type="title"/>
          </p:nvPr>
        </p:nvSpPr>
        <p:spPr>
          <a:xfrm>
            <a:off x="685800" y="0"/>
            <a:ext cx="7772400" cy="533400"/>
          </a:xfrm>
        </p:spPr>
        <p:txBody>
          <a:bodyPr lIns="92075" tIns="46038" rIns="92075" bIns="46038"/>
          <a:lstStyle/>
          <a:p>
            <a:pPr eaLnBrk="1" hangingPunct="1"/>
            <a:r>
              <a:rPr lang="en-US" sz="3200" smtClean="0">
                <a:latin typeface="Arial Unicode MS" pitchFamily="34" charset="-128"/>
              </a:rPr>
              <a:t>Question 1</a:t>
            </a:r>
            <a:endParaRPr lang="en-AU" sz="3200" smtClean="0">
              <a:latin typeface="Arial Unicode MS" pitchFamily="34" charset="-128"/>
            </a:endParaRPr>
          </a:p>
        </p:txBody>
      </p:sp>
      <p:sp>
        <p:nvSpPr>
          <p:cNvPr id="7174"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earthed?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7175"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Connected to both the supply neutral and the general mass of earth in accordance with the appropriate requirements of this standard.</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1.4.47</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dissolve">
                                      <p:cBhvr>
                                        <p:cTn id="7" dur="500"/>
                                        <p:tgtEl>
                                          <p:spTgt spid="71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175"/>
                                        </p:tgtEl>
                                        <p:attrNameLst>
                                          <p:attrName>style.visibility</p:attrName>
                                        </p:attrNameLst>
                                      </p:cBhvr>
                                      <p:to>
                                        <p:strVal val="visible"/>
                                      </p:to>
                                    </p:set>
                                    <p:animEffect transition="in" filter="dissolve">
                                      <p:cBhvr>
                                        <p:cTn id="12" dur="500"/>
                                        <p:tgtEl>
                                          <p:spTgt spid="717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7172"/>
                                        </p:tgtEl>
                                        <p:attrNameLst>
                                          <p:attrName>style.visibility</p:attrName>
                                        </p:attrNameLst>
                                      </p:cBhvr>
                                      <p:to>
                                        <p:strVal val="visible"/>
                                      </p:to>
                                    </p:set>
                                    <p:anim calcmode="lin" valueType="num">
                                      <p:cBhvr>
                                        <p:cTn id="16" dur="500" fill="hold"/>
                                        <p:tgtEl>
                                          <p:spTgt spid="7172"/>
                                        </p:tgtEl>
                                        <p:attrNameLst>
                                          <p:attrName>ppt_w</p:attrName>
                                        </p:attrNameLst>
                                      </p:cBhvr>
                                      <p:tavLst>
                                        <p:tav tm="0">
                                          <p:val>
                                            <p:fltVal val="0"/>
                                          </p:val>
                                        </p:tav>
                                        <p:tav tm="100000">
                                          <p:val>
                                            <p:strVal val="#ppt_w"/>
                                          </p:val>
                                        </p:tav>
                                      </p:tavLst>
                                    </p:anim>
                                    <p:anim calcmode="lin" valueType="num">
                                      <p:cBhvr>
                                        <p:cTn id="17" dur="500" fill="hold"/>
                                        <p:tgtEl>
                                          <p:spTgt spid="717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autoUpdateAnimBg="0"/>
      <p:bldP spid="7174" grpId="0" autoUpdateAnimBg="0"/>
      <p:bldP spid="7175"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662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19</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663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earth accessible metal parts of a low or medium voltage equipment, if the accessible material is separated from live parts by double insulation?</a:t>
            </a:r>
            <a:endParaRPr lang="en-AU" sz="2000">
              <a:solidFill>
                <a:srgbClr val="FFFF00"/>
              </a:solidFill>
              <a:latin typeface="Arial" charset="0"/>
              <a:cs typeface="Times New Roman" pitchFamily="18" charset="0"/>
            </a:endParaRPr>
          </a:p>
        </p:txBody>
      </p:sp>
      <p:sp>
        <p:nvSpPr>
          <p:cNvPr id="2663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5.4.1.1(b)(i)</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dissolve">
                                      <p:cBhvr>
                                        <p:cTn id="7" dur="500"/>
                                        <p:tgtEl>
                                          <p:spTgt spid="266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31"/>
                                        </p:tgtEl>
                                        <p:attrNameLst>
                                          <p:attrName>style.visibility</p:attrName>
                                        </p:attrNameLst>
                                      </p:cBhvr>
                                      <p:to>
                                        <p:strVal val="visible"/>
                                      </p:to>
                                    </p:set>
                                    <p:animEffect transition="in" filter="dissolve">
                                      <p:cBhvr>
                                        <p:cTn id="12" dur="500"/>
                                        <p:tgtEl>
                                          <p:spTgt spid="2663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6628"/>
                                        </p:tgtEl>
                                        <p:attrNameLst>
                                          <p:attrName>style.visibility</p:attrName>
                                        </p:attrNameLst>
                                      </p:cBhvr>
                                      <p:to>
                                        <p:strVal val="visible"/>
                                      </p:to>
                                    </p:set>
                                    <p:anim calcmode="lin" valueType="num">
                                      <p:cBhvr>
                                        <p:cTn id="16" dur="500" fill="hold"/>
                                        <p:tgtEl>
                                          <p:spTgt spid="26628"/>
                                        </p:tgtEl>
                                        <p:attrNameLst>
                                          <p:attrName>ppt_w</p:attrName>
                                        </p:attrNameLst>
                                      </p:cBhvr>
                                      <p:tavLst>
                                        <p:tav tm="0">
                                          <p:val>
                                            <p:fltVal val="0"/>
                                          </p:val>
                                        </p:tav>
                                        <p:tav tm="100000">
                                          <p:val>
                                            <p:strVal val="#ppt_w"/>
                                          </p:val>
                                        </p:tav>
                                      </p:tavLst>
                                    </p:anim>
                                    <p:anim calcmode="lin" valueType="num">
                                      <p:cBhvr>
                                        <p:cTn id="17" dur="500" fill="hold"/>
                                        <p:tgtEl>
                                          <p:spTgt spid="266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animBg="1" autoUpdateAnimBg="0"/>
      <p:bldP spid="26630" grpId="0" autoUpdateAnimBg="0"/>
      <p:bldP spid="26631"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765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20</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7654"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type of earthing system is used in most installations in W.A.?</a:t>
            </a:r>
            <a:endParaRPr lang="en-AU" sz="2000">
              <a:solidFill>
                <a:srgbClr val="FFFF00"/>
              </a:solidFill>
              <a:latin typeface="Arial" charset="0"/>
              <a:cs typeface="Times New Roman" pitchFamily="18" charset="0"/>
            </a:endParaRPr>
          </a:p>
        </p:txBody>
      </p:sp>
      <p:sp>
        <p:nvSpPr>
          <p:cNvPr id="27655"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MEN</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5.1.3</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dissolve">
                                      <p:cBhvr>
                                        <p:cTn id="7" dur="500"/>
                                        <p:tgtEl>
                                          <p:spTgt spid="276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Effect transition="in" filter="dissolve">
                                      <p:cBhvr>
                                        <p:cTn id="12" dur="500"/>
                                        <p:tgtEl>
                                          <p:spTgt spid="2765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7652"/>
                                        </p:tgtEl>
                                        <p:attrNameLst>
                                          <p:attrName>style.visibility</p:attrName>
                                        </p:attrNameLst>
                                      </p:cBhvr>
                                      <p:to>
                                        <p:strVal val="visible"/>
                                      </p:to>
                                    </p:set>
                                    <p:anim calcmode="lin" valueType="num">
                                      <p:cBhvr>
                                        <p:cTn id="16" dur="500" fill="hold"/>
                                        <p:tgtEl>
                                          <p:spTgt spid="27652"/>
                                        </p:tgtEl>
                                        <p:attrNameLst>
                                          <p:attrName>ppt_w</p:attrName>
                                        </p:attrNameLst>
                                      </p:cBhvr>
                                      <p:tavLst>
                                        <p:tav tm="0">
                                          <p:val>
                                            <p:fltVal val="0"/>
                                          </p:val>
                                        </p:tav>
                                        <p:tav tm="100000">
                                          <p:val>
                                            <p:strVal val="#ppt_w"/>
                                          </p:val>
                                        </p:tav>
                                      </p:tavLst>
                                    </p:anim>
                                    <p:anim calcmode="lin" valueType="num">
                                      <p:cBhvr>
                                        <p:cTn id="17" dur="500" fill="hold"/>
                                        <p:tgtEl>
                                          <p:spTgt spid="2765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autoUpdateAnimBg="0"/>
      <p:bldP spid="27654" grpId="0" autoUpdateAnimBg="0"/>
      <p:bldP spid="2765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867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21</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8678"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Where is the protective earth connected to the neutral in a typical domestic installation?</a:t>
            </a:r>
            <a:endParaRPr lang="en-AU" sz="2000">
              <a:solidFill>
                <a:srgbClr val="FFFF00"/>
              </a:solidFill>
              <a:latin typeface="Arial" charset="0"/>
              <a:cs typeface="Times New Roman" pitchFamily="18" charset="0"/>
            </a:endParaRPr>
          </a:p>
        </p:txBody>
      </p:sp>
      <p:sp>
        <p:nvSpPr>
          <p:cNvPr id="28679"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Switchboard – at the neutral link (usually at one end)</a:t>
            </a:r>
            <a:endParaRPr lang="el-GR" sz="2000" dirty="0">
              <a:latin typeface="Arial" charset="0"/>
              <a:cs typeface="Arial" charset="0"/>
            </a:endParaRPr>
          </a:p>
          <a:p>
            <a:pPr eaLnBrk="1" hangingPunct="1">
              <a:spcBef>
                <a:spcPct val="50000"/>
              </a:spcBef>
            </a:pPr>
            <a:r>
              <a:rPr lang="en-AU" sz="2000" dirty="0" smtClean="0">
                <a:latin typeface="Arial" charset="0"/>
                <a:cs typeface="Courier New" pitchFamily="49" charset="0"/>
              </a:rPr>
              <a:t>Clause </a:t>
            </a:r>
            <a:r>
              <a:rPr lang="en-AU" sz="2000" dirty="0">
                <a:latin typeface="Arial" charset="0"/>
                <a:cs typeface="Courier New" pitchFamily="49" charset="0"/>
              </a:rPr>
              <a:t>5.3.5.1 or figure 5.1</a:t>
            </a:r>
            <a:r>
              <a:rPr lang="en-AU" sz="2000" dirty="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8678"/>
                                        </p:tgtEl>
                                        <p:attrNameLst>
                                          <p:attrName>style.visibility</p:attrName>
                                        </p:attrNameLst>
                                      </p:cBhvr>
                                      <p:to>
                                        <p:strVal val="visible"/>
                                      </p:to>
                                    </p:set>
                                    <p:animEffect transition="in" filter="dissolve">
                                      <p:cBhvr>
                                        <p:cTn id="7" dur="500"/>
                                        <p:tgtEl>
                                          <p:spTgt spid="286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9"/>
                                        </p:tgtEl>
                                        <p:attrNameLst>
                                          <p:attrName>style.visibility</p:attrName>
                                        </p:attrNameLst>
                                      </p:cBhvr>
                                      <p:to>
                                        <p:strVal val="visible"/>
                                      </p:to>
                                    </p:set>
                                    <p:animEffect transition="in" filter="dissolve">
                                      <p:cBhvr>
                                        <p:cTn id="12" dur="500"/>
                                        <p:tgtEl>
                                          <p:spTgt spid="2867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8676"/>
                                        </p:tgtEl>
                                        <p:attrNameLst>
                                          <p:attrName>style.visibility</p:attrName>
                                        </p:attrNameLst>
                                      </p:cBhvr>
                                      <p:to>
                                        <p:strVal val="visible"/>
                                      </p:to>
                                    </p:set>
                                    <p:anim calcmode="lin" valueType="num">
                                      <p:cBhvr>
                                        <p:cTn id="16" dur="500" fill="hold"/>
                                        <p:tgtEl>
                                          <p:spTgt spid="28676"/>
                                        </p:tgtEl>
                                        <p:attrNameLst>
                                          <p:attrName>ppt_w</p:attrName>
                                        </p:attrNameLst>
                                      </p:cBhvr>
                                      <p:tavLst>
                                        <p:tav tm="0">
                                          <p:val>
                                            <p:fltVal val="0"/>
                                          </p:val>
                                        </p:tav>
                                        <p:tav tm="100000">
                                          <p:val>
                                            <p:strVal val="#ppt_w"/>
                                          </p:val>
                                        </p:tav>
                                      </p:tavLst>
                                    </p:anim>
                                    <p:anim calcmode="lin" valueType="num">
                                      <p:cBhvr>
                                        <p:cTn id="17" dur="500" fill="hold"/>
                                        <p:tgtEl>
                                          <p:spTgt spid="286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animBg="1" autoUpdateAnimBg="0"/>
      <p:bldP spid="28678" grpId="0" autoUpdateAnimBg="0"/>
      <p:bldP spid="2867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2970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22</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29702"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earth metallic boxes which form part of a wiring system if they are isolated from all other conductive material (other than the metal which is earthed), and in no part accessible to personal contact?</a:t>
            </a:r>
            <a:endParaRPr lang="en-AU" sz="2000">
              <a:solidFill>
                <a:srgbClr val="FFFF00"/>
              </a:solidFill>
              <a:latin typeface="Arial" charset="0"/>
              <a:cs typeface="Times New Roman" pitchFamily="18" charset="0"/>
            </a:endParaRPr>
          </a:p>
        </p:txBody>
      </p:sp>
      <p:sp>
        <p:nvSpPr>
          <p:cNvPr id="29703"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No</a:t>
            </a:r>
            <a:endParaRPr lang="el-GR" sz="2000" dirty="0">
              <a:latin typeface="Arial" charset="0"/>
              <a:cs typeface="Arial" charset="0"/>
            </a:endParaRPr>
          </a:p>
          <a:p>
            <a:pPr eaLnBrk="1" hangingPunct="1">
              <a:spcBef>
                <a:spcPct val="50000"/>
              </a:spcBef>
            </a:pPr>
            <a:r>
              <a:rPr lang="en-AU" sz="2000" dirty="0" smtClean="0">
                <a:latin typeface="Arial" charset="0"/>
                <a:cs typeface="Courier New" pitchFamily="49" charset="0"/>
              </a:rPr>
              <a:t>Clause </a:t>
            </a:r>
            <a:r>
              <a:rPr lang="en-AU" sz="2000" dirty="0">
                <a:latin typeface="Arial" charset="0"/>
                <a:cs typeface="Courier New" pitchFamily="49" charset="0"/>
              </a:rPr>
              <a:t>5.4.1.1(</a:t>
            </a:r>
            <a:r>
              <a:rPr lang="en-AU" sz="2000" dirty="0" err="1">
                <a:latin typeface="Arial" charset="0"/>
                <a:cs typeface="Courier New" pitchFamily="49" charset="0"/>
              </a:rPr>
              <a:t>i</a:t>
            </a:r>
            <a:r>
              <a:rPr lang="en-AU" sz="2000" dirty="0">
                <a:latin typeface="Arial" charset="0"/>
                <a:cs typeface="Courier New" pitchFamily="49" charset="0"/>
              </a:rPr>
              <a:t>)</a:t>
            </a:r>
            <a:r>
              <a:rPr lang="en-AU" sz="2000" dirty="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dissolve">
                                      <p:cBhvr>
                                        <p:cTn id="7" dur="500"/>
                                        <p:tgtEl>
                                          <p:spTgt spid="297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703"/>
                                        </p:tgtEl>
                                        <p:attrNameLst>
                                          <p:attrName>style.visibility</p:attrName>
                                        </p:attrNameLst>
                                      </p:cBhvr>
                                      <p:to>
                                        <p:strVal val="visible"/>
                                      </p:to>
                                    </p:set>
                                    <p:animEffect transition="in" filter="dissolve">
                                      <p:cBhvr>
                                        <p:cTn id="12" dur="500"/>
                                        <p:tgtEl>
                                          <p:spTgt spid="2970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9700"/>
                                        </p:tgtEl>
                                        <p:attrNameLst>
                                          <p:attrName>style.visibility</p:attrName>
                                        </p:attrNameLst>
                                      </p:cBhvr>
                                      <p:to>
                                        <p:strVal val="visible"/>
                                      </p:to>
                                    </p:set>
                                    <p:anim calcmode="lin" valueType="num">
                                      <p:cBhvr>
                                        <p:cTn id="16" dur="500" fill="hold"/>
                                        <p:tgtEl>
                                          <p:spTgt spid="29700"/>
                                        </p:tgtEl>
                                        <p:attrNameLst>
                                          <p:attrName>ppt_w</p:attrName>
                                        </p:attrNameLst>
                                      </p:cBhvr>
                                      <p:tavLst>
                                        <p:tav tm="0">
                                          <p:val>
                                            <p:fltVal val="0"/>
                                          </p:val>
                                        </p:tav>
                                        <p:tav tm="100000">
                                          <p:val>
                                            <p:strVal val="#ppt_w"/>
                                          </p:val>
                                        </p:tav>
                                      </p:tavLst>
                                    </p:anim>
                                    <p:anim calcmode="lin" valueType="num">
                                      <p:cBhvr>
                                        <p:cTn id="17" dur="500" fill="hold"/>
                                        <p:tgtEl>
                                          <p:spTgt spid="297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autoUpdateAnimBg="0"/>
      <p:bldP spid="29702" grpId="0" autoUpdateAnimBg="0"/>
      <p:bldP spid="29703"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072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23</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072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install bare MIMS cable without earthing the copper sheathing?</a:t>
            </a:r>
            <a:endParaRPr lang="en-AU" sz="2000">
              <a:solidFill>
                <a:srgbClr val="FFFF00"/>
              </a:solidFill>
              <a:latin typeface="Arial" charset="0"/>
              <a:cs typeface="Times New Roman" pitchFamily="18" charset="0"/>
            </a:endParaRPr>
          </a:p>
        </p:txBody>
      </p:sp>
      <p:sp>
        <p:nvSpPr>
          <p:cNvPr id="30727" name="Text Box 7"/>
          <p:cNvSpPr txBox="1">
            <a:spLocks noChangeArrowheads="1"/>
          </p:cNvSpPr>
          <p:nvPr/>
        </p:nvSpPr>
        <p:spPr bwMode="auto">
          <a:xfrm>
            <a:off x="1714500" y="4191000"/>
            <a:ext cx="609786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smtClean="0">
                <a:latin typeface="Arial" charset="0"/>
                <a:cs typeface="Courier New" pitchFamily="49" charset="0"/>
              </a:rPr>
              <a:t>No. Must be mechanically &amp; electrically continuous</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5.5.3.2 (b</a:t>
            </a:r>
            <a:r>
              <a:rPr lang="en-AU" sz="2000" dirty="0" smtClean="0">
                <a:latin typeface="Arial" charset="0"/>
                <a:cs typeface="Courier New" pitchFamily="49" charset="0"/>
              </a:rPr>
              <a:t>) &amp; 5.5.4.3</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dissolve">
                                      <p:cBhvr>
                                        <p:cTn id="7" dur="500"/>
                                        <p:tgtEl>
                                          <p:spTgt spid="307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27"/>
                                        </p:tgtEl>
                                        <p:attrNameLst>
                                          <p:attrName>style.visibility</p:attrName>
                                        </p:attrNameLst>
                                      </p:cBhvr>
                                      <p:to>
                                        <p:strVal val="visible"/>
                                      </p:to>
                                    </p:set>
                                    <p:animEffect transition="in" filter="dissolve">
                                      <p:cBhvr>
                                        <p:cTn id="12" dur="500"/>
                                        <p:tgtEl>
                                          <p:spTgt spid="3072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0724"/>
                                        </p:tgtEl>
                                        <p:attrNameLst>
                                          <p:attrName>style.visibility</p:attrName>
                                        </p:attrNameLst>
                                      </p:cBhvr>
                                      <p:to>
                                        <p:strVal val="visible"/>
                                      </p:to>
                                    </p:set>
                                    <p:anim calcmode="lin" valueType="num">
                                      <p:cBhvr>
                                        <p:cTn id="16" dur="500" fill="hold"/>
                                        <p:tgtEl>
                                          <p:spTgt spid="30724"/>
                                        </p:tgtEl>
                                        <p:attrNameLst>
                                          <p:attrName>ppt_w</p:attrName>
                                        </p:attrNameLst>
                                      </p:cBhvr>
                                      <p:tavLst>
                                        <p:tav tm="0">
                                          <p:val>
                                            <p:fltVal val="0"/>
                                          </p:val>
                                        </p:tav>
                                        <p:tav tm="100000">
                                          <p:val>
                                            <p:strVal val="#ppt_w"/>
                                          </p:val>
                                        </p:tav>
                                      </p:tavLst>
                                    </p:anim>
                                    <p:anim calcmode="lin" valueType="num">
                                      <p:cBhvr>
                                        <p:cTn id="17" dur="500" fill="hold"/>
                                        <p:tgtEl>
                                          <p:spTgt spid="307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autoUpdateAnimBg="0"/>
      <p:bldP spid="30726" grpId="0" autoUpdateAnimBg="0"/>
      <p:bldP spid="30727"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174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24</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1750"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An aluminium luminaire is to be installed outdoors on a wooden pole, three metres from the nearest earthed metal. Does the Wiring Rules require the exposed metal casing of the luminaire to be earthed?</a:t>
            </a:r>
            <a:endParaRPr lang="en-AU" sz="2000">
              <a:solidFill>
                <a:srgbClr val="FFFF00"/>
              </a:solidFill>
              <a:latin typeface="Arial" charset="0"/>
              <a:cs typeface="Times New Roman" pitchFamily="18" charset="0"/>
            </a:endParaRPr>
          </a:p>
        </p:txBody>
      </p:sp>
      <p:sp>
        <p:nvSpPr>
          <p:cNvPr id="3175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No</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5.4.4 </a:t>
            </a:r>
            <a:r>
              <a:rPr lang="en-AU" sz="2000" dirty="0" smtClean="0">
                <a:latin typeface="Arial" charset="0"/>
                <a:cs typeface="Courier New" pitchFamily="49" charset="0"/>
              </a:rPr>
              <a:t>(Ex 3), </a:t>
            </a:r>
            <a:r>
              <a:rPr lang="en-AU" sz="2000" dirty="0">
                <a:latin typeface="Arial" charset="0"/>
                <a:cs typeface="Courier New" pitchFamily="49" charset="0"/>
              </a:rPr>
              <a:t>5.4.3 (2c)</a:t>
            </a:r>
            <a:r>
              <a:rPr lang="en-AU" sz="2000" dirty="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750"/>
                                        </p:tgtEl>
                                        <p:attrNameLst>
                                          <p:attrName>style.visibility</p:attrName>
                                        </p:attrNameLst>
                                      </p:cBhvr>
                                      <p:to>
                                        <p:strVal val="visible"/>
                                      </p:to>
                                    </p:set>
                                    <p:animEffect transition="in" filter="dissolve">
                                      <p:cBhvr>
                                        <p:cTn id="7" dur="500"/>
                                        <p:tgtEl>
                                          <p:spTgt spid="31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1751"/>
                                        </p:tgtEl>
                                        <p:attrNameLst>
                                          <p:attrName>style.visibility</p:attrName>
                                        </p:attrNameLst>
                                      </p:cBhvr>
                                      <p:to>
                                        <p:strVal val="visible"/>
                                      </p:to>
                                    </p:set>
                                    <p:animEffect transition="in" filter="dissolve">
                                      <p:cBhvr>
                                        <p:cTn id="12" dur="500"/>
                                        <p:tgtEl>
                                          <p:spTgt spid="3175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1748"/>
                                        </p:tgtEl>
                                        <p:attrNameLst>
                                          <p:attrName>style.visibility</p:attrName>
                                        </p:attrNameLst>
                                      </p:cBhvr>
                                      <p:to>
                                        <p:strVal val="visible"/>
                                      </p:to>
                                    </p:set>
                                    <p:anim calcmode="lin" valueType="num">
                                      <p:cBhvr>
                                        <p:cTn id="16" dur="500" fill="hold"/>
                                        <p:tgtEl>
                                          <p:spTgt spid="31748"/>
                                        </p:tgtEl>
                                        <p:attrNameLst>
                                          <p:attrName>ppt_w</p:attrName>
                                        </p:attrNameLst>
                                      </p:cBhvr>
                                      <p:tavLst>
                                        <p:tav tm="0">
                                          <p:val>
                                            <p:fltVal val="0"/>
                                          </p:val>
                                        </p:tav>
                                        <p:tav tm="100000">
                                          <p:val>
                                            <p:strVal val="#ppt_w"/>
                                          </p:val>
                                        </p:tav>
                                      </p:tavLst>
                                    </p:anim>
                                    <p:anim calcmode="lin" valueType="num">
                                      <p:cBhvr>
                                        <p:cTn id="17" dur="500" fill="hold"/>
                                        <p:tgtEl>
                                          <p:spTgt spid="3174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autoUpdateAnimBg="0"/>
      <p:bldP spid="31750" grpId="0" autoUpdateAnimBg="0"/>
      <p:bldP spid="31751"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277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25</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2774"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earth accessible metal parts of low voltage equipment if the accessible metal is to be separated from the live parts by double insulation?</a:t>
            </a:r>
            <a:endParaRPr lang="en-AU" sz="2000">
              <a:solidFill>
                <a:srgbClr val="FFFF00"/>
              </a:solidFill>
              <a:latin typeface="Arial" charset="0"/>
              <a:cs typeface="Times New Roman" pitchFamily="18" charset="0"/>
            </a:endParaRPr>
          </a:p>
        </p:txBody>
      </p:sp>
      <p:sp>
        <p:nvSpPr>
          <p:cNvPr id="32775"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No</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5.4.1.1 (b) </a:t>
            </a:r>
            <a:r>
              <a:rPr lang="en-AU" sz="2000" dirty="0" smtClean="0">
                <a:latin typeface="Arial" charset="0"/>
                <a:cs typeface="Courier New" pitchFamily="49" charset="0"/>
              </a:rPr>
              <a:t>(</a:t>
            </a:r>
            <a:r>
              <a:rPr lang="en-AU" sz="2000" dirty="0" err="1" smtClean="0">
                <a:latin typeface="Arial" charset="0"/>
                <a:cs typeface="Courier New" pitchFamily="49" charset="0"/>
              </a:rPr>
              <a:t>i</a:t>
            </a:r>
            <a:r>
              <a:rPr lang="en-AU" sz="2000" dirty="0" smtClean="0">
                <a:latin typeface="Arial" charset="0"/>
                <a:cs typeface="Courier New" pitchFamily="49" charset="0"/>
              </a:rPr>
              <a:t>)</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4"/>
                                        </p:tgtEl>
                                        <p:attrNameLst>
                                          <p:attrName>style.visibility</p:attrName>
                                        </p:attrNameLst>
                                      </p:cBhvr>
                                      <p:to>
                                        <p:strVal val="visible"/>
                                      </p:to>
                                    </p:set>
                                    <p:animEffect transition="in" filter="dissolve">
                                      <p:cBhvr>
                                        <p:cTn id="7" dur="500"/>
                                        <p:tgtEl>
                                          <p:spTgt spid="327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5"/>
                                        </p:tgtEl>
                                        <p:attrNameLst>
                                          <p:attrName>style.visibility</p:attrName>
                                        </p:attrNameLst>
                                      </p:cBhvr>
                                      <p:to>
                                        <p:strVal val="visible"/>
                                      </p:to>
                                    </p:set>
                                    <p:animEffect transition="in" filter="dissolve">
                                      <p:cBhvr>
                                        <p:cTn id="12" dur="500"/>
                                        <p:tgtEl>
                                          <p:spTgt spid="3277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2772"/>
                                        </p:tgtEl>
                                        <p:attrNameLst>
                                          <p:attrName>style.visibility</p:attrName>
                                        </p:attrNameLst>
                                      </p:cBhvr>
                                      <p:to>
                                        <p:strVal val="visible"/>
                                      </p:to>
                                    </p:set>
                                    <p:anim calcmode="lin" valueType="num">
                                      <p:cBhvr>
                                        <p:cTn id="16" dur="500" fill="hold"/>
                                        <p:tgtEl>
                                          <p:spTgt spid="32772"/>
                                        </p:tgtEl>
                                        <p:attrNameLst>
                                          <p:attrName>ppt_w</p:attrName>
                                        </p:attrNameLst>
                                      </p:cBhvr>
                                      <p:tavLst>
                                        <p:tav tm="0">
                                          <p:val>
                                            <p:fltVal val="0"/>
                                          </p:val>
                                        </p:tav>
                                        <p:tav tm="100000">
                                          <p:val>
                                            <p:strVal val="#ppt_w"/>
                                          </p:val>
                                        </p:tav>
                                      </p:tavLst>
                                    </p:anim>
                                    <p:anim calcmode="lin" valueType="num">
                                      <p:cBhvr>
                                        <p:cTn id="17" dur="500" fill="hold"/>
                                        <p:tgtEl>
                                          <p:spTgt spid="3277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animBg="1" autoUpdateAnimBg="0"/>
      <p:bldP spid="32774" grpId="0" autoUpdateAnimBg="0"/>
      <p:bldP spid="3277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379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26</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3798"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internationally recognised symbol which means Double Insulated - Do Not Earth?</a:t>
            </a:r>
            <a:endParaRPr lang="en-AU" sz="2000">
              <a:solidFill>
                <a:srgbClr val="FFFF00"/>
              </a:solidFill>
              <a:latin typeface="Arial" charset="0"/>
              <a:cs typeface="Times New Roman" pitchFamily="18" charset="0"/>
            </a:endParaRPr>
          </a:p>
        </p:txBody>
      </p:sp>
      <p:sp>
        <p:nvSpPr>
          <p:cNvPr id="33799" name="Text Box 7"/>
          <p:cNvSpPr txBox="1">
            <a:spLocks noChangeArrowheads="1"/>
          </p:cNvSpPr>
          <p:nvPr/>
        </p:nvSpPr>
        <p:spPr bwMode="auto">
          <a:xfrm>
            <a:off x="1714500" y="4191000"/>
            <a:ext cx="57150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One Square inside another</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3798"/>
                                        </p:tgtEl>
                                        <p:attrNameLst>
                                          <p:attrName>style.visibility</p:attrName>
                                        </p:attrNameLst>
                                      </p:cBhvr>
                                      <p:to>
                                        <p:strVal val="visible"/>
                                      </p:to>
                                    </p:set>
                                    <p:animEffect transition="in" filter="dissolve">
                                      <p:cBhvr>
                                        <p:cTn id="7" dur="500"/>
                                        <p:tgtEl>
                                          <p:spTgt spid="337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9"/>
                                        </p:tgtEl>
                                        <p:attrNameLst>
                                          <p:attrName>style.visibility</p:attrName>
                                        </p:attrNameLst>
                                      </p:cBhvr>
                                      <p:to>
                                        <p:strVal val="visible"/>
                                      </p:to>
                                    </p:set>
                                    <p:animEffect transition="in" filter="dissolve">
                                      <p:cBhvr>
                                        <p:cTn id="12" dur="500"/>
                                        <p:tgtEl>
                                          <p:spTgt spid="3379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3796"/>
                                        </p:tgtEl>
                                        <p:attrNameLst>
                                          <p:attrName>style.visibility</p:attrName>
                                        </p:attrNameLst>
                                      </p:cBhvr>
                                      <p:to>
                                        <p:strVal val="visible"/>
                                      </p:to>
                                    </p:set>
                                    <p:anim calcmode="lin" valueType="num">
                                      <p:cBhvr>
                                        <p:cTn id="16" dur="500" fill="hold"/>
                                        <p:tgtEl>
                                          <p:spTgt spid="33796"/>
                                        </p:tgtEl>
                                        <p:attrNameLst>
                                          <p:attrName>ppt_w</p:attrName>
                                        </p:attrNameLst>
                                      </p:cBhvr>
                                      <p:tavLst>
                                        <p:tav tm="0">
                                          <p:val>
                                            <p:fltVal val="0"/>
                                          </p:val>
                                        </p:tav>
                                        <p:tav tm="100000">
                                          <p:val>
                                            <p:strVal val="#ppt_w"/>
                                          </p:val>
                                        </p:tav>
                                      </p:tavLst>
                                    </p:anim>
                                    <p:anim calcmode="lin" valueType="num">
                                      <p:cBhvr>
                                        <p:cTn id="17" dur="500" fill="hold"/>
                                        <p:tgtEl>
                                          <p:spTgt spid="3379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autoUpdateAnimBg="0"/>
      <p:bldP spid="33798" grpId="0" autoUpdateAnimBg="0"/>
      <p:bldP spid="33799"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482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27</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4822"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precaution must be taken to prevent an internal conductor from coming into contact with accessible metal if it becomes detached from its terminal in a double insulated appliance?</a:t>
            </a:r>
            <a:endParaRPr lang="en-AU" sz="2000">
              <a:solidFill>
                <a:srgbClr val="FFFF00"/>
              </a:solidFill>
              <a:latin typeface="Arial" charset="0"/>
              <a:cs typeface="Times New Roman" pitchFamily="18" charset="0"/>
            </a:endParaRPr>
          </a:p>
        </p:txBody>
      </p:sp>
      <p:sp>
        <p:nvSpPr>
          <p:cNvPr id="34823"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It must be protected, secured or insulated so that it (or its single insulation) cannot come into contact with accessible metal.</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5.4.1.1 (b) </a:t>
            </a:r>
            <a:r>
              <a:rPr lang="en-AU" sz="2000" smtClean="0">
                <a:latin typeface="Arial" charset="0"/>
                <a:cs typeface="Courier New" pitchFamily="49" charset="0"/>
              </a:rPr>
              <a:t>(Ex c</a:t>
            </a:r>
            <a:r>
              <a:rPr lang="en-AU" sz="2000" dirty="0">
                <a:latin typeface="Arial" charset="0"/>
                <a:cs typeface="Courier New" pitchFamily="49" charset="0"/>
              </a:rPr>
              <a:t>)</a:t>
            </a:r>
            <a:r>
              <a:rPr lang="en-AU" sz="2000" dirty="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4822"/>
                                        </p:tgtEl>
                                        <p:attrNameLst>
                                          <p:attrName>style.visibility</p:attrName>
                                        </p:attrNameLst>
                                      </p:cBhvr>
                                      <p:to>
                                        <p:strVal val="visible"/>
                                      </p:to>
                                    </p:set>
                                    <p:animEffect transition="in" filter="dissolve">
                                      <p:cBhvr>
                                        <p:cTn id="7" dur="500"/>
                                        <p:tgtEl>
                                          <p:spTgt spid="348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823"/>
                                        </p:tgtEl>
                                        <p:attrNameLst>
                                          <p:attrName>style.visibility</p:attrName>
                                        </p:attrNameLst>
                                      </p:cBhvr>
                                      <p:to>
                                        <p:strVal val="visible"/>
                                      </p:to>
                                    </p:set>
                                    <p:animEffect transition="in" filter="dissolve">
                                      <p:cBhvr>
                                        <p:cTn id="12" dur="500"/>
                                        <p:tgtEl>
                                          <p:spTgt spid="3482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4820"/>
                                        </p:tgtEl>
                                        <p:attrNameLst>
                                          <p:attrName>style.visibility</p:attrName>
                                        </p:attrNameLst>
                                      </p:cBhvr>
                                      <p:to>
                                        <p:strVal val="visible"/>
                                      </p:to>
                                    </p:set>
                                    <p:anim calcmode="lin" valueType="num">
                                      <p:cBhvr>
                                        <p:cTn id="16" dur="500" fill="hold"/>
                                        <p:tgtEl>
                                          <p:spTgt spid="34820"/>
                                        </p:tgtEl>
                                        <p:attrNameLst>
                                          <p:attrName>ppt_w</p:attrName>
                                        </p:attrNameLst>
                                      </p:cBhvr>
                                      <p:tavLst>
                                        <p:tav tm="0">
                                          <p:val>
                                            <p:fltVal val="0"/>
                                          </p:val>
                                        </p:tav>
                                        <p:tav tm="100000">
                                          <p:val>
                                            <p:strVal val="#ppt_w"/>
                                          </p:val>
                                        </p:tav>
                                      </p:tavLst>
                                    </p:anim>
                                    <p:anim calcmode="lin" valueType="num">
                                      <p:cBhvr>
                                        <p:cTn id="17" dur="500" fill="hold"/>
                                        <p:tgtEl>
                                          <p:spTgt spid="3482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nimBg="1" autoUpdateAnimBg="0"/>
      <p:bldP spid="34822" grpId="0" autoUpdateAnimBg="0"/>
      <p:bldP spid="34823"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584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28</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584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earth exposed metal in a 32 volt portable hand-lamp?</a:t>
            </a:r>
            <a:endParaRPr lang="en-AU" sz="2000">
              <a:solidFill>
                <a:srgbClr val="FFFF00"/>
              </a:solidFill>
              <a:latin typeface="Arial" charset="0"/>
              <a:cs typeface="Times New Roman" pitchFamily="18" charset="0"/>
            </a:endParaRPr>
          </a:p>
        </p:txBody>
      </p:sp>
      <p:sp>
        <p:nvSpPr>
          <p:cNvPr id="35847" name="Text Box 7"/>
          <p:cNvSpPr txBox="1">
            <a:spLocks noChangeArrowheads="1"/>
          </p:cNvSpPr>
          <p:nvPr/>
        </p:nvSpPr>
        <p:spPr bwMode="auto">
          <a:xfrm>
            <a:off x="1714500" y="4191000"/>
            <a:ext cx="571500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smtClean="0">
                <a:latin typeface="Arial" charset="0"/>
                <a:cs typeface="Courier New" pitchFamily="49" charset="0"/>
              </a:rPr>
              <a:t>No – Exposed conductive parts need not be earthed if supplied by a SELV or PELV system</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5.4.1.1</a:t>
            </a:r>
            <a:r>
              <a:rPr lang="en-AU" sz="2000" dirty="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5846"/>
                                        </p:tgtEl>
                                        <p:attrNameLst>
                                          <p:attrName>style.visibility</p:attrName>
                                        </p:attrNameLst>
                                      </p:cBhvr>
                                      <p:to>
                                        <p:strVal val="visible"/>
                                      </p:to>
                                    </p:set>
                                    <p:animEffect transition="in" filter="dissolve">
                                      <p:cBhvr>
                                        <p:cTn id="7" dur="500"/>
                                        <p:tgtEl>
                                          <p:spTgt spid="358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7"/>
                                        </p:tgtEl>
                                        <p:attrNameLst>
                                          <p:attrName>style.visibility</p:attrName>
                                        </p:attrNameLst>
                                      </p:cBhvr>
                                      <p:to>
                                        <p:strVal val="visible"/>
                                      </p:to>
                                    </p:set>
                                    <p:animEffect transition="in" filter="dissolve">
                                      <p:cBhvr>
                                        <p:cTn id="12" dur="500"/>
                                        <p:tgtEl>
                                          <p:spTgt spid="3584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5844"/>
                                        </p:tgtEl>
                                        <p:attrNameLst>
                                          <p:attrName>style.visibility</p:attrName>
                                        </p:attrNameLst>
                                      </p:cBhvr>
                                      <p:to>
                                        <p:strVal val="visible"/>
                                      </p:to>
                                    </p:set>
                                    <p:anim calcmode="lin" valueType="num">
                                      <p:cBhvr>
                                        <p:cTn id="16" dur="500" fill="hold"/>
                                        <p:tgtEl>
                                          <p:spTgt spid="35844"/>
                                        </p:tgtEl>
                                        <p:attrNameLst>
                                          <p:attrName>ppt_w</p:attrName>
                                        </p:attrNameLst>
                                      </p:cBhvr>
                                      <p:tavLst>
                                        <p:tav tm="0">
                                          <p:val>
                                            <p:fltVal val="0"/>
                                          </p:val>
                                        </p:tav>
                                        <p:tav tm="100000">
                                          <p:val>
                                            <p:strVal val="#ppt_w"/>
                                          </p:val>
                                        </p:tav>
                                      </p:tavLst>
                                    </p:anim>
                                    <p:anim calcmode="lin" valueType="num">
                                      <p:cBhvr>
                                        <p:cTn id="17" dur="500" fill="hold"/>
                                        <p:tgtEl>
                                          <p:spTgt spid="358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animBg="1" autoUpdateAnimBg="0"/>
      <p:bldP spid="35846" grpId="0" autoUpdateAnimBg="0"/>
      <p:bldP spid="35847"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AutoShape 9">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8202" name="Rectangle 10"/>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8203" name="Text Box 11"/>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earthed situation?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8204" name="Text Box 12"/>
          <p:cNvSpPr txBox="1">
            <a:spLocks noChangeArrowheads="1"/>
          </p:cNvSpPr>
          <p:nvPr/>
        </p:nvSpPr>
        <p:spPr bwMode="auto">
          <a:xfrm>
            <a:off x="1692275" y="3429000"/>
            <a:ext cx="57150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A situation wherein there is a reasonable chance of a person touching exposed conductive parts and, at the same time, coming into contact with earth or any conductive medium that may be in electrical contact with the earth or through which a circuit may be completed to earth..</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1.4.48</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203"/>
                                        </p:tgtEl>
                                        <p:attrNameLst>
                                          <p:attrName>style.visibility</p:attrName>
                                        </p:attrNameLst>
                                      </p:cBhvr>
                                      <p:to>
                                        <p:strVal val="visible"/>
                                      </p:to>
                                    </p:set>
                                    <p:animEffect transition="in" filter="dissolve">
                                      <p:cBhvr>
                                        <p:cTn id="7" dur="500"/>
                                        <p:tgtEl>
                                          <p:spTgt spid="82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04"/>
                                        </p:tgtEl>
                                        <p:attrNameLst>
                                          <p:attrName>style.visibility</p:attrName>
                                        </p:attrNameLst>
                                      </p:cBhvr>
                                      <p:to>
                                        <p:strVal val="visible"/>
                                      </p:to>
                                    </p:set>
                                    <p:animEffect transition="in" filter="dissolve">
                                      <p:cBhvr>
                                        <p:cTn id="12" dur="500"/>
                                        <p:tgtEl>
                                          <p:spTgt spid="8204"/>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8201"/>
                                        </p:tgtEl>
                                        <p:attrNameLst>
                                          <p:attrName>style.visibility</p:attrName>
                                        </p:attrNameLst>
                                      </p:cBhvr>
                                      <p:to>
                                        <p:strVal val="visible"/>
                                      </p:to>
                                    </p:set>
                                    <p:anim calcmode="lin" valueType="num">
                                      <p:cBhvr>
                                        <p:cTn id="16" dur="500" fill="hold"/>
                                        <p:tgtEl>
                                          <p:spTgt spid="8201"/>
                                        </p:tgtEl>
                                        <p:attrNameLst>
                                          <p:attrName>ppt_w</p:attrName>
                                        </p:attrNameLst>
                                      </p:cBhvr>
                                      <p:tavLst>
                                        <p:tav tm="0">
                                          <p:val>
                                            <p:fltVal val="0"/>
                                          </p:val>
                                        </p:tav>
                                        <p:tav tm="100000">
                                          <p:val>
                                            <p:strVal val="#ppt_w"/>
                                          </p:val>
                                        </p:tav>
                                      </p:tavLst>
                                    </p:anim>
                                    <p:anim calcmode="lin" valueType="num">
                                      <p:cBhvr>
                                        <p:cTn id="17" dur="500" fill="hold"/>
                                        <p:tgtEl>
                                          <p:spTgt spid="820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animBg="1" autoUpdateAnimBg="0"/>
      <p:bldP spid="8203" grpId="0" autoUpdateAnimBg="0"/>
      <p:bldP spid="8204"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686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29</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687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loop a MAIN earthing conductor into a luminaire to avoid having to run another earthing conductor to the luminaire?</a:t>
            </a:r>
            <a:endParaRPr lang="en-AU" sz="2000">
              <a:solidFill>
                <a:srgbClr val="FFFF00"/>
              </a:solidFill>
              <a:latin typeface="Arial" charset="0"/>
              <a:cs typeface="Times New Roman" pitchFamily="18" charset="0"/>
            </a:endParaRPr>
          </a:p>
        </p:txBody>
      </p:sp>
      <p:sp>
        <p:nvSpPr>
          <p:cNvPr id="3687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5.5.1.1</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6870"/>
                                        </p:tgtEl>
                                        <p:attrNameLst>
                                          <p:attrName>style.visibility</p:attrName>
                                        </p:attrNameLst>
                                      </p:cBhvr>
                                      <p:to>
                                        <p:strVal val="visible"/>
                                      </p:to>
                                    </p:set>
                                    <p:animEffect transition="in" filter="dissolve">
                                      <p:cBhvr>
                                        <p:cTn id="7" dur="500"/>
                                        <p:tgtEl>
                                          <p:spTgt spid="368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871"/>
                                        </p:tgtEl>
                                        <p:attrNameLst>
                                          <p:attrName>style.visibility</p:attrName>
                                        </p:attrNameLst>
                                      </p:cBhvr>
                                      <p:to>
                                        <p:strVal val="visible"/>
                                      </p:to>
                                    </p:set>
                                    <p:animEffect transition="in" filter="dissolve">
                                      <p:cBhvr>
                                        <p:cTn id="12" dur="500"/>
                                        <p:tgtEl>
                                          <p:spTgt spid="3687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6868"/>
                                        </p:tgtEl>
                                        <p:attrNameLst>
                                          <p:attrName>style.visibility</p:attrName>
                                        </p:attrNameLst>
                                      </p:cBhvr>
                                      <p:to>
                                        <p:strVal val="visible"/>
                                      </p:to>
                                    </p:set>
                                    <p:anim calcmode="lin" valueType="num">
                                      <p:cBhvr>
                                        <p:cTn id="16" dur="500" fill="hold"/>
                                        <p:tgtEl>
                                          <p:spTgt spid="36868"/>
                                        </p:tgtEl>
                                        <p:attrNameLst>
                                          <p:attrName>ppt_w</p:attrName>
                                        </p:attrNameLst>
                                      </p:cBhvr>
                                      <p:tavLst>
                                        <p:tav tm="0">
                                          <p:val>
                                            <p:fltVal val="0"/>
                                          </p:val>
                                        </p:tav>
                                        <p:tav tm="100000">
                                          <p:val>
                                            <p:strVal val="#ppt_w"/>
                                          </p:val>
                                        </p:tav>
                                      </p:tavLst>
                                    </p:anim>
                                    <p:anim calcmode="lin" valueType="num">
                                      <p:cBhvr>
                                        <p:cTn id="17" dur="500" fill="hold"/>
                                        <p:tgtEl>
                                          <p:spTgt spid="3686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animBg="1" autoUpdateAnimBg="0"/>
      <p:bldP spid="36870" grpId="0" autoUpdateAnimBg="0"/>
      <p:bldP spid="36871"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789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30</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7894"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connect a subsidiary earthing conductor to main earthing conductor using a soldered tee joint?</a:t>
            </a:r>
            <a:endParaRPr lang="en-AU" sz="2000">
              <a:solidFill>
                <a:srgbClr val="FFFF00"/>
              </a:solidFill>
              <a:latin typeface="Arial" charset="0"/>
              <a:cs typeface="Times New Roman" pitchFamily="18" charset="0"/>
            </a:endParaRPr>
          </a:p>
        </p:txBody>
      </p:sp>
      <p:sp>
        <p:nvSpPr>
          <p:cNvPr id="37895"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Yes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5.5.2.1 (b)</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7894"/>
                                        </p:tgtEl>
                                        <p:attrNameLst>
                                          <p:attrName>style.visibility</p:attrName>
                                        </p:attrNameLst>
                                      </p:cBhvr>
                                      <p:to>
                                        <p:strVal val="visible"/>
                                      </p:to>
                                    </p:set>
                                    <p:animEffect transition="in" filter="dissolve">
                                      <p:cBhvr>
                                        <p:cTn id="7" dur="500"/>
                                        <p:tgtEl>
                                          <p:spTgt spid="378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7895"/>
                                        </p:tgtEl>
                                        <p:attrNameLst>
                                          <p:attrName>style.visibility</p:attrName>
                                        </p:attrNameLst>
                                      </p:cBhvr>
                                      <p:to>
                                        <p:strVal val="visible"/>
                                      </p:to>
                                    </p:set>
                                    <p:animEffect transition="in" filter="dissolve">
                                      <p:cBhvr>
                                        <p:cTn id="12" dur="500"/>
                                        <p:tgtEl>
                                          <p:spTgt spid="3789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7892"/>
                                        </p:tgtEl>
                                        <p:attrNameLst>
                                          <p:attrName>style.visibility</p:attrName>
                                        </p:attrNameLst>
                                      </p:cBhvr>
                                      <p:to>
                                        <p:strVal val="visible"/>
                                      </p:to>
                                    </p:set>
                                    <p:anim calcmode="lin" valueType="num">
                                      <p:cBhvr>
                                        <p:cTn id="16" dur="500" fill="hold"/>
                                        <p:tgtEl>
                                          <p:spTgt spid="37892"/>
                                        </p:tgtEl>
                                        <p:attrNameLst>
                                          <p:attrName>ppt_w</p:attrName>
                                        </p:attrNameLst>
                                      </p:cBhvr>
                                      <p:tavLst>
                                        <p:tav tm="0">
                                          <p:val>
                                            <p:fltVal val="0"/>
                                          </p:val>
                                        </p:tav>
                                        <p:tav tm="100000">
                                          <p:val>
                                            <p:strVal val="#ppt_w"/>
                                          </p:val>
                                        </p:tav>
                                      </p:tavLst>
                                    </p:anim>
                                    <p:anim calcmode="lin" valueType="num">
                                      <p:cBhvr>
                                        <p:cTn id="17" dur="500" fill="hold"/>
                                        <p:tgtEl>
                                          <p:spTgt spid="378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animBg="1" autoUpdateAnimBg="0"/>
      <p:bldP spid="37894" grpId="0" autoUpdateAnimBg="0"/>
      <p:bldP spid="37895"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891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31</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8918"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earth equipment by connecting exposed metal to an earthing conductor which is being used to earth equipment supplied from another distribution board?</a:t>
            </a:r>
            <a:endParaRPr lang="en-AU" sz="2000">
              <a:solidFill>
                <a:srgbClr val="FFFF00"/>
              </a:solidFill>
              <a:latin typeface="Arial" charset="0"/>
              <a:cs typeface="Times New Roman" pitchFamily="18" charset="0"/>
            </a:endParaRPr>
          </a:p>
        </p:txBody>
      </p:sp>
      <p:sp>
        <p:nvSpPr>
          <p:cNvPr id="38919"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5.5.2.2.2</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8918"/>
                                        </p:tgtEl>
                                        <p:attrNameLst>
                                          <p:attrName>style.visibility</p:attrName>
                                        </p:attrNameLst>
                                      </p:cBhvr>
                                      <p:to>
                                        <p:strVal val="visible"/>
                                      </p:to>
                                    </p:set>
                                    <p:animEffect transition="in" filter="dissolve">
                                      <p:cBhvr>
                                        <p:cTn id="7" dur="500"/>
                                        <p:tgtEl>
                                          <p:spTgt spid="389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8919"/>
                                        </p:tgtEl>
                                        <p:attrNameLst>
                                          <p:attrName>style.visibility</p:attrName>
                                        </p:attrNameLst>
                                      </p:cBhvr>
                                      <p:to>
                                        <p:strVal val="visible"/>
                                      </p:to>
                                    </p:set>
                                    <p:animEffect transition="in" filter="dissolve">
                                      <p:cBhvr>
                                        <p:cTn id="12" dur="500"/>
                                        <p:tgtEl>
                                          <p:spTgt spid="3891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8916"/>
                                        </p:tgtEl>
                                        <p:attrNameLst>
                                          <p:attrName>style.visibility</p:attrName>
                                        </p:attrNameLst>
                                      </p:cBhvr>
                                      <p:to>
                                        <p:strVal val="visible"/>
                                      </p:to>
                                    </p:set>
                                    <p:anim calcmode="lin" valueType="num">
                                      <p:cBhvr>
                                        <p:cTn id="16" dur="500" fill="hold"/>
                                        <p:tgtEl>
                                          <p:spTgt spid="38916"/>
                                        </p:tgtEl>
                                        <p:attrNameLst>
                                          <p:attrName>ppt_w</p:attrName>
                                        </p:attrNameLst>
                                      </p:cBhvr>
                                      <p:tavLst>
                                        <p:tav tm="0">
                                          <p:val>
                                            <p:fltVal val="0"/>
                                          </p:val>
                                        </p:tav>
                                        <p:tav tm="100000">
                                          <p:val>
                                            <p:strVal val="#ppt_w"/>
                                          </p:val>
                                        </p:tav>
                                      </p:tavLst>
                                    </p:anim>
                                    <p:anim calcmode="lin" valueType="num">
                                      <p:cBhvr>
                                        <p:cTn id="17" dur="500" fill="hold"/>
                                        <p:tgtEl>
                                          <p:spTgt spid="389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animBg="1" autoUpdateAnimBg="0"/>
      <p:bldP spid="38918" grpId="0" autoUpdateAnimBg="0"/>
      <p:bldP spid="38919"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3994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32</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39942"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 steel wire armoured (SWA) cable is installed in such a way that the armouring is required to be earthed. At which point in the installation must the armouring be earthed?</a:t>
            </a:r>
            <a:endParaRPr lang="en-AU" sz="2000">
              <a:solidFill>
                <a:srgbClr val="FFFF00"/>
              </a:solidFill>
              <a:latin typeface="Arial" charset="0"/>
              <a:cs typeface="Times New Roman" pitchFamily="18" charset="0"/>
            </a:endParaRPr>
          </a:p>
        </p:txBody>
      </p:sp>
      <p:sp>
        <p:nvSpPr>
          <p:cNvPr id="39943"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It must be earthed at the end adjacent to the switchboard or at the end where the cable originates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5.5.3.2 (b)</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9942"/>
                                        </p:tgtEl>
                                        <p:attrNameLst>
                                          <p:attrName>style.visibility</p:attrName>
                                        </p:attrNameLst>
                                      </p:cBhvr>
                                      <p:to>
                                        <p:strVal val="visible"/>
                                      </p:to>
                                    </p:set>
                                    <p:animEffect transition="in" filter="dissolve">
                                      <p:cBhvr>
                                        <p:cTn id="7" dur="500"/>
                                        <p:tgtEl>
                                          <p:spTgt spid="399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943"/>
                                        </p:tgtEl>
                                        <p:attrNameLst>
                                          <p:attrName>style.visibility</p:attrName>
                                        </p:attrNameLst>
                                      </p:cBhvr>
                                      <p:to>
                                        <p:strVal val="visible"/>
                                      </p:to>
                                    </p:set>
                                    <p:animEffect transition="in" filter="dissolve">
                                      <p:cBhvr>
                                        <p:cTn id="12" dur="500"/>
                                        <p:tgtEl>
                                          <p:spTgt spid="3994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39940"/>
                                        </p:tgtEl>
                                        <p:attrNameLst>
                                          <p:attrName>style.visibility</p:attrName>
                                        </p:attrNameLst>
                                      </p:cBhvr>
                                      <p:to>
                                        <p:strVal val="visible"/>
                                      </p:to>
                                    </p:set>
                                    <p:anim calcmode="lin" valueType="num">
                                      <p:cBhvr>
                                        <p:cTn id="16" dur="500" fill="hold"/>
                                        <p:tgtEl>
                                          <p:spTgt spid="39940"/>
                                        </p:tgtEl>
                                        <p:attrNameLst>
                                          <p:attrName>ppt_w</p:attrName>
                                        </p:attrNameLst>
                                      </p:cBhvr>
                                      <p:tavLst>
                                        <p:tav tm="0">
                                          <p:val>
                                            <p:fltVal val="0"/>
                                          </p:val>
                                        </p:tav>
                                        <p:tav tm="100000">
                                          <p:val>
                                            <p:strVal val="#ppt_w"/>
                                          </p:val>
                                        </p:tav>
                                      </p:tavLst>
                                    </p:anim>
                                    <p:anim calcmode="lin" valueType="num">
                                      <p:cBhvr>
                                        <p:cTn id="17" dur="500" fill="hold"/>
                                        <p:tgtEl>
                                          <p:spTgt spid="399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animBg="1" autoUpdateAnimBg="0"/>
      <p:bldP spid="39942" grpId="0" autoUpdateAnimBg="0"/>
      <p:bldP spid="39943"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096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33</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0966"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limitation is placed on the use of metal conduit as the protective earthing conductor for cables which are contained in the conduit?</a:t>
            </a:r>
            <a:endParaRPr lang="en-AU" sz="2000">
              <a:solidFill>
                <a:srgbClr val="FFFF00"/>
              </a:solidFill>
              <a:latin typeface="Arial" charset="0"/>
              <a:cs typeface="Times New Roman" pitchFamily="18" charset="0"/>
            </a:endParaRPr>
          </a:p>
        </p:txBody>
      </p:sp>
      <p:sp>
        <p:nvSpPr>
          <p:cNvPr id="40967"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The metallic enclosure and associated fittings must be electrically and mechanically continuous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5.5.4.2</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0966"/>
                                        </p:tgtEl>
                                        <p:attrNameLst>
                                          <p:attrName>style.visibility</p:attrName>
                                        </p:attrNameLst>
                                      </p:cBhvr>
                                      <p:to>
                                        <p:strVal val="visible"/>
                                      </p:to>
                                    </p:set>
                                    <p:animEffect transition="in" filter="dissolve">
                                      <p:cBhvr>
                                        <p:cTn id="7" dur="500"/>
                                        <p:tgtEl>
                                          <p:spTgt spid="409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67"/>
                                        </p:tgtEl>
                                        <p:attrNameLst>
                                          <p:attrName>style.visibility</p:attrName>
                                        </p:attrNameLst>
                                      </p:cBhvr>
                                      <p:to>
                                        <p:strVal val="visible"/>
                                      </p:to>
                                    </p:set>
                                    <p:animEffect transition="in" filter="dissolve">
                                      <p:cBhvr>
                                        <p:cTn id="12" dur="500"/>
                                        <p:tgtEl>
                                          <p:spTgt spid="4096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0964"/>
                                        </p:tgtEl>
                                        <p:attrNameLst>
                                          <p:attrName>style.visibility</p:attrName>
                                        </p:attrNameLst>
                                      </p:cBhvr>
                                      <p:to>
                                        <p:strVal val="visible"/>
                                      </p:to>
                                    </p:set>
                                    <p:anim calcmode="lin" valueType="num">
                                      <p:cBhvr>
                                        <p:cTn id="16" dur="500" fill="hold"/>
                                        <p:tgtEl>
                                          <p:spTgt spid="40964"/>
                                        </p:tgtEl>
                                        <p:attrNameLst>
                                          <p:attrName>ppt_w</p:attrName>
                                        </p:attrNameLst>
                                      </p:cBhvr>
                                      <p:tavLst>
                                        <p:tav tm="0">
                                          <p:val>
                                            <p:fltVal val="0"/>
                                          </p:val>
                                        </p:tav>
                                        <p:tav tm="100000">
                                          <p:val>
                                            <p:strVal val="#ppt_w"/>
                                          </p:val>
                                        </p:tav>
                                      </p:tavLst>
                                    </p:anim>
                                    <p:anim calcmode="lin" valueType="num">
                                      <p:cBhvr>
                                        <p:cTn id="17" dur="500" fill="hold"/>
                                        <p:tgtEl>
                                          <p:spTgt spid="4096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animBg="1" autoUpdateAnimBg="0"/>
      <p:bldP spid="40966" grpId="0" autoUpdateAnimBg="0"/>
      <p:bldP spid="40967"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198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34</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199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 metal conduit is installed in such a way that it is required to be earthed. At which point in the installation must it be earthed?</a:t>
            </a:r>
            <a:endParaRPr lang="en-AU" sz="2000">
              <a:solidFill>
                <a:srgbClr val="FFFF00"/>
              </a:solidFill>
              <a:latin typeface="Arial" charset="0"/>
              <a:cs typeface="Times New Roman" pitchFamily="18" charset="0"/>
            </a:endParaRPr>
          </a:p>
        </p:txBody>
      </p:sp>
      <p:sp>
        <p:nvSpPr>
          <p:cNvPr id="41991"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It must be earthed at the end adjacent to the switchboard or accessory in which the conduit originates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5.5.3.2 (a)</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1990"/>
                                        </p:tgtEl>
                                        <p:attrNameLst>
                                          <p:attrName>style.visibility</p:attrName>
                                        </p:attrNameLst>
                                      </p:cBhvr>
                                      <p:to>
                                        <p:strVal val="visible"/>
                                      </p:to>
                                    </p:set>
                                    <p:animEffect transition="in" filter="dissolve">
                                      <p:cBhvr>
                                        <p:cTn id="7" dur="500"/>
                                        <p:tgtEl>
                                          <p:spTgt spid="419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991"/>
                                        </p:tgtEl>
                                        <p:attrNameLst>
                                          <p:attrName>style.visibility</p:attrName>
                                        </p:attrNameLst>
                                      </p:cBhvr>
                                      <p:to>
                                        <p:strVal val="visible"/>
                                      </p:to>
                                    </p:set>
                                    <p:animEffect transition="in" filter="dissolve">
                                      <p:cBhvr>
                                        <p:cTn id="12" dur="500"/>
                                        <p:tgtEl>
                                          <p:spTgt spid="4199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1988"/>
                                        </p:tgtEl>
                                        <p:attrNameLst>
                                          <p:attrName>style.visibility</p:attrName>
                                        </p:attrNameLst>
                                      </p:cBhvr>
                                      <p:to>
                                        <p:strVal val="visible"/>
                                      </p:to>
                                    </p:set>
                                    <p:anim calcmode="lin" valueType="num">
                                      <p:cBhvr>
                                        <p:cTn id="16" dur="500" fill="hold"/>
                                        <p:tgtEl>
                                          <p:spTgt spid="41988"/>
                                        </p:tgtEl>
                                        <p:attrNameLst>
                                          <p:attrName>ppt_w</p:attrName>
                                        </p:attrNameLst>
                                      </p:cBhvr>
                                      <p:tavLst>
                                        <p:tav tm="0">
                                          <p:val>
                                            <p:fltVal val="0"/>
                                          </p:val>
                                        </p:tav>
                                        <p:tav tm="100000">
                                          <p:val>
                                            <p:strVal val="#ppt_w"/>
                                          </p:val>
                                        </p:tav>
                                      </p:tavLst>
                                    </p:anim>
                                    <p:anim calcmode="lin" valueType="num">
                                      <p:cBhvr>
                                        <p:cTn id="17" dur="500" fill="hold"/>
                                        <p:tgtEl>
                                          <p:spTgt spid="419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animBg="1" autoUpdateAnimBg="0"/>
      <p:bldP spid="41990" grpId="0" autoUpdateAnimBg="0"/>
      <p:bldP spid="41991"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301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35</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3014"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How must the hinged door of a metallic electrical cabinet be earthed?</a:t>
            </a:r>
            <a:endParaRPr lang="en-AU" sz="2000">
              <a:solidFill>
                <a:srgbClr val="FFFF00"/>
              </a:solidFill>
              <a:latin typeface="Arial" charset="0"/>
              <a:cs typeface="Times New Roman" pitchFamily="18" charset="0"/>
            </a:endParaRPr>
          </a:p>
        </p:txBody>
      </p:sp>
      <p:sp>
        <p:nvSpPr>
          <p:cNvPr id="43015"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By connecting a flexible conductor between the fixed component of the cubical and the door.</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5.3.2.3 (c)</a:t>
            </a:r>
            <a:r>
              <a:rPr lang="en-AU" sz="2000">
                <a:latin typeface="Arial" charset="0"/>
                <a:cs typeface="Arial" charset="0"/>
              </a:rPr>
              <a:t> (ii) (b)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3014"/>
                                        </p:tgtEl>
                                        <p:attrNameLst>
                                          <p:attrName>style.visibility</p:attrName>
                                        </p:attrNameLst>
                                      </p:cBhvr>
                                      <p:to>
                                        <p:strVal val="visible"/>
                                      </p:to>
                                    </p:set>
                                    <p:animEffect transition="in" filter="dissolve">
                                      <p:cBhvr>
                                        <p:cTn id="7" dur="500"/>
                                        <p:tgtEl>
                                          <p:spTgt spid="430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3015"/>
                                        </p:tgtEl>
                                        <p:attrNameLst>
                                          <p:attrName>style.visibility</p:attrName>
                                        </p:attrNameLst>
                                      </p:cBhvr>
                                      <p:to>
                                        <p:strVal val="visible"/>
                                      </p:to>
                                    </p:set>
                                    <p:animEffect transition="in" filter="dissolve">
                                      <p:cBhvr>
                                        <p:cTn id="12" dur="500"/>
                                        <p:tgtEl>
                                          <p:spTgt spid="4301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3012"/>
                                        </p:tgtEl>
                                        <p:attrNameLst>
                                          <p:attrName>style.visibility</p:attrName>
                                        </p:attrNameLst>
                                      </p:cBhvr>
                                      <p:to>
                                        <p:strVal val="visible"/>
                                      </p:to>
                                    </p:set>
                                    <p:anim calcmode="lin" valueType="num">
                                      <p:cBhvr>
                                        <p:cTn id="16" dur="500" fill="hold"/>
                                        <p:tgtEl>
                                          <p:spTgt spid="43012"/>
                                        </p:tgtEl>
                                        <p:attrNameLst>
                                          <p:attrName>ppt_w</p:attrName>
                                        </p:attrNameLst>
                                      </p:cBhvr>
                                      <p:tavLst>
                                        <p:tav tm="0">
                                          <p:val>
                                            <p:fltVal val="0"/>
                                          </p:val>
                                        </p:tav>
                                        <p:tav tm="100000">
                                          <p:val>
                                            <p:strVal val="#ppt_w"/>
                                          </p:val>
                                        </p:tav>
                                      </p:tavLst>
                                    </p:anim>
                                    <p:anim calcmode="lin" valueType="num">
                                      <p:cBhvr>
                                        <p:cTn id="17" dur="500" fill="hold"/>
                                        <p:tgtEl>
                                          <p:spTgt spid="430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animBg="1" autoUpdateAnimBg="0"/>
      <p:bldP spid="43014" grpId="0" autoUpdateAnimBg="0"/>
      <p:bldP spid="43015"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403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36</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4038" name="Text Box 6"/>
          <p:cNvSpPr txBox="1">
            <a:spLocks noChangeArrowheads="1"/>
          </p:cNvSpPr>
          <p:nvPr/>
        </p:nvSpPr>
        <p:spPr bwMode="auto">
          <a:xfrm>
            <a:off x="1600200" y="990600"/>
            <a:ext cx="66294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The exposed metal of electrical equipment on a wheeled overhead gantry crane is required to be earthed. Can metal to metal contact between the wheels and the rail be regarded as effective connection for the purposes of earthing ?</a:t>
            </a:r>
            <a:endParaRPr lang="en-AU" sz="2000">
              <a:solidFill>
                <a:srgbClr val="FFFF00"/>
              </a:solidFill>
              <a:latin typeface="Arial" charset="0"/>
              <a:cs typeface="Times New Roman" pitchFamily="18" charset="0"/>
            </a:endParaRPr>
          </a:p>
        </p:txBody>
      </p:sp>
      <p:sp>
        <p:nvSpPr>
          <p:cNvPr id="44039"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Yes</a:t>
            </a:r>
            <a:endParaRPr lang="el-GR" sz="2000" dirty="0">
              <a:latin typeface="Arial" charset="0"/>
              <a:cs typeface="Arial" charset="0"/>
            </a:endParaRP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5.3.2.3 (c) (iii</a:t>
            </a:r>
            <a:r>
              <a:rPr lang="en-AU" sz="2000" dirty="0">
                <a:latin typeface="Arial" charset="0"/>
                <a:cs typeface="Courier New" pitchFamily="49" charset="0"/>
              </a:rPr>
              <a:t>) </a:t>
            </a:r>
            <a:r>
              <a:rPr lang="en-AU" sz="2000" dirty="0" smtClean="0">
                <a:latin typeface="Arial" charset="0"/>
                <a:cs typeface="Courier New" pitchFamily="49" charset="0"/>
              </a:rPr>
              <a:t>(B)</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4038"/>
                                        </p:tgtEl>
                                        <p:attrNameLst>
                                          <p:attrName>style.visibility</p:attrName>
                                        </p:attrNameLst>
                                      </p:cBhvr>
                                      <p:to>
                                        <p:strVal val="visible"/>
                                      </p:to>
                                    </p:set>
                                    <p:animEffect transition="in" filter="dissolve">
                                      <p:cBhvr>
                                        <p:cTn id="7" dur="500"/>
                                        <p:tgtEl>
                                          <p:spTgt spid="440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9"/>
                                        </p:tgtEl>
                                        <p:attrNameLst>
                                          <p:attrName>style.visibility</p:attrName>
                                        </p:attrNameLst>
                                      </p:cBhvr>
                                      <p:to>
                                        <p:strVal val="visible"/>
                                      </p:to>
                                    </p:set>
                                    <p:animEffect transition="in" filter="dissolve">
                                      <p:cBhvr>
                                        <p:cTn id="12" dur="500"/>
                                        <p:tgtEl>
                                          <p:spTgt spid="4403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4036"/>
                                        </p:tgtEl>
                                        <p:attrNameLst>
                                          <p:attrName>style.visibility</p:attrName>
                                        </p:attrNameLst>
                                      </p:cBhvr>
                                      <p:to>
                                        <p:strVal val="visible"/>
                                      </p:to>
                                    </p:set>
                                    <p:anim calcmode="lin" valueType="num">
                                      <p:cBhvr>
                                        <p:cTn id="16" dur="500" fill="hold"/>
                                        <p:tgtEl>
                                          <p:spTgt spid="44036"/>
                                        </p:tgtEl>
                                        <p:attrNameLst>
                                          <p:attrName>ppt_w</p:attrName>
                                        </p:attrNameLst>
                                      </p:cBhvr>
                                      <p:tavLst>
                                        <p:tav tm="0">
                                          <p:val>
                                            <p:fltVal val="0"/>
                                          </p:val>
                                        </p:tav>
                                        <p:tav tm="100000">
                                          <p:val>
                                            <p:strVal val="#ppt_w"/>
                                          </p:val>
                                        </p:tav>
                                      </p:tavLst>
                                    </p:anim>
                                    <p:anim calcmode="lin" valueType="num">
                                      <p:cBhvr>
                                        <p:cTn id="17" dur="500" fill="hold"/>
                                        <p:tgtEl>
                                          <p:spTgt spid="440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animBg="1" autoUpdateAnimBg="0"/>
      <p:bldP spid="44038" grpId="0" autoUpdateAnimBg="0"/>
      <p:bldP spid="44039"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506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37</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5062"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A particular electric motor is to be fixed in position using four bolts with nuts. Is it permissible to use one of the fixing bolts as the earth terminal?</a:t>
            </a:r>
            <a:endParaRPr lang="en-AU" sz="2000">
              <a:solidFill>
                <a:srgbClr val="FFFF00"/>
              </a:solidFill>
              <a:latin typeface="Arial" charset="0"/>
              <a:cs typeface="Times New Roman" pitchFamily="18" charset="0"/>
            </a:endParaRPr>
          </a:p>
        </p:txBody>
      </p:sp>
      <p:sp>
        <p:nvSpPr>
          <p:cNvPr id="45063"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5.5.6.2 (b) (i) + (d)</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5062"/>
                                        </p:tgtEl>
                                        <p:attrNameLst>
                                          <p:attrName>style.visibility</p:attrName>
                                        </p:attrNameLst>
                                      </p:cBhvr>
                                      <p:to>
                                        <p:strVal val="visible"/>
                                      </p:to>
                                    </p:set>
                                    <p:animEffect transition="in" filter="dissolve">
                                      <p:cBhvr>
                                        <p:cTn id="7" dur="500"/>
                                        <p:tgtEl>
                                          <p:spTgt spid="450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63"/>
                                        </p:tgtEl>
                                        <p:attrNameLst>
                                          <p:attrName>style.visibility</p:attrName>
                                        </p:attrNameLst>
                                      </p:cBhvr>
                                      <p:to>
                                        <p:strVal val="visible"/>
                                      </p:to>
                                    </p:set>
                                    <p:animEffect transition="in" filter="dissolve">
                                      <p:cBhvr>
                                        <p:cTn id="12" dur="500"/>
                                        <p:tgtEl>
                                          <p:spTgt spid="4506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5060"/>
                                        </p:tgtEl>
                                        <p:attrNameLst>
                                          <p:attrName>style.visibility</p:attrName>
                                        </p:attrNameLst>
                                      </p:cBhvr>
                                      <p:to>
                                        <p:strVal val="visible"/>
                                      </p:to>
                                    </p:set>
                                    <p:anim calcmode="lin" valueType="num">
                                      <p:cBhvr>
                                        <p:cTn id="16" dur="500" fill="hold"/>
                                        <p:tgtEl>
                                          <p:spTgt spid="45060"/>
                                        </p:tgtEl>
                                        <p:attrNameLst>
                                          <p:attrName>ppt_w</p:attrName>
                                        </p:attrNameLst>
                                      </p:cBhvr>
                                      <p:tavLst>
                                        <p:tav tm="0">
                                          <p:val>
                                            <p:fltVal val="0"/>
                                          </p:val>
                                        </p:tav>
                                        <p:tav tm="100000">
                                          <p:val>
                                            <p:strVal val="#ppt_w"/>
                                          </p:val>
                                        </p:tav>
                                      </p:tavLst>
                                    </p:anim>
                                    <p:anim calcmode="lin" valueType="num">
                                      <p:cBhvr>
                                        <p:cTn id="17" dur="500" fill="hold"/>
                                        <p:tgtEl>
                                          <p:spTgt spid="4506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animBg="1" autoUpdateAnimBg="0"/>
      <p:bldP spid="45062" grpId="0" autoUpdateAnimBg="0"/>
      <p:bldP spid="45063"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608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38</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6086"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minimum permissible size of copper MAIN earthing conductor if the active conductor in the associated consumer’s mains is 16 square mm?</a:t>
            </a:r>
            <a:endParaRPr lang="en-AU" sz="2000">
              <a:solidFill>
                <a:srgbClr val="FFFF00"/>
              </a:solidFill>
              <a:latin typeface="Arial" charset="0"/>
              <a:cs typeface="Times New Roman" pitchFamily="18" charset="0"/>
            </a:endParaRPr>
          </a:p>
        </p:txBody>
      </p:sp>
      <p:sp>
        <p:nvSpPr>
          <p:cNvPr id="46087"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6 square mm</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Table 5.1</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6086"/>
                                        </p:tgtEl>
                                        <p:attrNameLst>
                                          <p:attrName>style.visibility</p:attrName>
                                        </p:attrNameLst>
                                      </p:cBhvr>
                                      <p:to>
                                        <p:strVal val="visible"/>
                                      </p:to>
                                    </p:set>
                                    <p:animEffect transition="in" filter="dissolve">
                                      <p:cBhvr>
                                        <p:cTn id="7" dur="500"/>
                                        <p:tgtEl>
                                          <p:spTgt spid="46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6087"/>
                                        </p:tgtEl>
                                        <p:attrNameLst>
                                          <p:attrName>style.visibility</p:attrName>
                                        </p:attrNameLst>
                                      </p:cBhvr>
                                      <p:to>
                                        <p:strVal val="visible"/>
                                      </p:to>
                                    </p:set>
                                    <p:animEffect transition="in" filter="dissolve">
                                      <p:cBhvr>
                                        <p:cTn id="12" dur="500"/>
                                        <p:tgtEl>
                                          <p:spTgt spid="4608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6084"/>
                                        </p:tgtEl>
                                        <p:attrNameLst>
                                          <p:attrName>style.visibility</p:attrName>
                                        </p:attrNameLst>
                                      </p:cBhvr>
                                      <p:to>
                                        <p:strVal val="visible"/>
                                      </p:to>
                                    </p:set>
                                    <p:anim calcmode="lin" valueType="num">
                                      <p:cBhvr>
                                        <p:cTn id="16" dur="500" fill="hold"/>
                                        <p:tgtEl>
                                          <p:spTgt spid="46084"/>
                                        </p:tgtEl>
                                        <p:attrNameLst>
                                          <p:attrName>ppt_w</p:attrName>
                                        </p:attrNameLst>
                                      </p:cBhvr>
                                      <p:tavLst>
                                        <p:tav tm="0">
                                          <p:val>
                                            <p:fltVal val="0"/>
                                          </p:val>
                                        </p:tav>
                                        <p:tav tm="100000">
                                          <p:val>
                                            <p:strVal val="#ppt_w"/>
                                          </p:val>
                                        </p:tav>
                                      </p:tavLst>
                                    </p:anim>
                                    <p:anim calcmode="lin" valueType="num">
                                      <p:cBhvr>
                                        <p:cTn id="17" dur="500" fill="hold"/>
                                        <p:tgtEl>
                                          <p:spTgt spid="4608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animBg="1" autoUpdateAnimBg="0"/>
      <p:bldP spid="46086" grpId="0" autoUpdateAnimBg="0"/>
      <p:bldP spid="4608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024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024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equipotential bonding?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10247"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Electrical connections intended to bring exposed conductive parts to the same potential, but not intended to carry current in normal service.</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1.4.60</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dissolve">
                                      <p:cBhvr>
                                        <p:cTn id="7" dur="500"/>
                                        <p:tgtEl>
                                          <p:spTgt spid="102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47"/>
                                        </p:tgtEl>
                                        <p:attrNameLst>
                                          <p:attrName>style.visibility</p:attrName>
                                        </p:attrNameLst>
                                      </p:cBhvr>
                                      <p:to>
                                        <p:strVal val="visible"/>
                                      </p:to>
                                    </p:set>
                                    <p:animEffect transition="in" filter="dissolve">
                                      <p:cBhvr>
                                        <p:cTn id="12" dur="500"/>
                                        <p:tgtEl>
                                          <p:spTgt spid="1024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0244"/>
                                        </p:tgtEl>
                                        <p:attrNameLst>
                                          <p:attrName>style.visibility</p:attrName>
                                        </p:attrNameLst>
                                      </p:cBhvr>
                                      <p:to>
                                        <p:strVal val="visible"/>
                                      </p:to>
                                    </p:set>
                                    <p:anim calcmode="lin" valueType="num">
                                      <p:cBhvr>
                                        <p:cTn id="16" dur="500" fill="hold"/>
                                        <p:tgtEl>
                                          <p:spTgt spid="10244"/>
                                        </p:tgtEl>
                                        <p:attrNameLst>
                                          <p:attrName>ppt_w</p:attrName>
                                        </p:attrNameLst>
                                      </p:cBhvr>
                                      <p:tavLst>
                                        <p:tav tm="0">
                                          <p:val>
                                            <p:fltVal val="0"/>
                                          </p:val>
                                        </p:tav>
                                        <p:tav tm="100000">
                                          <p:val>
                                            <p:strVal val="#ppt_w"/>
                                          </p:val>
                                        </p:tav>
                                      </p:tavLst>
                                    </p:anim>
                                    <p:anim calcmode="lin" valueType="num">
                                      <p:cBhvr>
                                        <p:cTn id="17" dur="500" fill="hold"/>
                                        <p:tgtEl>
                                          <p:spTgt spid="1024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autoUpdateAnimBg="0"/>
      <p:bldP spid="10246" grpId="0" autoUpdateAnimBg="0"/>
      <p:bldP spid="10247"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710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39</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711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minimum permissible size of single core TPI cable (building wire) which can be used as an earthing conductor?</a:t>
            </a:r>
            <a:endParaRPr lang="en-AU" sz="2000">
              <a:solidFill>
                <a:srgbClr val="FFFF00"/>
              </a:solidFill>
              <a:latin typeface="Arial" charset="0"/>
              <a:cs typeface="Times New Roman" pitchFamily="18" charset="0"/>
            </a:endParaRPr>
          </a:p>
        </p:txBody>
      </p:sp>
      <p:sp>
        <p:nvSpPr>
          <p:cNvPr id="4711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2.5 square mm</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Table 5.1</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10"/>
                                        </p:tgtEl>
                                        <p:attrNameLst>
                                          <p:attrName>style.visibility</p:attrName>
                                        </p:attrNameLst>
                                      </p:cBhvr>
                                      <p:to>
                                        <p:strVal val="visible"/>
                                      </p:to>
                                    </p:set>
                                    <p:animEffect transition="in" filter="dissolve">
                                      <p:cBhvr>
                                        <p:cTn id="7" dur="500"/>
                                        <p:tgtEl>
                                          <p:spTgt spid="471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7111"/>
                                        </p:tgtEl>
                                        <p:attrNameLst>
                                          <p:attrName>style.visibility</p:attrName>
                                        </p:attrNameLst>
                                      </p:cBhvr>
                                      <p:to>
                                        <p:strVal val="visible"/>
                                      </p:to>
                                    </p:set>
                                    <p:animEffect transition="in" filter="dissolve">
                                      <p:cBhvr>
                                        <p:cTn id="12" dur="500"/>
                                        <p:tgtEl>
                                          <p:spTgt spid="4711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7108"/>
                                        </p:tgtEl>
                                        <p:attrNameLst>
                                          <p:attrName>style.visibility</p:attrName>
                                        </p:attrNameLst>
                                      </p:cBhvr>
                                      <p:to>
                                        <p:strVal val="visible"/>
                                      </p:to>
                                    </p:set>
                                    <p:anim calcmode="lin" valueType="num">
                                      <p:cBhvr>
                                        <p:cTn id="16" dur="500" fill="hold"/>
                                        <p:tgtEl>
                                          <p:spTgt spid="47108"/>
                                        </p:tgtEl>
                                        <p:attrNameLst>
                                          <p:attrName>ppt_w</p:attrName>
                                        </p:attrNameLst>
                                      </p:cBhvr>
                                      <p:tavLst>
                                        <p:tav tm="0">
                                          <p:val>
                                            <p:fltVal val="0"/>
                                          </p:val>
                                        </p:tav>
                                        <p:tav tm="100000">
                                          <p:val>
                                            <p:strVal val="#ppt_w"/>
                                          </p:val>
                                        </p:tav>
                                      </p:tavLst>
                                    </p:anim>
                                    <p:anim calcmode="lin" valueType="num">
                                      <p:cBhvr>
                                        <p:cTn id="17" dur="500" fill="hold"/>
                                        <p:tgtEl>
                                          <p:spTgt spid="4710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animBg="1" autoUpdateAnimBg="0"/>
      <p:bldP spid="47110" grpId="0" autoUpdateAnimBg="0"/>
      <p:bldP spid="47111"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813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40</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8134"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In general, how must clamped joints be made in copper earthing conductors up to 4 square mm?</a:t>
            </a:r>
            <a:endParaRPr lang="en-AU" sz="2000">
              <a:solidFill>
                <a:srgbClr val="FFFF00"/>
              </a:solidFill>
              <a:latin typeface="Arial" charset="0"/>
              <a:cs typeface="Times New Roman" pitchFamily="18" charset="0"/>
            </a:endParaRPr>
          </a:p>
        </p:txBody>
      </p:sp>
      <p:sp>
        <p:nvSpPr>
          <p:cNvPr id="48135"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Secured to prevent spreading</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3.7.2.5</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8134"/>
                                        </p:tgtEl>
                                        <p:attrNameLst>
                                          <p:attrName>style.visibility</p:attrName>
                                        </p:attrNameLst>
                                      </p:cBhvr>
                                      <p:to>
                                        <p:strVal val="visible"/>
                                      </p:to>
                                    </p:set>
                                    <p:animEffect transition="in" filter="dissolve">
                                      <p:cBhvr>
                                        <p:cTn id="7" dur="500"/>
                                        <p:tgtEl>
                                          <p:spTgt spid="481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8135"/>
                                        </p:tgtEl>
                                        <p:attrNameLst>
                                          <p:attrName>style.visibility</p:attrName>
                                        </p:attrNameLst>
                                      </p:cBhvr>
                                      <p:to>
                                        <p:strVal val="visible"/>
                                      </p:to>
                                    </p:set>
                                    <p:animEffect transition="in" filter="dissolve">
                                      <p:cBhvr>
                                        <p:cTn id="12" dur="500"/>
                                        <p:tgtEl>
                                          <p:spTgt spid="4813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8132"/>
                                        </p:tgtEl>
                                        <p:attrNameLst>
                                          <p:attrName>style.visibility</p:attrName>
                                        </p:attrNameLst>
                                      </p:cBhvr>
                                      <p:to>
                                        <p:strVal val="visible"/>
                                      </p:to>
                                    </p:set>
                                    <p:anim calcmode="lin" valueType="num">
                                      <p:cBhvr>
                                        <p:cTn id="16" dur="500" fill="hold"/>
                                        <p:tgtEl>
                                          <p:spTgt spid="48132"/>
                                        </p:tgtEl>
                                        <p:attrNameLst>
                                          <p:attrName>ppt_w</p:attrName>
                                        </p:attrNameLst>
                                      </p:cBhvr>
                                      <p:tavLst>
                                        <p:tav tm="0">
                                          <p:val>
                                            <p:fltVal val="0"/>
                                          </p:val>
                                        </p:tav>
                                        <p:tav tm="100000">
                                          <p:val>
                                            <p:strVal val="#ppt_w"/>
                                          </p:val>
                                        </p:tav>
                                      </p:tavLst>
                                    </p:anim>
                                    <p:anim calcmode="lin" valueType="num">
                                      <p:cBhvr>
                                        <p:cTn id="17" dur="500" fill="hold"/>
                                        <p:tgtEl>
                                          <p:spTgt spid="4813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nimBg="1" autoUpdateAnimBg="0"/>
      <p:bldP spid="48134" grpId="0" autoUpdateAnimBg="0"/>
      <p:bldP spid="48135"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4915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41</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49158"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minimum permissible diameter of a copper coated mild steel driven earthing electrode?</a:t>
            </a:r>
            <a:endParaRPr lang="en-AU" sz="2000">
              <a:solidFill>
                <a:srgbClr val="FFFF00"/>
              </a:solidFill>
              <a:latin typeface="Arial" charset="0"/>
              <a:cs typeface="Times New Roman" pitchFamily="18" charset="0"/>
            </a:endParaRPr>
          </a:p>
        </p:txBody>
      </p:sp>
      <p:sp>
        <p:nvSpPr>
          <p:cNvPr id="49159"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12mm</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Table 5.2</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9158"/>
                                        </p:tgtEl>
                                        <p:attrNameLst>
                                          <p:attrName>style.visibility</p:attrName>
                                        </p:attrNameLst>
                                      </p:cBhvr>
                                      <p:to>
                                        <p:strVal val="visible"/>
                                      </p:to>
                                    </p:set>
                                    <p:animEffect transition="in" filter="dissolve">
                                      <p:cBhvr>
                                        <p:cTn id="7" dur="500"/>
                                        <p:tgtEl>
                                          <p:spTgt spid="491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159"/>
                                        </p:tgtEl>
                                        <p:attrNameLst>
                                          <p:attrName>style.visibility</p:attrName>
                                        </p:attrNameLst>
                                      </p:cBhvr>
                                      <p:to>
                                        <p:strVal val="visible"/>
                                      </p:to>
                                    </p:set>
                                    <p:animEffect transition="in" filter="dissolve">
                                      <p:cBhvr>
                                        <p:cTn id="12" dur="500"/>
                                        <p:tgtEl>
                                          <p:spTgt spid="4915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49156"/>
                                        </p:tgtEl>
                                        <p:attrNameLst>
                                          <p:attrName>style.visibility</p:attrName>
                                        </p:attrNameLst>
                                      </p:cBhvr>
                                      <p:to>
                                        <p:strVal val="visible"/>
                                      </p:to>
                                    </p:set>
                                    <p:anim calcmode="lin" valueType="num">
                                      <p:cBhvr>
                                        <p:cTn id="16" dur="500" fill="hold"/>
                                        <p:tgtEl>
                                          <p:spTgt spid="49156"/>
                                        </p:tgtEl>
                                        <p:attrNameLst>
                                          <p:attrName>ppt_w</p:attrName>
                                        </p:attrNameLst>
                                      </p:cBhvr>
                                      <p:tavLst>
                                        <p:tav tm="0">
                                          <p:val>
                                            <p:fltVal val="0"/>
                                          </p:val>
                                        </p:tav>
                                        <p:tav tm="100000">
                                          <p:val>
                                            <p:strVal val="#ppt_w"/>
                                          </p:val>
                                        </p:tav>
                                      </p:tavLst>
                                    </p:anim>
                                    <p:anim calcmode="lin" valueType="num">
                                      <p:cBhvr>
                                        <p:cTn id="17" dur="500" fill="hold"/>
                                        <p:tgtEl>
                                          <p:spTgt spid="491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nimBg="1" autoUpdateAnimBg="0"/>
      <p:bldP spid="49158" grpId="0" autoUpdateAnimBg="0"/>
      <p:bldP spid="49159"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018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42</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0182"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permissible to use rigid metallic conduit as a driven earth electrode?</a:t>
            </a:r>
            <a:endParaRPr lang="en-AU" sz="2000">
              <a:solidFill>
                <a:srgbClr val="FFFF00"/>
              </a:solidFill>
              <a:latin typeface="Arial" charset="0"/>
              <a:cs typeface="Times New Roman" pitchFamily="18" charset="0"/>
            </a:endParaRPr>
          </a:p>
        </p:txBody>
      </p:sp>
      <p:sp>
        <p:nvSpPr>
          <p:cNvPr id="50183"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No</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Table 5.2</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dissolve">
                                      <p:cBhvr>
                                        <p:cTn id="7" dur="500"/>
                                        <p:tgtEl>
                                          <p:spTgt spid="50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0183"/>
                                        </p:tgtEl>
                                        <p:attrNameLst>
                                          <p:attrName>style.visibility</p:attrName>
                                        </p:attrNameLst>
                                      </p:cBhvr>
                                      <p:to>
                                        <p:strVal val="visible"/>
                                      </p:to>
                                    </p:set>
                                    <p:animEffect transition="in" filter="dissolve">
                                      <p:cBhvr>
                                        <p:cTn id="12" dur="500"/>
                                        <p:tgtEl>
                                          <p:spTgt spid="5018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0180"/>
                                        </p:tgtEl>
                                        <p:attrNameLst>
                                          <p:attrName>style.visibility</p:attrName>
                                        </p:attrNameLst>
                                      </p:cBhvr>
                                      <p:to>
                                        <p:strVal val="visible"/>
                                      </p:to>
                                    </p:set>
                                    <p:anim calcmode="lin" valueType="num">
                                      <p:cBhvr>
                                        <p:cTn id="16" dur="500" fill="hold"/>
                                        <p:tgtEl>
                                          <p:spTgt spid="50180"/>
                                        </p:tgtEl>
                                        <p:attrNameLst>
                                          <p:attrName>ppt_w</p:attrName>
                                        </p:attrNameLst>
                                      </p:cBhvr>
                                      <p:tavLst>
                                        <p:tav tm="0">
                                          <p:val>
                                            <p:fltVal val="0"/>
                                          </p:val>
                                        </p:tav>
                                        <p:tav tm="100000">
                                          <p:val>
                                            <p:strVal val="#ppt_w"/>
                                          </p:val>
                                        </p:tav>
                                      </p:tavLst>
                                    </p:anim>
                                    <p:anim calcmode="lin" valueType="num">
                                      <p:cBhvr>
                                        <p:cTn id="17" dur="500" fill="hold"/>
                                        <p:tgtEl>
                                          <p:spTgt spid="5018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animBg="1" autoUpdateAnimBg="0"/>
      <p:bldP spid="50182" grpId="0" autoUpdateAnimBg="0"/>
      <p:bldP spid="50183"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120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43</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120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In general, where must a driven earth electrode be located ?</a:t>
            </a:r>
            <a:endParaRPr lang="en-AU" sz="2000">
              <a:solidFill>
                <a:srgbClr val="FFFF00"/>
              </a:solidFill>
              <a:latin typeface="Arial" charset="0"/>
              <a:cs typeface="Times New Roman" pitchFamily="18" charset="0"/>
            </a:endParaRPr>
          </a:p>
        </p:txBody>
      </p:sp>
      <p:sp>
        <p:nvSpPr>
          <p:cNvPr id="51207"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Exposed to the weather, outside a building, separated from metallic enclosures of other buried surfaces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5.3.6.4 (a)</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1206"/>
                                        </p:tgtEl>
                                        <p:attrNameLst>
                                          <p:attrName>style.visibility</p:attrName>
                                        </p:attrNameLst>
                                      </p:cBhvr>
                                      <p:to>
                                        <p:strVal val="visible"/>
                                      </p:to>
                                    </p:set>
                                    <p:animEffect transition="in" filter="dissolve">
                                      <p:cBhvr>
                                        <p:cTn id="7" dur="500"/>
                                        <p:tgtEl>
                                          <p:spTgt spid="512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07"/>
                                        </p:tgtEl>
                                        <p:attrNameLst>
                                          <p:attrName>style.visibility</p:attrName>
                                        </p:attrNameLst>
                                      </p:cBhvr>
                                      <p:to>
                                        <p:strVal val="visible"/>
                                      </p:to>
                                    </p:set>
                                    <p:animEffect transition="in" filter="dissolve">
                                      <p:cBhvr>
                                        <p:cTn id="12" dur="500"/>
                                        <p:tgtEl>
                                          <p:spTgt spid="5120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1204"/>
                                        </p:tgtEl>
                                        <p:attrNameLst>
                                          <p:attrName>style.visibility</p:attrName>
                                        </p:attrNameLst>
                                      </p:cBhvr>
                                      <p:to>
                                        <p:strVal val="visible"/>
                                      </p:to>
                                    </p:set>
                                    <p:anim calcmode="lin" valueType="num">
                                      <p:cBhvr>
                                        <p:cTn id="16" dur="500" fill="hold"/>
                                        <p:tgtEl>
                                          <p:spTgt spid="51204"/>
                                        </p:tgtEl>
                                        <p:attrNameLst>
                                          <p:attrName>ppt_w</p:attrName>
                                        </p:attrNameLst>
                                      </p:cBhvr>
                                      <p:tavLst>
                                        <p:tav tm="0">
                                          <p:val>
                                            <p:fltVal val="0"/>
                                          </p:val>
                                        </p:tav>
                                        <p:tav tm="100000">
                                          <p:val>
                                            <p:strVal val="#ppt_w"/>
                                          </p:val>
                                        </p:tav>
                                      </p:tavLst>
                                    </p:anim>
                                    <p:anim calcmode="lin" valueType="num">
                                      <p:cBhvr>
                                        <p:cTn id="17" dur="500" fill="hold"/>
                                        <p:tgtEl>
                                          <p:spTgt spid="5120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autoUpdateAnimBg="0"/>
      <p:bldP spid="51206" grpId="0" autoUpdateAnimBg="0"/>
      <p:bldP spid="51207"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222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44</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2230"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To what minimum depth must a driven earth electrode be driven?</a:t>
            </a:r>
            <a:endParaRPr lang="en-AU" sz="2000">
              <a:solidFill>
                <a:srgbClr val="FFFF00"/>
              </a:solidFill>
              <a:latin typeface="Arial" charset="0"/>
              <a:cs typeface="Times New Roman" pitchFamily="18" charset="0"/>
            </a:endParaRPr>
          </a:p>
        </p:txBody>
      </p:sp>
      <p:sp>
        <p:nvSpPr>
          <p:cNvPr id="52231"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1.2 m</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5.3.6.3 (a)</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2230"/>
                                        </p:tgtEl>
                                        <p:attrNameLst>
                                          <p:attrName>style.visibility</p:attrName>
                                        </p:attrNameLst>
                                      </p:cBhvr>
                                      <p:to>
                                        <p:strVal val="visible"/>
                                      </p:to>
                                    </p:set>
                                    <p:animEffect transition="in" filter="dissolve">
                                      <p:cBhvr>
                                        <p:cTn id="7" dur="500"/>
                                        <p:tgtEl>
                                          <p:spTgt spid="522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2231"/>
                                        </p:tgtEl>
                                        <p:attrNameLst>
                                          <p:attrName>style.visibility</p:attrName>
                                        </p:attrNameLst>
                                      </p:cBhvr>
                                      <p:to>
                                        <p:strVal val="visible"/>
                                      </p:to>
                                    </p:set>
                                    <p:animEffect transition="in" filter="dissolve">
                                      <p:cBhvr>
                                        <p:cTn id="12" dur="500"/>
                                        <p:tgtEl>
                                          <p:spTgt spid="5223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2228"/>
                                        </p:tgtEl>
                                        <p:attrNameLst>
                                          <p:attrName>style.visibility</p:attrName>
                                        </p:attrNameLst>
                                      </p:cBhvr>
                                      <p:to>
                                        <p:strVal val="visible"/>
                                      </p:to>
                                    </p:set>
                                    <p:anim calcmode="lin" valueType="num">
                                      <p:cBhvr>
                                        <p:cTn id="16" dur="500" fill="hold"/>
                                        <p:tgtEl>
                                          <p:spTgt spid="52228"/>
                                        </p:tgtEl>
                                        <p:attrNameLst>
                                          <p:attrName>ppt_w</p:attrName>
                                        </p:attrNameLst>
                                      </p:cBhvr>
                                      <p:tavLst>
                                        <p:tav tm="0">
                                          <p:val>
                                            <p:fltVal val="0"/>
                                          </p:val>
                                        </p:tav>
                                        <p:tav tm="100000">
                                          <p:val>
                                            <p:strVal val="#ppt_w"/>
                                          </p:val>
                                        </p:tav>
                                      </p:tavLst>
                                    </p:anim>
                                    <p:anim calcmode="lin" valueType="num">
                                      <p:cBhvr>
                                        <p:cTn id="17" dur="500" fill="hold"/>
                                        <p:tgtEl>
                                          <p:spTgt spid="5222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animBg="1" autoUpdateAnimBg="0"/>
      <p:bldP spid="52230" grpId="0" autoUpdateAnimBg="0"/>
      <p:bldP spid="52231"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325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45</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3254" name="Text Box 6"/>
          <p:cNvSpPr txBox="1">
            <a:spLocks noChangeArrowheads="1"/>
          </p:cNvSpPr>
          <p:nvPr/>
        </p:nvSpPr>
        <p:spPr bwMode="auto">
          <a:xfrm>
            <a:off x="1600200" y="990600"/>
            <a:ext cx="66294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action must be taken if exposed metal of a wiring enclosure is in unavoidable contact with metallic piping or other systems such as fire sprinklers, gas, or hot water?</a:t>
            </a:r>
            <a:endParaRPr lang="en-AU" sz="2000">
              <a:solidFill>
                <a:srgbClr val="FFFF00"/>
              </a:solidFill>
              <a:latin typeface="Arial" charset="0"/>
              <a:cs typeface="Times New Roman" pitchFamily="18" charset="0"/>
            </a:endParaRPr>
          </a:p>
        </p:txBody>
      </p:sp>
      <p:sp>
        <p:nvSpPr>
          <p:cNvPr id="53255"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The metallic parts must be connected using an equipotential bonding conductor</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5.6.2.3</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3254"/>
                                        </p:tgtEl>
                                        <p:attrNameLst>
                                          <p:attrName>style.visibility</p:attrName>
                                        </p:attrNameLst>
                                      </p:cBhvr>
                                      <p:to>
                                        <p:strVal val="visible"/>
                                      </p:to>
                                    </p:set>
                                    <p:animEffect transition="in" filter="dissolve">
                                      <p:cBhvr>
                                        <p:cTn id="7" dur="500"/>
                                        <p:tgtEl>
                                          <p:spTgt spid="532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3255"/>
                                        </p:tgtEl>
                                        <p:attrNameLst>
                                          <p:attrName>style.visibility</p:attrName>
                                        </p:attrNameLst>
                                      </p:cBhvr>
                                      <p:to>
                                        <p:strVal val="visible"/>
                                      </p:to>
                                    </p:set>
                                    <p:animEffect transition="in" filter="dissolve">
                                      <p:cBhvr>
                                        <p:cTn id="12" dur="500"/>
                                        <p:tgtEl>
                                          <p:spTgt spid="5325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3252"/>
                                        </p:tgtEl>
                                        <p:attrNameLst>
                                          <p:attrName>style.visibility</p:attrName>
                                        </p:attrNameLst>
                                      </p:cBhvr>
                                      <p:to>
                                        <p:strVal val="visible"/>
                                      </p:to>
                                    </p:set>
                                    <p:anim calcmode="lin" valueType="num">
                                      <p:cBhvr>
                                        <p:cTn id="16" dur="500" fill="hold"/>
                                        <p:tgtEl>
                                          <p:spTgt spid="53252"/>
                                        </p:tgtEl>
                                        <p:attrNameLst>
                                          <p:attrName>ppt_w</p:attrName>
                                        </p:attrNameLst>
                                      </p:cBhvr>
                                      <p:tavLst>
                                        <p:tav tm="0">
                                          <p:val>
                                            <p:fltVal val="0"/>
                                          </p:val>
                                        </p:tav>
                                        <p:tav tm="100000">
                                          <p:val>
                                            <p:strVal val="#ppt_w"/>
                                          </p:val>
                                        </p:tav>
                                      </p:tavLst>
                                    </p:anim>
                                    <p:anim calcmode="lin" valueType="num">
                                      <p:cBhvr>
                                        <p:cTn id="17" dur="500" fill="hold"/>
                                        <p:tgtEl>
                                          <p:spTgt spid="5325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animBg="1" autoUpdateAnimBg="0"/>
      <p:bldP spid="53254" grpId="0" autoUpdateAnimBg="0"/>
      <p:bldP spid="53255"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427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46</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4278"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purpose of an equipotential bond in an installation?</a:t>
            </a:r>
            <a:endParaRPr lang="en-AU" sz="2000">
              <a:solidFill>
                <a:srgbClr val="FFFF00"/>
              </a:solidFill>
              <a:latin typeface="Arial" charset="0"/>
              <a:cs typeface="Times New Roman" pitchFamily="18" charset="0"/>
            </a:endParaRPr>
          </a:p>
        </p:txBody>
      </p:sp>
      <p:sp>
        <p:nvSpPr>
          <p:cNvPr id="54279"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To minimise the risk associated with voltage differences between accessible metal parts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5.6.1, 1.4.52</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4278"/>
                                        </p:tgtEl>
                                        <p:attrNameLst>
                                          <p:attrName>style.visibility</p:attrName>
                                        </p:attrNameLst>
                                      </p:cBhvr>
                                      <p:to>
                                        <p:strVal val="visible"/>
                                      </p:to>
                                    </p:set>
                                    <p:animEffect transition="in" filter="dissolve">
                                      <p:cBhvr>
                                        <p:cTn id="7" dur="500"/>
                                        <p:tgtEl>
                                          <p:spTgt spid="542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79"/>
                                        </p:tgtEl>
                                        <p:attrNameLst>
                                          <p:attrName>style.visibility</p:attrName>
                                        </p:attrNameLst>
                                      </p:cBhvr>
                                      <p:to>
                                        <p:strVal val="visible"/>
                                      </p:to>
                                    </p:set>
                                    <p:animEffect transition="in" filter="dissolve">
                                      <p:cBhvr>
                                        <p:cTn id="12" dur="500"/>
                                        <p:tgtEl>
                                          <p:spTgt spid="5427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4276"/>
                                        </p:tgtEl>
                                        <p:attrNameLst>
                                          <p:attrName>style.visibility</p:attrName>
                                        </p:attrNameLst>
                                      </p:cBhvr>
                                      <p:to>
                                        <p:strVal val="visible"/>
                                      </p:to>
                                    </p:set>
                                    <p:anim calcmode="lin" valueType="num">
                                      <p:cBhvr>
                                        <p:cTn id="16" dur="500" fill="hold"/>
                                        <p:tgtEl>
                                          <p:spTgt spid="54276"/>
                                        </p:tgtEl>
                                        <p:attrNameLst>
                                          <p:attrName>ppt_w</p:attrName>
                                        </p:attrNameLst>
                                      </p:cBhvr>
                                      <p:tavLst>
                                        <p:tav tm="0">
                                          <p:val>
                                            <p:fltVal val="0"/>
                                          </p:val>
                                        </p:tav>
                                        <p:tav tm="100000">
                                          <p:val>
                                            <p:strVal val="#ppt_w"/>
                                          </p:val>
                                        </p:tav>
                                      </p:tavLst>
                                    </p:anim>
                                    <p:anim calcmode="lin" valueType="num">
                                      <p:cBhvr>
                                        <p:cTn id="17" dur="500" fill="hold"/>
                                        <p:tgtEl>
                                          <p:spTgt spid="542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animBg="1" autoUpdateAnimBg="0"/>
      <p:bldP spid="54278" grpId="0" autoUpdateAnimBg="0"/>
      <p:bldP spid="54279"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530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47</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5302" name="Text Box 6"/>
          <p:cNvSpPr txBox="1">
            <a:spLocks noChangeArrowheads="1"/>
          </p:cNvSpPr>
          <p:nvPr/>
        </p:nvSpPr>
        <p:spPr bwMode="auto">
          <a:xfrm>
            <a:off x="1600200" y="990600"/>
            <a:ext cx="6629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are two requirements for an effective earth joint?</a:t>
            </a:r>
            <a:endParaRPr lang="en-AU" sz="2000">
              <a:solidFill>
                <a:srgbClr val="FFFF00"/>
              </a:solidFill>
              <a:latin typeface="Arial" charset="0"/>
              <a:cs typeface="Times New Roman" pitchFamily="18" charset="0"/>
            </a:endParaRPr>
          </a:p>
        </p:txBody>
      </p:sp>
      <p:sp>
        <p:nvSpPr>
          <p:cNvPr id="55303"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Joints must be electrically and mechanically sound</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3.7.1</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302"/>
                                        </p:tgtEl>
                                        <p:attrNameLst>
                                          <p:attrName>style.visibility</p:attrName>
                                        </p:attrNameLst>
                                      </p:cBhvr>
                                      <p:to>
                                        <p:strVal val="visible"/>
                                      </p:to>
                                    </p:set>
                                    <p:animEffect transition="in" filter="dissolve">
                                      <p:cBhvr>
                                        <p:cTn id="7" dur="500"/>
                                        <p:tgtEl>
                                          <p:spTgt spid="553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5303"/>
                                        </p:tgtEl>
                                        <p:attrNameLst>
                                          <p:attrName>style.visibility</p:attrName>
                                        </p:attrNameLst>
                                      </p:cBhvr>
                                      <p:to>
                                        <p:strVal val="visible"/>
                                      </p:to>
                                    </p:set>
                                    <p:animEffect transition="in" filter="dissolve">
                                      <p:cBhvr>
                                        <p:cTn id="12" dur="500"/>
                                        <p:tgtEl>
                                          <p:spTgt spid="5530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5300"/>
                                        </p:tgtEl>
                                        <p:attrNameLst>
                                          <p:attrName>style.visibility</p:attrName>
                                        </p:attrNameLst>
                                      </p:cBhvr>
                                      <p:to>
                                        <p:strVal val="visible"/>
                                      </p:to>
                                    </p:set>
                                    <p:anim calcmode="lin" valueType="num">
                                      <p:cBhvr>
                                        <p:cTn id="16" dur="500" fill="hold"/>
                                        <p:tgtEl>
                                          <p:spTgt spid="55300"/>
                                        </p:tgtEl>
                                        <p:attrNameLst>
                                          <p:attrName>ppt_w</p:attrName>
                                        </p:attrNameLst>
                                      </p:cBhvr>
                                      <p:tavLst>
                                        <p:tav tm="0">
                                          <p:val>
                                            <p:fltVal val="0"/>
                                          </p:val>
                                        </p:tav>
                                        <p:tav tm="100000">
                                          <p:val>
                                            <p:strVal val="#ppt_w"/>
                                          </p:val>
                                        </p:tav>
                                      </p:tavLst>
                                    </p:anim>
                                    <p:anim calcmode="lin" valueType="num">
                                      <p:cBhvr>
                                        <p:cTn id="17" dur="500" fill="hold"/>
                                        <p:tgtEl>
                                          <p:spTgt spid="553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0" grpId="0" animBg="1" autoUpdateAnimBg="0"/>
      <p:bldP spid="55302" grpId="0" autoUpdateAnimBg="0"/>
      <p:bldP spid="55303"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632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48</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6326"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Is it necessary to earth the metal frame of a domestic installation?</a:t>
            </a:r>
            <a:endParaRPr lang="en-AU" sz="2000">
              <a:solidFill>
                <a:srgbClr val="FFFF00"/>
              </a:solidFill>
              <a:latin typeface="Arial" charset="0"/>
              <a:cs typeface="Times New Roman" pitchFamily="18" charset="0"/>
            </a:endParaRPr>
          </a:p>
        </p:txBody>
      </p:sp>
      <p:sp>
        <p:nvSpPr>
          <p:cNvPr id="56327" name="Text Box 7"/>
          <p:cNvSpPr txBox="1">
            <a:spLocks noChangeArrowheads="1"/>
          </p:cNvSpPr>
          <p:nvPr/>
        </p:nvSpPr>
        <p:spPr bwMode="auto">
          <a:xfrm>
            <a:off x="1714500" y="4191000"/>
            <a:ext cx="5715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Yes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5.4.6.2</a:t>
            </a:r>
            <a:endParaRPr lang="en-AU" sz="200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6326"/>
                                        </p:tgtEl>
                                        <p:attrNameLst>
                                          <p:attrName>style.visibility</p:attrName>
                                        </p:attrNameLst>
                                      </p:cBhvr>
                                      <p:to>
                                        <p:strVal val="visible"/>
                                      </p:to>
                                    </p:set>
                                    <p:animEffect transition="in" filter="dissolve">
                                      <p:cBhvr>
                                        <p:cTn id="7" dur="500"/>
                                        <p:tgtEl>
                                          <p:spTgt spid="563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27"/>
                                        </p:tgtEl>
                                        <p:attrNameLst>
                                          <p:attrName>style.visibility</p:attrName>
                                        </p:attrNameLst>
                                      </p:cBhvr>
                                      <p:to>
                                        <p:strVal val="visible"/>
                                      </p:to>
                                    </p:set>
                                    <p:animEffect transition="in" filter="dissolve">
                                      <p:cBhvr>
                                        <p:cTn id="12" dur="500"/>
                                        <p:tgtEl>
                                          <p:spTgt spid="5632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6324"/>
                                        </p:tgtEl>
                                        <p:attrNameLst>
                                          <p:attrName>style.visibility</p:attrName>
                                        </p:attrNameLst>
                                      </p:cBhvr>
                                      <p:to>
                                        <p:strVal val="visible"/>
                                      </p:to>
                                    </p:set>
                                    <p:anim calcmode="lin" valueType="num">
                                      <p:cBhvr>
                                        <p:cTn id="16" dur="500" fill="hold"/>
                                        <p:tgtEl>
                                          <p:spTgt spid="56324"/>
                                        </p:tgtEl>
                                        <p:attrNameLst>
                                          <p:attrName>ppt_w</p:attrName>
                                        </p:attrNameLst>
                                      </p:cBhvr>
                                      <p:tavLst>
                                        <p:tav tm="0">
                                          <p:val>
                                            <p:fltVal val="0"/>
                                          </p:val>
                                        </p:tav>
                                        <p:tav tm="100000">
                                          <p:val>
                                            <p:strVal val="#ppt_w"/>
                                          </p:val>
                                        </p:tav>
                                      </p:tavLst>
                                    </p:anim>
                                    <p:anim calcmode="lin" valueType="num">
                                      <p:cBhvr>
                                        <p:cTn id="17" dur="500" fill="hold"/>
                                        <p:tgtEl>
                                          <p:spTgt spid="563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animBg="1" autoUpdateAnimBg="0"/>
      <p:bldP spid="56326" grpId="0" autoUpdateAnimBg="0"/>
      <p:bldP spid="5632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1269"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1270"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Multiple Earthed Neutral (MEN)?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11271" name="Text Box 7"/>
          <p:cNvSpPr txBox="1">
            <a:spLocks noChangeArrowheads="1"/>
          </p:cNvSpPr>
          <p:nvPr/>
        </p:nvSpPr>
        <p:spPr bwMode="auto">
          <a:xfrm>
            <a:off x="1714500" y="4191000"/>
            <a:ext cx="57150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Earthing in which the parts of an installation, required to be earthed are connected to the earth and the neutral conductor of the supply system.</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1.4.83</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dissolve">
                                      <p:cBhvr>
                                        <p:cTn id="7" dur="500"/>
                                        <p:tgtEl>
                                          <p:spTgt spid="112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dissolve">
                                      <p:cBhvr>
                                        <p:cTn id="12" dur="500"/>
                                        <p:tgtEl>
                                          <p:spTgt spid="11271"/>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1268"/>
                                        </p:tgtEl>
                                        <p:attrNameLst>
                                          <p:attrName>style.visibility</p:attrName>
                                        </p:attrNameLst>
                                      </p:cBhvr>
                                      <p:to>
                                        <p:strVal val="visible"/>
                                      </p:to>
                                    </p:set>
                                    <p:anim calcmode="lin" valueType="num">
                                      <p:cBhvr>
                                        <p:cTn id="16" dur="500" fill="hold"/>
                                        <p:tgtEl>
                                          <p:spTgt spid="11268"/>
                                        </p:tgtEl>
                                        <p:attrNameLst>
                                          <p:attrName>ppt_w</p:attrName>
                                        </p:attrNameLst>
                                      </p:cBhvr>
                                      <p:tavLst>
                                        <p:tav tm="0">
                                          <p:val>
                                            <p:fltVal val="0"/>
                                          </p:val>
                                        </p:tav>
                                        <p:tav tm="100000">
                                          <p:val>
                                            <p:strVal val="#ppt_w"/>
                                          </p:val>
                                        </p:tav>
                                      </p:tavLst>
                                    </p:anim>
                                    <p:anim calcmode="lin" valueType="num">
                                      <p:cBhvr>
                                        <p:cTn id="17" dur="500" fill="hold"/>
                                        <p:tgtEl>
                                          <p:spTgt spid="1126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autoUpdateAnimBg="0"/>
      <p:bldP spid="11270" grpId="0" autoUpdateAnimBg="0"/>
      <p:bldP spid="11271"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6" name="AutoShape 8">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58377" name="Rectangle 9"/>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49</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58378" name="Text Box 10"/>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are two general types of earthing conductor which need not be insulated?</a:t>
            </a:r>
            <a:endParaRPr lang="en-AU" sz="2000">
              <a:solidFill>
                <a:srgbClr val="FFFF00"/>
              </a:solidFill>
              <a:latin typeface="Arial" charset="0"/>
              <a:cs typeface="Times New Roman" pitchFamily="18" charset="0"/>
            </a:endParaRPr>
          </a:p>
        </p:txBody>
      </p:sp>
      <p:sp>
        <p:nvSpPr>
          <p:cNvPr id="58379" name="Text Box 11"/>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Aerials, braided conductors, busbars, MIMS sheaths, catenarys</a:t>
            </a:r>
            <a:endParaRPr lang="el-GR" sz="2000">
              <a:latin typeface="Arial" charset="0"/>
              <a:cs typeface="Arial" charset="0"/>
            </a:endParaRPr>
          </a:p>
          <a:p>
            <a:pPr eaLnBrk="1" hangingPunct="1">
              <a:spcBef>
                <a:spcPct val="50000"/>
              </a:spcBef>
            </a:pPr>
            <a:r>
              <a:rPr lang="en-AU" sz="2000">
                <a:latin typeface="Arial" charset="0"/>
                <a:cs typeface="Courier New" pitchFamily="49" charset="0"/>
              </a:rPr>
              <a:t>Clause 5.3.2.4</a:t>
            </a:r>
            <a:r>
              <a:rPr lang="en-AU" sz="2000">
                <a:latin typeface="Arial" charset="0"/>
                <a:cs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8378"/>
                                        </p:tgtEl>
                                        <p:attrNameLst>
                                          <p:attrName>style.visibility</p:attrName>
                                        </p:attrNameLst>
                                      </p:cBhvr>
                                      <p:to>
                                        <p:strVal val="visible"/>
                                      </p:to>
                                    </p:set>
                                    <p:animEffect transition="in" filter="dissolve">
                                      <p:cBhvr>
                                        <p:cTn id="7" dur="500"/>
                                        <p:tgtEl>
                                          <p:spTgt spid="583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8379"/>
                                        </p:tgtEl>
                                        <p:attrNameLst>
                                          <p:attrName>style.visibility</p:attrName>
                                        </p:attrNameLst>
                                      </p:cBhvr>
                                      <p:to>
                                        <p:strVal val="visible"/>
                                      </p:to>
                                    </p:set>
                                    <p:animEffect transition="in" filter="dissolve">
                                      <p:cBhvr>
                                        <p:cTn id="12" dur="500"/>
                                        <p:tgtEl>
                                          <p:spTgt spid="5837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8376"/>
                                        </p:tgtEl>
                                        <p:attrNameLst>
                                          <p:attrName>style.visibility</p:attrName>
                                        </p:attrNameLst>
                                      </p:cBhvr>
                                      <p:to>
                                        <p:strVal val="visible"/>
                                      </p:to>
                                    </p:set>
                                    <p:anim calcmode="lin" valueType="num">
                                      <p:cBhvr>
                                        <p:cTn id="16" dur="500" fill="hold"/>
                                        <p:tgtEl>
                                          <p:spTgt spid="58376"/>
                                        </p:tgtEl>
                                        <p:attrNameLst>
                                          <p:attrName>ppt_w</p:attrName>
                                        </p:attrNameLst>
                                      </p:cBhvr>
                                      <p:tavLst>
                                        <p:tav tm="0">
                                          <p:val>
                                            <p:fltVal val="0"/>
                                          </p:val>
                                        </p:tav>
                                        <p:tav tm="100000">
                                          <p:val>
                                            <p:strVal val="#ppt_w"/>
                                          </p:val>
                                        </p:tav>
                                      </p:tavLst>
                                    </p:anim>
                                    <p:anim calcmode="lin" valueType="num">
                                      <p:cBhvr>
                                        <p:cTn id="17" dur="500" fill="hold"/>
                                        <p:tgtEl>
                                          <p:spTgt spid="583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6" grpId="0" animBg="1" autoUpdateAnimBg="0"/>
      <p:bldP spid="58378" grpId="0" autoUpdateAnimBg="0"/>
      <p:bldP spid="5837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2293"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5</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2294"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main earthing conductor?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12295"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A conductor connecting the main earthing terminal to the earth electrode</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1.4.81</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dissolve">
                                      <p:cBhvr>
                                        <p:cTn id="7" dur="500"/>
                                        <p:tgtEl>
                                          <p:spTgt spid="122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dissolve">
                                      <p:cBhvr>
                                        <p:cTn id="12" dur="500"/>
                                        <p:tgtEl>
                                          <p:spTgt spid="1229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2292"/>
                                        </p:tgtEl>
                                        <p:attrNameLst>
                                          <p:attrName>style.visibility</p:attrName>
                                        </p:attrNameLst>
                                      </p:cBhvr>
                                      <p:to>
                                        <p:strVal val="visible"/>
                                      </p:to>
                                    </p:set>
                                    <p:anim calcmode="lin" valueType="num">
                                      <p:cBhvr>
                                        <p:cTn id="16" dur="500" fill="hold"/>
                                        <p:tgtEl>
                                          <p:spTgt spid="12292"/>
                                        </p:tgtEl>
                                        <p:attrNameLst>
                                          <p:attrName>ppt_w</p:attrName>
                                        </p:attrNameLst>
                                      </p:cBhvr>
                                      <p:tavLst>
                                        <p:tav tm="0">
                                          <p:val>
                                            <p:fltVal val="0"/>
                                          </p:val>
                                        </p:tav>
                                        <p:tav tm="100000">
                                          <p:val>
                                            <p:strVal val="#ppt_w"/>
                                          </p:val>
                                        </p:tav>
                                      </p:tavLst>
                                    </p:anim>
                                    <p:anim calcmode="lin" valueType="num">
                                      <p:cBhvr>
                                        <p:cTn id="17" dur="500" fill="hold"/>
                                        <p:tgtEl>
                                          <p:spTgt spid="122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autoUpdateAnimBg="0"/>
      <p:bldP spid="12294" grpId="0" autoUpdateAnimBg="0"/>
      <p:bldP spid="1229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3317"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6</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3318"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protective earth?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13319"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A conductor connecting the earthing system to equipment required to be earthed.</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1.4.100</a:t>
            </a:r>
            <a:r>
              <a:rPr lang="en-AU" sz="2000" dirty="0" smtClean="0">
                <a:latin typeface="Arial" charset="0"/>
                <a:cs typeface="Arial" charset="0"/>
              </a:rPr>
              <a:t> </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318"/>
                                        </p:tgtEl>
                                        <p:attrNameLst>
                                          <p:attrName>style.visibility</p:attrName>
                                        </p:attrNameLst>
                                      </p:cBhvr>
                                      <p:to>
                                        <p:strVal val="visible"/>
                                      </p:to>
                                    </p:set>
                                    <p:animEffect transition="in" filter="dissolve">
                                      <p:cBhvr>
                                        <p:cTn id="7" dur="500"/>
                                        <p:tgtEl>
                                          <p:spTgt spid="133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9"/>
                                        </p:tgtEl>
                                        <p:attrNameLst>
                                          <p:attrName>style.visibility</p:attrName>
                                        </p:attrNameLst>
                                      </p:cBhvr>
                                      <p:to>
                                        <p:strVal val="visible"/>
                                      </p:to>
                                    </p:set>
                                    <p:animEffect transition="in" filter="dissolve">
                                      <p:cBhvr>
                                        <p:cTn id="12" dur="500"/>
                                        <p:tgtEl>
                                          <p:spTgt spid="13319"/>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3316"/>
                                        </p:tgtEl>
                                        <p:attrNameLst>
                                          <p:attrName>style.visibility</p:attrName>
                                        </p:attrNameLst>
                                      </p:cBhvr>
                                      <p:to>
                                        <p:strVal val="visible"/>
                                      </p:to>
                                    </p:set>
                                    <p:anim calcmode="lin" valueType="num">
                                      <p:cBhvr>
                                        <p:cTn id="16" dur="500" fill="hold"/>
                                        <p:tgtEl>
                                          <p:spTgt spid="13316"/>
                                        </p:tgtEl>
                                        <p:attrNameLst>
                                          <p:attrName>ppt_w</p:attrName>
                                        </p:attrNameLst>
                                      </p:cBhvr>
                                      <p:tavLst>
                                        <p:tav tm="0">
                                          <p:val>
                                            <p:fltVal val="0"/>
                                          </p:val>
                                        </p:tav>
                                        <p:tav tm="100000">
                                          <p:val>
                                            <p:strVal val="#ppt_w"/>
                                          </p:val>
                                        </p:tav>
                                      </p:tavLst>
                                    </p:anim>
                                    <p:anim calcmode="lin" valueType="num">
                                      <p:cBhvr>
                                        <p:cTn id="17" dur="500" fill="hold"/>
                                        <p:tgtEl>
                                          <p:spTgt spid="133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autoUpdateAnimBg="0"/>
      <p:bldP spid="13318" grpId="0" autoUpdateAnimBg="0"/>
      <p:bldP spid="13319"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4341"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7</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4342" name="Text Box 6"/>
          <p:cNvSpPr txBox="1">
            <a:spLocks noChangeArrowheads="1"/>
          </p:cNvSpPr>
          <p:nvPr/>
        </p:nvSpPr>
        <p:spPr bwMode="auto">
          <a:xfrm>
            <a:off x="1600200" y="990600"/>
            <a:ext cx="6629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dirty="0">
                <a:solidFill>
                  <a:srgbClr val="FFFF00"/>
                </a:solidFill>
                <a:latin typeface="Arial" charset="0"/>
                <a:cs typeface="Courier New" pitchFamily="49" charset="0"/>
              </a:rPr>
              <a:t>What is the meaning of the term functional earthing? </a:t>
            </a:r>
            <a:br>
              <a:rPr lang="en-AU" sz="2000" dirty="0">
                <a:solidFill>
                  <a:srgbClr val="FFFF00"/>
                </a:solidFill>
                <a:latin typeface="Arial" charset="0"/>
                <a:cs typeface="Courier New" pitchFamily="49" charset="0"/>
              </a:rPr>
            </a:br>
            <a:r>
              <a:rPr lang="en-AU" sz="2000" dirty="0">
                <a:solidFill>
                  <a:srgbClr val="FFFF00"/>
                </a:solidFill>
                <a:latin typeface="Arial" charset="0"/>
                <a:cs typeface="Courier New" pitchFamily="49" charset="0"/>
              </a:rPr>
              <a:t>Give the </a:t>
            </a:r>
            <a:r>
              <a:rPr lang="en-AU" sz="2000" dirty="0" smtClean="0">
                <a:solidFill>
                  <a:srgbClr val="FFFF00"/>
                </a:solidFill>
                <a:latin typeface="Arial" charset="0"/>
                <a:cs typeface="Courier New" pitchFamily="49" charset="0"/>
              </a:rPr>
              <a:t>AS/NZS3000:2018 </a:t>
            </a:r>
            <a:r>
              <a:rPr lang="en-AU" sz="2000" dirty="0">
                <a:solidFill>
                  <a:srgbClr val="FFFF00"/>
                </a:solidFill>
                <a:latin typeface="Arial" charset="0"/>
                <a:cs typeface="Courier New" pitchFamily="49" charset="0"/>
              </a:rPr>
              <a:t>clause number.</a:t>
            </a:r>
            <a:endParaRPr lang="en-AU" sz="2000" dirty="0">
              <a:solidFill>
                <a:srgbClr val="FFFF00"/>
              </a:solidFill>
              <a:latin typeface="Arial" charset="0"/>
              <a:cs typeface="Times New Roman" pitchFamily="18" charset="0"/>
            </a:endParaRPr>
          </a:p>
        </p:txBody>
      </p:sp>
      <p:sp>
        <p:nvSpPr>
          <p:cNvPr id="14343" name="Text Box 7"/>
          <p:cNvSpPr txBox="1">
            <a:spLocks noChangeArrowheads="1"/>
          </p:cNvSpPr>
          <p:nvPr/>
        </p:nvSpPr>
        <p:spPr bwMode="auto">
          <a:xfrm>
            <a:off x="1714500" y="4191000"/>
            <a:ext cx="57150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dirty="0">
                <a:latin typeface="Arial" charset="0"/>
                <a:cs typeface="Courier New" pitchFamily="49" charset="0"/>
              </a:rPr>
              <a:t>Answer: </a:t>
            </a:r>
          </a:p>
          <a:p>
            <a:pPr eaLnBrk="1" hangingPunct="1">
              <a:spcBef>
                <a:spcPct val="50000"/>
              </a:spcBef>
            </a:pPr>
            <a:r>
              <a:rPr lang="en-AU" sz="2000" dirty="0">
                <a:latin typeface="Arial" charset="0"/>
                <a:cs typeface="Courier New" pitchFamily="49" charset="0"/>
              </a:rPr>
              <a:t>An earth required to ensure correct operation of equipment</a:t>
            </a:r>
          </a:p>
          <a:p>
            <a:pPr eaLnBrk="1" hangingPunct="1">
              <a:spcBef>
                <a:spcPct val="50000"/>
              </a:spcBef>
            </a:pPr>
            <a:r>
              <a:rPr lang="en-AU" sz="2000" dirty="0">
                <a:latin typeface="Arial" charset="0"/>
                <a:cs typeface="Courier New" pitchFamily="49" charset="0"/>
              </a:rPr>
              <a:t>Clause </a:t>
            </a:r>
            <a:r>
              <a:rPr lang="en-AU" sz="2000" dirty="0" smtClean="0">
                <a:latin typeface="Arial" charset="0"/>
                <a:cs typeface="Courier New" pitchFamily="49" charset="0"/>
              </a:rPr>
              <a:t>1.4.66</a:t>
            </a:r>
            <a:r>
              <a:rPr lang="en-AU" sz="2000" dirty="0" smtClean="0">
                <a:latin typeface="Arial" charset="0"/>
                <a:cs typeface="Arial" charset="0"/>
              </a:rPr>
              <a:t> , 5.2.2</a:t>
            </a:r>
            <a:endParaRPr lang="en-AU" sz="20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dissolve">
                                      <p:cBhvr>
                                        <p:cTn id="7" dur="500"/>
                                        <p:tgtEl>
                                          <p:spTgt spid="143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43"/>
                                        </p:tgtEl>
                                        <p:attrNameLst>
                                          <p:attrName>style.visibility</p:attrName>
                                        </p:attrNameLst>
                                      </p:cBhvr>
                                      <p:to>
                                        <p:strVal val="visible"/>
                                      </p:to>
                                    </p:set>
                                    <p:animEffect transition="in" filter="dissolve">
                                      <p:cBhvr>
                                        <p:cTn id="12" dur="500"/>
                                        <p:tgtEl>
                                          <p:spTgt spid="14343"/>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4340"/>
                                        </p:tgtEl>
                                        <p:attrNameLst>
                                          <p:attrName>style.visibility</p:attrName>
                                        </p:attrNameLst>
                                      </p:cBhvr>
                                      <p:to>
                                        <p:strVal val="visible"/>
                                      </p:to>
                                    </p:set>
                                    <p:anim calcmode="lin" valueType="num">
                                      <p:cBhvr>
                                        <p:cTn id="16" dur="500" fill="hold"/>
                                        <p:tgtEl>
                                          <p:spTgt spid="14340"/>
                                        </p:tgtEl>
                                        <p:attrNameLst>
                                          <p:attrName>ppt_w</p:attrName>
                                        </p:attrNameLst>
                                      </p:cBhvr>
                                      <p:tavLst>
                                        <p:tav tm="0">
                                          <p:val>
                                            <p:fltVal val="0"/>
                                          </p:val>
                                        </p:tav>
                                        <p:tav tm="100000">
                                          <p:val>
                                            <p:strVal val="#ppt_w"/>
                                          </p:val>
                                        </p:tav>
                                      </p:tavLst>
                                    </p:anim>
                                    <p:anim calcmode="lin" valueType="num">
                                      <p:cBhvr>
                                        <p:cTn id="17" dur="500" fill="hold"/>
                                        <p:tgtEl>
                                          <p:spTgt spid="143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autoUpdateAnimBg="0"/>
      <p:bldP spid="14342" grpId="0" autoUpdateAnimBg="0"/>
      <p:bldP spid="1434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AutoShape 4">
            <a:hlinkClick r:id="" action="ppaction://noaction" highlightClick="1"/>
          </p:cNvPr>
          <p:cNvSpPr>
            <a:spLocks noChangeArrowheads="1"/>
          </p:cNvSpPr>
          <p:nvPr/>
        </p:nvSpPr>
        <p:spPr bwMode="auto">
          <a:xfrm>
            <a:off x="7315200" y="6248400"/>
            <a:ext cx="1676400" cy="381000"/>
          </a:xfrm>
          <a:prstGeom prst="actionButtonBlank">
            <a:avLst/>
          </a:prstGeom>
          <a:solidFill>
            <a:srgbClr val="3366FF"/>
          </a:solidFill>
          <a:ln w="9525">
            <a:solidFill>
              <a:srgbClr val="3366FF"/>
            </a:solidFill>
            <a:miter lim="800000"/>
            <a:headEnd/>
            <a:tailEnd/>
          </a:ln>
        </p:spPr>
        <p:txBody>
          <a:bodyPr wrap="none" anchor="ctr"/>
          <a:lstStyle/>
          <a:p>
            <a:pPr algn="ctr"/>
            <a:r>
              <a:rPr lang="en-US" sz="2400" b="1">
                <a:solidFill>
                  <a:srgbClr val="66FF33"/>
                </a:solidFill>
                <a:latin typeface="Arial Unicode MS" pitchFamily="34" charset="-128"/>
              </a:rPr>
              <a:t>Continue</a:t>
            </a:r>
            <a:endParaRPr lang="en-AU" sz="2400" b="1">
              <a:solidFill>
                <a:srgbClr val="66FF33"/>
              </a:solidFill>
              <a:latin typeface="Arial Unicode MS" pitchFamily="34" charset="-128"/>
            </a:endParaRPr>
          </a:p>
        </p:txBody>
      </p:sp>
      <p:sp>
        <p:nvSpPr>
          <p:cNvPr id="15365" name="Rectangle 5"/>
          <p:cNvSpPr>
            <a:spLocks noChangeArrowheads="1"/>
          </p:cNvSpPr>
          <p:nvPr/>
        </p:nvSpPr>
        <p:spPr bwMode="auto">
          <a:xfrm>
            <a:off x="685800" y="0"/>
            <a:ext cx="7772400" cy="533400"/>
          </a:xfrm>
          <a:prstGeom prst="rect">
            <a:avLst/>
          </a:prstGeom>
          <a:noFill/>
          <a:ln w="9525">
            <a:noFill/>
            <a:miter lim="800000"/>
            <a:headEnd/>
            <a:tailEnd/>
          </a:ln>
          <a:effectLst/>
        </p:spPr>
        <p:txBody>
          <a:bodyPr lIns="92075" tIns="46038" rIns="92075" bIns="46038" anchor="ctr"/>
          <a:lstStyle/>
          <a:p>
            <a:pPr algn="ctr"/>
            <a:r>
              <a:rPr lang="en-US" sz="3200" b="1">
                <a:solidFill>
                  <a:schemeClr val="tx2"/>
                </a:solidFill>
                <a:effectLst>
                  <a:outerShdw blurRad="38100" dist="38100" dir="2700000" algn="tl">
                    <a:srgbClr val="000000"/>
                  </a:outerShdw>
                </a:effectLst>
                <a:latin typeface="Arial Unicode MS" pitchFamily="34" charset="-128"/>
              </a:rPr>
              <a:t>Question 8</a:t>
            </a:r>
            <a:endParaRPr lang="en-AU" sz="3200" b="1">
              <a:solidFill>
                <a:schemeClr val="tx2"/>
              </a:solidFill>
              <a:effectLst>
                <a:outerShdw blurRad="38100" dist="38100" dir="2700000" algn="tl">
                  <a:srgbClr val="000000"/>
                </a:outerShdw>
              </a:effectLst>
              <a:latin typeface="Arial Unicode MS" pitchFamily="34" charset="-128"/>
            </a:endParaRPr>
          </a:p>
        </p:txBody>
      </p:sp>
      <p:sp>
        <p:nvSpPr>
          <p:cNvPr id="15366" name="Text Box 6"/>
          <p:cNvSpPr txBox="1">
            <a:spLocks noChangeArrowheads="1"/>
          </p:cNvSpPr>
          <p:nvPr/>
        </p:nvSpPr>
        <p:spPr bwMode="auto">
          <a:xfrm>
            <a:off x="1600200" y="990600"/>
            <a:ext cx="6629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AU" sz="2000">
                <a:solidFill>
                  <a:srgbClr val="FFFF00"/>
                </a:solidFill>
                <a:latin typeface="Arial" charset="0"/>
                <a:cs typeface="Courier New" pitchFamily="49" charset="0"/>
              </a:rPr>
              <a:t>What is the main reason why single insulated 240v equipment must be earthed? </a:t>
            </a:r>
            <a:br>
              <a:rPr lang="en-AU" sz="2000">
                <a:solidFill>
                  <a:srgbClr val="FFFF00"/>
                </a:solidFill>
                <a:latin typeface="Arial" charset="0"/>
                <a:cs typeface="Courier New" pitchFamily="49" charset="0"/>
              </a:rPr>
            </a:br>
            <a:endParaRPr lang="en-AU" sz="2000">
              <a:solidFill>
                <a:srgbClr val="FFFF00"/>
              </a:solidFill>
              <a:latin typeface="Arial" charset="0"/>
              <a:cs typeface="Times New Roman" pitchFamily="18" charset="0"/>
            </a:endParaRPr>
          </a:p>
        </p:txBody>
      </p:sp>
      <p:sp>
        <p:nvSpPr>
          <p:cNvPr id="15367" name="Text Box 7"/>
          <p:cNvSpPr txBox="1">
            <a:spLocks noChangeArrowheads="1"/>
          </p:cNvSpPr>
          <p:nvPr/>
        </p:nvSpPr>
        <p:spPr bwMode="auto">
          <a:xfrm>
            <a:off x="1714500" y="4191000"/>
            <a:ext cx="571500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sz="2000">
                <a:latin typeface="Arial" charset="0"/>
                <a:cs typeface="Courier New" pitchFamily="49" charset="0"/>
              </a:rPr>
              <a:t>Answer: </a:t>
            </a:r>
          </a:p>
          <a:p>
            <a:pPr eaLnBrk="1" hangingPunct="1">
              <a:spcBef>
                <a:spcPct val="50000"/>
              </a:spcBef>
            </a:pPr>
            <a:r>
              <a:rPr lang="en-AU" sz="2000">
                <a:latin typeface="Arial" charset="0"/>
                <a:cs typeface="Courier New" pitchFamily="49" charset="0"/>
              </a:rPr>
              <a:t>To provide a mechanism for automatically disconnecting the supply in the case of an earth fault. To limit touch voltage.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66"/>
                                        </p:tgtEl>
                                        <p:attrNameLst>
                                          <p:attrName>style.visibility</p:attrName>
                                        </p:attrNameLst>
                                      </p:cBhvr>
                                      <p:to>
                                        <p:strVal val="visible"/>
                                      </p:to>
                                    </p:set>
                                    <p:animEffect transition="in" filter="dissolve">
                                      <p:cBhvr>
                                        <p:cTn id="7" dur="500"/>
                                        <p:tgtEl>
                                          <p:spTgt spid="153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7"/>
                                        </p:tgtEl>
                                        <p:attrNameLst>
                                          <p:attrName>style.visibility</p:attrName>
                                        </p:attrNameLst>
                                      </p:cBhvr>
                                      <p:to>
                                        <p:strVal val="visible"/>
                                      </p:to>
                                    </p:set>
                                    <p:animEffect transition="in" filter="dissolve">
                                      <p:cBhvr>
                                        <p:cTn id="12" dur="500"/>
                                        <p:tgtEl>
                                          <p:spTgt spid="15367"/>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15364"/>
                                        </p:tgtEl>
                                        <p:attrNameLst>
                                          <p:attrName>style.visibility</p:attrName>
                                        </p:attrNameLst>
                                      </p:cBhvr>
                                      <p:to>
                                        <p:strVal val="visible"/>
                                      </p:to>
                                    </p:set>
                                    <p:anim calcmode="lin" valueType="num">
                                      <p:cBhvr>
                                        <p:cTn id="16" dur="500" fill="hold"/>
                                        <p:tgtEl>
                                          <p:spTgt spid="15364"/>
                                        </p:tgtEl>
                                        <p:attrNameLst>
                                          <p:attrName>ppt_w</p:attrName>
                                        </p:attrNameLst>
                                      </p:cBhvr>
                                      <p:tavLst>
                                        <p:tav tm="0">
                                          <p:val>
                                            <p:fltVal val="0"/>
                                          </p:val>
                                        </p:tav>
                                        <p:tav tm="100000">
                                          <p:val>
                                            <p:strVal val="#ppt_w"/>
                                          </p:val>
                                        </p:tav>
                                      </p:tavLst>
                                    </p:anim>
                                    <p:anim calcmode="lin" valueType="num">
                                      <p:cBhvr>
                                        <p:cTn id="17" dur="500" fill="hold"/>
                                        <p:tgtEl>
                                          <p:spTgt spid="1536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autoUpdateAnimBg="0"/>
      <p:bldP spid="15366" grpId="0" autoUpdateAnimBg="0"/>
      <p:bldP spid="15367" grpId="0" autoUpdateAnimBg="0"/>
    </p:bldLst>
  </p:timing>
</p:sld>
</file>

<file path=ppt/theme/theme1.xml><?xml version="1.0" encoding="utf-8"?>
<a:theme xmlns:a="http://schemas.openxmlformats.org/drawingml/2006/main" name="WS 2 - Protective Earthing Systems">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WS 2 - Protective Earthing Systems</Template>
  <TotalTime>115</TotalTime>
  <Words>1883</Words>
  <Application>Microsoft Office PowerPoint</Application>
  <PresentationFormat>On-screen Show (4:3)</PresentationFormat>
  <Paragraphs>300</Paragraphs>
  <Slides>50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 Unicode MS</vt:lpstr>
      <vt:lpstr>Arial</vt:lpstr>
      <vt:lpstr>Courier New</vt:lpstr>
      <vt:lpstr>Garamond</vt:lpstr>
      <vt:lpstr>Times New Roman</vt:lpstr>
      <vt:lpstr>Wingdings</vt:lpstr>
      <vt:lpstr>WS 2 - Protective Earthing Systems</vt:lpstr>
      <vt:lpstr>PowerPoint Presentation</vt:lpstr>
      <vt:lpstr>Question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dc:creator>
  <cp:lastModifiedBy>Geoff Fielding</cp:lastModifiedBy>
  <cp:revision>28</cp:revision>
  <dcterms:created xsi:type="dcterms:W3CDTF">2013-04-03T10:08:04Z</dcterms:created>
  <dcterms:modified xsi:type="dcterms:W3CDTF">2020-02-17T05:25:31Z</dcterms:modified>
</cp:coreProperties>
</file>