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7" r:id="rId2"/>
    <p:sldId id="269" r:id="rId3"/>
    <p:sldId id="314" r:id="rId4"/>
    <p:sldId id="284" r:id="rId5"/>
    <p:sldId id="283" r:id="rId6"/>
    <p:sldId id="285" r:id="rId7"/>
    <p:sldId id="293" r:id="rId8"/>
    <p:sldId id="311" r:id="rId9"/>
    <p:sldId id="286" r:id="rId10"/>
    <p:sldId id="313" r:id="rId11"/>
    <p:sldId id="294" r:id="rId12"/>
    <p:sldId id="304" r:id="rId13"/>
    <p:sldId id="288" r:id="rId14"/>
    <p:sldId id="289" r:id="rId15"/>
    <p:sldId id="290" r:id="rId16"/>
    <p:sldId id="291" r:id="rId17"/>
    <p:sldId id="292" r:id="rId18"/>
    <p:sldId id="295" r:id="rId19"/>
    <p:sldId id="296" r:id="rId20"/>
    <p:sldId id="297" r:id="rId21"/>
    <p:sldId id="298" r:id="rId22"/>
    <p:sldId id="299" r:id="rId23"/>
    <p:sldId id="300" r:id="rId24"/>
    <p:sldId id="309" r:id="rId25"/>
    <p:sldId id="308" r:id="rId26"/>
    <p:sldId id="310" r:id="rId27"/>
    <p:sldId id="312" r:id="rId28"/>
    <p:sldId id="318" r:id="rId29"/>
    <p:sldId id="320" r:id="rId30"/>
    <p:sldId id="319" r:id="rId31"/>
    <p:sldId id="268" r:id="rId32"/>
    <p:sldId id="280" r:id="rId33"/>
    <p:sldId id="279" r:id="rId34"/>
    <p:sldId id="307" r:id="rId35"/>
    <p:sldId id="321" r:id="rId36"/>
    <p:sldId id="322" r:id="rId37"/>
    <p:sldId id="323" r:id="rId38"/>
  </p:sldIdLst>
  <p:sldSz cx="12188825"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3" d="100"/>
          <a:sy n="73" d="100"/>
        </p:scale>
        <p:origin x="396" y="30"/>
      </p:cViewPr>
      <p:guideLst>
        <p:guide orient="horz" pos="2160"/>
        <p:guide pos="3839"/>
      </p:guideLst>
    </p:cSldViewPr>
  </p:slid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6/4/2019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6/4/2019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replace a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FC3821A9-1C31-4760-BDBC-9A0BA471B1B7}" type="slidenum">
              <a:rPr lang="en-US" smtClean="0"/>
              <a:t>1</a:t>
            </a:fld>
            <a:endParaRPr lang="en-US" dirty="0"/>
          </a:p>
        </p:txBody>
      </p:sp>
    </p:spTree>
    <p:extLst>
      <p:ext uri="{BB962C8B-B14F-4D97-AF65-F5344CB8AC3E}">
        <p14:creationId xmlns:p14="http://schemas.microsoft.com/office/powerpoint/2010/main" val="43002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dirty="0"/>
          </a:p>
        </p:txBody>
      </p:sp>
    </p:spTree>
    <p:extLst>
      <p:ext uri="{BB962C8B-B14F-4D97-AF65-F5344CB8AC3E}">
        <p14:creationId xmlns:p14="http://schemas.microsoft.com/office/powerpoint/2010/main" val="390327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A753D76A-AFCE-4D96-B917-CBEF96F7D1EB}" type="datetimeFigureOut">
              <a:rPr lang="en-US"/>
              <a:t>6/4/2019</a:t>
            </a:fld>
            <a:endParaRPr/>
          </a:p>
        </p:txBody>
      </p:sp>
      <p:sp>
        <p:nvSpPr>
          <p:cNvPr id="4" name="Slide Number Placeholder 3"/>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6/4/2019</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smtClean="0"/>
              <a:t>Click to edit Master title style</a:t>
            </a:r>
            <a:endParaRPr/>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12"/>
          <p:cNvSpPr>
            <a:spLocks noGrp="1"/>
          </p:cNvSpPr>
          <p:nvPr>
            <p:ph type="ftr" sz="quarter" idx="11"/>
          </p:nvPr>
        </p:nvSpPr>
        <p:spPr/>
        <p:txBody>
          <a:bodyPr/>
          <a:lstStyle/>
          <a:p>
            <a:endParaRPr/>
          </a:p>
        </p:txBody>
      </p:sp>
      <p:sp>
        <p:nvSpPr>
          <p:cNvPr id="12" name="Date Placeholder 11"/>
          <p:cNvSpPr>
            <a:spLocks noGrp="1"/>
          </p:cNvSpPr>
          <p:nvPr>
            <p:ph type="dt" sz="half" idx="10"/>
          </p:nvPr>
        </p:nvSpPr>
        <p:spPr/>
        <p:txBody>
          <a:bodyPr/>
          <a:lstStyle/>
          <a:p>
            <a:fld id="{A753D76A-AFCE-4D96-B917-CBEF96F7D1EB}" type="datetimeFigureOut">
              <a:rPr lang="en-US"/>
              <a:pPr/>
              <a:t>6/4/2019</a:t>
            </a:fld>
            <a:endParaRPr/>
          </a:p>
        </p:txBody>
      </p:sp>
      <p:sp>
        <p:nvSpPr>
          <p:cNvPr id="14" name="Slide Number Placeholder 13"/>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smtClean="0"/>
              <a:t>Click icon to add picture</a:t>
            </a:r>
            <a:endParaRPr/>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995612" y="319088"/>
            <a:ext cx="7670802" cy="1143000"/>
          </a:xfrm>
        </p:spPr>
        <p:txBody>
          <a:bodyPr/>
          <a:lstStyle/>
          <a:p>
            <a:r>
              <a:rPr lang="en-US" smtClean="0"/>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smtClean="0"/>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6/4/2019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6/4/2019</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A753D76A-AFCE-4D96-B917-CBEF96F7D1EB}" type="datetimeFigureOut">
              <a:rPr lang="en-US"/>
              <a:t>6/4/2019</a:t>
            </a:fld>
            <a:endParaRPr/>
          </a:p>
        </p:txBody>
      </p:sp>
      <p:sp>
        <p:nvSpPr>
          <p:cNvPr id="9" name="Slide Number Placeholder 8"/>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A753D76A-AFCE-4D96-B917-CBEF96F7D1EB}" type="datetimeFigureOut">
              <a:rPr lang="en-US"/>
              <a:t>6/4/2019</a:t>
            </a:fld>
            <a:endParaRPr/>
          </a:p>
        </p:txBody>
      </p:sp>
      <p:sp>
        <p:nvSpPr>
          <p:cNvPr id="5" name="Slide Number Placeholder 4"/>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753D76A-AFCE-4D96-B917-CBEF96F7D1EB}" type="datetimeFigureOut">
              <a:rPr lang="en-US" smtClean="0"/>
              <a:pPr/>
              <a:t>6/4/2019</a:t>
            </a:fld>
            <a:endParaRPr lang="en-US"/>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Preventive </a:t>
            </a:r>
            <a:r>
              <a:rPr lang="en-US" dirty="0"/>
              <a:t>P</a:t>
            </a:r>
            <a:r>
              <a:rPr lang="en-US" dirty="0" smtClean="0"/>
              <a:t>ractices in Ayurveda</a:t>
            </a:r>
            <a:endParaRPr lang="en-US" dirty="0"/>
          </a:p>
        </p:txBody>
      </p:sp>
      <p:sp>
        <p:nvSpPr>
          <p:cNvPr id="5" name="Subtitle 4"/>
          <p:cNvSpPr>
            <a:spLocks noGrp="1"/>
          </p:cNvSpPr>
          <p:nvPr>
            <p:ph type="subTitle" idx="1"/>
          </p:nvPr>
        </p:nvSpPr>
        <p:spPr/>
        <p:txBody>
          <a:bodyPr/>
          <a:lstStyle/>
          <a:p>
            <a:r>
              <a:rPr lang="en-US" dirty="0" smtClean="0"/>
              <a:t>Fatima Raad</a:t>
            </a:r>
            <a:endParaRPr lang="en-US" dirty="0"/>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896" r="10896"/>
          <a:stretch>
            <a:fillRect/>
          </a:stretch>
        </p:blipFill>
        <p:spPr/>
      </p:pic>
      <p:pic>
        <p:nvPicPr>
          <p:cNvPr id="15" name="Picture Placeholder 14"/>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4035" r="24035"/>
          <a:stretch>
            <a:fillRect/>
          </a:stretch>
        </p:blipFill>
        <p:spPr/>
      </p:pic>
      <p:pic>
        <p:nvPicPr>
          <p:cNvPr id="17" name="Picture Placeholder 1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896" r="10896"/>
          <a:stretch>
            <a:fillRect/>
          </a:stretch>
        </p:blipFill>
        <p:spPr>
          <a:xfrm>
            <a:off x="4787506" y="917753"/>
            <a:ext cx="2592388" cy="3314700"/>
          </a:xfrm>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prevention</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672" r="28672"/>
          <a:stretch>
            <a:fillRect/>
          </a:stretch>
        </p:blipFill>
        <p:spPr/>
      </p:pic>
      <p:sp>
        <p:nvSpPr>
          <p:cNvPr id="4" name="Content Placeholder 3"/>
          <p:cNvSpPr>
            <a:spLocks noGrp="1"/>
          </p:cNvSpPr>
          <p:nvPr>
            <p:ph idx="1"/>
          </p:nvPr>
        </p:nvSpPr>
        <p:spPr/>
        <p:txBody>
          <a:bodyPr/>
          <a:lstStyle/>
          <a:p>
            <a:r>
              <a:rPr lang="en-US" dirty="0" smtClean="0"/>
              <a:t>Health prevention, in holistic terms, means balancing one’s physical, mental and spiritual (inner) health, lifestyle and situation are also examined for their effects on health. (4)</a:t>
            </a:r>
            <a:endParaRPr lang="en-US" dirty="0"/>
          </a:p>
        </p:txBody>
      </p:sp>
    </p:spTree>
    <p:extLst>
      <p:ext uri="{BB962C8B-B14F-4D97-AF65-F5344CB8AC3E}">
        <p14:creationId xmlns:p14="http://schemas.microsoft.com/office/powerpoint/2010/main" val="34038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012" y="319088"/>
            <a:ext cx="8153402" cy="1143000"/>
          </a:xfrm>
        </p:spPr>
        <p:txBody>
          <a:bodyPr/>
          <a:lstStyle/>
          <a:p>
            <a:r>
              <a:rPr lang="en-US" dirty="0" smtClean="0"/>
              <a:t>Self – knowledge </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324" r="8324"/>
          <a:stretch>
            <a:fillRect/>
          </a:stretch>
        </p:blipFill>
        <p:spPr/>
      </p:pic>
      <p:sp>
        <p:nvSpPr>
          <p:cNvPr id="4" name="Content Placeholder 3"/>
          <p:cNvSpPr>
            <a:spLocks noGrp="1"/>
          </p:cNvSpPr>
          <p:nvPr>
            <p:ph idx="1"/>
          </p:nvPr>
        </p:nvSpPr>
        <p:spPr>
          <a:xfrm>
            <a:off x="2665412" y="1676400"/>
            <a:ext cx="7670802" cy="4529137"/>
          </a:xfrm>
        </p:spPr>
        <p:txBody>
          <a:bodyPr/>
          <a:lstStyle/>
          <a:p>
            <a:endParaRPr lang="en-US" dirty="0" smtClean="0"/>
          </a:p>
          <a:p>
            <a:r>
              <a:rPr lang="en-US" dirty="0"/>
              <a:t>Very often we get sick because we disregard our own knowledge or wisdom</a:t>
            </a:r>
            <a:r>
              <a:rPr lang="en-US" dirty="0" smtClean="0"/>
              <a:t>. (5)</a:t>
            </a:r>
            <a:endParaRPr lang="en-US" dirty="0"/>
          </a:p>
          <a:p>
            <a:pPr marL="45720" indent="0">
              <a:buNone/>
            </a:pPr>
            <a:r>
              <a:rPr lang="en-US" dirty="0" smtClean="0"/>
              <a:t>                         </a:t>
            </a:r>
          </a:p>
          <a:p>
            <a:pPr marL="45720" indent="0">
              <a:buNone/>
            </a:pPr>
            <a:r>
              <a:rPr lang="en-US" dirty="0"/>
              <a:t> </a:t>
            </a:r>
            <a:r>
              <a:rPr lang="en-US" dirty="0" smtClean="0"/>
              <a:t>                         Knowing better: </a:t>
            </a:r>
            <a:r>
              <a:rPr lang="en-US" sz="3200" b="1" u="sng" dirty="0" smtClean="0"/>
              <a:t>Awareness</a:t>
            </a:r>
            <a:endParaRPr lang="en-US" sz="3200" b="1" u="sng" dirty="0"/>
          </a:p>
          <a:p>
            <a:r>
              <a:rPr lang="en-US" dirty="0" smtClean="0"/>
              <a:t>Gives us the opportunity and challenge to maintain good health or fall into illness. (6)</a:t>
            </a:r>
            <a:endParaRPr lang="en-US" dirty="0"/>
          </a:p>
        </p:txBody>
      </p:sp>
      <p:sp>
        <p:nvSpPr>
          <p:cNvPr id="6" name="Right Arrow 5"/>
          <p:cNvSpPr/>
          <p:nvPr/>
        </p:nvSpPr>
        <p:spPr>
          <a:xfrm>
            <a:off x="3046412" y="3124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28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tune with nature (7)</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441" r="22441"/>
          <a:stretch>
            <a:fillRect/>
          </a:stretch>
        </p:blipFill>
        <p:spPr/>
      </p:pic>
      <p:sp>
        <p:nvSpPr>
          <p:cNvPr id="4" name="Content Placeholder 3"/>
          <p:cNvSpPr>
            <a:spLocks noGrp="1"/>
          </p:cNvSpPr>
          <p:nvPr>
            <p:ph idx="1"/>
          </p:nvPr>
        </p:nvSpPr>
        <p:spPr/>
        <p:txBody>
          <a:bodyPr/>
          <a:lstStyle/>
          <a:p>
            <a:r>
              <a:rPr lang="en-US" dirty="0" smtClean="0"/>
              <a:t>The master key to good health is to get ourselves into harmony with nature.</a:t>
            </a:r>
          </a:p>
          <a:p>
            <a:endParaRPr lang="en-US" dirty="0"/>
          </a:p>
          <a:p>
            <a:r>
              <a:rPr lang="en-US" dirty="0" smtClean="0"/>
              <a:t>Following the great rhythms and forces of nature plays an important role in prevention. (day/night- seasons-life stage).</a:t>
            </a:r>
            <a:endParaRPr lang="en-US" dirty="0"/>
          </a:p>
        </p:txBody>
      </p:sp>
    </p:spTree>
    <p:extLst>
      <p:ext uri="{BB962C8B-B14F-4D97-AF65-F5344CB8AC3E}">
        <p14:creationId xmlns:p14="http://schemas.microsoft.com/office/powerpoint/2010/main" val="230869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increases like (8)</a:t>
            </a:r>
            <a:endParaRPr lang="en-US" dirty="0"/>
          </a:p>
        </p:txBody>
      </p:sp>
      <p:sp>
        <p:nvSpPr>
          <p:cNvPr id="3" name="Content Placeholder 2"/>
          <p:cNvSpPr>
            <a:spLocks noGrp="1"/>
          </p:cNvSpPr>
          <p:nvPr>
            <p:ph idx="1"/>
          </p:nvPr>
        </p:nvSpPr>
        <p:spPr/>
        <p:txBody>
          <a:bodyPr/>
          <a:lstStyle/>
          <a:p>
            <a:r>
              <a:rPr lang="en-US" dirty="0" smtClean="0"/>
              <a:t>The first most important principle in considering preventive measures.</a:t>
            </a:r>
          </a:p>
          <a:p>
            <a:r>
              <a:rPr lang="en-US" dirty="0" smtClean="0"/>
              <a:t>A body type is increased by experiences and influences (food,weather,season) with qualities similar to it.</a:t>
            </a:r>
          </a:p>
          <a:p>
            <a:endParaRPr lang="en-US" dirty="0"/>
          </a:p>
          <a:p>
            <a:r>
              <a:rPr lang="en-US" dirty="0" smtClean="0"/>
              <a:t>The antidote to “like increase like” is opposite qualities decrease or balance. </a:t>
            </a:r>
            <a:r>
              <a:rPr lang="en-US" b="1" u="sng" dirty="0" smtClean="0"/>
              <a:t>This is the key to healing.</a:t>
            </a:r>
          </a:p>
          <a:p>
            <a:pPr marL="45720" indent="0">
              <a:buNone/>
            </a:pPr>
            <a:endParaRPr lang="en-US" b="1" u="sng"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016" r="7016"/>
          <a:stretch>
            <a:fillRect/>
          </a:stretch>
        </p:blipFill>
        <p:spPr/>
      </p:pic>
    </p:spTree>
    <p:extLst>
      <p:ext uri="{BB962C8B-B14F-4D97-AF65-F5344CB8AC3E}">
        <p14:creationId xmlns:p14="http://schemas.microsoft.com/office/powerpoint/2010/main" val="16644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and diet (9)</a:t>
            </a:r>
            <a:endParaRPr lang="en-US" dirty="0"/>
          </a:p>
        </p:txBody>
      </p:sp>
      <p:pic>
        <p:nvPicPr>
          <p:cNvPr id="5" name="Picture Placeholder 4" descr="Basket filled with apples"/>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a:stretch/>
        </p:blipFill>
        <p:spPr/>
      </p:pic>
      <p:sp>
        <p:nvSpPr>
          <p:cNvPr id="3" name="Content Placeholder 2"/>
          <p:cNvSpPr>
            <a:spLocks noGrp="1"/>
          </p:cNvSpPr>
          <p:nvPr>
            <p:ph idx="1"/>
          </p:nvPr>
        </p:nvSpPr>
        <p:spPr/>
        <p:txBody>
          <a:bodyPr/>
          <a:lstStyle/>
          <a:p>
            <a:r>
              <a:rPr lang="en-US" dirty="0" smtClean="0"/>
              <a:t>Eating the right kind of food for your body type maintains vitality and balance, while eating the wrong kinds creates imbalance which is the first step in the genesis of disease.</a:t>
            </a:r>
          </a:p>
          <a:p>
            <a:endParaRPr lang="en-US" dirty="0"/>
          </a:p>
          <a:p>
            <a:r>
              <a:rPr lang="en-US" dirty="0" smtClean="0"/>
              <a:t>Examples: </a:t>
            </a:r>
          </a:p>
          <a:p>
            <a:pPr marL="502920" indent="-457200">
              <a:buFont typeface="+mj-lt"/>
              <a:buAutoNum type="arabicPeriod"/>
            </a:pPr>
            <a:r>
              <a:rPr lang="en-US" dirty="0"/>
              <a:t>P</a:t>
            </a:r>
            <a:r>
              <a:rPr lang="en-US" dirty="0" smtClean="0"/>
              <a:t>itta person eating spicy/</a:t>
            </a:r>
            <a:r>
              <a:rPr lang="en-US" dirty="0" err="1" smtClean="0"/>
              <a:t>soury</a:t>
            </a:r>
            <a:r>
              <a:rPr lang="en-US" dirty="0" smtClean="0"/>
              <a:t> food.</a:t>
            </a:r>
          </a:p>
          <a:p>
            <a:pPr marL="502920" indent="-457200">
              <a:buFont typeface="+mj-lt"/>
              <a:buAutoNum type="arabicPeriod"/>
            </a:pPr>
            <a:r>
              <a:rPr lang="en-US" dirty="0" err="1" smtClean="0"/>
              <a:t>Vata</a:t>
            </a:r>
            <a:r>
              <a:rPr lang="en-US" dirty="0" smtClean="0"/>
              <a:t> person eating high raw food diet.</a:t>
            </a:r>
          </a:p>
          <a:p>
            <a:pPr marL="502920" indent="-457200">
              <a:buFont typeface="+mj-lt"/>
              <a:buAutoNum type="arabicPeriod"/>
            </a:pPr>
            <a:r>
              <a:rPr lang="en-US" dirty="0" err="1" smtClean="0"/>
              <a:t>Kapha</a:t>
            </a:r>
            <a:r>
              <a:rPr lang="en-US" dirty="0" smtClean="0"/>
              <a:t> person eating fried, dairy ,cold foods.</a:t>
            </a:r>
            <a:endParaRPr lang="en-US" dirty="0"/>
          </a:p>
        </p:txBody>
      </p:sp>
    </p:spTree>
    <p:extLst>
      <p:ext uri="{BB962C8B-B14F-4D97-AF65-F5344CB8AC3E}">
        <p14:creationId xmlns:p14="http://schemas.microsoft.com/office/powerpoint/2010/main" val="57631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012" y="24200"/>
            <a:ext cx="8458200" cy="1143000"/>
          </a:xfrm>
        </p:spPr>
        <p:txBody>
          <a:bodyPr/>
          <a:lstStyle/>
          <a:p>
            <a:r>
              <a:rPr lang="en-US" dirty="0" smtClean="0"/>
              <a:t>Food and diet (10)</a:t>
            </a:r>
            <a:endParaRPr lang="en-US" dirty="0"/>
          </a:p>
        </p:txBody>
      </p:sp>
      <p:sp>
        <p:nvSpPr>
          <p:cNvPr id="3" name="Content Placeholder 2"/>
          <p:cNvSpPr>
            <a:spLocks noGrp="1"/>
          </p:cNvSpPr>
          <p:nvPr>
            <p:ph idx="1"/>
          </p:nvPr>
        </p:nvSpPr>
        <p:spPr>
          <a:xfrm>
            <a:off x="2665412" y="1371600"/>
            <a:ext cx="7670802" cy="4529137"/>
          </a:xfrm>
        </p:spPr>
        <p:txBody>
          <a:bodyPr>
            <a:normAutofit lnSpcReduction="10000"/>
          </a:bodyPr>
          <a:lstStyle/>
          <a:p>
            <a:r>
              <a:rPr lang="en-US" dirty="0" smtClean="0"/>
              <a:t>Wrong food combinations, stale food, food with chemical additives, wrong eating habits leads to disease.</a:t>
            </a:r>
          </a:p>
          <a:p>
            <a:r>
              <a:rPr lang="en-US" dirty="0" smtClean="0"/>
              <a:t>So the preventive measures here will be:</a:t>
            </a:r>
          </a:p>
          <a:p>
            <a:r>
              <a:rPr lang="en-US" altLang="en-US" dirty="0" smtClean="0">
                <a:solidFill>
                  <a:srgbClr val="000000"/>
                </a:solidFill>
                <a:latin typeface="Adobe Caslon Pro" panose="0205050205050A020403" pitchFamily="18" charset="0"/>
                <a:ea typeface="Times New Roman" panose="02020603050405020304" pitchFamily="18" charset="0"/>
                <a:cs typeface="Arial" panose="020B0604020202020204" pitchFamily="34" charset="0"/>
              </a:rPr>
              <a:t> Do </a:t>
            </a: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not eat incompatible food items </a:t>
            </a:r>
            <a:r>
              <a:rPr lang="en-US" altLang="en-US" dirty="0" smtClean="0">
                <a:solidFill>
                  <a:srgbClr val="000000"/>
                </a:solidFill>
                <a:latin typeface="Adobe Caslon Pro" panose="0205050205050A020403" pitchFamily="18" charset="0"/>
                <a:ea typeface="Times New Roman" panose="02020603050405020304" pitchFamily="18" charset="0"/>
                <a:cs typeface="Arial" panose="020B0604020202020204" pitchFamily="34" charset="0"/>
              </a:rPr>
              <a:t>together.</a:t>
            </a:r>
            <a:endParaRPr lang="en-US" dirty="0" smtClean="0"/>
          </a:p>
          <a:p>
            <a:pPr marL="342900" indent="-342900" eaLnBrk="0" fontAlgn="base" hangingPunct="0">
              <a:lnSpc>
                <a:spcPct val="100000"/>
              </a:lnSpc>
              <a:spcBef>
                <a:spcPct val="0"/>
              </a:spcBef>
              <a:spcAft>
                <a:spcPct val="0"/>
              </a:spcAft>
              <a:buClrTx/>
              <a:tabLst>
                <a:tab pos="457200" algn="l"/>
              </a:tabLst>
            </a:pPr>
            <a:r>
              <a:rPr lang="en-US" altLang="en-US" dirty="0" smtClean="0">
                <a:solidFill>
                  <a:srgbClr val="000000"/>
                </a:solidFill>
                <a:latin typeface="Adobe Caslon Pro" panose="0205050205050A020403" pitchFamily="18" charset="0"/>
                <a:ea typeface="Times New Roman" panose="02020603050405020304" pitchFamily="18" charset="0"/>
                <a:cs typeface="Arial" panose="020B0604020202020204" pitchFamily="34" charset="0"/>
              </a:rPr>
              <a:t>Don</a:t>
            </a:r>
            <a:r>
              <a:rPr lang="en-US" alt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US" altLang="en-US" dirty="0" smtClean="0">
                <a:solidFill>
                  <a:srgbClr val="000000"/>
                </a:solidFill>
                <a:latin typeface="Adobe Caslon Pro" panose="0205050205050A020403" pitchFamily="18" charset="0"/>
                <a:ea typeface="Times New Roman" panose="02020603050405020304" pitchFamily="18" charset="0"/>
                <a:cs typeface="Arial" panose="020B0604020202020204" pitchFamily="34" charset="0"/>
              </a:rPr>
              <a:t>t </a:t>
            </a: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cook with honey.</a:t>
            </a:r>
            <a:endParaRPr lang="en-US" altLang="en-US" sz="1800" dirty="0"/>
          </a:p>
          <a:p>
            <a:pPr marL="342900" indent="-342900" eaLnBrk="0" fontAlgn="base" hangingPunct="0">
              <a:lnSpc>
                <a:spcPct val="100000"/>
              </a:lnSpc>
              <a:spcBef>
                <a:spcPct val="0"/>
              </a:spcBef>
              <a:spcAft>
                <a:spcPct val="0"/>
              </a:spcAft>
              <a:buClrTx/>
              <a:tabLst>
                <a:tab pos="457200" algn="l"/>
              </a:tabLst>
            </a:pP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Eat melons alone.</a:t>
            </a:r>
            <a:endParaRPr lang="en-US" altLang="en-US" sz="1800" dirty="0"/>
          </a:p>
          <a:p>
            <a:pPr marL="342900" indent="-342900" eaLnBrk="0" fontAlgn="base" hangingPunct="0">
              <a:lnSpc>
                <a:spcPct val="100000"/>
              </a:lnSpc>
              <a:spcBef>
                <a:spcPct val="0"/>
              </a:spcBef>
              <a:spcAft>
                <a:spcPct val="0"/>
              </a:spcAft>
              <a:buClrTx/>
              <a:tabLst>
                <a:tab pos="457200" algn="l"/>
              </a:tabLst>
            </a:pP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Don</a:t>
            </a:r>
            <a:r>
              <a:rPr lang="en-US" alt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t eat left overs.</a:t>
            </a:r>
            <a:endParaRPr lang="en-US" altLang="en-US" sz="1800" dirty="0"/>
          </a:p>
          <a:p>
            <a:pPr marL="342900" indent="-342900" eaLnBrk="0" fontAlgn="base" hangingPunct="0">
              <a:lnSpc>
                <a:spcPct val="100000"/>
              </a:lnSpc>
              <a:spcBef>
                <a:spcPct val="0"/>
              </a:spcBef>
              <a:spcAft>
                <a:spcPct val="0"/>
              </a:spcAft>
              <a:buClrTx/>
              <a:tabLst>
                <a:tab pos="457200" algn="l"/>
              </a:tabLst>
            </a:pP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Eat warm fresh meals.</a:t>
            </a:r>
            <a:endParaRPr lang="en-US" altLang="en-US" sz="1800" dirty="0"/>
          </a:p>
          <a:p>
            <a:pPr marL="342900" indent="-342900" eaLnBrk="0" fontAlgn="base" hangingPunct="0">
              <a:lnSpc>
                <a:spcPct val="100000"/>
              </a:lnSpc>
              <a:spcBef>
                <a:spcPct val="0"/>
              </a:spcBef>
              <a:spcAft>
                <a:spcPct val="0"/>
              </a:spcAft>
              <a:buClrTx/>
              <a:tabLst>
                <a:tab pos="457200" algn="l"/>
              </a:tabLst>
            </a:pP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No Fruit after a meal.</a:t>
            </a:r>
            <a:endParaRPr lang="en-US" altLang="en-US" sz="1800" dirty="0"/>
          </a:p>
          <a:p>
            <a:pPr marL="342900" indent="-342900" eaLnBrk="0" fontAlgn="base" hangingPunct="0">
              <a:lnSpc>
                <a:spcPct val="100000"/>
              </a:lnSpc>
              <a:spcBef>
                <a:spcPct val="0"/>
              </a:spcBef>
              <a:spcAft>
                <a:spcPct val="0"/>
              </a:spcAft>
              <a:buClrTx/>
              <a:tabLst>
                <a:tab pos="457200" algn="l"/>
              </a:tabLst>
            </a:pPr>
            <a:r>
              <a:rPr lang="en-US" altLang="en-US" dirty="0" smtClean="0">
                <a:solidFill>
                  <a:srgbClr val="000000"/>
                </a:solidFill>
                <a:latin typeface="Adobe Caslon Pro" panose="0205050205050A020403" pitchFamily="18" charset="0"/>
                <a:ea typeface="Times New Roman" panose="02020603050405020304" pitchFamily="18" charset="0"/>
                <a:cs typeface="Arial" panose="020B0604020202020204" pitchFamily="34" charset="0"/>
              </a:rPr>
              <a:t>Eat </a:t>
            </a: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in a calm and comfortable place, never when you are upset.</a:t>
            </a:r>
            <a:endParaRPr lang="en-US" altLang="en-US" sz="1800" dirty="0"/>
          </a:p>
          <a:p>
            <a:pPr marL="342900" indent="-342900" eaLnBrk="0" fontAlgn="base" hangingPunct="0">
              <a:lnSpc>
                <a:spcPct val="100000"/>
              </a:lnSpc>
              <a:spcBef>
                <a:spcPct val="0"/>
              </a:spcBef>
              <a:spcAft>
                <a:spcPct val="0"/>
              </a:spcAft>
              <a:buClrTx/>
              <a:tabLst>
                <a:tab pos="457200" algn="l"/>
              </a:tabLst>
            </a:pP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Sit quietly for few minutes after meal.</a:t>
            </a:r>
            <a:endParaRPr lang="en-US" altLang="en-US" sz="1800" dirty="0"/>
          </a:p>
          <a:p>
            <a:pPr marL="342900" indent="-342900" eaLnBrk="0" fontAlgn="base" hangingPunct="0">
              <a:lnSpc>
                <a:spcPct val="100000"/>
              </a:lnSpc>
              <a:spcBef>
                <a:spcPct val="0"/>
              </a:spcBef>
              <a:spcAft>
                <a:spcPct val="0"/>
              </a:spcAft>
              <a:buClrTx/>
              <a:tabLst>
                <a:tab pos="457200" algn="l"/>
              </a:tabLst>
            </a:pP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Eat slowly at regular times while sitting down.</a:t>
            </a:r>
            <a:endParaRPr lang="en-US" altLang="en-US" sz="1800" dirty="0"/>
          </a:p>
          <a:p>
            <a:pPr marL="342900" indent="-342900" eaLnBrk="0" fontAlgn="base" hangingPunct="0">
              <a:lnSpc>
                <a:spcPct val="100000"/>
              </a:lnSpc>
              <a:spcBef>
                <a:spcPct val="0"/>
              </a:spcBef>
              <a:spcAft>
                <a:spcPct val="0"/>
              </a:spcAft>
              <a:buClrTx/>
              <a:tabLst>
                <a:tab pos="457200" algn="l"/>
              </a:tabLst>
            </a:pP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Eat only when you are hungry, stop before full.</a:t>
            </a:r>
            <a:endParaRPr lang="en-US" altLang="en-US" sz="1800" dirty="0"/>
          </a:p>
          <a:p>
            <a:pPr marL="342900" indent="-342900" eaLnBrk="0" fontAlgn="base" hangingPunct="0">
              <a:lnSpc>
                <a:spcPct val="100000"/>
              </a:lnSpc>
              <a:spcBef>
                <a:spcPct val="0"/>
              </a:spcBef>
              <a:spcAft>
                <a:spcPct val="0"/>
              </a:spcAft>
              <a:buClrTx/>
              <a:tabLst>
                <a:tab pos="457200" algn="l"/>
              </a:tabLst>
            </a:pPr>
            <a:r>
              <a:rPr lang="en-US" altLang="en-US" dirty="0">
                <a:solidFill>
                  <a:srgbClr val="000000"/>
                </a:solidFill>
                <a:latin typeface="Adobe Caslon Pro" panose="0205050205050A020403" pitchFamily="18" charset="0"/>
                <a:ea typeface="Times New Roman" panose="02020603050405020304" pitchFamily="18" charset="0"/>
                <a:cs typeface="Arial" panose="020B0604020202020204" pitchFamily="34" charset="0"/>
              </a:rPr>
              <a:t>Be present when you eat</a:t>
            </a:r>
            <a:r>
              <a:rPr lang="en-US" altLang="en-US" dirty="0" smtClean="0">
                <a:solidFill>
                  <a:srgbClr val="000000"/>
                </a:solidFill>
                <a:latin typeface="Adobe Caslon Pro" panose="0205050205050A020403" pitchFamily="18" charset="0"/>
                <a:ea typeface="Times New Roman" panose="02020603050405020304" pitchFamily="18" charset="0"/>
                <a:cs typeface="Arial" panose="020B0604020202020204" pitchFamily="34" charset="0"/>
              </a:rPr>
              <a:t>. </a:t>
            </a:r>
            <a:endParaRPr lang="en-US" dirty="0"/>
          </a:p>
        </p:txBody>
      </p:sp>
      <p:sp>
        <p:nvSpPr>
          <p:cNvPr id="4" name="Rectangle 2"/>
          <p:cNvSpPr>
            <a:spLocks noChangeArrowheads="1"/>
          </p:cNvSpPr>
          <p:nvPr/>
        </p:nvSpPr>
        <p:spPr bwMode="auto">
          <a:xfrm>
            <a:off x="0" y="-40705"/>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16" r="25516"/>
          <a:stretch>
            <a:fillRect/>
          </a:stretch>
        </p:blipFill>
        <p:spPr/>
      </p:pic>
    </p:spTree>
    <p:extLst>
      <p:ext uri="{BB962C8B-B14F-4D97-AF65-F5344CB8AC3E}">
        <p14:creationId xmlns:p14="http://schemas.microsoft.com/office/powerpoint/2010/main" val="291813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92732"/>
            <a:ext cx="7670802" cy="1143000"/>
          </a:xfrm>
        </p:spPr>
        <p:txBody>
          <a:bodyPr/>
          <a:lstStyle/>
          <a:p>
            <a:r>
              <a:rPr lang="en-US" dirty="0" smtClean="0"/>
              <a:t>Seasons (11) </a:t>
            </a:r>
            <a:endParaRPr lang="en-US" dirty="0"/>
          </a:p>
        </p:txBody>
      </p:sp>
      <p:sp>
        <p:nvSpPr>
          <p:cNvPr id="3" name="Content Placeholder 2"/>
          <p:cNvSpPr>
            <a:spLocks noGrp="1"/>
          </p:cNvSpPr>
          <p:nvPr>
            <p:ph idx="1"/>
          </p:nvPr>
        </p:nvSpPr>
        <p:spPr>
          <a:xfrm>
            <a:off x="2360612" y="1447801"/>
            <a:ext cx="8839200" cy="4724400"/>
          </a:xfrm>
        </p:spPr>
        <p:txBody>
          <a:bodyPr/>
          <a:lstStyle/>
          <a:p>
            <a:r>
              <a:rPr lang="en-US" dirty="0" smtClean="0"/>
              <a:t>Ayurveda classifies the seasons according to their predominant </a:t>
            </a:r>
            <a:r>
              <a:rPr lang="en-US" dirty="0" err="1" smtClean="0"/>
              <a:t>dosha</a:t>
            </a:r>
            <a:r>
              <a:rPr lang="en-US" dirty="0" smtClean="0"/>
              <a:t>.</a:t>
            </a:r>
          </a:p>
          <a:p>
            <a:r>
              <a:rPr lang="en-US" dirty="0" smtClean="0"/>
              <a:t>The windy,cool,dry weather of autumn is </a:t>
            </a:r>
            <a:r>
              <a:rPr lang="en-US" dirty="0" err="1" smtClean="0"/>
              <a:t>vata</a:t>
            </a:r>
            <a:r>
              <a:rPr lang="en-US" dirty="0" smtClean="0"/>
              <a:t>.</a:t>
            </a:r>
          </a:p>
          <a:p>
            <a:r>
              <a:rPr lang="en-US" dirty="0" smtClean="0"/>
              <a:t>The damp ,heavy, cloudy of winter is </a:t>
            </a:r>
            <a:r>
              <a:rPr lang="en-US" dirty="0" err="1" smtClean="0"/>
              <a:t>kapha</a:t>
            </a:r>
            <a:r>
              <a:rPr lang="en-US" dirty="0" smtClean="0"/>
              <a:t>.</a:t>
            </a:r>
          </a:p>
          <a:p>
            <a:r>
              <a:rPr lang="en-US" dirty="0" smtClean="0"/>
              <a:t>The hot, warmth  of summer is pitta.</a:t>
            </a:r>
          </a:p>
          <a:p>
            <a:endParaRPr lang="en-US" dirty="0"/>
          </a:p>
          <a:p>
            <a:r>
              <a:rPr lang="en-US" dirty="0" smtClean="0"/>
              <a:t>Each season brings its own challenges to health. If we take precautions and certain measures during the seasons then will be preventing imbalances and diseases.</a:t>
            </a:r>
          </a:p>
          <a:p>
            <a:pPr marL="45720" indent="0">
              <a:buNone/>
            </a:pPr>
            <a:r>
              <a:rPr lang="en-US" dirty="0" smtClean="0"/>
              <a:t>   Example: </a:t>
            </a:r>
            <a:r>
              <a:rPr lang="en-US" dirty="0" err="1" smtClean="0"/>
              <a:t>vata</a:t>
            </a:r>
            <a:r>
              <a:rPr lang="en-US" dirty="0" smtClean="0"/>
              <a:t> person during autumn (warm </a:t>
            </a:r>
            <a:r>
              <a:rPr lang="en-US" dirty="0" err="1" smtClean="0"/>
              <a:t>food,stay</a:t>
            </a:r>
            <a:r>
              <a:rPr lang="en-US" dirty="0" smtClean="0"/>
              <a:t> warm, avoid cold foods)</a:t>
            </a:r>
            <a:endParaRPr lang="en-US"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695" r="13695"/>
          <a:stretch>
            <a:fillRect/>
          </a:stretch>
        </p:blipFill>
        <p:spPr/>
      </p:pic>
    </p:spTree>
    <p:extLst>
      <p:ext uri="{BB962C8B-B14F-4D97-AF65-F5344CB8AC3E}">
        <p14:creationId xmlns:p14="http://schemas.microsoft.com/office/powerpoint/2010/main" val="151103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xercise</a:t>
            </a:r>
            <a:endParaRPr lang="en-US" dirty="0"/>
          </a:p>
        </p:txBody>
      </p:sp>
      <p:sp>
        <p:nvSpPr>
          <p:cNvPr id="3" name="Content Placeholder 2"/>
          <p:cNvSpPr>
            <a:spLocks noGrp="1"/>
          </p:cNvSpPr>
          <p:nvPr>
            <p:ph idx="1"/>
          </p:nvPr>
        </p:nvSpPr>
        <p:spPr/>
        <p:txBody>
          <a:bodyPr/>
          <a:lstStyle/>
          <a:p>
            <a:r>
              <a:rPr lang="en-US" dirty="0" smtClean="0"/>
              <a:t>Exercise can profoundly influence health and prevention of disease.</a:t>
            </a:r>
          </a:p>
          <a:p>
            <a:r>
              <a:rPr lang="en-US" dirty="0" smtClean="0"/>
              <a:t>Some amount of sweating helps to eliminate toxins,reduces </a:t>
            </a:r>
            <a:r>
              <a:rPr lang="en-US" dirty="0" err="1" smtClean="0"/>
              <a:t>fat,and</a:t>
            </a:r>
            <a:r>
              <a:rPr lang="en-US" dirty="0" smtClean="0"/>
              <a:t> makes you feel good. (12)</a:t>
            </a:r>
          </a:p>
          <a:p>
            <a:r>
              <a:rPr lang="en-US" dirty="0" smtClean="0"/>
              <a:t>Depends on body type too.</a:t>
            </a:r>
            <a:endParaRPr lang="en-US"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396" r="29396"/>
          <a:stretch>
            <a:fillRect/>
          </a:stretch>
        </p:blipFill>
        <p:spPr/>
      </p:pic>
    </p:spTree>
    <p:extLst>
      <p:ext uri="{BB962C8B-B14F-4D97-AF65-F5344CB8AC3E}">
        <p14:creationId xmlns:p14="http://schemas.microsoft.com/office/powerpoint/2010/main" val="17875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366" r="33366"/>
          <a:stretch>
            <a:fillRect/>
          </a:stretch>
        </p:blipFill>
        <p:spPr>
          <a:xfrm rot="180000">
            <a:off x="201193" y="358311"/>
            <a:ext cx="1550346" cy="1965874"/>
          </a:xfrm>
        </p:spPr>
      </p:pic>
      <p:sp>
        <p:nvSpPr>
          <p:cNvPr id="4" name="Content Placeholder 3"/>
          <p:cNvSpPr>
            <a:spLocks noGrp="1"/>
          </p:cNvSpPr>
          <p:nvPr>
            <p:ph idx="1"/>
          </p:nvPr>
        </p:nvSpPr>
        <p:spPr/>
        <p:txBody>
          <a:bodyPr/>
          <a:lstStyle/>
          <a:p>
            <a:r>
              <a:rPr lang="en-US" dirty="0" smtClean="0"/>
              <a:t>At each stage ,certain diseases and types of diseases are more common. (13)</a:t>
            </a:r>
          </a:p>
          <a:p>
            <a:r>
              <a:rPr lang="en-US" dirty="0" smtClean="0"/>
              <a:t>Childhood is the age of </a:t>
            </a:r>
            <a:r>
              <a:rPr lang="en-US" dirty="0" err="1" smtClean="0"/>
              <a:t>kapha</a:t>
            </a:r>
            <a:r>
              <a:rPr lang="en-US" dirty="0" smtClean="0"/>
              <a:t>.</a:t>
            </a:r>
          </a:p>
          <a:p>
            <a:r>
              <a:rPr lang="en-US" dirty="0" smtClean="0"/>
              <a:t>Adulthood is the age of pitta.</a:t>
            </a:r>
          </a:p>
          <a:p>
            <a:r>
              <a:rPr lang="en-US" dirty="0" smtClean="0"/>
              <a:t>Old age is the age of </a:t>
            </a:r>
            <a:r>
              <a:rPr lang="en-US" dirty="0" err="1" smtClean="0"/>
              <a:t>vata</a:t>
            </a:r>
            <a:r>
              <a:rPr lang="en-US" dirty="0" smtClean="0"/>
              <a:t>.</a:t>
            </a:r>
          </a:p>
          <a:p>
            <a:endParaRPr lang="en-US" dirty="0"/>
          </a:p>
          <a:p>
            <a:r>
              <a:rPr lang="en-US" dirty="0" smtClean="0"/>
              <a:t>Knowing this and taking certain measures according to the stage of life is a key factor for preventing disease.</a:t>
            </a:r>
            <a:endParaRPr lang="en-US" dirty="0"/>
          </a:p>
        </p:txBody>
      </p:sp>
    </p:spTree>
    <p:extLst>
      <p:ext uri="{BB962C8B-B14F-4D97-AF65-F5344CB8AC3E}">
        <p14:creationId xmlns:p14="http://schemas.microsoft.com/office/powerpoint/2010/main" val="211018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emotional (14) </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663" r="10663"/>
          <a:stretch>
            <a:fillRect/>
          </a:stretch>
        </p:blipFill>
        <p:spPr/>
      </p:pic>
      <p:sp>
        <p:nvSpPr>
          <p:cNvPr id="4" name="Content Placeholder 3"/>
          <p:cNvSpPr>
            <a:spLocks noGrp="1"/>
          </p:cNvSpPr>
          <p:nvPr>
            <p:ph idx="1"/>
          </p:nvPr>
        </p:nvSpPr>
        <p:spPr/>
        <p:txBody>
          <a:bodyPr/>
          <a:lstStyle/>
          <a:p>
            <a:r>
              <a:rPr lang="en-US" dirty="0" smtClean="0"/>
              <a:t>Our life is whole : constituting of body ,mind, soul.</a:t>
            </a:r>
          </a:p>
          <a:p>
            <a:r>
              <a:rPr lang="en-US" dirty="0" smtClean="0"/>
              <a:t>Illness may begin in the mind and emotions and then it affects the body and vice versa.</a:t>
            </a:r>
          </a:p>
          <a:p>
            <a:r>
              <a:rPr lang="en-US" dirty="0" smtClean="0"/>
              <a:t>Every perception,thought,feeling, an emotion (weather positive or negative) is a biochemical event that influences the cells, tissues and organs.</a:t>
            </a:r>
          </a:p>
          <a:p>
            <a:r>
              <a:rPr lang="en-US" dirty="0" smtClean="0"/>
              <a:t>Emotions are reactions to situations. If we don’t understand the total movement of an emotion, from arising to dissolution it will affect a particular organ in the body, causing disease.</a:t>
            </a:r>
          </a:p>
        </p:txBody>
      </p:sp>
    </p:spTree>
    <p:extLst>
      <p:ext uri="{BB962C8B-B14F-4D97-AF65-F5344CB8AC3E}">
        <p14:creationId xmlns:p14="http://schemas.microsoft.com/office/powerpoint/2010/main" val="369702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Claim</a:t>
            </a:r>
            <a:endParaRPr lang="en-US" dirty="0"/>
          </a:p>
        </p:txBody>
      </p:sp>
      <p:sp>
        <p:nvSpPr>
          <p:cNvPr id="3" name="Content Placeholder 2"/>
          <p:cNvSpPr>
            <a:spLocks noGrp="1"/>
          </p:cNvSpPr>
          <p:nvPr>
            <p:ph idx="1"/>
          </p:nvPr>
        </p:nvSpPr>
        <p:spPr/>
        <p:txBody>
          <a:bodyPr/>
          <a:lstStyle/>
          <a:p>
            <a:r>
              <a:rPr lang="en-US" dirty="0" smtClean="0"/>
              <a:t>The purpose of this presentation is to address the different aspects of preventive practices according to Ayurveda ,that we can incorporate in our daily lives to  be protected from different diseases. </a:t>
            </a:r>
            <a:endParaRPr lang="en-US" dirty="0"/>
          </a:p>
        </p:txBody>
      </p:sp>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45720" indent="0">
              <a:buNone/>
            </a:pPr>
            <a:r>
              <a:rPr lang="en-US" dirty="0" smtClean="0"/>
              <a:t>Emotions have an affinity with certain organs: (15)</a:t>
            </a:r>
          </a:p>
          <a:p>
            <a:r>
              <a:rPr lang="en-US" dirty="0" smtClean="0"/>
              <a:t>Lungs= grief and sadness</a:t>
            </a:r>
          </a:p>
          <a:p>
            <a:r>
              <a:rPr lang="en-US" dirty="0" smtClean="0"/>
              <a:t>Anger= liver (lines on the right)</a:t>
            </a:r>
          </a:p>
          <a:p>
            <a:r>
              <a:rPr lang="en-US" dirty="0" smtClean="0"/>
              <a:t>Hatred= gall bladder</a:t>
            </a:r>
          </a:p>
          <a:p>
            <a:r>
              <a:rPr lang="en-US" dirty="0" smtClean="0"/>
              <a:t>Kidneys = fear</a:t>
            </a:r>
          </a:p>
          <a:p>
            <a:r>
              <a:rPr lang="en-US" dirty="0" smtClean="0"/>
              <a:t>Nervousness= colon</a:t>
            </a:r>
          </a:p>
          <a:p>
            <a:endParaRPr lang="en-US" dirty="0"/>
          </a:p>
          <a:p>
            <a:pPr marL="45720" indent="0">
              <a:buNone/>
            </a:pPr>
            <a:r>
              <a:rPr lang="en-US" dirty="0"/>
              <a:t> </a:t>
            </a:r>
            <a:r>
              <a:rPr lang="en-US" dirty="0" smtClean="0"/>
              <a:t>                               knowing how to deal with emotions is a key factor</a:t>
            </a:r>
          </a:p>
          <a:p>
            <a:pPr marL="45720" indent="0">
              <a:buNone/>
            </a:pPr>
            <a:r>
              <a:rPr lang="en-US" dirty="0"/>
              <a:t> </a:t>
            </a:r>
            <a:r>
              <a:rPr lang="en-US" dirty="0" smtClean="0"/>
              <a:t>                                in disease prevention.</a:t>
            </a:r>
          </a:p>
          <a:p>
            <a:endParaRPr lang="en-US" dirty="0"/>
          </a:p>
        </p:txBody>
      </p:sp>
      <p:sp>
        <p:nvSpPr>
          <p:cNvPr id="5" name="Right Arrow 4"/>
          <p:cNvSpPr/>
          <p:nvPr/>
        </p:nvSpPr>
        <p:spPr>
          <a:xfrm>
            <a:off x="3732212"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690" r="16690"/>
          <a:stretch>
            <a:fillRect/>
          </a:stretch>
        </p:blipFill>
        <p:spPr/>
      </p:pic>
    </p:spTree>
    <p:extLst>
      <p:ext uri="{BB962C8B-B14F-4D97-AF65-F5344CB8AC3E}">
        <p14:creationId xmlns:p14="http://schemas.microsoft.com/office/powerpoint/2010/main" val="160283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012" y="470012"/>
            <a:ext cx="7670802" cy="1143000"/>
          </a:xfrm>
        </p:spPr>
        <p:txBody>
          <a:bodyPr/>
          <a:lstStyle/>
          <a:p>
            <a:r>
              <a:rPr lang="en-US" dirty="0"/>
              <a:t>S</a:t>
            </a:r>
            <a:r>
              <a:rPr lang="en-US" dirty="0" smtClean="0"/>
              <a:t>tress</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528" r="30528"/>
          <a:stretch>
            <a:fillRect/>
          </a:stretch>
        </p:blipFill>
        <p:spPr/>
      </p:pic>
      <p:sp>
        <p:nvSpPr>
          <p:cNvPr id="4" name="Content Placeholder 3"/>
          <p:cNvSpPr>
            <a:spLocks noGrp="1"/>
          </p:cNvSpPr>
          <p:nvPr>
            <p:ph idx="1"/>
          </p:nvPr>
        </p:nvSpPr>
        <p:spPr>
          <a:xfrm>
            <a:off x="2360612" y="1643063"/>
            <a:ext cx="8686800" cy="4529137"/>
          </a:xfrm>
        </p:spPr>
        <p:txBody>
          <a:bodyPr/>
          <a:lstStyle/>
          <a:p>
            <a:r>
              <a:rPr lang="en-US" dirty="0" smtClean="0"/>
              <a:t>Stress is a major key factor in many diseases. It may trigger allergies, asthmas and heart conditions. </a:t>
            </a:r>
          </a:p>
          <a:p>
            <a:r>
              <a:rPr lang="en-US" dirty="0" smtClean="0"/>
              <a:t>It also disrupt the body constitution and creates disequilibrium . (16)</a:t>
            </a:r>
          </a:p>
          <a:p>
            <a:pPr marL="45720" indent="0">
              <a:buNone/>
            </a:pPr>
            <a:r>
              <a:rPr lang="en-US" dirty="0" smtClean="0"/>
              <a:t>    -</a:t>
            </a:r>
            <a:r>
              <a:rPr lang="en-US" dirty="0" err="1"/>
              <a:t>V</a:t>
            </a:r>
            <a:r>
              <a:rPr lang="en-US" dirty="0" err="1" smtClean="0"/>
              <a:t>ata</a:t>
            </a:r>
            <a:r>
              <a:rPr lang="en-US" dirty="0" smtClean="0"/>
              <a:t> can develop anxiety and fear</a:t>
            </a:r>
          </a:p>
          <a:p>
            <a:pPr marL="45720" indent="0">
              <a:buNone/>
            </a:pPr>
            <a:r>
              <a:rPr lang="en-US" dirty="0" smtClean="0"/>
              <a:t>    -Pitta can develop hypertension-ulcers</a:t>
            </a:r>
          </a:p>
          <a:p>
            <a:pPr marL="45720" indent="0">
              <a:buNone/>
            </a:pPr>
            <a:r>
              <a:rPr lang="en-US" dirty="0"/>
              <a:t> </a:t>
            </a:r>
            <a:r>
              <a:rPr lang="en-US" dirty="0" smtClean="0"/>
              <a:t>   -</a:t>
            </a:r>
            <a:r>
              <a:rPr lang="en-US" dirty="0" err="1" smtClean="0"/>
              <a:t>Kapha</a:t>
            </a:r>
            <a:r>
              <a:rPr lang="en-US" dirty="0" smtClean="0"/>
              <a:t> under stress they eat and eat and eat.</a:t>
            </a:r>
          </a:p>
          <a:p>
            <a:endParaRPr lang="en-US" dirty="0"/>
          </a:p>
          <a:p>
            <a:r>
              <a:rPr lang="en-US" dirty="0" smtClean="0"/>
              <a:t>Knowing how to minimize the impact of stress on our lives  and to relief the symptoms caused by stress in really important in preventing disease.</a:t>
            </a:r>
            <a:endParaRPr lang="en-US" dirty="0"/>
          </a:p>
        </p:txBody>
      </p:sp>
    </p:spTree>
    <p:extLst>
      <p:ext uri="{BB962C8B-B14F-4D97-AF65-F5344CB8AC3E}">
        <p14:creationId xmlns:p14="http://schemas.microsoft.com/office/powerpoint/2010/main" val="243592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012" y="244473"/>
            <a:ext cx="7670802" cy="1143000"/>
          </a:xfrm>
        </p:spPr>
        <p:txBody>
          <a:bodyPr/>
          <a:lstStyle/>
          <a:p>
            <a:r>
              <a:rPr lang="en-US" dirty="0" smtClean="0"/>
              <a:t>Proper use of senses (17)</a:t>
            </a:r>
            <a:endParaRPr lang="en-US" dirty="0"/>
          </a:p>
        </p:txBody>
      </p:sp>
      <p:sp>
        <p:nvSpPr>
          <p:cNvPr id="4" name="Content Placeholder 3"/>
          <p:cNvSpPr>
            <a:spLocks noGrp="1"/>
          </p:cNvSpPr>
          <p:nvPr>
            <p:ph idx="1"/>
          </p:nvPr>
        </p:nvSpPr>
        <p:spPr>
          <a:xfrm>
            <a:off x="2513012" y="1676400"/>
            <a:ext cx="8153402" cy="4495800"/>
          </a:xfrm>
        </p:spPr>
        <p:txBody>
          <a:bodyPr/>
          <a:lstStyle/>
          <a:p>
            <a:r>
              <a:rPr lang="en-US" dirty="0" smtClean="0"/>
              <a:t>Senses gives us  pleasures as well as vital information.</a:t>
            </a:r>
          </a:p>
          <a:p>
            <a:r>
              <a:rPr lang="en-US" dirty="0" smtClean="0"/>
              <a:t>Improper use of the senses can create imbalance and result in disease.</a:t>
            </a:r>
          </a:p>
          <a:p>
            <a:pPr marL="45720" indent="0">
              <a:buNone/>
            </a:pPr>
            <a:r>
              <a:rPr lang="en-US" dirty="0" smtClean="0"/>
              <a:t>- Overuse: bright lights, loud noises, lying in the sun.</a:t>
            </a:r>
          </a:p>
          <a:p>
            <a:pPr marL="45720" indent="0">
              <a:buNone/>
            </a:pPr>
            <a:r>
              <a:rPr lang="en-US" dirty="0" smtClean="0"/>
              <a:t>- Misuse: reading small letters, reading while lying, very spice food,        violent senses, long phone use.</a:t>
            </a:r>
          </a:p>
          <a:p>
            <a:pPr marL="45720" indent="0">
              <a:buNone/>
            </a:pPr>
            <a:r>
              <a:rPr lang="en-US" dirty="0" smtClean="0"/>
              <a:t>- Underuse: ignoring what we perceive, prolonged fasting, prolonged indoor stay.</a:t>
            </a:r>
            <a:endParaRPr lang="en-US" dirty="0"/>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396" r="29396"/>
          <a:stretch>
            <a:fillRect/>
          </a:stretch>
        </p:blipFill>
        <p:spPr/>
      </p:pic>
    </p:spTree>
    <p:extLst>
      <p:ext uri="{BB962C8B-B14F-4D97-AF65-F5344CB8AC3E}">
        <p14:creationId xmlns:p14="http://schemas.microsoft.com/office/powerpoint/2010/main" val="14772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621" y="244473"/>
            <a:ext cx="7670802" cy="1143000"/>
          </a:xfrm>
        </p:spPr>
        <p:txBody>
          <a:bodyPr/>
          <a:lstStyle/>
          <a:p>
            <a:r>
              <a:rPr lang="en-US" dirty="0"/>
              <a:t>R</a:t>
            </a:r>
            <a:r>
              <a:rPr lang="en-US" dirty="0" smtClean="0"/>
              <a:t>elationships</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16" r="25516"/>
          <a:stretch>
            <a:fillRect/>
          </a:stretch>
        </p:blipFill>
        <p:spPr/>
      </p:pic>
      <p:sp>
        <p:nvSpPr>
          <p:cNvPr id="4" name="Content Placeholder 3"/>
          <p:cNvSpPr>
            <a:spLocks noGrp="1"/>
          </p:cNvSpPr>
          <p:nvPr>
            <p:ph idx="1"/>
          </p:nvPr>
        </p:nvSpPr>
        <p:spPr>
          <a:xfrm>
            <a:off x="2513012" y="1643063"/>
            <a:ext cx="8153402" cy="4529137"/>
          </a:xfrm>
        </p:spPr>
        <p:txBody>
          <a:bodyPr>
            <a:normAutofit/>
          </a:bodyPr>
          <a:lstStyle/>
          <a:p>
            <a:r>
              <a:rPr lang="en-US" dirty="0" smtClean="0"/>
              <a:t>Our life is a relationship.</a:t>
            </a:r>
          </a:p>
          <a:p>
            <a:r>
              <a:rPr lang="en-US" dirty="0" smtClean="0"/>
              <a:t>In daily life, relationships are most important.</a:t>
            </a:r>
          </a:p>
          <a:p>
            <a:r>
              <a:rPr lang="en-US" dirty="0" smtClean="0"/>
              <a:t>Relationships are fields of love rather than battlefield.</a:t>
            </a:r>
          </a:p>
          <a:p>
            <a:pPr marL="45720" indent="0">
              <a:buNone/>
            </a:pPr>
            <a:endParaRPr lang="en-US" dirty="0" smtClean="0"/>
          </a:p>
          <a:p>
            <a:r>
              <a:rPr lang="en-US" dirty="0" smtClean="0"/>
              <a:t>Making healthy relations is a necessity in a persons life, where it can help in disease prevention by getting and receiving love , compassionate, assistance.</a:t>
            </a:r>
          </a:p>
        </p:txBody>
      </p:sp>
    </p:spTree>
    <p:extLst>
      <p:ext uri="{BB962C8B-B14F-4D97-AF65-F5344CB8AC3E}">
        <p14:creationId xmlns:p14="http://schemas.microsoft.com/office/powerpoint/2010/main" val="1749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(18)</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69" r="27069"/>
          <a:stretch>
            <a:fillRect/>
          </a:stretch>
        </p:blipFill>
        <p:spPr>
          <a:xfrm rot="180000">
            <a:off x="382004" y="281613"/>
            <a:ext cx="1421551" cy="1965874"/>
          </a:xfrm>
        </p:spPr>
      </p:pic>
      <p:sp>
        <p:nvSpPr>
          <p:cNvPr id="4" name="Content Placeholder 3"/>
          <p:cNvSpPr>
            <a:spLocks noGrp="1"/>
          </p:cNvSpPr>
          <p:nvPr>
            <p:ph idx="1"/>
          </p:nvPr>
        </p:nvSpPr>
        <p:spPr/>
        <p:txBody>
          <a:bodyPr/>
          <a:lstStyle/>
          <a:p>
            <a:r>
              <a:rPr lang="en-US" dirty="0"/>
              <a:t>Understanding how to deal with relationships is extremely important for </a:t>
            </a:r>
            <a:r>
              <a:rPr lang="en-US" dirty="0" smtClean="0"/>
              <a:t>one’s </a:t>
            </a:r>
            <a:r>
              <a:rPr lang="en-US" dirty="0"/>
              <a:t>health.</a:t>
            </a:r>
          </a:p>
          <a:p>
            <a:r>
              <a:rPr lang="en-US" dirty="0"/>
              <a:t>When a negative emotion arises from a </a:t>
            </a:r>
            <a:r>
              <a:rPr lang="en-US" dirty="0" smtClean="0"/>
              <a:t>relationship, instead </a:t>
            </a:r>
            <a:r>
              <a:rPr lang="en-US" dirty="0"/>
              <a:t>of </a:t>
            </a:r>
            <a:r>
              <a:rPr lang="en-US" dirty="0" err="1" smtClean="0"/>
              <a:t>judging,criticizing</a:t>
            </a:r>
            <a:r>
              <a:rPr lang="en-US" dirty="0" smtClean="0"/>
              <a:t> </a:t>
            </a:r>
            <a:r>
              <a:rPr lang="en-US" dirty="0"/>
              <a:t>or feeling anxious </a:t>
            </a:r>
            <a:r>
              <a:rPr lang="en-US" dirty="0" smtClean="0"/>
              <a:t>,we should </a:t>
            </a:r>
            <a:r>
              <a:rPr lang="en-US" dirty="0"/>
              <a:t>look inside and see what </a:t>
            </a:r>
            <a:r>
              <a:rPr lang="en-US" dirty="0" smtClean="0"/>
              <a:t>our </a:t>
            </a:r>
            <a:r>
              <a:rPr lang="en-US" dirty="0"/>
              <a:t>thoughts and feeling are saying to </a:t>
            </a:r>
            <a:r>
              <a:rPr lang="en-US" dirty="0" smtClean="0"/>
              <a:t>us. </a:t>
            </a:r>
          </a:p>
          <a:p>
            <a:r>
              <a:rPr lang="en-US" dirty="0" smtClean="0"/>
              <a:t>Be </a:t>
            </a:r>
            <a:r>
              <a:rPr lang="en-US" dirty="0"/>
              <a:t>honest, out of </a:t>
            </a:r>
            <a:r>
              <a:rPr lang="en-US" dirty="0" smtClean="0"/>
              <a:t>honesty, </a:t>
            </a:r>
            <a:r>
              <a:rPr lang="en-US" dirty="0"/>
              <a:t>clarity comes.</a:t>
            </a:r>
          </a:p>
          <a:p>
            <a:r>
              <a:rPr lang="en-US" dirty="0"/>
              <a:t>When clarity is lacking, feelings are repressed giving rise to mental and emotional sickness that will affect </a:t>
            </a:r>
            <a:r>
              <a:rPr lang="en-US" dirty="0" smtClean="0"/>
              <a:t>the organs </a:t>
            </a:r>
            <a:r>
              <a:rPr lang="en-US" dirty="0"/>
              <a:t>and the body.</a:t>
            </a:r>
          </a:p>
          <a:p>
            <a:endParaRPr lang="en-US" dirty="0"/>
          </a:p>
        </p:txBody>
      </p:sp>
    </p:spTree>
    <p:extLst>
      <p:ext uri="{BB962C8B-B14F-4D97-AF65-F5344CB8AC3E}">
        <p14:creationId xmlns:p14="http://schemas.microsoft.com/office/powerpoint/2010/main" val="38180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548" y="381000"/>
            <a:ext cx="7670802" cy="1143000"/>
          </a:xfrm>
        </p:spPr>
        <p:txBody>
          <a:bodyPr/>
          <a:lstStyle/>
          <a:p>
            <a:r>
              <a:rPr lang="en-US" dirty="0" smtClean="0"/>
              <a:t>Purpose in life (19)</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014" r="31014"/>
          <a:stretch>
            <a:fillRect/>
          </a:stretch>
        </p:blipFill>
        <p:spPr/>
      </p:pic>
      <p:sp>
        <p:nvSpPr>
          <p:cNvPr id="4" name="Content Placeholder 3"/>
          <p:cNvSpPr>
            <a:spLocks noGrp="1"/>
          </p:cNvSpPr>
          <p:nvPr>
            <p:ph idx="1"/>
          </p:nvPr>
        </p:nvSpPr>
        <p:spPr>
          <a:xfrm>
            <a:off x="2513012" y="1676400"/>
            <a:ext cx="7670802" cy="4529137"/>
          </a:xfrm>
        </p:spPr>
        <p:txBody>
          <a:bodyPr>
            <a:normAutofit/>
          </a:bodyPr>
          <a:lstStyle/>
          <a:p>
            <a:pPr marL="45720" indent="0">
              <a:buNone/>
            </a:pPr>
            <a:r>
              <a:rPr lang="en-US" dirty="0" smtClean="0"/>
              <a:t>Can be a reason for many illness and thus by having a purpose in life, diseases can be prevented.</a:t>
            </a:r>
          </a:p>
          <a:p>
            <a:pPr marL="45720" indent="0">
              <a:buNone/>
            </a:pPr>
            <a:r>
              <a:rPr lang="en-US" dirty="0" smtClean="0"/>
              <a:t>Example:</a:t>
            </a:r>
          </a:p>
          <a:p>
            <a:pPr marL="45720" indent="0">
              <a:buNone/>
            </a:pPr>
            <a:r>
              <a:rPr lang="en-US" dirty="0" smtClean="0"/>
              <a:t>The most extreme example of illness caused by lack of purpose is cancer. </a:t>
            </a:r>
          </a:p>
          <a:p>
            <a:pPr marL="45720" indent="0">
              <a:buNone/>
            </a:pPr>
            <a:r>
              <a:rPr lang="en-US" dirty="0" smtClean="0"/>
              <a:t>By not having a purpose in life people create life within their body : cancer.</a:t>
            </a:r>
          </a:p>
          <a:p>
            <a:pPr marL="45720" indent="0">
              <a:buNone/>
            </a:pPr>
            <a:r>
              <a:rPr lang="en-US" b="1" dirty="0" smtClean="0"/>
              <a:t>When seriously ill people discover what they would love to do, instead of what they are told to do life returns to their eyes and some remarkable recoveries are seen. </a:t>
            </a:r>
          </a:p>
          <a:p>
            <a:pPr marL="45720" indent="0">
              <a:buNone/>
            </a:pPr>
            <a:endParaRPr lang="en-US" dirty="0"/>
          </a:p>
          <a:p>
            <a:endParaRPr lang="en-US" dirty="0"/>
          </a:p>
          <a:p>
            <a:pPr marL="45720" indent="0">
              <a:buNone/>
            </a:pPr>
            <a:endParaRPr lang="en-US" dirty="0"/>
          </a:p>
        </p:txBody>
      </p:sp>
    </p:spTree>
    <p:extLst>
      <p:ext uri="{BB962C8B-B14F-4D97-AF65-F5344CB8AC3E}">
        <p14:creationId xmlns:p14="http://schemas.microsoft.com/office/powerpoint/2010/main" val="397304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connection (20)</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396" r="29396"/>
          <a:stretch>
            <a:fillRect/>
          </a:stretch>
        </p:blipFill>
        <p:spPr/>
      </p:pic>
      <p:sp>
        <p:nvSpPr>
          <p:cNvPr id="4" name="Content Placeholder 3"/>
          <p:cNvSpPr>
            <a:spLocks noGrp="1"/>
          </p:cNvSpPr>
          <p:nvPr>
            <p:ph idx="1"/>
          </p:nvPr>
        </p:nvSpPr>
        <p:spPr/>
        <p:txBody>
          <a:bodyPr/>
          <a:lstStyle/>
          <a:p>
            <a:r>
              <a:rPr lang="en-US" dirty="0" smtClean="0"/>
              <a:t>If any one is dependent on anything other than God, codependency exists. </a:t>
            </a:r>
          </a:p>
          <a:p>
            <a:r>
              <a:rPr lang="en-US" dirty="0" smtClean="0"/>
              <a:t>When the main focus in peoples lives is the divine, the troubles that seemed like mountains dissolve.</a:t>
            </a:r>
          </a:p>
          <a:p>
            <a:r>
              <a:rPr lang="en-US" dirty="0" smtClean="0"/>
              <a:t>This leads to emotional balance that will affect the health of the body greatly.</a:t>
            </a:r>
            <a:endParaRPr lang="en-US" dirty="0"/>
          </a:p>
          <a:p>
            <a:pPr marL="45720" indent="0">
              <a:buNone/>
            </a:pPr>
            <a:endParaRPr lang="en-US" dirty="0" smtClean="0"/>
          </a:p>
        </p:txBody>
      </p:sp>
    </p:spTree>
    <p:extLst>
      <p:ext uri="{BB962C8B-B14F-4D97-AF65-F5344CB8AC3E}">
        <p14:creationId xmlns:p14="http://schemas.microsoft.com/office/powerpoint/2010/main" val="37119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 (21)</a:t>
            </a:r>
            <a:endParaRPr lang="en-US" dirty="0"/>
          </a:p>
        </p:txBody>
      </p:sp>
      <p:sp>
        <p:nvSpPr>
          <p:cNvPr id="3" name="Text Placeholder 2"/>
          <p:cNvSpPr>
            <a:spLocks noGrp="1"/>
          </p:cNvSpPr>
          <p:nvPr>
            <p:ph type="body" idx="1"/>
          </p:nvPr>
        </p:nvSpPr>
        <p:spPr>
          <a:xfrm>
            <a:off x="1522414" y="1624372"/>
            <a:ext cx="8229598" cy="737828"/>
          </a:xfrm>
        </p:spPr>
        <p:txBody>
          <a:bodyPr/>
          <a:lstStyle/>
          <a:p>
            <a:r>
              <a:rPr lang="en-US" dirty="0"/>
              <a:t>A daily routine is </a:t>
            </a:r>
            <a:r>
              <a:rPr lang="en-US" dirty="0" smtClean="0"/>
              <a:t>essential practice for disease prevention. </a:t>
            </a:r>
            <a:endParaRPr lang="en-US" dirty="0"/>
          </a:p>
          <a:p>
            <a:endParaRPr lang="en-US" dirty="0"/>
          </a:p>
        </p:txBody>
      </p:sp>
      <p:sp>
        <p:nvSpPr>
          <p:cNvPr id="4" name="Content Placeholder 3"/>
          <p:cNvSpPr>
            <a:spLocks noGrp="1"/>
          </p:cNvSpPr>
          <p:nvPr>
            <p:ph sz="half" idx="2"/>
          </p:nvPr>
        </p:nvSpPr>
        <p:spPr/>
        <p:txBody>
          <a:bodyPr/>
          <a:lstStyle/>
          <a:p>
            <a:pPr marL="45720" indent="0">
              <a:buNone/>
            </a:pPr>
            <a:r>
              <a:rPr lang="en-US" dirty="0"/>
              <a:t>Time of wake up</a:t>
            </a:r>
          </a:p>
          <a:p>
            <a:pPr marL="45720" indent="0">
              <a:buNone/>
            </a:pPr>
            <a:r>
              <a:rPr lang="en-US" dirty="0"/>
              <a:t>Prayers</a:t>
            </a:r>
          </a:p>
          <a:p>
            <a:pPr marL="45720" indent="0">
              <a:buNone/>
            </a:pPr>
            <a:r>
              <a:rPr lang="en-US" dirty="0"/>
              <a:t>Washing face and mouth</a:t>
            </a:r>
          </a:p>
          <a:p>
            <a:pPr marL="45720" indent="0">
              <a:buNone/>
            </a:pPr>
            <a:r>
              <a:rPr lang="en-US" dirty="0" smtClean="0"/>
              <a:t>Cup of  warm water</a:t>
            </a:r>
            <a:endParaRPr lang="en-US" dirty="0"/>
          </a:p>
          <a:p>
            <a:pPr marL="45720" indent="0">
              <a:buNone/>
            </a:pPr>
            <a:r>
              <a:rPr lang="en-US" dirty="0" smtClean="0"/>
              <a:t>Evacuation</a:t>
            </a:r>
            <a:endParaRPr lang="en-US" dirty="0"/>
          </a:p>
          <a:p>
            <a:pPr marL="45720" indent="0">
              <a:buNone/>
            </a:pPr>
            <a:r>
              <a:rPr lang="en-US" dirty="0"/>
              <a:t>Cleaning tongue</a:t>
            </a:r>
          </a:p>
          <a:p>
            <a:pPr marL="45720" indent="0">
              <a:buNone/>
            </a:pPr>
            <a:r>
              <a:rPr lang="en-US" dirty="0"/>
              <a:t>Gargling</a:t>
            </a:r>
          </a:p>
          <a:p>
            <a:endParaRPr lang="en-US" dirty="0"/>
          </a:p>
        </p:txBody>
      </p:sp>
      <p:sp>
        <p:nvSpPr>
          <p:cNvPr id="6" name="Content Placeholder 5"/>
          <p:cNvSpPr>
            <a:spLocks noGrp="1"/>
          </p:cNvSpPr>
          <p:nvPr>
            <p:ph sz="quarter" idx="4"/>
          </p:nvPr>
        </p:nvSpPr>
        <p:spPr/>
        <p:txBody>
          <a:bodyPr/>
          <a:lstStyle/>
          <a:p>
            <a:pPr marL="45720" indent="0">
              <a:buNone/>
            </a:pPr>
            <a:r>
              <a:rPr lang="en-US" dirty="0"/>
              <a:t>Nose drops</a:t>
            </a:r>
          </a:p>
          <a:p>
            <a:pPr marL="45720" indent="0">
              <a:buNone/>
            </a:pPr>
            <a:r>
              <a:rPr lang="en-US" dirty="0"/>
              <a:t>Oil message</a:t>
            </a:r>
          </a:p>
          <a:p>
            <a:pPr marL="45720" indent="0">
              <a:buNone/>
            </a:pPr>
            <a:r>
              <a:rPr lang="en-US" dirty="0"/>
              <a:t>Breakfast </a:t>
            </a:r>
          </a:p>
          <a:p>
            <a:pPr marL="45720" indent="0">
              <a:buNone/>
            </a:pPr>
            <a:r>
              <a:rPr lang="en-US" dirty="0"/>
              <a:t>Lunch</a:t>
            </a:r>
          </a:p>
          <a:p>
            <a:pPr marL="45720" indent="0">
              <a:buNone/>
            </a:pPr>
            <a:r>
              <a:rPr lang="en-US" dirty="0"/>
              <a:t>Before going to bed</a:t>
            </a:r>
          </a:p>
          <a:p>
            <a:pPr marL="45720" indent="0">
              <a:buNone/>
            </a:pPr>
            <a:r>
              <a:rPr lang="en-US" dirty="0" smtClean="0"/>
              <a:t>Bedtime</a:t>
            </a:r>
            <a:endParaRPr lang="en-US" dirty="0"/>
          </a:p>
          <a:p>
            <a:endParaRPr lang="en-US" dirty="0"/>
          </a:p>
        </p:txBody>
      </p:sp>
    </p:spTree>
    <p:extLst>
      <p:ext uri="{BB962C8B-B14F-4D97-AF65-F5344CB8AC3E}">
        <p14:creationId xmlns:p14="http://schemas.microsoft.com/office/powerpoint/2010/main" val="218413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Nose drops (22)</a:t>
            </a:r>
            <a:endParaRPr lang="en-US" dirty="0"/>
          </a:p>
        </p:txBody>
      </p:sp>
      <p:sp>
        <p:nvSpPr>
          <p:cNvPr id="3" name="Content Placeholder 2"/>
          <p:cNvSpPr>
            <a:spLocks noGrp="1"/>
          </p:cNvSpPr>
          <p:nvPr>
            <p:ph idx="1"/>
          </p:nvPr>
        </p:nvSpPr>
        <p:spPr/>
        <p:txBody>
          <a:bodyPr/>
          <a:lstStyle/>
          <a:p>
            <a:r>
              <a:rPr lang="en-US" dirty="0" smtClean="0"/>
              <a:t>Nose is the doorway to the brain. </a:t>
            </a:r>
          </a:p>
          <a:p>
            <a:r>
              <a:rPr lang="en-US" dirty="0" smtClean="0"/>
              <a:t>3 to 5 drops of warm ghee or oil into each nostril.</a:t>
            </a:r>
          </a:p>
          <a:p>
            <a:r>
              <a:rPr lang="en-US" dirty="0" smtClean="0"/>
              <a:t>This helps clean the sinuses and also improves </a:t>
            </a:r>
            <a:r>
              <a:rPr lang="en-US" dirty="0" err="1" smtClean="0"/>
              <a:t>voice,vision</a:t>
            </a:r>
            <a:r>
              <a:rPr lang="en-US" dirty="0" smtClean="0"/>
              <a:t> and mental clarity.</a:t>
            </a:r>
          </a:p>
          <a:p>
            <a:endParaRPr lang="en-US" dirty="0"/>
          </a:p>
          <a:p>
            <a:pPr marL="45720" indent="0">
              <a:buNone/>
            </a:pPr>
            <a:endParaRPr lang="en-US" dirty="0"/>
          </a:p>
        </p:txBody>
      </p:sp>
    </p:spTree>
    <p:extLst>
      <p:ext uri="{BB962C8B-B14F-4D97-AF65-F5344CB8AC3E}">
        <p14:creationId xmlns:p14="http://schemas.microsoft.com/office/powerpoint/2010/main" val="306482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drops (23)</a:t>
            </a:r>
            <a:endParaRPr lang="en-US" dirty="0"/>
          </a:p>
        </p:txBody>
      </p:sp>
      <p:sp>
        <p:nvSpPr>
          <p:cNvPr id="3" name="Content Placeholder 2"/>
          <p:cNvSpPr>
            <a:spLocks noGrp="1"/>
          </p:cNvSpPr>
          <p:nvPr>
            <p:ph idx="1"/>
          </p:nvPr>
        </p:nvSpPr>
        <p:spPr/>
        <p:txBody>
          <a:bodyPr/>
          <a:lstStyle/>
          <a:p>
            <a:r>
              <a:rPr lang="en-US" dirty="0" smtClean="0"/>
              <a:t>1 to 2 drops of oil into the ear holes.</a:t>
            </a:r>
          </a:p>
          <a:p>
            <a:r>
              <a:rPr lang="en-US" dirty="0" smtClean="0"/>
              <a:t>Helps prevent hearing diseases, stiff back neck and jaw.</a:t>
            </a:r>
          </a:p>
          <a:p>
            <a:endParaRPr lang="en-US" dirty="0"/>
          </a:p>
        </p:txBody>
      </p:sp>
    </p:spTree>
    <p:extLst>
      <p:ext uri="{BB962C8B-B14F-4D97-AF65-F5344CB8AC3E}">
        <p14:creationId xmlns:p14="http://schemas.microsoft.com/office/powerpoint/2010/main" val="390482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sz="half" idx="1"/>
          </p:nvPr>
        </p:nvSpPr>
        <p:spPr/>
        <p:txBody>
          <a:bodyPr>
            <a:normAutofit fontScale="85000" lnSpcReduction="20000"/>
          </a:bodyPr>
          <a:lstStyle/>
          <a:p>
            <a:r>
              <a:rPr lang="en-US" sz="2400" b="1" dirty="0"/>
              <a:t>What is Ayurveda?</a:t>
            </a:r>
          </a:p>
          <a:p>
            <a:r>
              <a:rPr lang="en-US" sz="2400" b="1" dirty="0"/>
              <a:t>Health is harmony</a:t>
            </a:r>
          </a:p>
          <a:p>
            <a:r>
              <a:rPr lang="en-US" sz="2400" b="1" dirty="0"/>
              <a:t>Prevention in Ayurveda</a:t>
            </a:r>
          </a:p>
          <a:p>
            <a:r>
              <a:rPr lang="en-US" sz="2400" b="1" dirty="0"/>
              <a:t>Factors of health</a:t>
            </a:r>
          </a:p>
          <a:p>
            <a:endParaRPr lang="en-US" dirty="0"/>
          </a:p>
        </p:txBody>
      </p:sp>
      <p:sp>
        <p:nvSpPr>
          <p:cNvPr id="4" name="Content Placeholder 3"/>
          <p:cNvSpPr>
            <a:spLocks noGrp="1"/>
          </p:cNvSpPr>
          <p:nvPr>
            <p:ph sz="half" idx="2"/>
          </p:nvPr>
        </p:nvSpPr>
        <p:spPr>
          <a:xfrm>
            <a:off x="5713412" y="1637630"/>
            <a:ext cx="4480560" cy="4529137"/>
          </a:xfrm>
        </p:spPr>
        <p:txBody>
          <a:bodyPr>
            <a:normAutofit fontScale="85000" lnSpcReduction="20000"/>
          </a:bodyPr>
          <a:lstStyle/>
          <a:p>
            <a:r>
              <a:rPr lang="en-US" sz="2100" b="1" dirty="0"/>
              <a:t>Preventive practices:</a:t>
            </a:r>
          </a:p>
          <a:p>
            <a:pPr marL="45720" indent="0">
              <a:buNone/>
            </a:pPr>
            <a:r>
              <a:rPr lang="en-US" sz="2100" b="1" dirty="0"/>
              <a:t>                  - Self knowledge</a:t>
            </a:r>
          </a:p>
          <a:p>
            <a:pPr marL="45720" indent="0">
              <a:buNone/>
            </a:pPr>
            <a:r>
              <a:rPr lang="en-US" sz="2100" b="1" dirty="0"/>
              <a:t>                   - Like increase like</a:t>
            </a:r>
          </a:p>
          <a:p>
            <a:pPr marL="45720" indent="0">
              <a:buNone/>
            </a:pPr>
            <a:r>
              <a:rPr lang="en-US" sz="2100" b="1" dirty="0"/>
              <a:t>                   - Food</a:t>
            </a:r>
          </a:p>
          <a:p>
            <a:pPr marL="45720" indent="0">
              <a:buNone/>
            </a:pPr>
            <a:r>
              <a:rPr lang="en-US" sz="2100" b="1" dirty="0"/>
              <a:t>                   - Seasons</a:t>
            </a:r>
          </a:p>
          <a:p>
            <a:pPr marL="45720" indent="0">
              <a:buNone/>
            </a:pPr>
            <a:r>
              <a:rPr lang="en-US" sz="2100" b="1" dirty="0"/>
              <a:t>                    - Age</a:t>
            </a:r>
          </a:p>
          <a:p>
            <a:pPr marL="45720" indent="0">
              <a:buNone/>
            </a:pPr>
            <a:r>
              <a:rPr lang="en-US" sz="2100" b="1" dirty="0"/>
              <a:t>                    - Mental/emotional</a:t>
            </a:r>
          </a:p>
          <a:p>
            <a:pPr marL="45720" indent="0">
              <a:buNone/>
            </a:pPr>
            <a:r>
              <a:rPr lang="en-US" sz="2100" b="1" dirty="0"/>
              <a:t>                     -Stress</a:t>
            </a:r>
          </a:p>
          <a:p>
            <a:pPr marL="45720" indent="0">
              <a:buNone/>
            </a:pPr>
            <a:r>
              <a:rPr lang="en-US" sz="2100" b="1" dirty="0"/>
              <a:t>                     - Proper use of </a:t>
            </a:r>
            <a:r>
              <a:rPr lang="en-US" sz="2100" b="1" dirty="0" smtClean="0"/>
              <a:t>senses</a:t>
            </a:r>
          </a:p>
          <a:p>
            <a:pPr marL="45720" indent="0">
              <a:buNone/>
            </a:pPr>
            <a:r>
              <a:rPr lang="en-US" sz="2100" b="1" dirty="0"/>
              <a:t> </a:t>
            </a:r>
            <a:r>
              <a:rPr lang="en-US" sz="2100" b="1" dirty="0" smtClean="0"/>
              <a:t>                     - Life purpose</a:t>
            </a:r>
            <a:endParaRPr lang="en-US" sz="2100" b="1" dirty="0"/>
          </a:p>
          <a:p>
            <a:pPr marL="45720" indent="0">
              <a:buNone/>
            </a:pPr>
            <a:r>
              <a:rPr lang="en-US" sz="2100" b="1" dirty="0"/>
              <a:t>                     - </a:t>
            </a:r>
            <a:r>
              <a:rPr lang="en-US" sz="2100" b="1" dirty="0" smtClean="0"/>
              <a:t>Daily/seasonal </a:t>
            </a:r>
            <a:r>
              <a:rPr lang="en-US" sz="2100" b="1" dirty="0"/>
              <a:t>practices</a:t>
            </a:r>
          </a:p>
          <a:p>
            <a:endParaRPr lang="en-US" dirty="0"/>
          </a:p>
        </p:txBody>
      </p:sp>
    </p:spTree>
    <p:extLst>
      <p:ext uri="{BB962C8B-B14F-4D97-AF65-F5344CB8AC3E}">
        <p14:creationId xmlns:p14="http://schemas.microsoft.com/office/powerpoint/2010/main" val="104341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Oil message (24)</a:t>
            </a:r>
            <a:endParaRPr lang="en-US" dirty="0"/>
          </a:p>
        </p:txBody>
      </p:sp>
      <p:sp>
        <p:nvSpPr>
          <p:cNvPr id="3" name="Content Placeholder 2"/>
          <p:cNvSpPr>
            <a:spLocks noGrp="1"/>
          </p:cNvSpPr>
          <p:nvPr>
            <p:ph idx="1"/>
          </p:nvPr>
        </p:nvSpPr>
        <p:spPr/>
        <p:txBody>
          <a:bodyPr/>
          <a:lstStyle/>
          <a:p>
            <a:r>
              <a:rPr lang="en-US" dirty="0" smtClean="0"/>
              <a:t>Take 4 or 5 ounces of warm oil, and rub it all over your head and body.</a:t>
            </a:r>
          </a:p>
          <a:p>
            <a:r>
              <a:rPr lang="en-US" dirty="0" smtClean="0"/>
              <a:t>Messaging the scalp gently can bring happiness into your day and prevent balding and graying of your hair. </a:t>
            </a:r>
            <a:endParaRPr lang="en-US" dirty="0"/>
          </a:p>
        </p:txBody>
      </p:sp>
    </p:spTree>
    <p:extLst>
      <p:ext uri="{BB962C8B-B14F-4D97-AF65-F5344CB8AC3E}">
        <p14:creationId xmlns:p14="http://schemas.microsoft.com/office/powerpoint/2010/main" val="272907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timing is important in the daily routine.</a:t>
            </a:r>
            <a:endParaRPr lang="en-US" dirty="0"/>
          </a:p>
        </p:txBody>
      </p:sp>
      <p:sp>
        <p:nvSpPr>
          <p:cNvPr id="4" name="Text Placeholder 3"/>
          <p:cNvSpPr>
            <a:spLocks noGrp="1"/>
          </p:cNvSpPr>
          <p:nvPr>
            <p:ph type="body" sz="half" idx="2"/>
          </p:nvPr>
        </p:nvSpPr>
        <p:spPr/>
        <p:txBody>
          <a:bodyPr/>
          <a:lstStyle/>
          <a:p>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4817" b="14817"/>
          <a:stretch>
            <a:fillRect/>
          </a:stretch>
        </p:blipFill>
        <p:spPr/>
      </p:pic>
    </p:spTree>
    <p:extLst>
      <p:ext uri="{BB962C8B-B14F-4D97-AF65-F5344CB8AC3E}">
        <p14:creationId xmlns:p14="http://schemas.microsoft.com/office/powerpoint/2010/main" val="349738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Routines</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695" r="13695"/>
          <a:stretch>
            <a:fillRect/>
          </a:stretch>
        </p:blipFill>
        <p:spPr/>
      </p:pic>
      <p:sp>
        <p:nvSpPr>
          <p:cNvPr id="3" name="Content Placeholder 2"/>
          <p:cNvSpPr>
            <a:spLocks noGrp="1"/>
          </p:cNvSpPr>
          <p:nvPr>
            <p:ph idx="1"/>
          </p:nvPr>
        </p:nvSpPr>
        <p:spPr/>
        <p:txBody>
          <a:bodyPr/>
          <a:lstStyle/>
          <a:p>
            <a:r>
              <a:rPr lang="en-US" dirty="0" smtClean="0"/>
              <a:t>The seasons are also characterized by cycles.</a:t>
            </a:r>
          </a:p>
          <a:p>
            <a:r>
              <a:rPr lang="en-US" dirty="0" smtClean="0"/>
              <a:t>Maintaining good health during all four seasons requires living in harmony with these natural cycles, continually adjusting to the changes in the outer environment through food, exercise, clothes..</a:t>
            </a:r>
          </a:p>
          <a:p>
            <a:r>
              <a:rPr lang="en-US" dirty="0" smtClean="0"/>
              <a:t>Guidelines for each season exists.</a:t>
            </a:r>
          </a:p>
          <a:p>
            <a:r>
              <a:rPr lang="en-US" dirty="0" smtClean="0"/>
              <a:t>Practicing the recommendations according to seasons helps in preventing diseases.</a:t>
            </a:r>
            <a:endParaRPr lang="en-US" dirty="0"/>
          </a:p>
        </p:txBody>
      </p:sp>
    </p:spTree>
    <p:extLst>
      <p:ext uri="{BB962C8B-B14F-4D97-AF65-F5344CB8AC3E}">
        <p14:creationId xmlns:p14="http://schemas.microsoft.com/office/powerpoint/2010/main" val="340402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dirty="0"/>
              <a:t>Preventive medicine is an exciting step forward on our journey to live without disease. </a:t>
            </a:r>
            <a:endParaRPr lang="en-US" dirty="0" smtClean="0"/>
          </a:p>
          <a:p>
            <a:endParaRPr lang="en-US" dirty="0"/>
          </a:p>
          <a:p>
            <a:r>
              <a:rPr lang="en-US" dirty="0" smtClean="0"/>
              <a:t>As </a:t>
            </a:r>
            <a:r>
              <a:rPr lang="en-US" dirty="0"/>
              <a:t>the journey continues to unfold, we will find that it parallels our journey to enlightenment or the perfecting of our nature</a:t>
            </a:r>
            <a:r>
              <a:rPr lang="en-US" dirty="0" smtClean="0"/>
              <a:t>.</a:t>
            </a:r>
          </a:p>
          <a:p>
            <a:endParaRPr lang="en-US" dirty="0"/>
          </a:p>
          <a:p>
            <a:r>
              <a:rPr lang="en-US" dirty="0" smtClean="0"/>
              <a:t> </a:t>
            </a:r>
            <a:r>
              <a:rPr lang="en-US" dirty="0"/>
              <a:t>Early detection of disease, reducing the effects of stress, and purifying our bodies are important steps on our journey toward keeping ourselves healthy. Our lifestyle choices reflect our deepest natures, and as we change, so does our health. </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210" y="3429000"/>
            <a:ext cx="3276601" cy="2590800"/>
          </a:xfrm>
          <a:prstGeom prst="rect">
            <a:avLst/>
          </a:prstGeom>
        </p:spPr>
      </p:pic>
    </p:spTree>
    <p:extLst>
      <p:ext uri="{BB962C8B-B14F-4D97-AF65-F5344CB8AC3E}">
        <p14:creationId xmlns:p14="http://schemas.microsoft.com/office/powerpoint/2010/main" val="11665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441" r="22441"/>
          <a:stretch>
            <a:fillRect/>
          </a:stretch>
        </p:blipFill>
        <p:spPr/>
      </p:pic>
      <p:sp>
        <p:nvSpPr>
          <p:cNvPr id="3" name="Content Placeholder 2"/>
          <p:cNvSpPr>
            <a:spLocks noGrp="1"/>
          </p:cNvSpPr>
          <p:nvPr>
            <p:ph idx="1"/>
          </p:nvPr>
        </p:nvSpPr>
        <p:spPr/>
        <p:txBody>
          <a:bodyPr>
            <a:normAutofit fontScale="85000" lnSpcReduction="20000"/>
          </a:bodyPr>
          <a:lstStyle/>
          <a:p>
            <a:r>
              <a:rPr lang="en-US" dirty="0"/>
              <a:t>(1) </a:t>
            </a:r>
            <a:r>
              <a:rPr lang="en-US" dirty="0" err="1"/>
              <a:t>Vasant</a:t>
            </a:r>
            <a:r>
              <a:rPr lang="en-US" dirty="0"/>
              <a:t> </a:t>
            </a:r>
            <a:r>
              <a:rPr lang="en-US" dirty="0" smtClean="0"/>
              <a:t>Lad, The </a:t>
            </a:r>
            <a:r>
              <a:rPr lang="en-US" dirty="0"/>
              <a:t>complete book of </a:t>
            </a:r>
            <a:r>
              <a:rPr lang="en-US" dirty="0" smtClean="0"/>
              <a:t>Ayurvedic Home Remedies,1998,New </a:t>
            </a:r>
            <a:r>
              <a:rPr lang="en-US" dirty="0"/>
              <a:t>York, Harmony books ,page </a:t>
            </a:r>
            <a:r>
              <a:rPr lang="en-US" dirty="0" smtClean="0"/>
              <a:t>32.</a:t>
            </a:r>
          </a:p>
          <a:p>
            <a:r>
              <a:rPr lang="en-US" dirty="0" smtClean="0"/>
              <a:t>(2) </a:t>
            </a:r>
            <a:r>
              <a:rPr lang="en-US" dirty="0"/>
              <a:t>Swami Sadashiva </a:t>
            </a:r>
            <a:r>
              <a:rPr lang="en-US" dirty="0" err="1"/>
              <a:t>Tirtha</a:t>
            </a:r>
            <a:r>
              <a:rPr lang="en-US" dirty="0"/>
              <a:t>, The Ayurveda </a:t>
            </a:r>
            <a:r>
              <a:rPr lang="en-US" dirty="0" smtClean="0"/>
              <a:t>Encyclopedia, revised </a:t>
            </a:r>
            <a:r>
              <a:rPr lang="en-US" dirty="0"/>
              <a:t>third printing 2012,neywork,Ayurvedic Holistic Center ,</a:t>
            </a:r>
            <a:r>
              <a:rPr lang="en-US" dirty="0" smtClean="0"/>
              <a:t>page:121</a:t>
            </a:r>
          </a:p>
          <a:p>
            <a:r>
              <a:rPr lang="en-US" dirty="0" smtClean="0"/>
              <a:t>(3) </a:t>
            </a:r>
            <a:r>
              <a:rPr lang="en-US" dirty="0" err="1"/>
              <a:t>Vasant</a:t>
            </a:r>
            <a:r>
              <a:rPr lang="en-US" dirty="0"/>
              <a:t> Lad, The complete book of Ayurvedic Home Remedies,1998,New York, Harmony books ,page </a:t>
            </a:r>
            <a:r>
              <a:rPr lang="en-US" dirty="0" smtClean="0"/>
              <a:t>32,33.</a:t>
            </a:r>
            <a:endParaRPr lang="en-US" dirty="0"/>
          </a:p>
          <a:p>
            <a:r>
              <a:rPr lang="en-US" dirty="0" smtClean="0"/>
              <a:t>(4) </a:t>
            </a:r>
            <a:r>
              <a:rPr lang="en-US" dirty="0"/>
              <a:t>Swami Sadashiva </a:t>
            </a:r>
            <a:r>
              <a:rPr lang="en-US" dirty="0" err="1"/>
              <a:t>Tirtha</a:t>
            </a:r>
            <a:r>
              <a:rPr lang="en-US" dirty="0"/>
              <a:t>, The Ayurveda </a:t>
            </a:r>
            <a:r>
              <a:rPr lang="en-US" dirty="0" smtClean="0"/>
              <a:t>Encyclopedia, revised </a:t>
            </a:r>
            <a:r>
              <a:rPr lang="en-US" dirty="0"/>
              <a:t>third printing 2012,neywork,Ayurvedic H</a:t>
            </a:r>
            <a:r>
              <a:rPr lang="en-US" dirty="0" smtClean="0"/>
              <a:t>olistic Center ,page:329</a:t>
            </a:r>
          </a:p>
          <a:p>
            <a:r>
              <a:rPr lang="en-US" dirty="0" smtClean="0"/>
              <a:t> (5) </a:t>
            </a:r>
            <a:r>
              <a:rPr lang="en-US" dirty="0" err="1" smtClean="0"/>
              <a:t>Vasant</a:t>
            </a:r>
            <a:r>
              <a:rPr lang="en-US" dirty="0" smtClean="0"/>
              <a:t> </a:t>
            </a:r>
            <a:r>
              <a:rPr lang="en-US" dirty="0"/>
              <a:t>Lad, The complete book of Ayurvedic Home Remedies,1998,New York, Harmony books ,page </a:t>
            </a:r>
            <a:r>
              <a:rPr lang="en-US" dirty="0" smtClean="0"/>
              <a:t>37.</a:t>
            </a:r>
          </a:p>
          <a:p>
            <a:r>
              <a:rPr lang="en-US" dirty="0" smtClean="0"/>
              <a:t>(6) </a:t>
            </a:r>
            <a:r>
              <a:rPr lang="en-US" dirty="0" err="1"/>
              <a:t>Vasant</a:t>
            </a:r>
            <a:r>
              <a:rPr lang="en-US" dirty="0"/>
              <a:t> Lad, The complete book of Ayurvedic Home Remedies,1998,New York, Harmony books ,page 37</a:t>
            </a:r>
            <a:r>
              <a:rPr lang="en-US" dirty="0" smtClean="0"/>
              <a:t>.</a:t>
            </a:r>
          </a:p>
          <a:p>
            <a:r>
              <a:rPr lang="en-US" dirty="0" smtClean="0"/>
              <a:t>(7) </a:t>
            </a:r>
            <a:r>
              <a:rPr lang="en-US" dirty="0" err="1"/>
              <a:t>Vasant</a:t>
            </a:r>
            <a:r>
              <a:rPr lang="en-US" dirty="0"/>
              <a:t> Lad, The complete book of Ayurvedic Home Remedies,1998,New York, Harmony books ,</a:t>
            </a:r>
            <a:r>
              <a:rPr lang="en-US" dirty="0" smtClean="0"/>
              <a:t>page 56.</a:t>
            </a:r>
            <a:r>
              <a:rPr lang="en-US" dirty="0"/>
              <a:t/>
            </a:r>
            <a:br>
              <a:rPr lang="en-US" dirty="0"/>
            </a:br>
            <a:endParaRPr lang="en-US" dirty="0"/>
          </a:p>
        </p:txBody>
      </p:sp>
    </p:spTree>
    <p:extLst>
      <p:ext uri="{BB962C8B-B14F-4D97-AF65-F5344CB8AC3E}">
        <p14:creationId xmlns:p14="http://schemas.microsoft.com/office/powerpoint/2010/main" val="383071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441" r="22441"/>
          <a:stretch>
            <a:fillRect/>
          </a:stretch>
        </p:blipFill>
        <p:spPr/>
      </p:pic>
      <p:sp>
        <p:nvSpPr>
          <p:cNvPr id="4" name="Content Placeholder 3"/>
          <p:cNvSpPr>
            <a:spLocks noGrp="1"/>
          </p:cNvSpPr>
          <p:nvPr>
            <p:ph idx="1"/>
          </p:nvPr>
        </p:nvSpPr>
        <p:spPr>
          <a:xfrm>
            <a:off x="2513012" y="1643063"/>
            <a:ext cx="8686800" cy="5214937"/>
          </a:xfrm>
        </p:spPr>
        <p:txBody>
          <a:bodyPr>
            <a:normAutofit fontScale="92500" lnSpcReduction="20000"/>
          </a:bodyPr>
          <a:lstStyle/>
          <a:p>
            <a:r>
              <a:rPr lang="en-US" dirty="0" smtClean="0"/>
              <a:t>(8) </a:t>
            </a:r>
            <a:r>
              <a:rPr lang="en-US" dirty="0" err="1"/>
              <a:t>Vasant</a:t>
            </a:r>
            <a:r>
              <a:rPr lang="en-US" dirty="0"/>
              <a:t> Lad, The complete book of </a:t>
            </a:r>
            <a:r>
              <a:rPr lang="en-US" dirty="0" err="1"/>
              <a:t>Ayurvedic</a:t>
            </a:r>
            <a:r>
              <a:rPr lang="en-US" dirty="0"/>
              <a:t> Home Remedies,1998,New York, Harmony books ,page </a:t>
            </a:r>
            <a:r>
              <a:rPr lang="en-US" dirty="0" smtClean="0"/>
              <a:t>33.</a:t>
            </a:r>
          </a:p>
          <a:p>
            <a:r>
              <a:rPr lang="en-US" dirty="0" smtClean="0"/>
              <a:t>(9) </a:t>
            </a:r>
            <a:r>
              <a:rPr lang="en-US" dirty="0" err="1" smtClean="0"/>
              <a:t>Vasant</a:t>
            </a:r>
            <a:r>
              <a:rPr lang="en-US" dirty="0" smtClean="0"/>
              <a:t> </a:t>
            </a:r>
            <a:r>
              <a:rPr lang="en-US" dirty="0"/>
              <a:t>Lad, The complete book of </a:t>
            </a:r>
            <a:r>
              <a:rPr lang="en-US" dirty="0" err="1"/>
              <a:t>Ayurvedic</a:t>
            </a:r>
            <a:r>
              <a:rPr lang="en-US" dirty="0"/>
              <a:t> Home Remedies,1998,New York, Harmony books ,page </a:t>
            </a:r>
            <a:r>
              <a:rPr lang="en-US" dirty="0" smtClean="0"/>
              <a:t>33.</a:t>
            </a:r>
          </a:p>
          <a:p>
            <a:r>
              <a:rPr lang="en-US" dirty="0" smtClean="0"/>
              <a:t>(10) </a:t>
            </a:r>
            <a:r>
              <a:rPr lang="en-US" dirty="0" smtClean="0"/>
              <a:t>Deepak </a:t>
            </a:r>
            <a:r>
              <a:rPr lang="en-US" dirty="0" err="1" smtClean="0"/>
              <a:t>C</a:t>
            </a:r>
            <a:r>
              <a:rPr lang="en-US" dirty="0" err="1" smtClean="0"/>
              <a:t>hopra,Perfect</a:t>
            </a:r>
            <a:r>
              <a:rPr lang="en-US" dirty="0" smtClean="0"/>
              <a:t> Health,2000,New </a:t>
            </a:r>
            <a:r>
              <a:rPr lang="en-US" dirty="0" err="1" smtClean="0"/>
              <a:t>York,Three</a:t>
            </a:r>
            <a:r>
              <a:rPr lang="en-US" dirty="0" smtClean="0"/>
              <a:t> Rivers </a:t>
            </a:r>
            <a:r>
              <a:rPr lang="en-US" dirty="0" err="1" smtClean="0"/>
              <a:t>Press,page</a:t>
            </a:r>
            <a:r>
              <a:rPr lang="en-US" smtClean="0"/>
              <a:t> 310,311.</a:t>
            </a:r>
            <a:endParaRPr lang="en-US" dirty="0" smtClean="0"/>
          </a:p>
          <a:p>
            <a:r>
              <a:rPr lang="en-US" dirty="0" smtClean="0"/>
              <a:t>(11) </a:t>
            </a:r>
            <a:r>
              <a:rPr lang="en-US" dirty="0" err="1"/>
              <a:t>Vasant</a:t>
            </a:r>
            <a:r>
              <a:rPr lang="en-US" dirty="0"/>
              <a:t> Lad, The complete book of </a:t>
            </a:r>
            <a:r>
              <a:rPr lang="en-US" dirty="0" err="1"/>
              <a:t>Ayurvedic</a:t>
            </a:r>
            <a:r>
              <a:rPr lang="en-US" dirty="0"/>
              <a:t> Home Remedies,1998,New York, Harmony books ,page 33.</a:t>
            </a:r>
          </a:p>
          <a:p>
            <a:r>
              <a:rPr lang="en-US" dirty="0" smtClean="0"/>
              <a:t>(12) </a:t>
            </a:r>
            <a:r>
              <a:rPr lang="en-US" dirty="0" err="1"/>
              <a:t>Vasant</a:t>
            </a:r>
            <a:r>
              <a:rPr lang="en-US" dirty="0"/>
              <a:t> Lad, The complete book of </a:t>
            </a:r>
            <a:r>
              <a:rPr lang="en-US" dirty="0" err="1"/>
              <a:t>Ayurvedic</a:t>
            </a:r>
            <a:r>
              <a:rPr lang="en-US" dirty="0"/>
              <a:t> Home Remedies,1998,New York, Harmony books ,page </a:t>
            </a:r>
            <a:r>
              <a:rPr lang="en-US" dirty="0" smtClean="0"/>
              <a:t>34.</a:t>
            </a:r>
          </a:p>
          <a:p>
            <a:r>
              <a:rPr lang="en-US" dirty="0" smtClean="0"/>
              <a:t>(13) </a:t>
            </a:r>
            <a:r>
              <a:rPr lang="en-US" dirty="0" err="1"/>
              <a:t>Vasant</a:t>
            </a:r>
            <a:r>
              <a:rPr lang="en-US" dirty="0"/>
              <a:t> Lad, The complete book of </a:t>
            </a:r>
            <a:r>
              <a:rPr lang="en-US" dirty="0" err="1"/>
              <a:t>Ayurvedic</a:t>
            </a:r>
            <a:r>
              <a:rPr lang="en-US" dirty="0"/>
              <a:t> Home Remedies,1998,New York, Harmony books ,page </a:t>
            </a:r>
            <a:r>
              <a:rPr lang="en-US" dirty="0" smtClean="0"/>
              <a:t>35.</a:t>
            </a:r>
            <a:endParaRPr lang="en-US" dirty="0"/>
          </a:p>
          <a:p>
            <a:r>
              <a:rPr lang="en-US" dirty="0" smtClean="0"/>
              <a:t>(14) </a:t>
            </a:r>
            <a:r>
              <a:rPr lang="en-US" dirty="0" err="1"/>
              <a:t>Vasant</a:t>
            </a:r>
            <a:r>
              <a:rPr lang="en-US" dirty="0"/>
              <a:t> Lad, The complete book of </a:t>
            </a:r>
            <a:r>
              <a:rPr lang="en-US" dirty="0" err="1"/>
              <a:t>Ayurvedic</a:t>
            </a:r>
            <a:r>
              <a:rPr lang="en-US" dirty="0"/>
              <a:t> Home Remedies,1998,New York, Harmony books ,page 35.</a:t>
            </a:r>
          </a:p>
          <a:p>
            <a:pPr marL="4572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01264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eferences</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441" r="22441"/>
          <a:stretch>
            <a:fillRect/>
          </a:stretch>
        </p:blipFill>
        <p:spPr/>
      </p:pic>
      <p:sp>
        <p:nvSpPr>
          <p:cNvPr id="7" name="Content Placeholder 6"/>
          <p:cNvSpPr>
            <a:spLocks noGrp="1"/>
          </p:cNvSpPr>
          <p:nvPr>
            <p:ph idx="1"/>
          </p:nvPr>
        </p:nvSpPr>
        <p:spPr/>
        <p:txBody>
          <a:bodyPr/>
          <a:lstStyle/>
          <a:p>
            <a:r>
              <a:rPr lang="en-US" dirty="0" smtClean="0"/>
              <a:t>(15) </a:t>
            </a:r>
            <a:r>
              <a:rPr lang="en-US" dirty="0" err="1"/>
              <a:t>Vasant</a:t>
            </a:r>
            <a:r>
              <a:rPr lang="en-US" dirty="0"/>
              <a:t> Lad, The complete book of </a:t>
            </a:r>
            <a:r>
              <a:rPr lang="en-US" dirty="0" err="1"/>
              <a:t>Ayurvedic</a:t>
            </a:r>
            <a:r>
              <a:rPr lang="en-US" dirty="0"/>
              <a:t> Home Remedies,1998,New York, Harmony books ,page </a:t>
            </a:r>
            <a:r>
              <a:rPr lang="en-US" dirty="0" smtClean="0"/>
              <a:t>36.</a:t>
            </a:r>
          </a:p>
          <a:p>
            <a:r>
              <a:rPr lang="en-US" dirty="0" smtClean="0"/>
              <a:t>(16) </a:t>
            </a:r>
            <a:r>
              <a:rPr lang="en-US" dirty="0" err="1"/>
              <a:t>Vasant</a:t>
            </a:r>
            <a:r>
              <a:rPr lang="en-US" dirty="0"/>
              <a:t> Lad, The complete book of </a:t>
            </a:r>
            <a:r>
              <a:rPr lang="en-US" dirty="0" err="1"/>
              <a:t>Ayurvedic</a:t>
            </a:r>
            <a:r>
              <a:rPr lang="en-US" dirty="0"/>
              <a:t> Home Remedies,1998,New York, Harmony books ,page </a:t>
            </a:r>
            <a:r>
              <a:rPr lang="en-US" dirty="0" smtClean="0"/>
              <a:t>36.</a:t>
            </a:r>
          </a:p>
          <a:p>
            <a:r>
              <a:rPr lang="en-US" dirty="0" smtClean="0"/>
              <a:t>(17) </a:t>
            </a:r>
            <a:r>
              <a:rPr lang="en-US" dirty="0" err="1"/>
              <a:t>Vasant</a:t>
            </a:r>
            <a:r>
              <a:rPr lang="en-US" dirty="0"/>
              <a:t> Lad, The complete book of </a:t>
            </a:r>
            <a:r>
              <a:rPr lang="en-US" dirty="0" err="1"/>
              <a:t>Ayurvedic</a:t>
            </a:r>
            <a:r>
              <a:rPr lang="en-US" dirty="0"/>
              <a:t> Home Remedies,1998,New York, Harmony books ,page </a:t>
            </a:r>
            <a:r>
              <a:rPr lang="en-US" dirty="0" smtClean="0"/>
              <a:t>37.</a:t>
            </a:r>
          </a:p>
          <a:p>
            <a:r>
              <a:rPr lang="en-US" dirty="0" smtClean="0"/>
              <a:t>(18) </a:t>
            </a:r>
            <a:r>
              <a:rPr lang="en-US" dirty="0" err="1"/>
              <a:t>Vasant</a:t>
            </a:r>
            <a:r>
              <a:rPr lang="en-US" dirty="0"/>
              <a:t> Lad, The complete book of </a:t>
            </a:r>
            <a:r>
              <a:rPr lang="en-US" dirty="0" err="1"/>
              <a:t>Ayurvedic</a:t>
            </a:r>
            <a:r>
              <a:rPr lang="en-US" dirty="0"/>
              <a:t> Home Remedies,1998,New York, Harmony books ,page </a:t>
            </a:r>
            <a:r>
              <a:rPr lang="en-US" dirty="0" smtClean="0"/>
              <a:t>38.</a:t>
            </a:r>
          </a:p>
          <a:p>
            <a:r>
              <a:rPr lang="en-US" dirty="0" smtClean="0"/>
              <a:t>(19)</a:t>
            </a:r>
            <a:r>
              <a:rPr lang="en-US" dirty="0"/>
              <a:t> Swami </a:t>
            </a:r>
            <a:r>
              <a:rPr lang="en-US" dirty="0" err="1"/>
              <a:t>Sadashiva</a:t>
            </a:r>
            <a:r>
              <a:rPr lang="en-US" dirty="0"/>
              <a:t> </a:t>
            </a:r>
            <a:r>
              <a:rPr lang="en-US" dirty="0" err="1"/>
              <a:t>Tirtha</a:t>
            </a:r>
            <a:r>
              <a:rPr lang="en-US" dirty="0"/>
              <a:t>, The Ayurveda </a:t>
            </a:r>
            <a:r>
              <a:rPr lang="en-US" dirty="0" err="1"/>
              <a:t>Encyclopedia,revised</a:t>
            </a:r>
            <a:r>
              <a:rPr lang="en-US" dirty="0"/>
              <a:t> third printing 2012,neywork,Ayurvedic </a:t>
            </a:r>
            <a:r>
              <a:rPr lang="en-US" dirty="0" err="1"/>
              <a:t>holisti</a:t>
            </a:r>
            <a:r>
              <a:rPr lang="en-US" dirty="0"/>
              <a:t> center press page 9.</a:t>
            </a:r>
          </a:p>
          <a:p>
            <a:pPr marL="45720" indent="0">
              <a:buNone/>
            </a:pPr>
            <a:endParaRPr lang="en-US" dirty="0"/>
          </a:p>
          <a:p>
            <a:endParaRPr lang="en-US" dirty="0"/>
          </a:p>
          <a:p>
            <a:endParaRPr lang="en-US" dirty="0"/>
          </a:p>
        </p:txBody>
      </p:sp>
    </p:spTree>
    <p:extLst>
      <p:ext uri="{BB962C8B-B14F-4D97-AF65-F5344CB8AC3E}">
        <p14:creationId xmlns:p14="http://schemas.microsoft.com/office/powerpoint/2010/main" val="309633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441" r="22441"/>
          <a:stretch>
            <a:fillRect/>
          </a:stretch>
        </p:blipFill>
        <p:spPr/>
      </p:pic>
      <p:sp>
        <p:nvSpPr>
          <p:cNvPr id="4" name="Content Placeholder 3"/>
          <p:cNvSpPr>
            <a:spLocks noGrp="1"/>
          </p:cNvSpPr>
          <p:nvPr>
            <p:ph idx="1"/>
          </p:nvPr>
        </p:nvSpPr>
        <p:spPr/>
        <p:txBody>
          <a:bodyPr/>
          <a:lstStyle/>
          <a:p>
            <a:r>
              <a:rPr lang="en-US" dirty="0" smtClean="0"/>
              <a:t>(20) Swami </a:t>
            </a:r>
            <a:r>
              <a:rPr lang="en-US" dirty="0" err="1"/>
              <a:t>Sadashiva</a:t>
            </a:r>
            <a:r>
              <a:rPr lang="en-US" dirty="0"/>
              <a:t> </a:t>
            </a:r>
            <a:r>
              <a:rPr lang="en-US" dirty="0" err="1"/>
              <a:t>Tirtha</a:t>
            </a:r>
            <a:r>
              <a:rPr lang="en-US" dirty="0"/>
              <a:t>, The Ayurveda </a:t>
            </a:r>
            <a:r>
              <a:rPr lang="en-US" dirty="0" err="1"/>
              <a:t>Encyclopedia,revised</a:t>
            </a:r>
            <a:r>
              <a:rPr lang="en-US" dirty="0"/>
              <a:t> third printing 2012,neywork,Ayurvedic </a:t>
            </a:r>
            <a:r>
              <a:rPr lang="en-US" dirty="0" err="1"/>
              <a:t>holisti</a:t>
            </a:r>
            <a:r>
              <a:rPr lang="en-US" dirty="0"/>
              <a:t> center press page </a:t>
            </a:r>
            <a:r>
              <a:rPr lang="en-US" dirty="0" smtClean="0"/>
              <a:t>9,10.</a:t>
            </a:r>
          </a:p>
          <a:p>
            <a:r>
              <a:rPr lang="en-US" dirty="0" smtClean="0"/>
              <a:t>(21) </a:t>
            </a:r>
            <a:r>
              <a:rPr lang="en-US" dirty="0" err="1" smtClean="0"/>
              <a:t>Vasant</a:t>
            </a:r>
            <a:r>
              <a:rPr lang="en-US" dirty="0" smtClean="0"/>
              <a:t> </a:t>
            </a:r>
            <a:r>
              <a:rPr lang="en-US" dirty="0"/>
              <a:t>Lad, The complete book of </a:t>
            </a:r>
            <a:r>
              <a:rPr lang="en-US" dirty="0" err="1"/>
              <a:t>Ayurvedic</a:t>
            </a:r>
            <a:r>
              <a:rPr lang="en-US" dirty="0"/>
              <a:t> Home Remedies,1998,New York, Harmony books ,page </a:t>
            </a:r>
            <a:r>
              <a:rPr lang="en-US" dirty="0" smtClean="0"/>
              <a:t>57,58.</a:t>
            </a:r>
          </a:p>
          <a:p>
            <a:r>
              <a:rPr lang="en-US" dirty="0" smtClean="0"/>
              <a:t>(22) </a:t>
            </a:r>
            <a:r>
              <a:rPr lang="en-US" dirty="0" err="1"/>
              <a:t>Vasant</a:t>
            </a:r>
            <a:r>
              <a:rPr lang="en-US" dirty="0"/>
              <a:t> Lad, The complete book of </a:t>
            </a:r>
            <a:r>
              <a:rPr lang="en-US" dirty="0" err="1"/>
              <a:t>Ayurvedic</a:t>
            </a:r>
            <a:r>
              <a:rPr lang="en-US" dirty="0"/>
              <a:t> Home Remedies,1998,New York, Harmony books ,page </a:t>
            </a:r>
            <a:r>
              <a:rPr lang="en-US" dirty="0" smtClean="0"/>
              <a:t>60.</a:t>
            </a:r>
          </a:p>
          <a:p>
            <a:r>
              <a:rPr lang="en-US" dirty="0" smtClean="0"/>
              <a:t>(23) </a:t>
            </a:r>
            <a:r>
              <a:rPr lang="en-US" dirty="0"/>
              <a:t>Swami </a:t>
            </a:r>
            <a:r>
              <a:rPr lang="en-US" dirty="0" err="1"/>
              <a:t>Sadashiva</a:t>
            </a:r>
            <a:r>
              <a:rPr lang="en-US" dirty="0"/>
              <a:t> </a:t>
            </a:r>
            <a:r>
              <a:rPr lang="en-US" dirty="0" err="1"/>
              <a:t>Tirtha</a:t>
            </a:r>
            <a:r>
              <a:rPr lang="en-US" dirty="0"/>
              <a:t>, The Ayurveda </a:t>
            </a:r>
            <a:r>
              <a:rPr lang="en-US" dirty="0" err="1"/>
              <a:t>Encyclopedia,revised</a:t>
            </a:r>
            <a:r>
              <a:rPr lang="en-US" dirty="0"/>
              <a:t> third printing 2012,neywork,Ayurvedic </a:t>
            </a:r>
            <a:r>
              <a:rPr lang="en-US" dirty="0" err="1"/>
              <a:t>holisti</a:t>
            </a:r>
            <a:r>
              <a:rPr lang="en-US" dirty="0"/>
              <a:t> center press </a:t>
            </a:r>
            <a:r>
              <a:rPr lang="en-US" dirty="0" smtClean="0"/>
              <a:t>page 329.</a:t>
            </a:r>
            <a:endParaRPr lang="en-US" dirty="0" smtClean="0">
              <a:solidFill>
                <a:srgbClr val="FF0000"/>
              </a:solidFill>
            </a:endParaRPr>
          </a:p>
          <a:p>
            <a:r>
              <a:rPr lang="en-US" dirty="0" smtClean="0"/>
              <a:t>(24) </a:t>
            </a:r>
            <a:r>
              <a:rPr lang="en-US" dirty="0" err="1" smtClean="0"/>
              <a:t>Vasant</a:t>
            </a:r>
            <a:r>
              <a:rPr lang="en-US" dirty="0" smtClean="0"/>
              <a:t> </a:t>
            </a:r>
            <a:r>
              <a:rPr lang="en-US" dirty="0"/>
              <a:t>Lad, The complete book of </a:t>
            </a:r>
            <a:r>
              <a:rPr lang="en-US" dirty="0" err="1"/>
              <a:t>Ayurvedic</a:t>
            </a:r>
            <a:r>
              <a:rPr lang="en-US" dirty="0"/>
              <a:t> Home Remedies,1998,New York, Harmony books ,page 60.</a:t>
            </a:r>
          </a:p>
          <a:p>
            <a:endParaRPr lang="en-US" dirty="0" smtClean="0">
              <a:solidFill>
                <a:srgbClr val="FF0000"/>
              </a:solidFill>
            </a:endParaRPr>
          </a:p>
          <a:p>
            <a:endParaRPr lang="en-US" dirty="0">
              <a:solidFill>
                <a:schemeClr val="accent1">
                  <a:lumMod val="50000"/>
                </a:schemeClr>
              </a:solidFill>
            </a:endParaRPr>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6374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Ayurveda?</a:t>
            </a:r>
          </a:p>
        </p:txBody>
      </p:sp>
      <p:sp>
        <p:nvSpPr>
          <p:cNvPr id="3" name="Content Placeholder 2"/>
          <p:cNvSpPr>
            <a:spLocks noGrp="1"/>
          </p:cNvSpPr>
          <p:nvPr>
            <p:ph idx="1"/>
          </p:nvPr>
        </p:nvSpPr>
        <p:spPr/>
        <p:txBody>
          <a:bodyPr/>
          <a:lstStyle/>
          <a:p>
            <a:r>
              <a:rPr lang="en-US" dirty="0"/>
              <a:t>Ayurveda is a natural health care system that originated in India more than 5000 years ago. </a:t>
            </a:r>
            <a:endParaRPr lang="en-US" dirty="0" smtClean="0"/>
          </a:p>
          <a:p>
            <a:r>
              <a:rPr lang="en-US" dirty="0" smtClean="0"/>
              <a:t>Its </a:t>
            </a:r>
            <a:r>
              <a:rPr lang="en-US" dirty="0"/>
              <a:t>main objective is to achieve optimal health and well-being through a comprehensive approach that addresses mind, body, behavior, and environment. </a:t>
            </a:r>
            <a:endParaRPr lang="en-US" dirty="0" smtClean="0"/>
          </a:p>
          <a:p>
            <a:r>
              <a:rPr lang="en-US" dirty="0" smtClean="0"/>
              <a:t>Ayurveda </a:t>
            </a:r>
            <a:r>
              <a:rPr lang="en-US" dirty="0"/>
              <a:t>emphasizes </a:t>
            </a:r>
            <a:r>
              <a:rPr lang="en-US" b="1" u="sng" dirty="0">
                <a:solidFill>
                  <a:schemeClr val="tx1">
                    <a:lumMod val="90000"/>
                    <a:lumOff val="10000"/>
                  </a:schemeClr>
                </a:solidFill>
              </a:rPr>
              <a:t>prevention</a:t>
            </a:r>
            <a:r>
              <a:rPr lang="en-US" dirty="0">
                <a:solidFill>
                  <a:schemeClr val="tx1">
                    <a:lumMod val="90000"/>
                    <a:lumOff val="10000"/>
                  </a:schemeClr>
                </a:solidFill>
              </a:rPr>
              <a:t> </a:t>
            </a:r>
            <a:r>
              <a:rPr lang="en-US" dirty="0"/>
              <a:t>and </a:t>
            </a:r>
            <a:r>
              <a:rPr lang="en-US" b="1" u="sng" dirty="0">
                <a:solidFill>
                  <a:schemeClr val="tx1">
                    <a:lumMod val="90000"/>
                    <a:lumOff val="10000"/>
                  </a:schemeClr>
                </a:solidFill>
              </a:rPr>
              <a:t>health promotion</a:t>
            </a:r>
            <a:r>
              <a:rPr lang="en-US" dirty="0"/>
              <a:t>, and provides treatment for </a:t>
            </a:r>
            <a:r>
              <a:rPr lang="en-US" dirty="0" smtClean="0"/>
              <a:t>diseases.</a:t>
            </a:r>
            <a:endParaRPr lang="en-US"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201" r="28201"/>
          <a:stretch>
            <a:fillRect/>
          </a:stretch>
        </p:blipFill>
        <p:spPr/>
      </p:pic>
    </p:spTree>
    <p:extLst>
      <p:ext uri="{BB962C8B-B14F-4D97-AF65-F5344CB8AC3E}">
        <p14:creationId xmlns:p14="http://schemas.microsoft.com/office/powerpoint/2010/main" val="400049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in Ayurveda</a:t>
            </a:r>
            <a:endParaRPr lang="en-US" dirty="0"/>
          </a:p>
        </p:txBody>
      </p:sp>
      <p:sp>
        <p:nvSpPr>
          <p:cNvPr id="3" name="Content Placeholder 2"/>
          <p:cNvSpPr>
            <a:spLocks noGrp="1"/>
          </p:cNvSpPr>
          <p:nvPr>
            <p:ph idx="1"/>
          </p:nvPr>
        </p:nvSpPr>
        <p:spPr/>
        <p:txBody>
          <a:bodyPr/>
          <a:lstStyle/>
          <a:p>
            <a:r>
              <a:rPr lang="en-US" dirty="0"/>
              <a:t>Ayurveda is the science of producing harmony in our lives. </a:t>
            </a:r>
            <a:endParaRPr lang="en-US" dirty="0" smtClean="0"/>
          </a:p>
          <a:p>
            <a:r>
              <a:rPr lang="en-US" dirty="0" smtClean="0"/>
              <a:t>In </a:t>
            </a:r>
            <a:r>
              <a:rPr lang="en-US" dirty="0"/>
              <a:t>Ayurveda we say that where there is harmony, there is health; where there is disharmony, there is disease. </a:t>
            </a:r>
            <a:endParaRPr lang="en-US" dirty="0" smtClean="0"/>
          </a:p>
          <a:p>
            <a:r>
              <a:rPr lang="en-US" dirty="0" smtClean="0"/>
              <a:t>The </a:t>
            </a:r>
            <a:r>
              <a:rPr lang="en-US" dirty="0"/>
              <a:t>term harmony in this context means creating a harmonious relationship with our environment through our five senses. Exposing ourselves to harmonious tastes (foods and herbs), sights (colors and beauty), smells (aromatherapy), sounds </a:t>
            </a:r>
            <a:r>
              <a:rPr lang="en-US" dirty="0" smtClean="0"/>
              <a:t>, </a:t>
            </a:r>
            <a:r>
              <a:rPr lang="en-US" dirty="0"/>
              <a:t>and touch (massage and oils) creates a state of harmony within our bodies. This state of harmony prevents disease.</a:t>
            </a:r>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01" r="2801"/>
          <a:stretch>
            <a:fillRect/>
          </a:stretch>
        </p:blipFill>
        <p:spPr/>
      </p:pic>
    </p:spTree>
    <p:extLst>
      <p:ext uri="{BB962C8B-B14F-4D97-AF65-F5344CB8AC3E}">
        <p14:creationId xmlns:p14="http://schemas.microsoft.com/office/powerpoint/2010/main" val="294212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in Ayurveda</a:t>
            </a:r>
          </a:p>
        </p:txBody>
      </p:sp>
      <p:sp>
        <p:nvSpPr>
          <p:cNvPr id="3" name="Content Placeholder 2"/>
          <p:cNvSpPr>
            <a:spLocks noGrp="1"/>
          </p:cNvSpPr>
          <p:nvPr>
            <p:ph idx="1"/>
          </p:nvPr>
        </p:nvSpPr>
        <p:spPr/>
        <p:txBody>
          <a:bodyPr/>
          <a:lstStyle/>
          <a:p>
            <a:r>
              <a:rPr lang="en-US" dirty="0" smtClean="0"/>
              <a:t>Ayurveda </a:t>
            </a:r>
            <a:r>
              <a:rPr lang="en-US" dirty="0"/>
              <a:t>teaches us that through a healthy lifestyle that is individually designed to be harmonious with our own unique nature (our constitution), and the practices </a:t>
            </a:r>
            <a:r>
              <a:rPr lang="en-US" dirty="0" smtClean="0"/>
              <a:t>of spirituality, </a:t>
            </a:r>
            <a:r>
              <a:rPr lang="en-US" dirty="0"/>
              <a:t>a person can reach their potential physically, emotionally and spiritually</a:t>
            </a:r>
            <a:r>
              <a:rPr lang="en-US" dirty="0" smtClean="0"/>
              <a:t>.</a:t>
            </a:r>
          </a:p>
          <a:p>
            <a:endParaRPr lang="en-US" dirty="0"/>
          </a:p>
          <a:p>
            <a:r>
              <a:rPr lang="en-US" dirty="0" smtClean="0"/>
              <a:t> </a:t>
            </a:r>
            <a:r>
              <a:rPr lang="en-US" dirty="0"/>
              <a:t>In this state, disease does not exist. It serves no purpose. For what is disease, really? It is our body communicating disharmony. Remove the disharmony and you remove the disease.</a:t>
            </a: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69" r="25569"/>
          <a:stretch>
            <a:fillRect/>
          </a:stretch>
        </p:blipFill>
        <p:spPr/>
      </p:pic>
    </p:spTree>
    <p:extLst>
      <p:ext uri="{BB962C8B-B14F-4D97-AF65-F5344CB8AC3E}">
        <p14:creationId xmlns:p14="http://schemas.microsoft.com/office/powerpoint/2010/main" val="379690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state of balance can be created and sustained by maintaining a healthy lifestyle in accordance with nature and the requirements of one’s own constitution.</a:t>
            </a:r>
          </a:p>
          <a:p>
            <a:r>
              <a:rPr lang="en-US" dirty="0" smtClean="0"/>
              <a:t>Proper nutrition ,proper exercise, healthy relationships, positive emotions ,and a regulated daily routine all contribute to a healthy life. (1)</a:t>
            </a:r>
          </a:p>
          <a:p>
            <a:endParaRPr lang="en-US" dirty="0"/>
          </a:p>
          <a:p>
            <a:pPr marL="45720" indent="0">
              <a:buNone/>
            </a:pPr>
            <a:endParaRPr lang="en-US"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401" r="28401"/>
          <a:stretch>
            <a:fillRect/>
          </a:stretch>
        </p:blipFill>
        <p:spPr>
          <a:xfrm rot="180000">
            <a:off x="353666" y="188896"/>
            <a:ext cx="1446157" cy="1965874"/>
          </a:xfrm>
        </p:spPr>
      </p:pic>
    </p:spTree>
    <p:extLst>
      <p:ext uri="{BB962C8B-B14F-4D97-AF65-F5344CB8AC3E}">
        <p14:creationId xmlns:p14="http://schemas.microsoft.com/office/powerpoint/2010/main" val="221583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07" r="13207"/>
          <a:stretch>
            <a:fillRect/>
          </a:stretch>
        </p:blipFill>
        <p:spPr/>
      </p:pic>
      <p:sp>
        <p:nvSpPr>
          <p:cNvPr id="4" name="Content Placeholder 3"/>
          <p:cNvSpPr>
            <a:spLocks noGrp="1"/>
          </p:cNvSpPr>
          <p:nvPr>
            <p:ph idx="1"/>
          </p:nvPr>
        </p:nvSpPr>
        <p:spPr/>
        <p:txBody>
          <a:bodyPr/>
          <a:lstStyle/>
          <a:p>
            <a:r>
              <a:rPr lang="en-US" b="1" dirty="0"/>
              <a:t>Thomas Edison</a:t>
            </a:r>
            <a:r>
              <a:rPr lang="en-US" dirty="0"/>
              <a:t> said </a:t>
            </a:r>
            <a:r>
              <a:rPr lang="en-US" dirty="0" smtClean="0"/>
              <a:t>that:</a:t>
            </a:r>
          </a:p>
          <a:p>
            <a:pPr marL="45720" indent="0">
              <a:buNone/>
            </a:pPr>
            <a:r>
              <a:rPr lang="en-US" dirty="0"/>
              <a:t> </a:t>
            </a:r>
            <a:r>
              <a:rPr lang="en-US" dirty="0" smtClean="0"/>
              <a:t> “the </a:t>
            </a:r>
            <a:r>
              <a:rPr lang="en-US" b="1" dirty="0"/>
              <a:t>doctor of the future</a:t>
            </a:r>
            <a:r>
              <a:rPr lang="en-US" dirty="0"/>
              <a:t> will give no medicine but will interest his patients in the care of the human frame, in diet and in the cause and prevention of </a:t>
            </a:r>
            <a:r>
              <a:rPr lang="en-US" dirty="0" smtClean="0"/>
              <a:t>disease.” (2)</a:t>
            </a:r>
            <a:endParaRPr lang="en-US" dirty="0"/>
          </a:p>
        </p:txBody>
      </p:sp>
    </p:spTree>
    <p:extLst>
      <p:ext uri="{BB962C8B-B14F-4D97-AF65-F5344CB8AC3E}">
        <p14:creationId xmlns:p14="http://schemas.microsoft.com/office/powerpoint/2010/main" val="17942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5412" y="270164"/>
            <a:ext cx="7670802" cy="1143000"/>
          </a:xfrm>
        </p:spPr>
        <p:txBody>
          <a:bodyPr/>
          <a:lstStyle/>
          <a:p>
            <a:r>
              <a:rPr lang="en-US" dirty="0" smtClean="0"/>
              <a:t>Factors of health (3)</a:t>
            </a:r>
            <a:endParaRPr lang="en-US" dirty="0"/>
          </a:p>
        </p:txBody>
      </p:sp>
      <p:sp>
        <p:nvSpPr>
          <p:cNvPr id="3" name="Content Placeholder 2"/>
          <p:cNvSpPr>
            <a:spLocks noGrp="1"/>
          </p:cNvSpPr>
          <p:nvPr>
            <p:ph idx="1"/>
          </p:nvPr>
        </p:nvSpPr>
        <p:spPr/>
        <p:txBody>
          <a:bodyPr>
            <a:normAutofit fontScale="70000" lnSpcReduction="20000"/>
          </a:bodyPr>
          <a:lstStyle/>
          <a:p>
            <a:r>
              <a:rPr lang="en-US" sz="2600" b="1" dirty="0" smtClean="0"/>
              <a:t>Knowing better</a:t>
            </a:r>
          </a:p>
          <a:p>
            <a:r>
              <a:rPr lang="en-US" sz="2600" b="1" dirty="0" smtClean="0"/>
              <a:t>Like increase like</a:t>
            </a:r>
          </a:p>
          <a:p>
            <a:r>
              <a:rPr lang="en-US" sz="2600" b="1" dirty="0" smtClean="0"/>
              <a:t>Food and diet</a:t>
            </a:r>
          </a:p>
          <a:p>
            <a:r>
              <a:rPr lang="en-US" sz="2600" b="1" dirty="0" smtClean="0"/>
              <a:t>Seasons</a:t>
            </a:r>
          </a:p>
          <a:p>
            <a:r>
              <a:rPr lang="en-US" sz="2600" b="1" dirty="0" smtClean="0"/>
              <a:t>Exercise</a:t>
            </a:r>
          </a:p>
          <a:p>
            <a:r>
              <a:rPr lang="en-US" sz="2600" b="1" dirty="0" smtClean="0"/>
              <a:t>Age</a:t>
            </a:r>
          </a:p>
          <a:p>
            <a:r>
              <a:rPr lang="en-US" sz="2600" b="1" dirty="0" smtClean="0"/>
              <a:t>Mental/emotional </a:t>
            </a:r>
          </a:p>
          <a:p>
            <a:r>
              <a:rPr lang="en-US" sz="2600" b="1" dirty="0" smtClean="0"/>
              <a:t>Stress</a:t>
            </a:r>
          </a:p>
          <a:p>
            <a:r>
              <a:rPr lang="en-US" sz="2600" b="1" dirty="0" smtClean="0"/>
              <a:t>Proper use of senses</a:t>
            </a:r>
          </a:p>
          <a:p>
            <a:r>
              <a:rPr lang="en-US" sz="2600" b="1" dirty="0" smtClean="0"/>
              <a:t>Relationships</a:t>
            </a:r>
          </a:p>
          <a:p>
            <a:r>
              <a:rPr lang="en-US" sz="2600" b="1" dirty="0" smtClean="0"/>
              <a:t>Daily routines</a:t>
            </a:r>
          </a:p>
          <a:p>
            <a:endParaRPr lang="en-US"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07" r="13207"/>
          <a:stretch>
            <a:fillRect/>
          </a:stretch>
        </p:blipFill>
        <p:spPr/>
      </p:pic>
      <p:sp>
        <p:nvSpPr>
          <p:cNvPr id="7" name="Right Brace 6"/>
          <p:cNvSpPr/>
          <p:nvPr/>
        </p:nvSpPr>
        <p:spPr>
          <a:xfrm>
            <a:off x="6856412" y="1752600"/>
            <a:ext cx="1524000" cy="42672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Oval 7"/>
          <p:cNvSpPr/>
          <p:nvPr/>
        </p:nvSpPr>
        <p:spPr>
          <a:xfrm>
            <a:off x="8837612" y="2667000"/>
            <a:ext cx="1828802" cy="1905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Pillars of prevention</a:t>
            </a:r>
            <a:endParaRPr lang="en-US" dirty="0"/>
          </a:p>
        </p:txBody>
      </p:sp>
    </p:spTree>
    <p:extLst>
      <p:ext uri="{BB962C8B-B14F-4D97-AF65-F5344CB8AC3E}">
        <p14:creationId xmlns:p14="http://schemas.microsoft.com/office/powerpoint/2010/main" val="295282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31.potx" id="{8F8E9E25-2C38-4717-A833-0DAE028C25C2}" vid="{14501FF6-4632-48E1-9292-473BD8D8197B}"/>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Food - preparation to presentation (widescreen)</Template>
  <TotalTime>616</TotalTime>
  <Words>2419</Words>
  <Application>Microsoft Office PowerPoint</Application>
  <PresentationFormat>Custom</PresentationFormat>
  <Paragraphs>231</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Adobe Caslon Pro</vt:lpstr>
      <vt:lpstr>Arial</vt:lpstr>
      <vt:lpstr>Calibri</vt:lpstr>
      <vt:lpstr>Cambria</vt:lpstr>
      <vt:lpstr>Times New Roman</vt:lpstr>
      <vt:lpstr>Food Gourmet 16x9</vt:lpstr>
      <vt:lpstr>Preventive Practices in Ayurveda</vt:lpstr>
      <vt:lpstr>Claim</vt:lpstr>
      <vt:lpstr>Content</vt:lpstr>
      <vt:lpstr>What is Ayurveda?</vt:lpstr>
      <vt:lpstr>Prevention in Ayurveda</vt:lpstr>
      <vt:lpstr>Prevention in Ayurveda</vt:lpstr>
      <vt:lpstr>PowerPoint Presentation</vt:lpstr>
      <vt:lpstr>PowerPoint Presentation</vt:lpstr>
      <vt:lpstr>Factors of health (3)</vt:lpstr>
      <vt:lpstr>Health prevention</vt:lpstr>
      <vt:lpstr>Self – knowledge </vt:lpstr>
      <vt:lpstr>In tune with nature (7)</vt:lpstr>
      <vt:lpstr>Like increases like (8)</vt:lpstr>
      <vt:lpstr>Food and diet (9)</vt:lpstr>
      <vt:lpstr>Food and diet (10)</vt:lpstr>
      <vt:lpstr>Seasons (11) </vt:lpstr>
      <vt:lpstr>Exercise</vt:lpstr>
      <vt:lpstr>Age</vt:lpstr>
      <vt:lpstr>Mental and emotional (14) </vt:lpstr>
      <vt:lpstr>PowerPoint Presentation</vt:lpstr>
      <vt:lpstr>Stress</vt:lpstr>
      <vt:lpstr>Proper use of senses (17)</vt:lpstr>
      <vt:lpstr>Relationships</vt:lpstr>
      <vt:lpstr>Relationships (18)</vt:lpstr>
      <vt:lpstr>Purpose in life (19)</vt:lpstr>
      <vt:lpstr>Spiritual connection (20)</vt:lpstr>
      <vt:lpstr>Daily routine (21)</vt:lpstr>
      <vt:lpstr>Nose drops (22)</vt:lpstr>
      <vt:lpstr>Ear drops (23)</vt:lpstr>
      <vt:lpstr>Body Oil message (24)</vt:lpstr>
      <vt:lpstr>Meal timing is important in the daily routine.</vt:lpstr>
      <vt:lpstr>Seasonal Routines</vt:lpstr>
      <vt:lpstr>Prevention</vt:lpstr>
      <vt:lpstr>References </vt:lpstr>
      <vt:lpstr>References </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Practices in Ayurveda</dc:title>
  <dc:creator>Fatima Raad</dc:creator>
  <cp:lastModifiedBy>Fatima Raad</cp:lastModifiedBy>
  <cp:revision>42</cp:revision>
  <dcterms:created xsi:type="dcterms:W3CDTF">2019-05-28T23:50:37Z</dcterms:created>
  <dcterms:modified xsi:type="dcterms:W3CDTF">2019-06-04T06:01:36Z</dcterms:modified>
</cp:coreProperties>
</file>