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6" r:id="rId3"/>
    <p:sldId id="279" r:id="rId4"/>
    <p:sldId id="270" r:id="rId5"/>
    <p:sldId id="272" r:id="rId6"/>
    <p:sldId id="283" r:id="rId7"/>
    <p:sldId id="265" r:id="rId8"/>
    <p:sldId id="285" r:id="rId9"/>
    <p:sldId id="282" r:id="rId10"/>
    <p:sldId id="284" r:id="rId11"/>
    <p:sldId id="261" r:id="rId12"/>
    <p:sldId id="258" r:id="rId13"/>
    <p:sldId id="267" r:id="rId14"/>
    <p:sldId id="268" r:id="rId15"/>
    <p:sldId id="269" r:id="rId16"/>
    <p:sldId id="263" r:id="rId17"/>
    <p:sldId id="262" r:id="rId18"/>
    <p:sldId id="264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CF863-DBBE-403C-A9F7-342E412648AD}" v="107" dt="2019-08-16T19:14:51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6" autoAdjust="0"/>
    <p:restoredTop sz="97738" autoAdjust="0"/>
  </p:normalViewPr>
  <p:slideViewPr>
    <p:cSldViewPr>
      <p:cViewPr>
        <p:scale>
          <a:sx n="80" d="100"/>
          <a:sy n="80" d="100"/>
        </p:scale>
        <p:origin x="-675" y="-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Powner" userId="83017e8548d14dca" providerId="LiveId" clId="{CBDCF863-DBBE-403C-A9F7-342E412648AD}"/>
    <pc:docChg chg="undo custSel modSld sldOrd">
      <pc:chgData name="Marj Powner" userId="83017e8548d14dca" providerId="LiveId" clId="{CBDCF863-DBBE-403C-A9F7-342E412648AD}" dt="2019-08-16T19:14:51.934" v="20"/>
      <pc:docMkLst>
        <pc:docMk/>
      </pc:docMkLst>
      <pc:sldChg chg="modSp">
        <pc:chgData name="Marj Powner" userId="83017e8548d14dca" providerId="LiveId" clId="{CBDCF863-DBBE-403C-A9F7-342E412648AD}" dt="2019-08-16T19:12:24.050" v="18" actId="313"/>
        <pc:sldMkLst>
          <pc:docMk/>
          <pc:sldMk cId="3147761952" sldId="263"/>
        </pc:sldMkLst>
        <pc:spChg chg="mod">
          <ac:chgData name="Marj Powner" userId="83017e8548d14dca" providerId="LiveId" clId="{CBDCF863-DBBE-403C-A9F7-342E412648AD}" dt="2019-08-16T19:12:24.050" v="18" actId="313"/>
          <ac:spMkLst>
            <pc:docMk/>
            <pc:sldMk cId="3147761952" sldId="263"/>
            <ac:spMk id="2" creationId="{00000000-0000-0000-0000-000000000000}"/>
          </ac:spMkLst>
        </pc:spChg>
      </pc:sldChg>
      <pc:sldChg chg="ord">
        <pc:chgData name="Marj Powner" userId="83017e8548d14dca" providerId="LiveId" clId="{CBDCF863-DBBE-403C-A9F7-342E412648AD}" dt="2019-08-16T19:14:51.934" v="20"/>
        <pc:sldMkLst>
          <pc:docMk/>
          <pc:sldMk cId="1949685642" sldId="282"/>
        </pc:sldMkLst>
      </pc:sldChg>
      <pc:sldChg chg="ord">
        <pc:chgData name="Marj Powner" userId="83017e8548d14dca" providerId="LiveId" clId="{CBDCF863-DBBE-403C-A9F7-342E412648AD}" dt="2019-08-16T19:14:51.513" v="19"/>
        <pc:sldMkLst>
          <pc:docMk/>
          <pc:sldMk cId="2568900002" sldId="283"/>
        </pc:sldMkLst>
      </pc:sldChg>
      <pc:sldMasterChg chg="delSldLayout">
        <pc:chgData name="Marj Powner" userId="83017e8548d14dca" providerId="LiveId" clId="{CBDCF863-DBBE-403C-A9F7-342E412648AD}" dt="2019-08-16T19:10:59.624" v="7" actId="2696"/>
        <pc:sldMasterMkLst>
          <pc:docMk/>
          <pc:sldMasterMk cId="3191937481" sldId="2147483648"/>
        </pc:sldMasterMkLst>
        <pc:sldLayoutChg chg="del">
          <pc:chgData name="Marj Powner" userId="83017e8548d14dca" providerId="LiveId" clId="{CBDCF863-DBBE-403C-A9F7-342E412648AD}" dt="2019-08-16T19:10:48.963" v="0" actId="2696"/>
          <pc:sldLayoutMkLst>
            <pc:docMk/>
            <pc:sldMasterMk cId="3191937481" sldId="2147483648"/>
            <pc:sldLayoutMk cId="2246574306" sldId="2147483650"/>
          </pc:sldLayoutMkLst>
        </pc:sldLayoutChg>
        <pc:sldLayoutChg chg="del">
          <pc:chgData name="Marj Powner" userId="83017e8548d14dca" providerId="LiveId" clId="{CBDCF863-DBBE-403C-A9F7-342E412648AD}" dt="2019-08-16T19:10:50.156" v="1" actId="2696"/>
          <pc:sldLayoutMkLst>
            <pc:docMk/>
            <pc:sldMasterMk cId="3191937481" sldId="2147483648"/>
            <pc:sldLayoutMk cId="2260852711" sldId="2147483651"/>
          </pc:sldLayoutMkLst>
        </pc:sldLayoutChg>
        <pc:sldLayoutChg chg="del">
          <pc:chgData name="Marj Powner" userId="83017e8548d14dca" providerId="LiveId" clId="{CBDCF863-DBBE-403C-A9F7-342E412648AD}" dt="2019-08-16T19:10:51.054" v="2" actId="2696"/>
          <pc:sldLayoutMkLst>
            <pc:docMk/>
            <pc:sldMasterMk cId="3191937481" sldId="2147483648"/>
            <pc:sldLayoutMk cId="2419750118" sldId="2147483652"/>
          </pc:sldLayoutMkLst>
        </pc:sldLayoutChg>
        <pc:sldLayoutChg chg="del">
          <pc:chgData name="Marj Powner" userId="83017e8548d14dca" providerId="LiveId" clId="{CBDCF863-DBBE-403C-A9F7-342E412648AD}" dt="2019-08-16T19:10:52.064" v="3" actId="2696"/>
          <pc:sldLayoutMkLst>
            <pc:docMk/>
            <pc:sldMasterMk cId="3191937481" sldId="2147483648"/>
            <pc:sldLayoutMk cId="472613866" sldId="2147483653"/>
          </pc:sldLayoutMkLst>
        </pc:sldLayoutChg>
        <pc:sldLayoutChg chg="del">
          <pc:chgData name="Marj Powner" userId="83017e8548d14dca" providerId="LiveId" clId="{CBDCF863-DBBE-403C-A9F7-342E412648AD}" dt="2019-08-16T19:10:57.208" v="4" actId="2696"/>
          <pc:sldLayoutMkLst>
            <pc:docMk/>
            <pc:sldMasterMk cId="3191937481" sldId="2147483648"/>
            <pc:sldLayoutMk cId="2197391154" sldId="2147483656"/>
          </pc:sldLayoutMkLst>
        </pc:sldLayoutChg>
        <pc:sldLayoutChg chg="del">
          <pc:chgData name="Marj Powner" userId="83017e8548d14dca" providerId="LiveId" clId="{CBDCF863-DBBE-403C-A9F7-342E412648AD}" dt="2019-08-16T19:10:58.050" v="5" actId="2696"/>
          <pc:sldLayoutMkLst>
            <pc:docMk/>
            <pc:sldMasterMk cId="3191937481" sldId="2147483648"/>
            <pc:sldLayoutMk cId="3759318492" sldId="2147483657"/>
          </pc:sldLayoutMkLst>
        </pc:sldLayoutChg>
        <pc:sldLayoutChg chg="del">
          <pc:chgData name="Marj Powner" userId="83017e8548d14dca" providerId="LiveId" clId="{CBDCF863-DBBE-403C-A9F7-342E412648AD}" dt="2019-08-16T19:10:58.699" v="6" actId="2696"/>
          <pc:sldLayoutMkLst>
            <pc:docMk/>
            <pc:sldMasterMk cId="3191937481" sldId="2147483648"/>
            <pc:sldLayoutMk cId="1860146692" sldId="2147483658"/>
          </pc:sldLayoutMkLst>
        </pc:sldLayoutChg>
        <pc:sldLayoutChg chg="del">
          <pc:chgData name="Marj Powner" userId="83017e8548d14dca" providerId="LiveId" clId="{CBDCF863-DBBE-403C-A9F7-342E412648AD}" dt="2019-08-16T19:10:59.624" v="7" actId="2696"/>
          <pc:sldLayoutMkLst>
            <pc:docMk/>
            <pc:sldMasterMk cId="3191937481" sldId="2147483648"/>
            <pc:sldLayoutMk cId="39498089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018-FC97-4CAD-8B19-4700F985D01D}" type="datetimeFigureOut">
              <a:rPr lang="en-GB" smtClean="0"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FD37-EDFE-4BAE-9CCF-7400D25EC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8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018-FC97-4CAD-8B19-4700F985D01D}" type="datetimeFigureOut">
              <a:rPr lang="en-GB" smtClean="0"/>
              <a:t>17/08/2019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FD37-EDFE-4BAE-9CCF-7400D25EC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56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018-FC97-4CAD-8B19-4700F985D01D}" type="datetimeFigureOut">
              <a:rPr lang="en-GB" smtClean="0"/>
              <a:t>17/08/2019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FD37-EDFE-4BAE-9CCF-7400D25EC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5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A018-FC97-4CAD-8B19-4700F985D01D}" type="datetimeFigureOut">
              <a:rPr lang="en-GB" smtClean="0"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FD37-EDFE-4BAE-9CCF-7400D25ECD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937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67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275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415308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Survivors from a lost world -</a:t>
            </a:r>
          </a:p>
          <a:p>
            <a:r>
              <a:rPr lang="en-GB" sz="3200" b="1" dirty="0"/>
              <a:t>Nature reserves around Carrington Moss</a:t>
            </a:r>
          </a:p>
          <a:p>
            <a:endParaRPr lang="en-GB" sz="2000" b="1" dirty="0"/>
          </a:p>
          <a:p>
            <a:r>
              <a:rPr lang="en-GB" sz="3200" b="1" dirty="0"/>
              <a:t>David Reeves</a:t>
            </a:r>
          </a:p>
        </p:txBody>
      </p:sp>
    </p:spTree>
    <p:extLst>
      <p:ext uri="{BB962C8B-B14F-4D97-AF65-F5344CB8AC3E}">
        <p14:creationId xmlns:p14="http://schemas.microsoft.com/office/powerpoint/2010/main" val="27355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2"/>
                </a:solidFill>
              </a:rPr>
              <a:t>Conservation work</a:t>
            </a:r>
          </a:p>
        </p:txBody>
      </p:sp>
    </p:spTree>
    <p:extLst>
      <p:ext uri="{BB962C8B-B14F-4D97-AF65-F5344CB8AC3E}">
        <p14:creationId xmlns:p14="http://schemas.microsoft.com/office/powerpoint/2010/main" val="2555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Volunteers</a:t>
            </a:r>
          </a:p>
        </p:txBody>
      </p:sp>
      <p:pic>
        <p:nvPicPr>
          <p:cNvPr id="5122" name="Picture 2" descr="C:\Users\david\Dropbox (Personal)\Cheshire wildlife\Photos\WP_20160313_12_38_05_Pr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38" y="908722"/>
            <a:ext cx="1711506" cy="27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vid\Dropbox (Personal)\Cheshire wildlife\Photos\2019_03_10_P1060964_mediu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987" y="888066"/>
            <a:ext cx="364840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\Dropbox (Personal)\Cheshire wildlife\Photos\20181209-P1050003_medium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824068"/>
            <a:ext cx="3528392" cy="27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32711"/>
            <a:ext cx="3768418" cy="274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908721"/>
            <a:ext cx="1614708" cy="27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/>
              <a:t>Removing invasives</a:t>
            </a:r>
          </a:p>
        </p:txBody>
      </p:sp>
      <p:pic>
        <p:nvPicPr>
          <p:cNvPr id="8194" name="Picture 2" descr="https://www.irishexaminer.com/remote/media.central.ie/media/images/r/rhododendronsOnKnockmealdownMountains_large.jpg?width=648&amp;s=ie-471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5715000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vid\Dropbox (Personal)\Cheshire wildlife\Photos\Balsam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99" y="838409"/>
            <a:ext cx="5168989" cy="3382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6096" y="908720"/>
            <a:ext cx="230425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Himalayan balsam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4653136"/>
            <a:ext cx="2808312" cy="191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Rhododendron</a:t>
            </a:r>
          </a:p>
        </p:txBody>
      </p:sp>
    </p:spTree>
    <p:extLst>
      <p:ext uri="{BB962C8B-B14F-4D97-AF65-F5344CB8AC3E}">
        <p14:creationId xmlns:p14="http://schemas.microsoft.com/office/powerpoint/2010/main" val="7848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/>
              <a:t>Himalayan balsam – the chain-reaction plant</a:t>
            </a:r>
          </a:p>
        </p:txBody>
      </p:sp>
      <p:pic>
        <p:nvPicPr>
          <p:cNvPr id="3075" name="Picture 3" descr="C:\Users\david\Dropbox (Personal)\Cheshire wildlife\Photos\himalayan-balsam-10359_1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537" y="836712"/>
            <a:ext cx="3491879" cy="26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vid\Dropbox (Personal)\Cheshire wildlife\Photos\himalayan-balsam-seed-dispersal-dr-keith-wheel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740" y="3645024"/>
            <a:ext cx="4500500" cy="300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vasion of the 10ft 'thug': Experts warn aggressive 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836712"/>
            <a:ext cx="3384376" cy="262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/>
              <a:t>April – August is “balsam-bashing” time!</a:t>
            </a:r>
          </a:p>
        </p:txBody>
      </p:sp>
      <p:pic>
        <p:nvPicPr>
          <p:cNvPr id="6" name="Picture 5" descr="C:\Users\david\Dropbox (Personal)\Cheshire wildlife\Photos\Seamons Moss Covert 1805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5196779" cy="3566868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317987" cy="3033217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4197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/>
              <a:t>Birch Moss Covert - heather regeneration</a:t>
            </a:r>
          </a:p>
        </p:txBody>
      </p:sp>
      <p:pic>
        <p:nvPicPr>
          <p:cNvPr id="4099" name="Picture 3" descr="C:\Users\david\Dropbox (Personal)\Cheshire wildlife\Photos\WP_20160508_12_04_58_Pr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16" y="1272016"/>
            <a:ext cx="4212582" cy="23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vid\Dropbox (Personal)\Cheshire wildlife\Photos\20171112-P1120033_mediu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858386"/>
            <a:ext cx="4209510" cy="273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vid\Dropbox (Personal)\Cheshire wildlife\Photos\WP_20171112_12_38_23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72016"/>
            <a:ext cx="4209510" cy="23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avid\Dropbox (Personal)\Cheshire wildlife\Photos\WP_20160508_12_04_41_Pro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861048"/>
            <a:ext cx="4178746" cy="270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12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0691" y="69574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04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26" y="188640"/>
            <a:ext cx="8229600" cy="562074"/>
          </a:xfrm>
        </p:spPr>
        <p:txBody>
          <a:bodyPr>
            <a:noAutofit/>
          </a:bodyPr>
          <a:lstStyle/>
          <a:p>
            <a:r>
              <a:rPr lang="en-GB" sz="3600" dirty="0"/>
              <a:t>Pond maintenance</a:t>
            </a:r>
          </a:p>
        </p:txBody>
      </p:sp>
      <p:pic>
        <p:nvPicPr>
          <p:cNvPr id="7170" name="Picture 2" descr="C:\Users\david\Dropbox (Personal)\Cheshire wildlife\Photos\WP_20170304_12_33_36_Pro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37" y="4074949"/>
            <a:ext cx="3842323" cy="216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847" y="944724"/>
            <a:ext cx="396057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66" y="947028"/>
            <a:ext cx="384089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614" y="3412976"/>
            <a:ext cx="3989810" cy="28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 descr="http://www.plantlife.org.uk/images/uploads/Water-violet-Hottonia-palu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525" y="4725144"/>
            <a:ext cx="1310963" cy="1815017"/>
          </a:xfrm>
          <a:prstGeom prst="ellipse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Wildlife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295893"/>
            <a:ext cx="2520280" cy="278639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626" y="1963766"/>
            <a:ext cx="2557494" cy="340120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91" y="1963766"/>
            <a:ext cx="2340409" cy="339219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Tend to see signs of wildlife rather than wildlife itself….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Who lives here?             Water vole?                   Who did that?</a:t>
            </a:r>
          </a:p>
        </p:txBody>
      </p:sp>
    </p:spTree>
    <p:extLst>
      <p:ext uri="{BB962C8B-B14F-4D97-AF65-F5344CB8AC3E}">
        <p14:creationId xmlns:p14="http://schemas.microsoft.com/office/powerpoint/2010/main" val="5433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562074"/>
          </a:xfrm>
        </p:spPr>
        <p:txBody>
          <a:bodyPr>
            <a:noAutofit/>
          </a:bodyPr>
          <a:lstStyle/>
          <a:p>
            <a:r>
              <a:rPr lang="en-GB" sz="2400" dirty="0"/>
              <a:t>Some birds of conservation concern recorded in Brookheys covert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33009"/>
            <a:ext cx="5112568" cy="59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4128" y="2140186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 = Conservation concern</a:t>
            </a:r>
          </a:p>
          <a:p>
            <a:r>
              <a:rPr lang="en-GB" sz="2000" dirty="0"/>
              <a:t>P = Priority species</a:t>
            </a:r>
          </a:p>
          <a:p>
            <a:r>
              <a:rPr lang="en-GB" sz="2000" dirty="0"/>
              <a:t>Rdb = Red Data Book</a:t>
            </a:r>
          </a:p>
        </p:txBody>
      </p:sp>
    </p:spTree>
    <p:extLst>
      <p:ext uri="{BB962C8B-B14F-4D97-AF65-F5344CB8AC3E}">
        <p14:creationId xmlns:p14="http://schemas.microsoft.com/office/powerpoint/2010/main" val="19632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Fun fungus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504" y="764704"/>
            <a:ext cx="8928992" cy="5976664"/>
            <a:chOff x="179512" y="764704"/>
            <a:chExt cx="8928992" cy="5976664"/>
          </a:xfrm>
        </p:grpSpPr>
        <p:sp>
          <p:nvSpPr>
            <p:cNvPr id="4" name="Rectangle 3"/>
            <p:cNvSpPr/>
            <p:nvPr/>
          </p:nvSpPr>
          <p:spPr>
            <a:xfrm>
              <a:off x="179512" y="764704"/>
              <a:ext cx="8928992" cy="59766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1" y="916456"/>
              <a:ext cx="3020173" cy="27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224" y="896021"/>
              <a:ext cx="2628944" cy="280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13633"/>
              <a:ext cx="2412454" cy="279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838976"/>
              <a:ext cx="3967013" cy="273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6966" y="3859778"/>
              <a:ext cx="2034387" cy="270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908720"/>
              <a:ext cx="2702881" cy="277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15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437390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Caveats -</a:t>
            </a:r>
            <a:endParaRPr lang="en-GB" sz="2400" b="1" i="1" dirty="0"/>
          </a:p>
          <a:p>
            <a:endParaRPr lang="en-GB" sz="2400" b="1" dirty="0"/>
          </a:p>
          <a:p>
            <a:r>
              <a:rPr lang="en-GB" sz="2400" b="1" dirty="0" smtClean="0"/>
              <a:t>I am not an ecologist, </a:t>
            </a:r>
          </a:p>
          <a:p>
            <a:r>
              <a:rPr lang="en-GB" sz="2400" b="1" dirty="0" smtClean="0"/>
              <a:t>biologist, botanist, </a:t>
            </a:r>
            <a:r>
              <a:rPr lang="en-GB" sz="2400" b="1" dirty="0" err="1" smtClean="0"/>
              <a:t>etc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Phots taken for recording </a:t>
            </a:r>
          </a:p>
          <a:p>
            <a:r>
              <a:rPr lang="en-GB" sz="2400" b="1" dirty="0" smtClean="0"/>
              <a:t>rather than artistic purposes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1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0932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Wild garlic in Sinderland green woods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1" y="852766"/>
            <a:ext cx="9144000" cy="51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431" y="17383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end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9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vid\Dropbox (Personal)\Cheshire wildlife\Maps\reserves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108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0794" y="404664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FFFF00"/>
                </a:solidFill>
              </a:rPr>
              <a:t>Shell pond</a:t>
            </a:r>
            <a:endParaRPr lang="en-GB" sz="1500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4008" y="188640"/>
            <a:ext cx="360040" cy="216024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296863"/>
            <a:ext cx="88344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10" y="692696"/>
            <a:ext cx="9152110" cy="36867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0040" y="3295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The </a:t>
            </a:r>
            <a:r>
              <a:rPr lang="en-GB" sz="2800" dirty="0" err="1" smtClean="0"/>
              <a:t>Sinderland</a:t>
            </a:r>
            <a:r>
              <a:rPr lang="en-GB" sz="2800" dirty="0" smtClean="0"/>
              <a:t> Brook corridor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96" y="4581128"/>
            <a:ext cx="28083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Sinderland green woods</a:t>
            </a:r>
          </a:p>
          <a:p>
            <a:r>
              <a:rPr lang="en-GB" sz="2000" dirty="0"/>
              <a:t>SBI, 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7784" y="4797152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Brookheys covert</a:t>
            </a:r>
          </a:p>
          <a:p>
            <a:r>
              <a:rPr lang="en-GB" sz="2000" dirty="0"/>
              <a:t>SSSI, 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63317" y="4581128"/>
            <a:ext cx="28083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Hogswood covert</a:t>
            </a:r>
          </a:p>
          <a:p>
            <a:r>
              <a:rPr lang="en-GB" sz="2000" dirty="0"/>
              <a:t>SBI, 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76256" y="4797152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Birch Moss covert</a:t>
            </a:r>
          </a:p>
          <a:p>
            <a:r>
              <a:rPr lang="en-GB" sz="2000" dirty="0"/>
              <a:t>SBI, HIMOR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99592" y="3356992"/>
            <a:ext cx="432048" cy="1224136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7259" y="3861048"/>
            <a:ext cx="566058" cy="84433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53820" y="3933056"/>
            <a:ext cx="202356" cy="648072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84368" y="2276872"/>
            <a:ext cx="144016" cy="251728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47664" y="3356992"/>
            <a:ext cx="216024" cy="1224136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5589240"/>
            <a:ext cx="82809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/>
              <a:t>SSSI are the finest sites for wildlife and natural features in England, supporting many characteristic, rare and endangered species, habitats and natural features   </a:t>
            </a:r>
          </a:p>
          <a:p>
            <a:r>
              <a:rPr lang="en-GB" dirty="0"/>
              <a:t>                                                                                                                              Natural England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76056" y="1268760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Safeguarded</a:t>
            </a:r>
          </a:p>
          <a:p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land?</a:t>
            </a:r>
          </a:p>
        </p:txBody>
      </p:sp>
    </p:spTree>
    <p:extLst>
      <p:ext uri="{BB962C8B-B14F-4D97-AF65-F5344CB8AC3E}">
        <p14:creationId xmlns:p14="http://schemas.microsoft.com/office/powerpoint/2010/main" val="6734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4624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Ancient </a:t>
            </a:r>
            <a:r>
              <a:rPr lang="en-GB" sz="2800" dirty="0" smtClean="0"/>
              <a:t>mixed woodland</a:t>
            </a:r>
            <a:endParaRPr lang="en-GB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87" y="669896"/>
            <a:ext cx="3219373" cy="549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50" y="669897"/>
            <a:ext cx="3096342" cy="5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7352" y="623731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</a:t>
            </a:r>
            <a:r>
              <a:rPr lang="en-GB" sz="2000" dirty="0" smtClean="0"/>
              <a:t>abitat </a:t>
            </a:r>
            <a:r>
              <a:rPr lang="en-GB" sz="2000" dirty="0"/>
              <a:t>of principal </a:t>
            </a:r>
            <a:r>
              <a:rPr lang="en-GB" sz="2000" dirty="0" smtClean="0"/>
              <a:t>importance  </a:t>
            </a:r>
            <a:r>
              <a:rPr lang="en-GB" sz="2000" dirty="0"/>
              <a:t>in </a:t>
            </a:r>
            <a:r>
              <a:rPr lang="en-GB" sz="2000" dirty="0" smtClean="0"/>
              <a:t>UK </a:t>
            </a:r>
            <a:r>
              <a:rPr lang="en-GB" sz="2000" dirty="0"/>
              <a:t>Biodiversity Action </a:t>
            </a:r>
            <a:r>
              <a:rPr lang="en-GB" sz="2000" dirty="0" smtClean="0"/>
              <a:t>Plan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8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483045"/>
          </a:xfrm>
        </p:spPr>
        <p:txBody>
          <a:bodyPr>
            <a:normAutofit/>
          </a:bodyPr>
          <a:lstStyle/>
          <a:p>
            <a:r>
              <a:rPr lang="en-GB" sz="2400" dirty="0"/>
              <a:t>180 plant species recorded in Brookheys since 1970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9859"/>
              </p:ext>
            </p:extLst>
          </p:nvPr>
        </p:nvGraphicFramePr>
        <p:xfrm>
          <a:off x="755576" y="695772"/>
          <a:ext cx="7704856" cy="554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3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3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3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38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Adela reamurella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Cantharis decipiens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Dog Rose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Hogweed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Perennial Rye-Grass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Skullcap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Aglaostigma fulvipes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Cape Thread-moss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Dog's Mercury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Holly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Phyllodrepa puberula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Slender Mouse-tail 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Agonum assimile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Cephalozia bicuspidata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Downy Birch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Honeysuckle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Pignut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Soft Rush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Alder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Chickweed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Elaphrus cupreus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Horse-Chestnut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Plagiomnium undulatum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Spear Thistle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Amblystegium riparium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Cleavers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Elder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Hybrid Oak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Plagiothecium succulentum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Stenus bimaculatus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Amblystegium serpens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Cock's-Foot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Enchanter's-Nightshade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Indian Balsam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Pohlia carnea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Stenus impressus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Anaspis humeralis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Coleophora serratella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Eriocrania subpurpurella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Isopterygium elegans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Polydesmus angustus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Stigmella aurella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Anaspis maculata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Cord-moss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Eriophyes avellanae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Ivy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Ramsons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Swan's-neck Thyme-moss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Ash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Couch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Eurhynchium swartzii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Kuehneola uredinis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Raspberry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Sycamore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Aspen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Duckweed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Eutrichapion vorax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Lemna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Red Campion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Tachyporus obtusus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Athous haemorrhoidalis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Feather-moss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False Oat-Grass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Lesser Burdock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Red Clover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Tetragnatha extensa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Barbula cylindrica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Figwort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Fern-leaved Hook-moss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Lesser Celandine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Reed Canary-Grass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Tufted Hair-Grass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Bedstraw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Knapweed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Field Horsetail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Lesser Periwinkle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Remote Sedge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Tufted Thread-moss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Beech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Nettle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Floating Sweet-Grass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Lesteva longoelytrata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Rhadinoceraea micans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Vicia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Birch Polypore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Pincushion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Foxglove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Lithobius forficatus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Rhingia campestris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Wall Screw-moss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Bird Cherry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Ragwort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Garlic Mustard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Lunularia cruciata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Rhinosimus planirostris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Water Horsetail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Bittersweet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Common Water-Starwort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Giant Fescue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Marsh Horsetail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Rhizomnium punctatum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Water-Plantain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Blackthorn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Cow Parsley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Gipsywort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Marsh Marigold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Rhizophagus dispar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Water-Starwort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Bluebell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Crab Apple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Great Willowherb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Melanotus villosus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Rhododendron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Water-Violet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Brachythecium rivulare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Creeping Buttercup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Greater Periwinkle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Mesembrina meridiana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Rhynchostegium riparioides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Wavy Bitter-Cress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Brachythecium rutabulum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Creeping Soft-Grass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Greater Plantain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Mugwort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Ribwort Plantain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Wavy Hair-Grass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Bracken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Creeping Thistle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Greater Spearwort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Nargus velox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Rosebay Willowherb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White Clover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Bramble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Crimson-tuber Thread-moss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Green Oak Tortrix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Nodding Bur-Marigold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Rough Meadow-Grass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White Dead-Nettle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Branched Bur-Reed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Cylindric Ditrichum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Grey Willow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Nodding Thread-moss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Rowan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Wild Angelica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Broad Buckler-Fern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Cyperus Sedge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Guelder-Rose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Oniscus asellus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Rush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Wild Cherry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Broad-Leaved Dock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Dalopius marginatus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Habrocerus capillaricornis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Pale-fruited Thread-moss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Russian Comfrey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Wood Anemone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Bud-headed Groove-moss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Dandelion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Hawthorn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Pedunculate Oak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Sallow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Wood Dock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Bulrush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Dicranella staphylina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Hazel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Pellia epiphylla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Sessile Oak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Wood Horsetail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Callicerus rigidicornis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Dicranum tauricum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Heart-leaved Spear-moss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Pellucid Four-tooth 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Silky Forklet-moss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Wood-Sorrel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471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Canadian Waterweed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Dock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Herb-Robert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Pendulus Sedge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Silver Birch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Yellow Iris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3" marR="3793" marT="3793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4624"/>
            <a:ext cx="8229600" cy="4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High biodiversity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18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0932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Water-violets in </a:t>
            </a:r>
            <a:r>
              <a:rPr lang="en-GB" sz="2400" dirty="0" err="1" smtClean="0"/>
              <a:t>Brookheys</a:t>
            </a:r>
            <a:r>
              <a:rPr lang="en-GB" sz="2400" dirty="0" smtClean="0"/>
              <a:t>, old marl pit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8938" cy="51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239" y="1166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Most of the remaining ponds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1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76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Heather in Birch Moss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" y="836712"/>
            <a:ext cx="9132454" cy="514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101" y="115211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Last fragments </a:t>
            </a:r>
            <a:r>
              <a:rPr lang="en-GB" sz="2800" dirty="0"/>
              <a:t>of </a:t>
            </a:r>
            <a:r>
              <a:rPr lang="en-GB" sz="2800" dirty="0" smtClean="0"/>
              <a:t>the original Moss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96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545</Words>
  <Application>Microsoft Office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180 plant species recorded in Brookheys since 1970</vt:lpstr>
      <vt:lpstr>PowerPoint Presentation</vt:lpstr>
      <vt:lpstr>PowerPoint Presentation</vt:lpstr>
      <vt:lpstr>PowerPoint Presentation</vt:lpstr>
      <vt:lpstr>Volunteers</vt:lpstr>
      <vt:lpstr>Removing invasives</vt:lpstr>
      <vt:lpstr>Himalayan balsam – the chain-reaction plant</vt:lpstr>
      <vt:lpstr>April – August is “balsam-bashing” time!</vt:lpstr>
      <vt:lpstr>Birch Moss Covert - heather regeneration</vt:lpstr>
      <vt:lpstr>Pond maintenance</vt:lpstr>
      <vt:lpstr>Wildlife</vt:lpstr>
      <vt:lpstr>Some birds of conservation concern recorded in Brookheys covert</vt:lpstr>
      <vt:lpstr>Fun fungus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Reeves</dc:creator>
  <cp:lastModifiedBy>David Reeves</cp:lastModifiedBy>
  <cp:revision>96</cp:revision>
  <dcterms:created xsi:type="dcterms:W3CDTF">2019-08-04T15:08:05Z</dcterms:created>
  <dcterms:modified xsi:type="dcterms:W3CDTF">2019-08-17T11:43:44Z</dcterms:modified>
</cp:coreProperties>
</file>