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38" autoAdjust="0"/>
    <p:restoredTop sz="94660"/>
  </p:normalViewPr>
  <p:slideViewPr>
    <p:cSldViewPr snapToGrid="0" showGuides="1">
      <p:cViewPr>
        <p:scale>
          <a:sx n="127" d="100"/>
          <a:sy n="127" d="100"/>
        </p:scale>
        <p:origin x="852" y="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9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8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1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7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83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5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92FC-B619-425B-B183-7CF57873B00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14BBB1-2E8F-4284-8CC6-6DFFA51CA28D}"/>
              </a:ext>
            </a:extLst>
          </p:cNvPr>
          <p:cNvSpPr txBox="1"/>
          <p:nvPr/>
        </p:nvSpPr>
        <p:spPr>
          <a:xfrm>
            <a:off x="2473461" y="221080"/>
            <a:ext cx="4399678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33"/>
              </a:spcAft>
            </a:pPr>
            <a:r>
              <a:rPr lang="en-GB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Trafford Wildlife Sunday Group activity 2023</a:t>
            </a:r>
            <a:endParaRPr lang="en-GB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2B4AD-1506-4D6B-8E14-C396D98AF2F2}"/>
              </a:ext>
            </a:extLst>
          </p:cNvPr>
          <p:cNvSpPr txBox="1"/>
          <p:nvPr/>
        </p:nvSpPr>
        <p:spPr>
          <a:xfrm>
            <a:off x="917668" y="3347921"/>
            <a:ext cx="7375727" cy="94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Compared to previous years, no Sunday group tasks at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Brookheyes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Hogswood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Black Moss whilst the NT decides on its plans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in attendance at Sunday tasks from 290 hours in 2022 to 454 hours in 2023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B337EA-25FD-4F5E-8E82-E5CCA5BDF70E}"/>
              </a:ext>
            </a:extLst>
          </p:cNvPr>
          <p:cNvSpPr txBox="1"/>
          <p:nvPr/>
        </p:nvSpPr>
        <p:spPr>
          <a:xfrm>
            <a:off x="566131" y="4442932"/>
            <a:ext cx="8053329" cy="11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1400" b="1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BIG THANK-YOU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all who turned out for these Sunday tasks </a:t>
            </a:r>
          </a:p>
          <a:p>
            <a:pPr algn="ctr">
              <a:lnSpc>
                <a:spcPct val="115000"/>
              </a:lnSpc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Ahmed, Chelsea, Chris, Daniel, David, Denise, Dez, Frances, Geoff, Gill, Jamie, James, Janet, Jenny, John, Lindsey, Liz, Melanie, Mike, Monse, Nigel Pat, Paul, Peter M, Peter W, Rosie, </a:t>
            </a:r>
            <a:r>
              <a:rPr lang="en-GB" sz="1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Ruidi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Steve, Yolanda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15000"/>
              </a:lnSpc>
            </a:pP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volunteers from South Manchester Conservation Volunteers</a:t>
            </a:r>
            <a:endParaRPr lang="en-GB" sz="1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7E0B4F-52EC-0DF1-B5F2-9B95BC093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91431"/>
              </p:ext>
            </p:extLst>
          </p:nvPr>
        </p:nvGraphicFramePr>
        <p:xfrm>
          <a:off x="1155791" y="718135"/>
          <a:ext cx="7024189" cy="2287298"/>
        </p:xfrm>
        <a:graphic>
          <a:graphicData uri="http://schemas.openxmlformats.org/drawingml/2006/table">
            <a:tbl>
              <a:tblPr firstRow="1" firstCol="1" bandRow="1"/>
              <a:tblGrid>
                <a:gridCol w="2166081">
                  <a:extLst>
                    <a:ext uri="{9D8B030D-6E8A-4147-A177-3AD203B41FA5}">
                      <a16:colId xmlns:a16="http://schemas.microsoft.com/office/drawing/2014/main" val="650577187"/>
                    </a:ext>
                  </a:extLst>
                </a:gridCol>
                <a:gridCol w="849443">
                  <a:extLst>
                    <a:ext uri="{9D8B030D-6E8A-4147-A177-3AD203B41FA5}">
                      <a16:colId xmlns:a16="http://schemas.microsoft.com/office/drawing/2014/main" val="663429282"/>
                    </a:ext>
                  </a:extLst>
                </a:gridCol>
                <a:gridCol w="877759">
                  <a:extLst>
                    <a:ext uri="{9D8B030D-6E8A-4147-A177-3AD203B41FA5}">
                      <a16:colId xmlns:a16="http://schemas.microsoft.com/office/drawing/2014/main" val="1957317268"/>
                    </a:ext>
                  </a:extLst>
                </a:gridCol>
                <a:gridCol w="834275">
                  <a:extLst>
                    <a:ext uri="{9D8B030D-6E8A-4147-A177-3AD203B41FA5}">
                      <a16:colId xmlns:a16="http://schemas.microsoft.com/office/drawing/2014/main" val="2283797103"/>
                    </a:ext>
                  </a:extLst>
                </a:gridCol>
                <a:gridCol w="2296631">
                  <a:extLst>
                    <a:ext uri="{9D8B030D-6E8A-4147-A177-3AD203B41FA5}">
                      <a16:colId xmlns:a16="http://schemas.microsoft.com/office/drawing/2014/main" val="2252095048"/>
                    </a:ext>
                  </a:extLst>
                </a:gridCol>
              </a:tblGrid>
              <a:tr h="413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People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Hours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Tasks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379809"/>
                  </a:ext>
                </a:extLst>
              </a:tr>
              <a:tr h="451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Birch Moss Covert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Balsam pulling, Heather planting, birch removal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80445"/>
                  </a:ext>
                </a:extLst>
              </a:tr>
              <a:tr h="395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Sinderland Green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Balsam pulling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077384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John O’Jerusalem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Rhododendron removal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680362"/>
                  </a:ext>
                </a:extLst>
              </a:tr>
              <a:tr h="307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Seamon’s Moss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Balsam pulling and camp removal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312171"/>
                  </a:ext>
                </a:extLst>
              </a:tr>
              <a:tr h="410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454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917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24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9439B-B04B-4ABC-BAED-29744C212656}"/>
              </a:ext>
            </a:extLst>
          </p:cNvPr>
          <p:cNvSpPr txBox="1"/>
          <p:nvPr/>
        </p:nvSpPr>
        <p:spPr>
          <a:xfrm>
            <a:off x="1569485" y="149384"/>
            <a:ext cx="584065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Statement at 31</a:t>
            </a:r>
            <a:r>
              <a:rPr lang="en-GB" sz="1800" b="1" baseline="30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December 2023</a:t>
            </a: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FF96349-E538-75C6-00C2-36307A1D0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457722"/>
              </p:ext>
            </p:extLst>
          </p:nvPr>
        </p:nvGraphicFramePr>
        <p:xfrm>
          <a:off x="5659120" y="1353639"/>
          <a:ext cx="3154680" cy="296992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889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13280">
                  <a:extLst>
                    <a:ext uri="{9D8B030D-6E8A-4147-A177-3AD203B41FA5}">
                      <a16:colId xmlns:a16="http://schemas.microsoft.com/office/drawing/2014/main" val="1635059566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556019815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993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18474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 spending (£)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794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Website</a:t>
                      </a: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Paid in 2022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32358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Insurance</a:t>
                      </a: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2121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Heather plants</a:t>
                      </a: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2693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Waste removal from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JoJ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66669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Visivests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0142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Other materials and equipment</a:t>
                      </a: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2002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Donation to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Sinderland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Church</a:t>
                      </a: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64374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1130</a:t>
                      </a:r>
                    </a:p>
                  </a:txBody>
                  <a:tcPr marL="68580" marR="6858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07160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97DB7B-AE90-10A3-1B19-9ADEAF9C7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76850"/>
              </p:ext>
            </p:extLst>
          </p:nvPr>
        </p:nvGraphicFramePr>
        <p:xfrm>
          <a:off x="429437" y="626599"/>
          <a:ext cx="4915196" cy="470414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150191">
                  <a:extLst>
                    <a:ext uri="{9D8B030D-6E8A-4147-A177-3AD203B41FA5}">
                      <a16:colId xmlns:a16="http://schemas.microsoft.com/office/drawing/2014/main" val="1552604255"/>
                    </a:ext>
                  </a:extLst>
                </a:gridCol>
                <a:gridCol w="878958">
                  <a:extLst>
                    <a:ext uri="{9D8B030D-6E8A-4147-A177-3AD203B41FA5}">
                      <a16:colId xmlns:a16="http://schemas.microsoft.com/office/drawing/2014/main" val="2275072239"/>
                    </a:ext>
                  </a:extLst>
                </a:gridCol>
                <a:gridCol w="886047">
                  <a:extLst>
                    <a:ext uri="{9D8B030D-6E8A-4147-A177-3AD203B41FA5}">
                      <a16:colId xmlns:a16="http://schemas.microsoft.com/office/drawing/2014/main" val="1716188356"/>
                    </a:ext>
                  </a:extLst>
                </a:gridCol>
              </a:tblGrid>
              <a:tr h="23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218288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Income (£)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77652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Balance from previous year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1195.55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962.74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07234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Donations from members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857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09703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2052.55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1962.74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468291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Outgoings (£)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158597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Donation to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effectLst/>
                        </a:rPr>
                        <a:t>Sinderland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Green Church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118359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Insurance (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  <a:effectLst/>
                        </a:rPr>
                        <a:t>NorthWest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Naturalists Union)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84.90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57390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Insurance (PolicyBee)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95.20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06961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Trail cam and batteries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220.93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66803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TW website fees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325.18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59902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Tree popper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388.80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05224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Heather plants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507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798065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Tree whips (Cheviot trees)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254.35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8654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Tree whips (Habitat Aid)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204.16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974894"/>
                  </a:ext>
                </a:extLst>
              </a:tr>
              <a:tr h="25827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0" dirty="0" err="1">
                          <a:solidFill>
                            <a:schemeClr val="tx1"/>
                          </a:solidFill>
                          <a:effectLst/>
                        </a:rPr>
                        <a:t>Misc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 (e.g. PPE, saw, weed puller, weed control)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390.95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57941"/>
                  </a:ext>
                </a:extLst>
              </a:tr>
              <a:tr h="89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76590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1089.81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1521.66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97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54767"/>
                  </a:ext>
                </a:extLst>
              </a:tr>
              <a:tr h="230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End of year balance (£)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962.74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441.08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67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327</Words>
  <Application>Microsoft Office PowerPoint</Application>
  <PresentationFormat>On-screen Show (16:10)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Reeves</dc:creator>
  <cp:lastModifiedBy>David Reeves</cp:lastModifiedBy>
  <cp:revision>24</cp:revision>
  <dcterms:created xsi:type="dcterms:W3CDTF">2022-01-14T17:07:56Z</dcterms:created>
  <dcterms:modified xsi:type="dcterms:W3CDTF">2024-01-09T11:42:54Z</dcterms:modified>
</cp:coreProperties>
</file>