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60" r:id="rId3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EE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138" autoAdjust="0"/>
    <p:restoredTop sz="94660"/>
  </p:normalViewPr>
  <p:slideViewPr>
    <p:cSldViewPr snapToGrid="0" showGuides="1">
      <p:cViewPr>
        <p:scale>
          <a:sx n="127" d="100"/>
          <a:sy n="127" d="100"/>
        </p:scale>
        <p:origin x="852" y="84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92FC-B619-425B-B183-7CF57873B004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BE51-776A-4185-B20F-2106B4272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4994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92FC-B619-425B-B183-7CF57873B004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BE51-776A-4185-B20F-2106B4272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2882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92FC-B619-425B-B183-7CF57873B004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BE51-776A-4185-B20F-2106B4272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896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92FC-B619-425B-B183-7CF57873B004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BE51-776A-4185-B20F-2106B4272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243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92FC-B619-425B-B183-7CF57873B004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BE51-776A-4185-B20F-2106B4272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7513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92FC-B619-425B-B183-7CF57873B004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BE51-776A-4185-B20F-2106B4272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050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92FC-B619-425B-B183-7CF57873B004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BE51-776A-4185-B20F-2106B4272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6378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92FC-B619-425B-B183-7CF57873B004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BE51-776A-4185-B20F-2106B4272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836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92FC-B619-425B-B183-7CF57873B004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BE51-776A-4185-B20F-2106B4272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298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92FC-B619-425B-B183-7CF57873B004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BE51-776A-4185-B20F-2106B4272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6454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392FC-B619-425B-B183-7CF57873B004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BE51-776A-4185-B20F-2106B4272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229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392FC-B619-425B-B183-7CF57873B004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BE51-776A-4185-B20F-2106B4272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823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414BBB1-2E8F-4284-8CC6-6DFFA51CA28D}"/>
              </a:ext>
            </a:extLst>
          </p:cNvPr>
          <p:cNvSpPr txBox="1"/>
          <p:nvPr/>
        </p:nvSpPr>
        <p:spPr>
          <a:xfrm>
            <a:off x="2473461" y="221080"/>
            <a:ext cx="4399678" cy="3921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833"/>
              </a:spcAft>
            </a:pPr>
            <a:r>
              <a:rPr lang="en-GB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Trafford Wildlife Sunday Group activity 2023</a:t>
            </a:r>
            <a:endParaRPr lang="en-GB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B2B4AD-1506-4D6B-8E14-C396D98AF2F2}"/>
              </a:ext>
            </a:extLst>
          </p:cNvPr>
          <p:cNvSpPr txBox="1"/>
          <p:nvPr/>
        </p:nvSpPr>
        <p:spPr>
          <a:xfrm>
            <a:off x="917668" y="3347921"/>
            <a:ext cx="7375727" cy="9492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Compared to previous years, no Sunday group tasks at </a:t>
            </a:r>
            <a:r>
              <a:rPr lang="en-GB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Brookheyes</a:t>
            </a: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Hogswood</a:t>
            </a: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 Black Moss whilst the NT decides on its plans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Increase in attendance at Sunday tasks from 290 hours in 2022 to 454 hours in 2023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CB337EA-25FD-4F5E-8E82-E5CCA5BDF70E}"/>
              </a:ext>
            </a:extLst>
          </p:cNvPr>
          <p:cNvSpPr txBox="1"/>
          <p:nvPr/>
        </p:nvSpPr>
        <p:spPr>
          <a:xfrm>
            <a:off x="566131" y="4442932"/>
            <a:ext cx="8053329" cy="1145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GB" sz="1400" b="1" i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BIG THANK-YOU </a:t>
            </a: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all who turned out for these Sunday tasks </a:t>
            </a:r>
          </a:p>
          <a:p>
            <a:pPr algn="ctr">
              <a:lnSpc>
                <a:spcPct val="115000"/>
              </a:lnSpc>
            </a:pPr>
            <a:r>
              <a:rPr lang="en-GB" sz="1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Ahmed, Chelsea, Chris, Daniel, David, Denise, Dez, Frances, Geoff, Gill, Jamie, James, Janet, Jenny, John, Lindsey, Liz, Melanie, Mike, Monse, Nigel Pat, Paul, Peter M, Peter W, Rosie, </a:t>
            </a:r>
            <a:r>
              <a:rPr lang="en-GB" sz="1400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Ruidi</a:t>
            </a:r>
            <a:r>
              <a:rPr lang="en-GB" sz="1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Steve, Yolanda</a:t>
            </a:r>
            <a:r>
              <a:rPr lang="en-GB" sz="14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 algn="ctr">
              <a:lnSpc>
                <a:spcPct val="115000"/>
              </a:lnSpc>
            </a:pPr>
            <a:r>
              <a:rPr lang="en-GB" sz="14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plus volunteers from South Manchester Conservation Volunteers</a:t>
            </a:r>
            <a:endParaRPr lang="en-GB" sz="14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07E0B4F-52EC-0DF1-B5F2-9B95BC0932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2391431"/>
              </p:ext>
            </p:extLst>
          </p:nvPr>
        </p:nvGraphicFramePr>
        <p:xfrm>
          <a:off x="1155791" y="718135"/>
          <a:ext cx="7024189" cy="2287298"/>
        </p:xfrm>
        <a:graphic>
          <a:graphicData uri="http://schemas.openxmlformats.org/drawingml/2006/table">
            <a:tbl>
              <a:tblPr firstRow="1" firstCol="1" bandRow="1"/>
              <a:tblGrid>
                <a:gridCol w="2166081">
                  <a:extLst>
                    <a:ext uri="{9D8B030D-6E8A-4147-A177-3AD203B41FA5}">
                      <a16:colId xmlns:a16="http://schemas.microsoft.com/office/drawing/2014/main" val="650577187"/>
                    </a:ext>
                  </a:extLst>
                </a:gridCol>
                <a:gridCol w="849443">
                  <a:extLst>
                    <a:ext uri="{9D8B030D-6E8A-4147-A177-3AD203B41FA5}">
                      <a16:colId xmlns:a16="http://schemas.microsoft.com/office/drawing/2014/main" val="663429282"/>
                    </a:ext>
                  </a:extLst>
                </a:gridCol>
                <a:gridCol w="877759">
                  <a:extLst>
                    <a:ext uri="{9D8B030D-6E8A-4147-A177-3AD203B41FA5}">
                      <a16:colId xmlns:a16="http://schemas.microsoft.com/office/drawing/2014/main" val="1957317268"/>
                    </a:ext>
                  </a:extLst>
                </a:gridCol>
                <a:gridCol w="834275">
                  <a:extLst>
                    <a:ext uri="{9D8B030D-6E8A-4147-A177-3AD203B41FA5}">
                      <a16:colId xmlns:a16="http://schemas.microsoft.com/office/drawing/2014/main" val="2283797103"/>
                    </a:ext>
                  </a:extLst>
                </a:gridCol>
                <a:gridCol w="2296631">
                  <a:extLst>
                    <a:ext uri="{9D8B030D-6E8A-4147-A177-3AD203B41FA5}">
                      <a16:colId xmlns:a16="http://schemas.microsoft.com/office/drawing/2014/main" val="2252095048"/>
                    </a:ext>
                  </a:extLst>
                </a:gridCol>
              </a:tblGrid>
              <a:tr h="4131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Visits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People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Hours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Tasks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6379809"/>
                  </a:ext>
                </a:extLst>
              </a:tr>
              <a:tr h="4515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Birch Moss Covert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79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356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Balsam pulling, Heather planting, birch removal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80445"/>
                  </a:ext>
                </a:extLst>
              </a:tr>
              <a:tr h="3959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Sinderland Green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68580" marR="6858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45</a:t>
                      </a:r>
                    </a:p>
                  </a:txBody>
                  <a:tcPr marL="68580" marR="6858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Balsam pulling</a:t>
                      </a:r>
                    </a:p>
                  </a:txBody>
                  <a:tcPr marL="68580" marR="6858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0077384"/>
                  </a:ext>
                </a:extLst>
              </a:tr>
              <a:tr h="3078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John O’Jerusalem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Rhododendron removal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4680362"/>
                  </a:ext>
                </a:extLst>
              </a:tr>
              <a:tr h="3078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Seamon’s Moss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68580" marR="6858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Balsam pulling and camp removal</a:t>
                      </a:r>
                    </a:p>
                  </a:txBody>
                  <a:tcPr marL="68580" marR="6858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3312171"/>
                  </a:ext>
                </a:extLst>
              </a:tr>
              <a:tr h="4109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118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454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09179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5245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609439B-B04B-4ABC-BAED-29744C212656}"/>
              </a:ext>
            </a:extLst>
          </p:cNvPr>
          <p:cNvSpPr txBox="1"/>
          <p:nvPr/>
        </p:nvSpPr>
        <p:spPr>
          <a:xfrm>
            <a:off x="1569485" y="149384"/>
            <a:ext cx="5840654" cy="3921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Financial Statement at 31</a:t>
            </a:r>
            <a:r>
              <a:rPr lang="en-GB" sz="1800" b="1" baseline="300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GB" sz="18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December 2023</a:t>
            </a:r>
            <a:endParaRPr lang="en-GB" sz="1800" dirty="0">
              <a:solidFill>
                <a:schemeClr val="accent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FF96349-E538-75C6-00C2-36307A1D0E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457722"/>
              </p:ext>
            </p:extLst>
          </p:nvPr>
        </p:nvGraphicFramePr>
        <p:xfrm>
          <a:off x="5659120" y="1353639"/>
          <a:ext cx="3154680" cy="2969923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889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113280">
                  <a:extLst>
                    <a:ext uri="{9D8B030D-6E8A-4147-A177-3AD203B41FA5}">
                      <a16:colId xmlns:a16="http://schemas.microsoft.com/office/drawing/2014/main" val="1635059566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3556019815"/>
                    </a:ext>
                  </a:extLst>
                </a:gridCol>
              </a:tblGrid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2024</a:t>
                      </a:r>
                    </a:p>
                  </a:txBody>
                  <a:tcPr marL="68580" marR="68580" marT="36000" marB="3600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39934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36000" marB="3600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0184746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Proposed spending (£)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36000" marB="3600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8879400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Website</a:t>
                      </a:r>
                    </a:p>
                  </a:txBody>
                  <a:tcPr marL="68580" marR="6858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Paid in 2022</a:t>
                      </a:r>
                    </a:p>
                  </a:txBody>
                  <a:tcPr marL="68580" marR="68580" marT="36000" marB="3600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3323588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Insurance</a:t>
                      </a:r>
                    </a:p>
                  </a:txBody>
                  <a:tcPr marL="68580" marR="6858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110</a:t>
                      </a:r>
                    </a:p>
                  </a:txBody>
                  <a:tcPr marL="68580" marR="68580" marT="36000" marB="3600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5121218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Heather plants</a:t>
                      </a:r>
                    </a:p>
                  </a:txBody>
                  <a:tcPr marL="68580" marR="6858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200</a:t>
                      </a:r>
                    </a:p>
                  </a:txBody>
                  <a:tcPr marL="68580" marR="68580" marT="36000" marB="3600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026935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Waste removal from </a:t>
                      </a:r>
                      <a:r>
                        <a:rPr lang="en-GB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JoJ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500</a:t>
                      </a:r>
                    </a:p>
                  </a:txBody>
                  <a:tcPr marL="68580" marR="68580" marT="36000" marB="3600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766669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Visivests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150</a:t>
                      </a:r>
                    </a:p>
                  </a:txBody>
                  <a:tcPr marL="68580" marR="68580" marT="36000" marB="3600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01427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Other materials and equipment</a:t>
                      </a:r>
                    </a:p>
                  </a:txBody>
                  <a:tcPr marL="68580" marR="6858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68580" marR="68580" marT="36000" marB="3600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9820024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Donation to </a:t>
                      </a:r>
                      <a:r>
                        <a:rPr lang="en-GB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Sinderland</a:t>
                      </a: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Church</a:t>
                      </a:r>
                    </a:p>
                  </a:txBody>
                  <a:tcPr marL="68580" marR="6858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70</a:t>
                      </a:r>
                    </a:p>
                  </a:txBody>
                  <a:tcPr marL="68580" marR="68580" marT="36000" marB="3600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3643747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1130</a:t>
                      </a:r>
                    </a:p>
                  </a:txBody>
                  <a:tcPr marL="68580" marR="68580" marT="36000" marB="3600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071609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A97DB7B-AE90-10A3-1B19-9ADEAF9C70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1476850"/>
              </p:ext>
            </p:extLst>
          </p:nvPr>
        </p:nvGraphicFramePr>
        <p:xfrm>
          <a:off x="429437" y="626599"/>
          <a:ext cx="4915196" cy="4704143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150191">
                  <a:extLst>
                    <a:ext uri="{9D8B030D-6E8A-4147-A177-3AD203B41FA5}">
                      <a16:colId xmlns:a16="http://schemas.microsoft.com/office/drawing/2014/main" val="1552604255"/>
                    </a:ext>
                  </a:extLst>
                </a:gridCol>
                <a:gridCol w="878958">
                  <a:extLst>
                    <a:ext uri="{9D8B030D-6E8A-4147-A177-3AD203B41FA5}">
                      <a16:colId xmlns:a16="http://schemas.microsoft.com/office/drawing/2014/main" val="2275072239"/>
                    </a:ext>
                  </a:extLst>
                </a:gridCol>
                <a:gridCol w="886047">
                  <a:extLst>
                    <a:ext uri="{9D8B030D-6E8A-4147-A177-3AD203B41FA5}">
                      <a16:colId xmlns:a16="http://schemas.microsoft.com/office/drawing/2014/main" val="1716188356"/>
                    </a:ext>
                  </a:extLst>
                </a:gridCol>
              </a:tblGrid>
              <a:tr h="2306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2022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2023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218288"/>
                  </a:ext>
                </a:extLst>
              </a:tr>
              <a:tr h="2306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Income (£)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877652"/>
                  </a:ext>
                </a:extLst>
              </a:tr>
              <a:tr h="23061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Balance from previous year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1195.55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962.74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3407234"/>
                  </a:ext>
                </a:extLst>
              </a:tr>
              <a:tr h="23061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Donations from members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857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1000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4209703"/>
                  </a:ext>
                </a:extLst>
              </a:tr>
              <a:tr h="23061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2052.55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1962.74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3468291"/>
                  </a:ext>
                </a:extLst>
              </a:tr>
              <a:tr h="2306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Outgoings (£)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158597"/>
                  </a:ext>
                </a:extLst>
              </a:tr>
              <a:tr h="23061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Donation to </a:t>
                      </a:r>
                      <a:r>
                        <a:rPr lang="en-GB" sz="1200" b="0" dirty="0" err="1">
                          <a:solidFill>
                            <a:schemeClr val="tx1"/>
                          </a:solidFill>
                          <a:effectLst/>
                        </a:rPr>
                        <a:t>Sinderland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 Green Church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4118359"/>
                  </a:ext>
                </a:extLst>
              </a:tr>
              <a:tr h="23061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Insurance (</a:t>
                      </a:r>
                      <a:r>
                        <a:rPr lang="en-GB" sz="1200" b="0" dirty="0" err="1">
                          <a:solidFill>
                            <a:schemeClr val="tx1"/>
                          </a:solidFill>
                          <a:effectLst/>
                        </a:rPr>
                        <a:t>NorthWest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 Naturalists Union)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84.90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2957390"/>
                  </a:ext>
                </a:extLst>
              </a:tr>
              <a:tr h="23061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Insurance (PolicyBee)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95.20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9706961"/>
                  </a:ext>
                </a:extLst>
              </a:tr>
              <a:tr h="23061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Trail cam and batteries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220.93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8566803"/>
                  </a:ext>
                </a:extLst>
              </a:tr>
              <a:tr h="23061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TW website fees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325.18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8659902"/>
                  </a:ext>
                </a:extLst>
              </a:tr>
              <a:tr h="23061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Tree popper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388.80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505224"/>
                  </a:ext>
                </a:extLst>
              </a:tr>
              <a:tr h="23061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Heather plants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507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0798065"/>
                  </a:ext>
                </a:extLst>
              </a:tr>
              <a:tr h="23061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Tree whips (Cheviot trees)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254.35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68654"/>
                  </a:ext>
                </a:extLst>
              </a:tr>
              <a:tr h="23061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Tree whips (Habitat Aid)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204.16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9974894"/>
                  </a:ext>
                </a:extLst>
              </a:tr>
              <a:tr h="25827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0" dirty="0" err="1">
                          <a:solidFill>
                            <a:schemeClr val="tx1"/>
                          </a:solidFill>
                          <a:effectLst/>
                        </a:rPr>
                        <a:t>Misc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 (e.g. PPE, saw, weed puller, weed control) 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390.95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157941"/>
                  </a:ext>
                </a:extLst>
              </a:tr>
              <a:tr h="89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2476590"/>
                  </a:ext>
                </a:extLst>
              </a:tr>
              <a:tr h="23061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1089.81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1521.66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69975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4554767"/>
                  </a:ext>
                </a:extLst>
              </a:tr>
              <a:tr h="2306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End of year balance (£)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962.74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441.08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18000" marB="1800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68672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735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327</Words>
  <Application>Microsoft Office PowerPoint</Application>
  <PresentationFormat>On-screen Show (16:10)</PresentationFormat>
  <Paragraphs>118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Reeves</dc:creator>
  <cp:lastModifiedBy>David Reeves</cp:lastModifiedBy>
  <cp:revision>24</cp:revision>
  <dcterms:created xsi:type="dcterms:W3CDTF">2022-01-14T17:07:56Z</dcterms:created>
  <dcterms:modified xsi:type="dcterms:W3CDTF">2024-01-09T11:42:54Z</dcterms:modified>
</cp:coreProperties>
</file>