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38" autoAdjust="0"/>
    <p:restoredTop sz="94660"/>
  </p:normalViewPr>
  <p:slideViewPr>
    <p:cSldViewPr snapToGrid="0" showGuides="1">
      <p:cViewPr>
        <p:scale>
          <a:sx n="126" d="100"/>
          <a:sy n="126" d="100"/>
        </p:scale>
        <p:origin x="872" y="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9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8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1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7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83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5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92FC-B619-425B-B183-7CF57873B004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2DAC50-9891-A1BE-295D-25E856944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636C8C-97B6-81EA-07EF-94741B0A1182}"/>
              </a:ext>
            </a:extLst>
          </p:cNvPr>
          <p:cNvSpPr txBox="1"/>
          <p:nvPr/>
        </p:nvSpPr>
        <p:spPr>
          <a:xfrm>
            <a:off x="1569485" y="149384"/>
            <a:ext cx="584065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Statement at 31</a:t>
            </a:r>
            <a:r>
              <a:rPr lang="en-GB" sz="1800" b="1" baseline="30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December 2024</a:t>
            </a: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A45074-A866-66ED-9097-6317A0E62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17905"/>
              </p:ext>
            </p:extLst>
          </p:nvPr>
        </p:nvGraphicFramePr>
        <p:xfrm>
          <a:off x="677258" y="733499"/>
          <a:ext cx="5243608" cy="4599602"/>
        </p:xfrm>
        <a:graphic>
          <a:graphicData uri="http://schemas.openxmlformats.org/drawingml/2006/table">
            <a:tbl>
              <a:tblPr firstRow="1" firstCol="1" bandRow="1"/>
              <a:tblGrid>
                <a:gridCol w="3297181">
                  <a:extLst>
                    <a:ext uri="{9D8B030D-6E8A-4147-A177-3AD203B41FA5}">
                      <a16:colId xmlns:a16="http://schemas.microsoft.com/office/drawing/2014/main" val="2636753320"/>
                    </a:ext>
                  </a:extLst>
                </a:gridCol>
                <a:gridCol w="976456">
                  <a:extLst>
                    <a:ext uri="{9D8B030D-6E8A-4147-A177-3AD203B41FA5}">
                      <a16:colId xmlns:a16="http://schemas.microsoft.com/office/drawing/2014/main" val="746332110"/>
                    </a:ext>
                  </a:extLst>
                </a:gridCol>
                <a:gridCol w="969971">
                  <a:extLst>
                    <a:ext uri="{9D8B030D-6E8A-4147-A177-3AD203B41FA5}">
                      <a16:colId xmlns:a16="http://schemas.microsoft.com/office/drawing/2014/main" val="1739751650"/>
                    </a:ext>
                  </a:extLst>
                </a:gridCol>
              </a:tblGrid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693193"/>
                  </a:ext>
                </a:extLst>
              </a:tr>
              <a:tr h="59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4887686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Income (£)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33740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Balance from previous year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962.74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441.08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241533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Donations from members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1000.00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1779.00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135959"/>
                  </a:ext>
                </a:extLst>
              </a:tr>
              <a:tr h="147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82842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1962.74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2220.08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403953"/>
                  </a:ext>
                </a:extLst>
              </a:tr>
              <a:tr h="138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957870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Outgoings (£)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748852"/>
                  </a:ext>
                </a:extLst>
              </a:tr>
              <a:tr h="2841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Donation to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Sinderland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Green Methodist Church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70.00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90147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NorthWest Naturalists Union affiliation fee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7.50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54999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Insurance (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PolicyBee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95.20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215.39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0248748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Winches and slings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382.17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709949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Bluebell bulbs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355.50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54609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Heather plants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507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447.00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886643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Tree whips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458.51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389833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Misc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(e.g. PPE, saw, weed control fabric) 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390.95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211.00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6067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242880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1521.66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1618.56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815686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556394"/>
                  </a:ext>
                </a:extLst>
              </a:tr>
              <a:tr h="218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End of year balance (£)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991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441.08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601.52</a:t>
                      </a:r>
                    </a:p>
                  </a:txBody>
                  <a:tcPr marL="46991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80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AAF1377-FDAA-88BC-9D38-0E6D5F6FEA47}"/>
              </a:ext>
            </a:extLst>
          </p:cNvPr>
          <p:cNvSpPr txBox="1"/>
          <p:nvPr/>
        </p:nvSpPr>
        <p:spPr>
          <a:xfrm>
            <a:off x="6219146" y="1865049"/>
            <a:ext cx="2381985" cy="1984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note with great appreciation the considerable increase in donations from members since last year. </a:t>
            </a:r>
          </a:p>
        </p:txBody>
      </p:sp>
    </p:spTree>
    <p:extLst>
      <p:ext uri="{BB962C8B-B14F-4D97-AF65-F5344CB8AC3E}">
        <p14:creationId xmlns:p14="http://schemas.microsoft.com/office/powerpoint/2010/main" val="259959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6AFA88-3991-381F-47D2-36BE315C9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A015C7-D8E8-376A-16F1-B21AF40C7186}"/>
              </a:ext>
            </a:extLst>
          </p:cNvPr>
          <p:cNvSpPr txBox="1"/>
          <p:nvPr/>
        </p:nvSpPr>
        <p:spPr>
          <a:xfrm>
            <a:off x="1569485" y="149384"/>
            <a:ext cx="584065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spending in 2025</a:t>
            </a: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89DF0C-6435-5459-6FAA-EC3714513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04252"/>
              </p:ext>
            </p:extLst>
          </p:nvPr>
        </p:nvGraphicFramePr>
        <p:xfrm>
          <a:off x="2354310" y="871745"/>
          <a:ext cx="4271003" cy="3589723"/>
        </p:xfrm>
        <a:graphic>
          <a:graphicData uri="http://schemas.openxmlformats.org/drawingml/2006/table">
            <a:tbl>
              <a:tblPr firstRow="1" firstCol="1" bandRow="1"/>
              <a:tblGrid>
                <a:gridCol w="3176211">
                  <a:extLst>
                    <a:ext uri="{9D8B030D-6E8A-4147-A177-3AD203B41FA5}">
                      <a16:colId xmlns:a16="http://schemas.microsoft.com/office/drawing/2014/main" val="4272724960"/>
                    </a:ext>
                  </a:extLst>
                </a:gridCol>
                <a:gridCol w="1094792">
                  <a:extLst>
                    <a:ext uri="{9D8B030D-6E8A-4147-A177-3AD203B41FA5}">
                      <a16:colId xmlns:a16="http://schemas.microsoft.com/office/drawing/2014/main" val="3117480780"/>
                    </a:ext>
                  </a:extLst>
                </a:gridCol>
              </a:tblGrid>
              <a:tr h="324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2025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61051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 spending (£)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534795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Website (Nov 2025 to Nov 2027 inclusive)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561768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NorthWest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Naturalists Union affiliation fee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5868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Insurance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212095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Bluebell bulbs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763961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Tree whips/heather/bilberry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215066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Visivests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485344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Misc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slings, materials)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5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Donation to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Sinderland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Green Methodist Church</a:t>
                      </a:r>
                    </a:p>
                  </a:txBody>
                  <a:tcPr marL="68580" marR="68580" marT="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180000" marT="0" marB="144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496762"/>
                  </a:ext>
                </a:extLst>
              </a:tr>
              <a:tr h="324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1848</a:t>
                      </a:r>
                    </a:p>
                  </a:txBody>
                  <a:tcPr marL="68580" marR="18000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042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2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On-screen Show (16:10)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Reeves</dc:creator>
  <cp:lastModifiedBy>David Reeves</cp:lastModifiedBy>
  <cp:revision>28</cp:revision>
  <dcterms:created xsi:type="dcterms:W3CDTF">2022-01-14T17:07:56Z</dcterms:created>
  <dcterms:modified xsi:type="dcterms:W3CDTF">2025-02-04T17:11:08Z</dcterms:modified>
</cp:coreProperties>
</file>