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62" r:id="rId4"/>
    <p:sldId id="258" r:id="rId5"/>
    <p:sldId id="260" r:id="rId6"/>
    <p:sldId id="259" r:id="rId7"/>
    <p:sldId id="261"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4" d="100"/>
          <a:sy n="84" d="100"/>
        </p:scale>
        <p:origin x="816" y="78"/>
      </p:cViewPr>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4A22F-0C01-458C-815A-32D3C0890277}" type="doc">
      <dgm:prSet loTypeId="urn:microsoft.com/office/officeart/2005/8/layout/cycle2" loCatId="cycle" qsTypeId="urn:microsoft.com/office/officeart/2005/8/quickstyle/3d1" qsCatId="3D" csTypeId="urn:microsoft.com/office/officeart/2005/8/colors/accent1_2" csCatId="accent1"/>
      <dgm:spPr/>
      <dgm:t>
        <a:bodyPr/>
        <a:lstStyle/>
        <a:p>
          <a:endParaRPr lang="en-US"/>
        </a:p>
      </dgm:t>
    </dgm:pt>
    <dgm:pt modelId="{F606696D-6C91-4276-9D78-E9A539EE277B}">
      <dgm:prSet custT="1"/>
      <dgm:spPr/>
      <dgm:t>
        <a:bodyPr/>
        <a:lstStyle/>
        <a:p>
          <a:pPr rtl="0"/>
          <a:r>
            <a:rPr lang="en-US" sz="1000" b="1" baseline="0" dirty="0" smtClean="0">
              <a:solidFill>
                <a:schemeClr val="tx1"/>
              </a:solidFill>
              <a:latin typeface="Arial Black" panose="020B0A04020102020204" pitchFamily="34" charset="0"/>
            </a:rPr>
            <a:t>NEWLY HIRED TRANSPORTATION MANAGERS</a:t>
          </a:r>
          <a:endParaRPr lang="en-US" sz="1000" b="1" dirty="0">
            <a:solidFill>
              <a:schemeClr val="tx1"/>
            </a:solidFill>
            <a:latin typeface="Arial Black" panose="020B0A04020102020204" pitchFamily="34" charset="0"/>
          </a:endParaRPr>
        </a:p>
      </dgm:t>
    </dgm:pt>
    <dgm:pt modelId="{259A77D4-726F-411C-B41D-D104A885AEFE}" type="parTrans" cxnId="{12F7C66D-AE54-445D-8EAD-0F819FA3E714}">
      <dgm:prSet/>
      <dgm:spPr/>
      <dgm:t>
        <a:bodyPr/>
        <a:lstStyle/>
        <a:p>
          <a:endParaRPr lang="en-US"/>
        </a:p>
      </dgm:t>
    </dgm:pt>
    <dgm:pt modelId="{EFABA62E-4C03-42FA-A8F3-E1938C6EABAD}" type="sibTrans" cxnId="{12F7C66D-AE54-445D-8EAD-0F819FA3E714}">
      <dgm:prSet/>
      <dgm:spPr/>
      <dgm:t>
        <a:bodyPr/>
        <a:lstStyle/>
        <a:p>
          <a:endParaRPr lang="en-US" dirty="0"/>
        </a:p>
      </dgm:t>
    </dgm:pt>
    <dgm:pt modelId="{B5EF8261-448A-4ED3-85B0-CB411B130F14}">
      <dgm:prSet custT="1"/>
      <dgm:spPr/>
      <dgm:t>
        <a:bodyPr/>
        <a:lstStyle/>
        <a:p>
          <a:pPr rtl="0"/>
          <a:r>
            <a:rPr lang="en-US" sz="1000" b="1" baseline="0" dirty="0" smtClean="0">
              <a:solidFill>
                <a:schemeClr val="tx1"/>
              </a:solidFill>
              <a:latin typeface="Arial Black" panose="020B0A04020102020204" pitchFamily="34" charset="0"/>
            </a:rPr>
            <a:t>FORMER BUS OPERATORS</a:t>
          </a:r>
          <a:endParaRPr lang="en-US" sz="1000" b="1" dirty="0">
            <a:solidFill>
              <a:schemeClr val="tx1"/>
            </a:solidFill>
            <a:latin typeface="Arial Black" panose="020B0A04020102020204" pitchFamily="34" charset="0"/>
          </a:endParaRPr>
        </a:p>
      </dgm:t>
    </dgm:pt>
    <dgm:pt modelId="{13D4F729-F4C1-4B02-B3CD-D6E38E788AD4}" type="parTrans" cxnId="{D52EBCAD-702A-49A4-89B8-8CC5A72891CA}">
      <dgm:prSet/>
      <dgm:spPr/>
      <dgm:t>
        <a:bodyPr/>
        <a:lstStyle/>
        <a:p>
          <a:endParaRPr lang="en-US"/>
        </a:p>
      </dgm:t>
    </dgm:pt>
    <dgm:pt modelId="{EC760945-8DF3-4F80-BB69-F9C8D95C7BDE}" type="sibTrans" cxnId="{D52EBCAD-702A-49A4-89B8-8CC5A72891CA}">
      <dgm:prSet/>
      <dgm:spPr/>
      <dgm:t>
        <a:bodyPr/>
        <a:lstStyle/>
        <a:p>
          <a:endParaRPr lang="en-US" dirty="0"/>
        </a:p>
      </dgm:t>
    </dgm:pt>
    <dgm:pt modelId="{1EC86C54-33B4-4FF3-B127-D26E8CD5E444}">
      <dgm:prSet custT="1"/>
      <dgm:spPr/>
      <dgm:t>
        <a:bodyPr/>
        <a:lstStyle/>
        <a:p>
          <a:pPr rtl="0"/>
          <a:r>
            <a:rPr lang="en-US" sz="1000" b="1" baseline="0" dirty="0" smtClean="0">
              <a:solidFill>
                <a:schemeClr val="tx1"/>
              </a:solidFill>
              <a:latin typeface="Arial Black" panose="020B0A04020102020204" pitchFamily="34" charset="0"/>
            </a:rPr>
            <a:t>FORMER TROLLEY OPERATORS</a:t>
          </a:r>
          <a:endParaRPr lang="en-US" sz="1000" b="1" dirty="0">
            <a:solidFill>
              <a:schemeClr val="tx1"/>
            </a:solidFill>
            <a:latin typeface="Arial Black" panose="020B0A04020102020204" pitchFamily="34" charset="0"/>
          </a:endParaRPr>
        </a:p>
      </dgm:t>
    </dgm:pt>
    <dgm:pt modelId="{04CA10B6-7F56-402E-B147-A1F13C9F6CD4}" type="parTrans" cxnId="{3B1EF4F4-72D6-4436-97DF-6983AFD04B6A}">
      <dgm:prSet/>
      <dgm:spPr/>
      <dgm:t>
        <a:bodyPr/>
        <a:lstStyle/>
        <a:p>
          <a:endParaRPr lang="en-US"/>
        </a:p>
      </dgm:t>
    </dgm:pt>
    <dgm:pt modelId="{EA86F166-B5B7-4D99-9E1E-DF0B62E606A1}" type="sibTrans" cxnId="{3B1EF4F4-72D6-4436-97DF-6983AFD04B6A}">
      <dgm:prSet/>
      <dgm:spPr/>
      <dgm:t>
        <a:bodyPr/>
        <a:lstStyle/>
        <a:p>
          <a:endParaRPr lang="en-US" dirty="0"/>
        </a:p>
      </dgm:t>
    </dgm:pt>
    <dgm:pt modelId="{27C5A2DD-B6EE-4C67-A07B-CB26F1F1FC48}" type="pres">
      <dgm:prSet presAssocID="{3024A22F-0C01-458C-815A-32D3C0890277}" presName="cycle" presStyleCnt="0">
        <dgm:presLayoutVars>
          <dgm:dir/>
          <dgm:resizeHandles val="exact"/>
        </dgm:presLayoutVars>
      </dgm:prSet>
      <dgm:spPr/>
      <dgm:t>
        <a:bodyPr/>
        <a:lstStyle/>
        <a:p>
          <a:endParaRPr lang="en-US"/>
        </a:p>
      </dgm:t>
    </dgm:pt>
    <dgm:pt modelId="{1F9DBA02-93D0-4DE9-9A86-696A9687B8DB}" type="pres">
      <dgm:prSet presAssocID="{F606696D-6C91-4276-9D78-E9A539EE277B}" presName="node" presStyleLbl="node1" presStyleIdx="0" presStyleCnt="3" custRadScaleRad="97999" custRadScaleInc="1970">
        <dgm:presLayoutVars>
          <dgm:bulletEnabled val="1"/>
        </dgm:presLayoutVars>
      </dgm:prSet>
      <dgm:spPr/>
      <dgm:t>
        <a:bodyPr/>
        <a:lstStyle/>
        <a:p>
          <a:endParaRPr lang="en-US"/>
        </a:p>
      </dgm:t>
    </dgm:pt>
    <dgm:pt modelId="{57CE12A1-D589-49BA-B583-5B547FFF3519}" type="pres">
      <dgm:prSet presAssocID="{EFABA62E-4C03-42FA-A8F3-E1938C6EABAD}" presName="sibTrans" presStyleLbl="sibTrans2D1" presStyleIdx="0" presStyleCnt="3"/>
      <dgm:spPr/>
      <dgm:t>
        <a:bodyPr/>
        <a:lstStyle/>
        <a:p>
          <a:endParaRPr lang="en-US"/>
        </a:p>
      </dgm:t>
    </dgm:pt>
    <dgm:pt modelId="{C9CD7512-1086-4659-A9BD-7A71085A62D7}" type="pres">
      <dgm:prSet presAssocID="{EFABA62E-4C03-42FA-A8F3-E1938C6EABAD}" presName="connectorText" presStyleLbl="sibTrans2D1" presStyleIdx="0" presStyleCnt="3"/>
      <dgm:spPr/>
      <dgm:t>
        <a:bodyPr/>
        <a:lstStyle/>
        <a:p>
          <a:endParaRPr lang="en-US"/>
        </a:p>
      </dgm:t>
    </dgm:pt>
    <dgm:pt modelId="{24A82CF5-6EFA-4753-91E3-4A6165D6282A}" type="pres">
      <dgm:prSet presAssocID="{B5EF8261-448A-4ED3-85B0-CB411B130F14}" presName="node" presStyleLbl="node1" presStyleIdx="1" presStyleCnt="3">
        <dgm:presLayoutVars>
          <dgm:bulletEnabled val="1"/>
        </dgm:presLayoutVars>
      </dgm:prSet>
      <dgm:spPr/>
      <dgm:t>
        <a:bodyPr/>
        <a:lstStyle/>
        <a:p>
          <a:endParaRPr lang="en-US"/>
        </a:p>
      </dgm:t>
    </dgm:pt>
    <dgm:pt modelId="{4A7C21E5-B5AB-45FF-92F9-A568718E52DB}" type="pres">
      <dgm:prSet presAssocID="{EC760945-8DF3-4F80-BB69-F9C8D95C7BDE}" presName="sibTrans" presStyleLbl="sibTrans2D1" presStyleIdx="1" presStyleCnt="3"/>
      <dgm:spPr/>
      <dgm:t>
        <a:bodyPr/>
        <a:lstStyle/>
        <a:p>
          <a:endParaRPr lang="en-US"/>
        </a:p>
      </dgm:t>
    </dgm:pt>
    <dgm:pt modelId="{D5416919-42D2-49BB-BDCE-5D53BD6E9CDE}" type="pres">
      <dgm:prSet presAssocID="{EC760945-8DF3-4F80-BB69-F9C8D95C7BDE}" presName="connectorText" presStyleLbl="sibTrans2D1" presStyleIdx="1" presStyleCnt="3"/>
      <dgm:spPr/>
      <dgm:t>
        <a:bodyPr/>
        <a:lstStyle/>
        <a:p>
          <a:endParaRPr lang="en-US"/>
        </a:p>
      </dgm:t>
    </dgm:pt>
    <dgm:pt modelId="{CC78D673-BF0B-40FB-A384-E4BC8A736ECD}" type="pres">
      <dgm:prSet presAssocID="{1EC86C54-33B4-4FF3-B127-D26E8CD5E444}" presName="node" presStyleLbl="node1" presStyleIdx="2" presStyleCnt="3" custRadScaleRad="100730" custRadScaleInc="4759">
        <dgm:presLayoutVars>
          <dgm:bulletEnabled val="1"/>
        </dgm:presLayoutVars>
      </dgm:prSet>
      <dgm:spPr/>
      <dgm:t>
        <a:bodyPr/>
        <a:lstStyle/>
        <a:p>
          <a:endParaRPr lang="en-US"/>
        </a:p>
      </dgm:t>
    </dgm:pt>
    <dgm:pt modelId="{7B67E802-FE13-43B0-A05A-6E40AAE200E7}" type="pres">
      <dgm:prSet presAssocID="{EA86F166-B5B7-4D99-9E1E-DF0B62E606A1}" presName="sibTrans" presStyleLbl="sibTrans2D1" presStyleIdx="2" presStyleCnt="3"/>
      <dgm:spPr/>
      <dgm:t>
        <a:bodyPr/>
        <a:lstStyle/>
        <a:p>
          <a:endParaRPr lang="en-US"/>
        </a:p>
      </dgm:t>
    </dgm:pt>
    <dgm:pt modelId="{C102ACA9-7A5B-41BE-9E60-07EFAE364D30}" type="pres">
      <dgm:prSet presAssocID="{EA86F166-B5B7-4D99-9E1E-DF0B62E606A1}" presName="connectorText" presStyleLbl="sibTrans2D1" presStyleIdx="2" presStyleCnt="3"/>
      <dgm:spPr/>
      <dgm:t>
        <a:bodyPr/>
        <a:lstStyle/>
        <a:p>
          <a:endParaRPr lang="en-US"/>
        </a:p>
      </dgm:t>
    </dgm:pt>
  </dgm:ptLst>
  <dgm:cxnLst>
    <dgm:cxn modelId="{30190BDE-3800-4535-ABB9-4996C268A060}" type="presOf" srcId="{EA86F166-B5B7-4D99-9E1E-DF0B62E606A1}" destId="{7B67E802-FE13-43B0-A05A-6E40AAE200E7}" srcOrd="0" destOrd="0" presId="urn:microsoft.com/office/officeart/2005/8/layout/cycle2"/>
    <dgm:cxn modelId="{213206FE-6D47-4E53-924F-E9D366B3833A}" type="presOf" srcId="{EA86F166-B5B7-4D99-9E1E-DF0B62E606A1}" destId="{C102ACA9-7A5B-41BE-9E60-07EFAE364D30}" srcOrd="1" destOrd="0" presId="urn:microsoft.com/office/officeart/2005/8/layout/cycle2"/>
    <dgm:cxn modelId="{3B1EF4F4-72D6-4436-97DF-6983AFD04B6A}" srcId="{3024A22F-0C01-458C-815A-32D3C0890277}" destId="{1EC86C54-33B4-4FF3-B127-D26E8CD5E444}" srcOrd="2" destOrd="0" parTransId="{04CA10B6-7F56-402E-B147-A1F13C9F6CD4}" sibTransId="{EA86F166-B5B7-4D99-9E1E-DF0B62E606A1}"/>
    <dgm:cxn modelId="{34125286-8BAA-4367-96F7-1577389AB404}" type="presOf" srcId="{B5EF8261-448A-4ED3-85B0-CB411B130F14}" destId="{24A82CF5-6EFA-4753-91E3-4A6165D6282A}" srcOrd="0" destOrd="0" presId="urn:microsoft.com/office/officeart/2005/8/layout/cycle2"/>
    <dgm:cxn modelId="{686A9DB5-C555-4BF1-9910-48C6171DF9A8}" type="presOf" srcId="{1EC86C54-33B4-4FF3-B127-D26E8CD5E444}" destId="{CC78D673-BF0B-40FB-A384-E4BC8A736ECD}" srcOrd="0" destOrd="0" presId="urn:microsoft.com/office/officeart/2005/8/layout/cycle2"/>
    <dgm:cxn modelId="{B6278F0D-FD6B-4A8C-B873-FA7ACEB72DFA}" type="presOf" srcId="{EFABA62E-4C03-42FA-A8F3-E1938C6EABAD}" destId="{C9CD7512-1086-4659-A9BD-7A71085A62D7}" srcOrd="1" destOrd="0" presId="urn:microsoft.com/office/officeart/2005/8/layout/cycle2"/>
    <dgm:cxn modelId="{AE48D1D0-3A84-4204-BFCA-319F64E3B112}" type="presOf" srcId="{EC760945-8DF3-4F80-BB69-F9C8D95C7BDE}" destId="{4A7C21E5-B5AB-45FF-92F9-A568718E52DB}" srcOrd="0" destOrd="0" presId="urn:microsoft.com/office/officeart/2005/8/layout/cycle2"/>
    <dgm:cxn modelId="{EACE2BDB-1D57-462C-8C02-771113F967DC}" type="presOf" srcId="{EFABA62E-4C03-42FA-A8F3-E1938C6EABAD}" destId="{57CE12A1-D589-49BA-B583-5B547FFF3519}" srcOrd="0" destOrd="0" presId="urn:microsoft.com/office/officeart/2005/8/layout/cycle2"/>
    <dgm:cxn modelId="{3111DF1C-4A42-4432-9940-79B0A91377AD}" type="presOf" srcId="{EC760945-8DF3-4F80-BB69-F9C8D95C7BDE}" destId="{D5416919-42D2-49BB-BDCE-5D53BD6E9CDE}" srcOrd="1" destOrd="0" presId="urn:microsoft.com/office/officeart/2005/8/layout/cycle2"/>
    <dgm:cxn modelId="{6B260F52-E997-4E9A-B822-FE055344EEB1}" type="presOf" srcId="{3024A22F-0C01-458C-815A-32D3C0890277}" destId="{27C5A2DD-B6EE-4C67-A07B-CB26F1F1FC48}" srcOrd="0" destOrd="0" presId="urn:microsoft.com/office/officeart/2005/8/layout/cycle2"/>
    <dgm:cxn modelId="{D52EBCAD-702A-49A4-89B8-8CC5A72891CA}" srcId="{3024A22F-0C01-458C-815A-32D3C0890277}" destId="{B5EF8261-448A-4ED3-85B0-CB411B130F14}" srcOrd="1" destOrd="0" parTransId="{13D4F729-F4C1-4B02-B3CD-D6E38E788AD4}" sibTransId="{EC760945-8DF3-4F80-BB69-F9C8D95C7BDE}"/>
    <dgm:cxn modelId="{12F7C66D-AE54-445D-8EAD-0F819FA3E714}" srcId="{3024A22F-0C01-458C-815A-32D3C0890277}" destId="{F606696D-6C91-4276-9D78-E9A539EE277B}" srcOrd="0" destOrd="0" parTransId="{259A77D4-726F-411C-B41D-D104A885AEFE}" sibTransId="{EFABA62E-4C03-42FA-A8F3-E1938C6EABAD}"/>
    <dgm:cxn modelId="{DABEC730-16D7-401B-A9C8-BBAABD8AF9D6}" type="presOf" srcId="{F606696D-6C91-4276-9D78-E9A539EE277B}" destId="{1F9DBA02-93D0-4DE9-9A86-696A9687B8DB}" srcOrd="0" destOrd="0" presId="urn:microsoft.com/office/officeart/2005/8/layout/cycle2"/>
    <dgm:cxn modelId="{C649859E-3622-42A3-9A31-9390636DC119}" type="presParOf" srcId="{27C5A2DD-B6EE-4C67-A07B-CB26F1F1FC48}" destId="{1F9DBA02-93D0-4DE9-9A86-696A9687B8DB}" srcOrd="0" destOrd="0" presId="urn:microsoft.com/office/officeart/2005/8/layout/cycle2"/>
    <dgm:cxn modelId="{1AB51A28-BA0F-4885-AD38-8D03335CD1DB}" type="presParOf" srcId="{27C5A2DD-B6EE-4C67-A07B-CB26F1F1FC48}" destId="{57CE12A1-D589-49BA-B583-5B547FFF3519}" srcOrd="1" destOrd="0" presId="urn:microsoft.com/office/officeart/2005/8/layout/cycle2"/>
    <dgm:cxn modelId="{082596DB-0ADF-4050-BD03-973EBC3923B4}" type="presParOf" srcId="{57CE12A1-D589-49BA-B583-5B547FFF3519}" destId="{C9CD7512-1086-4659-A9BD-7A71085A62D7}" srcOrd="0" destOrd="0" presId="urn:microsoft.com/office/officeart/2005/8/layout/cycle2"/>
    <dgm:cxn modelId="{F7A6E040-191A-42E1-AE7F-0BF16FD26DB8}" type="presParOf" srcId="{27C5A2DD-B6EE-4C67-A07B-CB26F1F1FC48}" destId="{24A82CF5-6EFA-4753-91E3-4A6165D6282A}" srcOrd="2" destOrd="0" presId="urn:microsoft.com/office/officeart/2005/8/layout/cycle2"/>
    <dgm:cxn modelId="{CBC7A35E-788A-4713-8061-A9191646F73C}" type="presParOf" srcId="{27C5A2DD-B6EE-4C67-A07B-CB26F1F1FC48}" destId="{4A7C21E5-B5AB-45FF-92F9-A568718E52DB}" srcOrd="3" destOrd="0" presId="urn:microsoft.com/office/officeart/2005/8/layout/cycle2"/>
    <dgm:cxn modelId="{F21E6B7D-26CC-40C0-8298-24AC59F86F16}" type="presParOf" srcId="{4A7C21E5-B5AB-45FF-92F9-A568718E52DB}" destId="{D5416919-42D2-49BB-BDCE-5D53BD6E9CDE}" srcOrd="0" destOrd="0" presId="urn:microsoft.com/office/officeart/2005/8/layout/cycle2"/>
    <dgm:cxn modelId="{F299E568-C661-4AE8-9D29-0291B87C45C7}" type="presParOf" srcId="{27C5A2DD-B6EE-4C67-A07B-CB26F1F1FC48}" destId="{CC78D673-BF0B-40FB-A384-E4BC8A736ECD}" srcOrd="4" destOrd="0" presId="urn:microsoft.com/office/officeart/2005/8/layout/cycle2"/>
    <dgm:cxn modelId="{BE83DA40-2221-42DA-9C9C-946DC65AE08F}" type="presParOf" srcId="{27C5A2DD-B6EE-4C67-A07B-CB26F1F1FC48}" destId="{7B67E802-FE13-43B0-A05A-6E40AAE200E7}" srcOrd="5" destOrd="0" presId="urn:microsoft.com/office/officeart/2005/8/layout/cycle2"/>
    <dgm:cxn modelId="{451D83C3-0C5F-489F-BEFA-B32CE3E3DAB6}" type="presParOf" srcId="{7B67E802-FE13-43B0-A05A-6E40AAE200E7}" destId="{C102ACA9-7A5B-41BE-9E60-07EFAE364D30}" srcOrd="0" destOrd="0" presId="urn:microsoft.com/office/officeart/2005/8/layout/cycle2"/>
  </dgm:cxnLst>
  <dgm:bg>
    <a:solidFill>
      <a:srgbClr val="A162D0"/>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73C741F-3C77-4AF3-9397-B911D12064BF}" type="doc">
      <dgm:prSet loTypeId="urn:microsoft.com/office/officeart/2005/8/layout/default" loCatId="list" qsTypeId="urn:microsoft.com/office/officeart/2005/8/quickstyle/3d7" qsCatId="3D" csTypeId="urn:microsoft.com/office/officeart/2005/8/colors/accent1_2" csCatId="accent1" phldr="1"/>
      <dgm:spPr/>
      <dgm:t>
        <a:bodyPr/>
        <a:lstStyle/>
        <a:p>
          <a:endParaRPr lang="en-US"/>
        </a:p>
      </dgm:t>
    </dgm:pt>
    <dgm:pt modelId="{94C38F82-92F3-4E34-80A5-8C889A3ED668}">
      <dgm:prSet custT="1"/>
      <dgm:spPr/>
      <dgm:t>
        <a:bodyPr/>
        <a:lstStyle/>
        <a:p>
          <a:pPr rtl="0"/>
          <a:r>
            <a:rPr lang="en-US" sz="1600" baseline="0" dirty="0" smtClean="0">
              <a:latin typeface="Arial Black" panose="020B0A04020102020204" pitchFamily="34" charset="0"/>
            </a:rPr>
            <a:t>Field Work – (Riding along  veteran Transportation Managers -TMs</a:t>
          </a:r>
          <a:r>
            <a:rPr lang="en-US" sz="2100" baseline="0" dirty="0" smtClean="0">
              <a:latin typeface="Arial Black" panose="020B0A04020102020204" pitchFamily="34" charset="0"/>
            </a:rPr>
            <a:t>)</a:t>
          </a:r>
          <a:endParaRPr lang="en-US" sz="2100" dirty="0">
            <a:latin typeface="Arial Black" panose="020B0A04020102020204" pitchFamily="34" charset="0"/>
          </a:endParaRPr>
        </a:p>
      </dgm:t>
    </dgm:pt>
    <dgm:pt modelId="{B8A912AF-2817-407A-95B2-52C92649A07F}" type="parTrans" cxnId="{18B672CE-CE60-41C3-8F8C-628F1CF1759E}">
      <dgm:prSet/>
      <dgm:spPr/>
      <dgm:t>
        <a:bodyPr/>
        <a:lstStyle/>
        <a:p>
          <a:endParaRPr lang="en-US"/>
        </a:p>
      </dgm:t>
    </dgm:pt>
    <dgm:pt modelId="{A8F27EC8-5667-4ABC-9962-6C8D057E67C6}" type="sibTrans" cxnId="{18B672CE-CE60-41C3-8F8C-628F1CF1759E}">
      <dgm:prSet/>
      <dgm:spPr/>
      <dgm:t>
        <a:bodyPr/>
        <a:lstStyle/>
        <a:p>
          <a:endParaRPr lang="en-US"/>
        </a:p>
      </dgm:t>
    </dgm:pt>
    <dgm:pt modelId="{DCEAD2D9-25E4-40B8-B771-DA5A2F672925}">
      <dgm:prSet custT="1"/>
      <dgm:spPr/>
      <dgm:t>
        <a:bodyPr/>
        <a:lstStyle/>
        <a:p>
          <a:pPr rtl="0"/>
          <a:r>
            <a:rPr lang="en-US" sz="1600" baseline="0" dirty="0" smtClean="0">
              <a:latin typeface="Arial Black" panose="020B0A04020102020204" pitchFamily="34" charset="0"/>
            </a:rPr>
            <a:t>Control Center Training (Mentoring Controllers Communicating with TMs on the two-way radio.</a:t>
          </a:r>
          <a:endParaRPr lang="en-US" sz="1600" dirty="0">
            <a:latin typeface="Arial Black" panose="020B0A04020102020204" pitchFamily="34" charset="0"/>
          </a:endParaRPr>
        </a:p>
      </dgm:t>
    </dgm:pt>
    <dgm:pt modelId="{F813AADD-5D42-49A9-BAB6-EE8740A58422}" type="parTrans" cxnId="{87564691-E41C-4BF3-90FA-86B50F997328}">
      <dgm:prSet/>
      <dgm:spPr/>
      <dgm:t>
        <a:bodyPr/>
        <a:lstStyle/>
        <a:p>
          <a:endParaRPr lang="en-US"/>
        </a:p>
      </dgm:t>
    </dgm:pt>
    <dgm:pt modelId="{22B92D4B-017E-4F95-BF2E-D9FFD3D01CA4}" type="sibTrans" cxnId="{87564691-E41C-4BF3-90FA-86B50F997328}">
      <dgm:prSet/>
      <dgm:spPr/>
      <dgm:t>
        <a:bodyPr/>
        <a:lstStyle/>
        <a:p>
          <a:endParaRPr lang="en-US"/>
        </a:p>
      </dgm:t>
    </dgm:pt>
    <dgm:pt modelId="{0A446449-4AD0-4C67-A127-98492D0699A8}">
      <dgm:prSet custT="1"/>
      <dgm:spPr/>
      <dgm:t>
        <a:bodyPr/>
        <a:lstStyle/>
        <a:p>
          <a:pPr rtl="0"/>
          <a:r>
            <a:rPr lang="en-US" sz="1600" baseline="0" dirty="0" smtClean="0">
              <a:latin typeface="Arial Black" panose="020B0A04020102020204" pitchFamily="34" charset="0"/>
            </a:rPr>
            <a:t>Regional Rail Training (The Newly Hired TMs travel in the Company Van along the numerous Regional Rail Stations for Emergency service)</a:t>
          </a:r>
          <a:endParaRPr lang="en-US" sz="1600" dirty="0">
            <a:latin typeface="Arial Black" panose="020B0A04020102020204" pitchFamily="34" charset="0"/>
          </a:endParaRPr>
        </a:p>
      </dgm:t>
    </dgm:pt>
    <dgm:pt modelId="{1103E259-8441-4D96-8F17-A84F13A319A3}" type="parTrans" cxnId="{671FC999-1082-4E73-950B-367C8F7E381B}">
      <dgm:prSet/>
      <dgm:spPr/>
      <dgm:t>
        <a:bodyPr/>
        <a:lstStyle/>
        <a:p>
          <a:endParaRPr lang="en-US"/>
        </a:p>
      </dgm:t>
    </dgm:pt>
    <dgm:pt modelId="{72D02057-FF87-4ACD-B337-BB117BED1241}" type="sibTrans" cxnId="{671FC999-1082-4E73-950B-367C8F7E381B}">
      <dgm:prSet/>
      <dgm:spPr/>
      <dgm:t>
        <a:bodyPr/>
        <a:lstStyle/>
        <a:p>
          <a:endParaRPr lang="en-US"/>
        </a:p>
      </dgm:t>
    </dgm:pt>
    <dgm:pt modelId="{D9086F3F-030B-425A-AB1C-FDE93256FBAD}">
      <dgm:prSet custT="1"/>
      <dgm:spPr/>
      <dgm:t>
        <a:bodyPr/>
        <a:lstStyle/>
        <a:p>
          <a:pPr rtl="0"/>
          <a:r>
            <a:rPr lang="en-US" sz="1600" baseline="0" dirty="0" smtClean="0">
              <a:latin typeface="Arial Black" panose="020B0A04020102020204" pitchFamily="34" charset="0"/>
            </a:rPr>
            <a:t>Group two Newly Hired TMs to work together in the different zones throughout the City </a:t>
          </a:r>
          <a:endParaRPr lang="en-US" sz="1600" dirty="0">
            <a:latin typeface="Arial Black" panose="020B0A04020102020204" pitchFamily="34" charset="0"/>
          </a:endParaRPr>
        </a:p>
      </dgm:t>
    </dgm:pt>
    <dgm:pt modelId="{1B58E52B-D407-4375-8DB4-F9EFC2C9EBED}" type="parTrans" cxnId="{0729B339-4115-4E5E-85C6-E21EA12435D5}">
      <dgm:prSet/>
      <dgm:spPr/>
      <dgm:t>
        <a:bodyPr/>
        <a:lstStyle/>
        <a:p>
          <a:endParaRPr lang="en-US"/>
        </a:p>
      </dgm:t>
    </dgm:pt>
    <dgm:pt modelId="{21660755-3168-4A25-823B-8337B4124B40}" type="sibTrans" cxnId="{0729B339-4115-4E5E-85C6-E21EA12435D5}">
      <dgm:prSet/>
      <dgm:spPr/>
      <dgm:t>
        <a:bodyPr/>
        <a:lstStyle/>
        <a:p>
          <a:endParaRPr lang="en-US"/>
        </a:p>
      </dgm:t>
    </dgm:pt>
    <dgm:pt modelId="{F4F85592-828D-487D-B8F6-64FA63C1066E}" type="pres">
      <dgm:prSet presAssocID="{D73C741F-3C77-4AF3-9397-B911D12064BF}" presName="diagram" presStyleCnt="0">
        <dgm:presLayoutVars>
          <dgm:dir/>
          <dgm:resizeHandles val="exact"/>
        </dgm:presLayoutVars>
      </dgm:prSet>
      <dgm:spPr/>
      <dgm:t>
        <a:bodyPr/>
        <a:lstStyle/>
        <a:p>
          <a:endParaRPr lang="en-US"/>
        </a:p>
      </dgm:t>
    </dgm:pt>
    <dgm:pt modelId="{470AD0AC-EE2A-41F6-B553-B7AF87705F07}" type="pres">
      <dgm:prSet presAssocID="{94C38F82-92F3-4E34-80A5-8C889A3ED668}" presName="node" presStyleLbl="node1" presStyleIdx="0" presStyleCnt="4" custLinFactNeighborX="1206">
        <dgm:presLayoutVars>
          <dgm:bulletEnabled val="1"/>
        </dgm:presLayoutVars>
      </dgm:prSet>
      <dgm:spPr/>
      <dgm:t>
        <a:bodyPr/>
        <a:lstStyle/>
        <a:p>
          <a:endParaRPr lang="en-US"/>
        </a:p>
      </dgm:t>
    </dgm:pt>
    <dgm:pt modelId="{7BA36742-9371-4DFD-9C0F-7F5AA6505A98}" type="pres">
      <dgm:prSet presAssocID="{A8F27EC8-5667-4ABC-9962-6C8D057E67C6}" presName="sibTrans" presStyleCnt="0"/>
      <dgm:spPr/>
    </dgm:pt>
    <dgm:pt modelId="{CB10A2C0-493B-428B-BCAB-69B25EC98F90}" type="pres">
      <dgm:prSet presAssocID="{DCEAD2D9-25E4-40B8-B771-DA5A2F672925}" presName="node" presStyleLbl="node1" presStyleIdx="1" presStyleCnt="4">
        <dgm:presLayoutVars>
          <dgm:bulletEnabled val="1"/>
        </dgm:presLayoutVars>
      </dgm:prSet>
      <dgm:spPr/>
      <dgm:t>
        <a:bodyPr/>
        <a:lstStyle/>
        <a:p>
          <a:endParaRPr lang="en-US"/>
        </a:p>
      </dgm:t>
    </dgm:pt>
    <dgm:pt modelId="{EF8F1203-9626-4608-940E-4CF9875C9E02}" type="pres">
      <dgm:prSet presAssocID="{22B92D4B-017E-4F95-BF2E-D9FFD3D01CA4}" presName="sibTrans" presStyleCnt="0"/>
      <dgm:spPr/>
    </dgm:pt>
    <dgm:pt modelId="{96F7CF33-0B9D-4AD0-AF59-BCEDCF57F4E9}" type="pres">
      <dgm:prSet presAssocID="{0A446449-4AD0-4C67-A127-98492D0699A8}" presName="node" presStyleLbl="node1" presStyleIdx="2" presStyleCnt="4">
        <dgm:presLayoutVars>
          <dgm:bulletEnabled val="1"/>
        </dgm:presLayoutVars>
      </dgm:prSet>
      <dgm:spPr/>
      <dgm:t>
        <a:bodyPr/>
        <a:lstStyle/>
        <a:p>
          <a:endParaRPr lang="en-US"/>
        </a:p>
      </dgm:t>
    </dgm:pt>
    <dgm:pt modelId="{CA5D79DA-EEBE-4E5A-AE8C-9FC195E4CE63}" type="pres">
      <dgm:prSet presAssocID="{72D02057-FF87-4ACD-B337-BB117BED1241}" presName="sibTrans" presStyleCnt="0"/>
      <dgm:spPr/>
    </dgm:pt>
    <dgm:pt modelId="{B5ECC9D9-A02F-4424-B4EB-AC3943EC2672}" type="pres">
      <dgm:prSet presAssocID="{D9086F3F-030B-425A-AB1C-FDE93256FBAD}" presName="node" presStyleLbl="node1" presStyleIdx="3" presStyleCnt="4">
        <dgm:presLayoutVars>
          <dgm:bulletEnabled val="1"/>
        </dgm:presLayoutVars>
      </dgm:prSet>
      <dgm:spPr/>
      <dgm:t>
        <a:bodyPr/>
        <a:lstStyle/>
        <a:p>
          <a:endParaRPr lang="en-US"/>
        </a:p>
      </dgm:t>
    </dgm:pt>
  </dgm:ptLst>
  <dgm:cxnLst>
    <dgm:cxn modelId="{87564691-E41C-4BF3-90FA-86B50F997328}" srcId="{D73C741F-3C77-4AF3-9397-B911D12064BF}" destId="{DCEAD2D9-25E4-40B8-B771-DA5A2F672925}" srcOrd="1" destOrd="0" parTransId="{F813AADD-5D42-49A9-BAB6-EE8740A58422}" sibTransId="{22B92D4B-017E-4F95-BF2E-D9FFD3D01CA4}"/>
    <dgm:cxn modelId="{0729B339-4115-4E5E-85C6-E21EA12435D5}" srcId="{D73C741F-3C77-4AF3-9397-B911D12064BF}" destId="{D9086F3F-030B-425A-AB1C-FDE93256FBAD}" srcOrd="3" destOrd="0" parTransId="{1B58E52B-D407-4375-8DB4-F9EFC2C9EBED}" sibTransId="{21660755-3168-4A25-823B-8337B4124B40}"/>
    <dgm:cxn modelId="{671FC999-1082-4E73-950B-367C8F7E381B}" srcId="{D73C741F-3C77-4AF3-9397-B911D12064BF}" destId="{0A446449-4AD0-4C67-A127-98492D0699A8}" srcOrd="2" destOrd="0" parTransId="{1103E259-8441-4D96-8F17-A84F13A319A3}" sibTransId="{72D02057-FF87-4ACD-B337-BB117BED1241}"/>
    <dgm:cxn modelId="{17AE708E-515E-4F32-A323-0661CAE3AA46}" type="presOf" srcId="{DCEAD2D9-25E4-40B8-B771-DA5A2F672925}" destId="{CB10A2C0-493B-428B-BCAB-69B25EC98F90}" srcOrd="0" destOrd="0" presId="urn:microsoft.com/office/officeart/2005/8/layout/default"/>
    <dgm:cxn modelId="{0CF146F7-535C-4BF3-9882-A1271FFCFF38}" type="presOf" srcId="{D73C741F-3C77-4AF3-9397-B911D12064BF}" destId="{F4F85592-828D-487D-B8F6-64FA63C1066E}" srcOrd="0" destOrd="0" presId="urn:microsoft.com/office/officeart/2005/8/layout/default"/>
    <dgm:cxn modelId="{851676B9-C2B4-4805-831C-DC3BFBA3BED8}" type="presOf" srcId="{94C38F82-92F3-4E34-80A5-8C889A3ED668}" destId="{470AD0AC-EE2A-41F6-B553-B7AF87705F07}" srcOrd="0" destOrd="0" presId="urn:microsoft.com/office/officeart/2005/8/layout/default"/>
    <dgm:cxn modelId="{DF2CC7B9-3304-40FC-AD97-93C38C154930}" type="presOf" srcId="{D9086F3F-030B-425A-AB1C-FDE93256FBAD}" destId="{B5ECC9D9-A02F-4424-B4EB-AC3943EC2672}" srcOrd="0" destOrd="0" presId="urn:microsoft.com/office/officeart/2005/8/layout/default"/>
    <dgm:cxn modelId="{18B672CE-CE60-41C3-8F8C-628F1CF1759E}" srcId="{D73C741F-3C77-4AF3-9397-B911D12064BF}" destId="{94C38F82-92F3-4E34-80A5-8C889A3ED668}" srcOrd="0" destOrd="0" parTransId="{B8A912AF-2817-407A-95B2-52C92649A07F}" sibTransId="{A8F27EC8-5667-4ABC-9962-6C8D057E67C6}"/>
    <dgm:cxn modelId="{597D1AEF-41AC-4A82-B277-549B2AB5FEB6}" type="presOf" srcId="{0A446449-4AD0-4C67-A127-98492D0699A8}" destId="{96F7CF33-0B9D-4AD0-AF59-BCEDCF57F4E9}" srcOrd="0" destOrd="0" presId="urn:microsoft.com/office/officeart/2005/8/layout/default"/>
    <dgm:cxn modelId="{32924610-EC0E-41E2-93F8-9C722EBB83CF}" type="presParOf" srcId="{F4F85592-828D-487D-B8F6-64FA63C1066E}" destId="{470AD0AC-EE2A-41F6-B553-B7AF87705F07}" srcOrd="0" destOrd="0" presId="urn:microsoft.com/office/officeart/2005/8/layout/default"/>
    <dgm:cxn modelId="{B8FC3436-20A6-438C-A2E3-BB07FCB2F589}" type="presParOf" srcId="{F4F85592-828D-487D-B8F6-64FA63C1066E}" destId="{7BA36742-9371-4DFD-9C0F-7F5AA6505A98}" srcOrd="1" destOrd="0" presId="urn:microsoft.com/office/officeart/2005/8/layout/default"/>
    <dgm:cxn modelId="{AEFC4C50-CBA9-4A3B-9C19-A96294598D60}" type="presParOf" srcId="{F4F85592-828D-487D-B8F6-64FA63C1066E}" destId="{CB10A2C0-493B-428B-BCAB-69B25EC98F90}" srcOrd="2" destOrd="0" presId="urn:microsoft.com/office/officeart/2005/8/layout/default"/>
    <dgm:cxn modelId="{FE5D5C41-CFA0-47B0-B8EF-9B76070B8B46}" type="presParOf" srcId="{F4F85592-828D-487D-B8F6-64FA63C1066E}" destId="{EF8F1203-9626-4608-940E-4CF9875C9E02}" srcOrd="3" destOrd="0" presId="urn:microsoft.com/office/officeart/2005/8/layout/default"/>
    <dgm:cxn modelId="{DC309D73-8B0B-428B-9EF2-F15A41D33A4D}" type="presParOf" srcId="{F4F85592-828D-487D-B8F6-64FA63C1066E}" destId="{96F7CF33-0B9D-4AD0-AF59-BCEDCF57F4E9}" srcOrd="4" destOrd="0" presId="urn:microsoft.com/office/officeart/2005/8/layout/default"/>
    <dgm:cxn modelId="{014486B1-D4DD-45D7-B0AC-B0AEEEF48F3A}" type="presParOf" srcId="{F4F85592-828D-487D-B8F6-64FA63C1066E}" destId="{CA5D79DA-EEBE-4E5A-AE8C-9FC195E4CE63}" srcOrd="5" destOrd="0" presId="urn:microsoft.com/office/officeart/2005/8/layout/default"/>
    <dgm:cxn modelId="{986ABEBD-3CCC-456F-A7D1-F46209B92E47}" type="presParOf" srcId="{F4F85592-828D-487D-B8F6-64FA63C1066E}" destId="{B5ECC9D9-A02F-4424-B4EB-AC3943EC267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65A31-929F-4E7D-B45E-9662B623D3E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50DAA42-C118-4CD1-8E64-FE988A7263B0}">
      <dgm:prSet phldrT="[Text]" custT="1"/>
      <dgm:spPr>
        <a:solidFill>
          <a:srgbClr val="A162D0"/>
        </a:solidFill>
      </dgm:spPr>
      <dgm:t>
        <a:bodyPr/>
        <a:lstStyle/>
        <a:p>
          <a:r>
            <a:rPr lang="en-US" sz="1600" b="1" dirty="0" smtClean="0">
              <a:solidFill>
                <a:schemeClr val="tx1"/>
              </a:solidFill>
              <a:latin typeface="Arial Black" panose="020B0A04020102020204" pitchFamily="34" charset="0"/>
              <a:cs typeface="Times New Roman" panose="02020603050405020304" pitchFamily="18" charset="0"/>
            </a:rPr>
            <a:t>Trainees Perspectives</a:t>
          </a:r>
          <a:endParaRPr lang="en-US" sz="1600" b="1" dirty="0">
            <a:solidFill>
              <a:schemeClr val="tx1"/>
            </a:solidFill>
            <a:latin typeface="Arial Black" panose="020B0A04020102020204" pitchFamily="34" charset="0"/>
            <a:cs typeface="Times New Roman" panose="02020603050405020304" pitchFamily="18" charset="0"/>
          </a:endParaRPr>
        </a:p>
      </dgm:t>
    </dgm:pt>
    <dgm:pt modelId="{447184C5-3725-47E0-A128-87CF4FE4DE45}" type="parTrans" cxnId="{7A52A08F-E086-4F24-90AD-F7573CDF417B}">
      <dgm:prSet/>
      <dgm:spPr/>
      <dgm:t>
        <a:bodyPr/>
        <a:lstStyle/>
        <a:p>
          <a:endParaRPr lang="en-US"/>
        </a:p>
      </dgm:t>
    </dgm:pt>
    <dgm:pt modelId="{14269FBE-95F7-466E-B210-491626959C0E}" type="sibTrans" cxnId="{7A52A08F-E086-4F24-90AD-F7573CDF417B}">
      <dgm:prSet/>
      <dgm:spPr/>
      <dgm:t>
        <a:bodyPr/>
        <a:lstStyle/>
        <a:p>
          <a:endParaRPr lang="en-US"/>
        </a:p>
      </dgm:t>
    </dgm:pt>
    <dgm:pt modelId="{CC5CCEF6-B654-4839-B427-DA2CC88EF167}">
      <dgm:prSet phldrT="[Text]" custT="1"/>
      <dgm:spPr>
        <a:solidFill>
          <a:srgbClr val="A162D0"/>
        </a:solidFill>
      </dgm:spPr>
      <dgm:t>
        <a:bodyPr/>
        <a:lstStyle/>
        <a:p>
          <a:r>
            <a:rPr lang="en-US" sz="1600" b="1" dirty="0" smtClean="0">
              <a:solidFill>
                <a:schemeClr val="tx1"/>
              </a:solidFill>
              <a:latin typeface="Arial Black" panose="020B0A04020102020204" pitchFamily="34" charset="0"/>
            </a:rPr>
            <a:t>Percentage of Trainees Passing</a:t>
          </a:r>
        </a:p>
        <a:p>
          <a:r>
            <a:rPr lang="en-US" sz="1600" b="1" dirty="0" smtClean="0">
              <a:solidFill>
                <a:schemeClr val="tx1"/>
              </a:solidFill>
              <a:latin typeface="Arial Black" panose="020B0A04020102020204" pitchFamily="34" charset="0"/>
            </a:rPr>
            <a:t>65%</a:t>
          </a:r>
          <a:endParaRPr lang="en-US" sz="1600" b="1" dirty="0">
            <a:solidFill>
              <a:schemeClr val="tx1"/>
            </a:solidFill>
            <a:latin typeface="Arial Black" panose="020B0A04020102020204" pitchFamily="34" charset="0"/>
          </a:endParaRPr>
        </a:p>
      </dgm:t>
    </dgm:pt>
    <dgm:pt modelId="{51A7B2B1-2015-49A6-8476-D2D717CEB96B}" type="parTrans" cxnId="{79CD4E0F-6F7F-488F-AB7F-5F561D24DAE7}">
      <dgm:prSet/>
      <dgm:spPr/>
      <dgm:t>
        <a:bodyPr/>
        <a:lstStyle/>
        <a:p>
          <a:endParaRPr lang="en-US"/>
        </a:p>
      </dgm:t>
    </dgm:pt>
    <dgm:pt modelId="{CBD50B97-0751-422C-B2BC-EE18E68C4992}" type="sibTrans" cxnId="{79CD4E0F-6F7F-488F-AB7F-5F561D24DAE7}">
      <dgm:prSet/>
      <dgm:spPr/>
      <dgm:t>
        <a:bodyPr/>
        <a:lstStyle/>
        <a:p>
          <a:endParaRPr lang="en-US"/>
        </a:p>
      </dgm:t>
    </dgm:pt>
    <dgm:pt modelId="{C4C4781B-0054-41D7-80F1-796E091F22AF}">
      <dgm:prSet phldrT="[Text]" custT="1"/>
      <dgm:spPr>
        <a:solidFill>
          <a:srgbClr val="A162D0"/>
        </a:solidFill>
      </dgm:spPr>
      <dgm:t>
        <a:bodyPr/>
        <a:lstStyle/>
        <a:p>
          <a:r>
            <a:rPr lang="en-US" sz="1600" b="1" dirty="0" smtClean="0">
              <a:solidFill>
                <a:schemeClr val="tx1"/>
              </a:solidFill>
              <a:latin typeface="Arial Black" panose="020B0A04020102020204" pitchFamily="34" charset="0"/>
            </a:rPr>
            <a:t>Final Test Scores</a:t>
          </a:r>
        </a:p>
        <a:p>
          <a:r>
            <a:rPr lang="en-US" sz="1600" b="1" dirty="0" smtClean="0">
              <a:solidFill>
                <a:schemeClr val="tx1"/>
              </a:solidFill>
              <a:latin typeface="Arial Black" panose="020B0A04020102020204" pitchFamily="34" charset="0"/>
            </a:rPr>
            <a:t>80%</a:t>
          </a:r>
          <a:endParaRPr lang="en-US" sz="1600" b="1" dirty="0">
            <a:solidFill>
              <a:schemeClr val="tx1"/>
            </a:solidFill>
            <a:latin typeface="Arial Black" panose="020B0A04020102020204" pitchFamily="34" charset="0"/>
          </a:endParaRPr>
        </a:p>
      </dgm:t>
    </dgm:pt>
    <dgm:pt modelId="{7EC4697F-1E9F-4A88-9161-ABC142151F63}" type="parTrans" cxnId="{70ED60C0-759F-4F4D-9485-AC800DD5C73C}">
      <dgm:prSet/>
      <dgm:spPr/>
      <dgm:t>
        <a:bodyPr/>
        <a:lstStyle/>
        <a:p>
          <a:endParaRPr lang="en-US"/>
        </a:p>
      </dgm:t>
    </dgm:pt>
    <dgm:pt modelId="{C025712E-CC55-480B-8A19-29A1858CE501}" type="sibTrans" cxnId="{70ED60C0-759F-4F4D-9485-AC800DD5C73C}">
      <dgm:prSet/>
      <dgm:spPr/>
      <dgm:t>
        <a:bodyPr/>
        <a:lstStyle/>
        <a:p>
          <a:endParaRPr lang="en-US"/>
        </a:p>
      </dgm:t>
    </dgm:pt>
    <dgm:pt modelId="{BA04605F-BA9E-4E69-8C0F-9016C67097C7}">
      <dgm:prSet phldrT="[Text]" custT="1"/>
      <dgm:spPr>
        <a:solidFill>
          <a:srgbClr val="A162D0"/>
        </a:solidFill>
      </dgm:spPr>
      <dgm:t>
        <a:bodyPr/>
        <a:lstStyle/>
        <a:p>
          <a:r>
            <a:rPr lang="en-US" sz="1600" b="1" dirty="0" smtClean="0">
              <a:solidFill>
                <a:schemeClr val="tx1"/>
              </a:solidFill>
              <a:latin typeface="Arial Black" panose="020B0A04020102020204" pitchFamily="34" charset="0"/>
            </a:rPr>
            <a:t>Numerical Summary</a:t>
          </a:r>
        </a:p>
        <a:p>
          <a:r>
            <a:rPr lang="en-US" sz="1600" b="1" dirty="0" smtClean="0">
              <a:solidFill>
                <a:schemeClr val="tx1"/>
              </a:solidFill>
              <a:latin typeface="Arial Black" panose="020B0A04020102020204" pitchFamily="34" charset="0"/>
            </a:rPr>
            <a:t>90%</a:t>
          </a:r>
          <a:endParaRPr lang="en-US" sz="1600" b="1" dirty="0">
            <a:solidFill>
              <a:schemeClr val="tx1"/>
            </a:solidFill>
            <a:latin typeface="Arial Black" panose="020B0A04020102020204" pitchFamily="34" charset="0"/>
          </a:endParaRPr>
        </a:p>
      </dgm:t>
    </dgm:pt>
    <dgm:pt modelId="{445ED695-97FA-4FB5-AA82-2F737628FF50}" type="parTrans" cxnId="{D1FC1F60-5F38-436B-A8D2-175AE43C827D}">
      <dgm:prSet/>
      <dgm:spPr/>
      <dgm:t>
        <a:bodyPr/>
        <a:lstStyle/>
        <a:p>
          <a:endParaRPr lang="en-US"/>
        </a:p>
      </dgm:t>
    </dgm:pt>
    <dgm:pt modelId="{1CF84EE0-1F02-45E1-BD8A-05FEEF2752A3}" type="sibTrans" cxnId="{D1FC1F60-5F38-436B-A8D2-175AE43C827D}">
      <dgm:prSet/>
      <dgm:spPr/>
      <dgm:t>
        <a:bodyPr/>
        <a:lstStyle/>
        <a:p>
          <a:endParaRPr lang="en-US"/>
        </a:p>
      </dgm:t>
    </dgm:pt>
    <dgm:pt modelId="{873EE2C1-E00C-464F-8A59-39D13FD2F733}" type="pres">
      <dgm:prSet presAssocID="{64465A31-929F-4E7D-B45E-9662B623D3E8}" presName="matrix" presStyleCnt="0">
        <dgm:presLayoutVars>
          <dgm:chMax val="1"/>
          <dgm:dir/>
          <dgm:resizeHandles val="exact"/>
        </dgm:presLayoutVars>
      </dgm:prSet>
      <dgm:spPr/>
      <dgm:t>
        <a:bodyPr/>
        <a:lstStyle/>
        <a:p>
          <a:endParaRPr lang="en-US"/>
        </a:p>
      </dgm:t>
    </dgm:pt>
    <dgm:pt modelId="{D2FE09A9-DFB3-46AE-8FF9-65BC6A1D4B4E}" type="pres">
      <dgm:prSet presAssocID="{64465A31-929F-4E7D-B45E-9662B623D3E8}" presName="diamond" presStyleLbl="bgShp" presStyleIdx="0" presStyleCnt="1"/>
      <dgm:spPr>
        <a:solidFill>
          <a:srgbClr val="A162D0"/>
        </a:solidFill>
      </dgm:spPr>
    </dgm:pt>
    <dgm:pt modelId="{D913CFA1-D1D4-4163-AB3C-4A23FD81593C}" type="pres">
      <dgm:prSet presAssocID="{64465A31-929F-4E7D-B45E-9662B623D3E8}" presName="quad1" presStyleLbl="node1" presStyleIdx="0" presStyleCnt="4" custLinFactNeighborX="-2788" custLinFactNeighborY="1865">
        <dgm:presLayoutVars>
          <dgm:chMax val="0"/>
          <dgm:chPref val="0"/>
          <dgm:bulletEnabled val="1"/>
        </dgm:presLayoutVars>
      </dgm:prSet>
      <dgm:spPr/>
      <dgm:t>
        <a:bodyPr/>
        <a:lstStyle/>
        <a:p>
          <a:endParaRPr lang="en-US"/>
        </a:p>
      </dgm:t>
    </dgm:pt>
    <dgm:pt modelId="{38E9034D-8889-40E5-98DF-717D7DFD8343}" type="pres">
      <dgm:prSet presAssocID="{64465A31-929F-4E7D-B45E-9662B623D3E8}" presName="quad2" presStyleLbl="node1" presStyleIdx="1" presStyleCnt="4">
        <dgm:presLayoutVars>
          <dgm:chMax val="0"/>
          <dgm:chPref val="0"/>
          <dgm:bulletEnabled val="1"/>
        </dgm:presLayoutVars>
      </dgm:prSet>
      <dgm:spPr/>
      <dgm:t>
        <a:bodyPr/>
        <a:lstStyle/>
        <a:p>
          <a:endParaRPr lang="en-US"/>
        </a:p>
      </dgm:t>
    </dgm:pt>
    <dgm:pt modelId="{06518045-A618-45B5-AA8E-1E02B1F2C1E4}" type="pres">
      <dgm:prSet presAssocID="{64465A31-929F-4E7D-B45E-9662B623D3E8}" presName="quad3" presStyleLbl="node1" presStyleIdx="2" presStyleCnt="4">
        <dgm:presLayoutVars>
          <dgm:chMax val="0"/>
          <dgm:chPref val="0"/>
          <dgm:bulletEnabled val="1"/>
        </dgm:presLayoutVars>
      </dgm:prSet>
      <dgm:spPr/>
      <dgm:t>
        <a:bodyPr/>
        <a:lstStyle/>
        <a:p>
          <a:endParaRPr lang="en-US"/>
        </a:p>
      </dgm:t>
    </dgm:pt>
    <dgm:pt modelId="{D3DD45E5-1038-4E84-B37E-6EDA94767F8F}" type="pres">
      <dgm:prSet presAssocID="{64465A31-929F-4E7D-B45E-9662B623D3E8}" presName="quad4" presStyleLbl="node1" presStyleIdx="3" presStyleCnt="4">
        <dgm:presLayoutVars>
          <dgm:chMax val="0"/>
          <dgm:chPref val="0"/>
          <dgm:bulletEnabled val="1"/>
        </dgm:presLayoutVars>
      </dgm:prSet>
      <dgm:spPr/>
      <dgm:t>
        <a:bodyPr/>
        <a:lstStyle/>
        <a:p>
          <a:endParaRPr lang="en-US"/>
        </a:p>
      </dgm:t>
    </dgm:pt>
  </dgm:ptLst>
  <dgm:cxnLst>
    <dgm:cxn modelId="{5386474A-CE0D-4186-9C7D-DFD4431FE5F8}" type="presOf" srcId="{64465A31-929F-4E7D-B45E-9662B623D3E8}" destId="{873EE2C1-E00C-464F-8A59-39D13FD2F733}" srcOrd="0" destOrd="0" presId="urn:microsoft.com/office/officeart/2005/8/layout/matrix3"/>
    <dgm:cxn modelId="{7A52A08F-E086-4F24-90AD-F7573CDF417B}" srcId="{64465A31-929F-4E7D-B45E-9662B623D3E8}" destId="{650DAA42-C118-4CD1-8E64-FE988A7263B0}" srcOrd="0" destOrd="0" parTransId="{447184C5-3725-47E0-A128-87CF4FE4DE45}" sibTransId="{14269FBE-95F7-466E-B210-491626959C0E}"/>
    <dgm:cxn modelId="{79CD4E0F-6F7F-488F-AB7F-5F561D24DAE7}" srcId="{64465A31-929F-4E7D-B45E-9662B623D3E8}" destId="{CC5CCEF6-B654-4839-B427-DA2CC88EF167}" srcOrd="1" destOrd="0" parTransId="{51A7B2B1-2015-49A6-8476-D2D717CEB96B}" sibTransId="{CBD50B97-0751-422C-B2BC-EE18E68C4992}"/>
    <dgm:cxn modelId="{1F82C600-A99E-4EFE-B549-7A88775AD6D7}" type="presOf" srcId="{650DAA42-C118-4CD1-8E64-FE988A7263B0}" destId="{D913CFA1-D1D4-4163-AB3C-4A23FD81593C}" srcOrd="0" destOrd="0" presId="urn:microsoft.com/office/officeart/2005/8/layout/matrix3"/>
    <dgm:cxn modelId="{D1FC1F60-5F38-436B-A8D2-175AE43C827D}" srcId="{64465A31-929F-4E7D-B45E-9662B623D3E8}" destId="{BA04605F-BA9E-4E69-8C0F-9016C67097C7}" srcOrd="3" destOrd="0" parTransId="{445ED695-97FA-4FB5-AA82-2F737628FF50}" sibTransId="{1CF84EE0-1F02-45E1-BD8A-05FEEF2752A3}"/>
    <dgm:cxn modelId="{70ED60C0-759F-4F4D-9485-AC800DD5C73C}" srcId="{64465A31-929F-4E7D-B45E-9662B623D3E8}" destId="{C4C4781B-0054-41D7-80F1-796E091F22AF}" srcOrd="2" destOrd="0" parTransId="{7EC4697F-1E9F-4A88-9161-ABC142151F63}" sibTransId="{C025712E-CC55-480B-8A19-29A1858CE501}"/>
    <dgm:cxn modelId="{173A2EC5-89D2-4360-82E5-8239E894F3E6}" type="presOf" srcId="{CC5CCEF6-B654-4839-B427-DA2CC88EF167}" destId="{38E9034D-8889-40E5-98DF-717D7DFD8343}" srcOrd="0" destOrd="0" presId="urn:microsoft.com/office/officeart/2005/8/layout/matrix3"/>
    <dgm:cxn modelId="{04FA1C25-B689-465F-AC2C-D29C328D5255}" type="presOf" srcId="{C4C4781B-0054-41D7-80F1-796E091F22AF}" destId="{06518045-A618-45B5-AA8E-1E02B1F2C1E4}" srcOrd="0" destOrd="0" presId="urn:microsoft.com/office/officeart/2005/8/layout/matrix3"/>
    <dgm:cxn modelId="{496B17EE-E7F8-45E7-8599-7696192464EC}" type="presOf" srcId="{BA04605F-BA9E-4E69-8C0F-9016C67097C7}" destId="{D3DD45E5-1038-4E84-B37E-6EDA94767F8F}" srcOrd="0" destOrd="0" presId="urn:microsoft.com/office/officeart/2005/8/layout/matrix3"/>
    <dgm:cxn modelId="{BB94AB62-2533-4E49-BD69-9CDBA7D71663}" type="presParOf" srcId="{873EE2C1-E00C-464F-8A59-39D13FD2F733}" destId="{D2FE09A9-DFB3-46AE-8FF9-65BC6A1D4B4E}" srcOrd="0" destOrd="0" presId="urn:microsoft.com/office/officeart/2005/8/layout/matrix3"/>
    <dgm:cxn modelId="{0CD3B8E2-3BAB-4705-9740-F17624AA0ED8}" type="presParOf" srcId="{873EE2C1-E00C-464F-8A59-39D13FD2F733}" destId="{D913CFA1-D1D4-4163-AB3C-4A23FD81593C}" srcOrd="1" destOrd="0" presId="urn:microsoft.com/office/officeart/2005/8/layout/matrix3"/>
    <dgm:cxn modelId="{5E16A9F9-149F-4482-A424-015DB7BAF5A1}" type="presParOf" srcId="{873EE2C1-E00C-464F-8A59-39D13FD2F733}" destId="{38E9034D-8889-40E5-98DF-717D7DFD8343}" srcOrd="2" destOrd="0" presId="urn:microsoft.com/office/officeart/2005/8/layout/matrix3"/>
    <dgm:cxn modelId="{66FACDC3-D110-49FF-B509-9E8A7E4DD69F}" type="presParOf" srcId="{873EE2C1-E00C-464F-8A59-39D13FD2F733}" destId="{06518045-A618-45B5-AA8E-1E02B1F2C1E4}" srcOrd="3" destOrd="0" presId="urn:microsoft.com/office/officeart/2005/8/layout/matrix3"/>
    <dgm:cxn modelId="{A529C355-EC98-4860-A5DD-CEF31C833D53}" type="presParOf" srcId="{873EE2C1-E00C-464F-8A59-39D13FD2F733}" destId="{D3DD45E5-1038-4E84-B37E-6EDA94767F8F}"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A4FDB-4745-4611-82F0-EFD6D548CF95}" type="datetimeFigureOut">
              <a:rPr lang="en-US" smtClean="0"/>
              <a:t>11/17/2019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4F8ED-BEE9-45F3-8CB8-9C18D435F4AC}" type="slidenum">
              <a:rPr lang="en-US" smtClean="0"/>
              <a:t>‹#›</a:t>
            </a:fld>
            <a:endParaRPr lang="en-US" dirty="0"/>
          </a:p>
        </p:txBody>
      </p:sp>
    </p:spTree>
    <p:extLst>
      <p:ext uri="{BB962C8B-B14F-4D97-AF65-F5344CB8AC3E}">
        <p14:creationId xmlns:p14="http://schemas.microsoft.com/office/powerpoint/2010/main" val="226906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3FB4F8ED-BEE9-45F3-8CB8-9C18D435F4AC}" type="slidenum">
              <a:rPr lang="en-US" smtClean="0"/>
              <a:t>1</a:t>
            </a:fld>
            <a:endParaRPr lang="en-US" dirty="0"/>
          </a:p>
        </p:txBody>
      </p:sp>
    </p:spTree>
    <p:extLst>
      <p:ext uri="{BB962C8B-B14F-4D97-AF65-F5344CB8AC3E}">
        <p14:creationId xmlns:p14="http://schemas.microsoft.com/office/powerpoint/2010/main" val="3378492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 the</a:t>
            </a:r>
            <a:r>
              <a:rPr lang="en-US" baseline="0" dirty="0" smtClean="0">
                <a:latin typeface="Times New Roman" panose="02020603050405020304" pitchFamily="18" charset="0"/>
                <a:cs typeface="Times New Roman" panose="02020603050405020304" pitchFamily="18" charset="0"/>
              </a:rPr>
              <a:t> Non-traditional classroom training, the newly hired TMs will conduct field work riding along side veteran TMs to enhance skills.  Furthermore, the trainees receives training sitting along side with controllers in the Radio Control Center to comprehend utilizing the two-way radio.  In addition, the trainers will travel along the Regional Rail Routes using the Organization’s van to obtain a visual on the frequent used regional rail system.  Last, the trainee consist of two new TMs riding together in several zones to obtain a hands-on experience.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10</a:t>
            </a:fld>
            <a:endParaRPr lang="en-US" dirty="0"/>
          </a:p>
        </p:txBody>
      </p:sp>
    </p:spTree>
    <p:extLst>
      <p:ext uri="{BB962C8B-B14F-4D97-AF65-F5344CB8AC3E}">
        <p14:creationId xmlns:p14="http://schemas.microsoft.com/office/powerpoint/2010/main" val="78920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As</a:t>
            </a:r>
            <a:r>
              <a:rPr lang="en-US" baseline="0" dirty="0" smtClean="0">
                <a:latin typeface="Times New Roman" panose="02020603050405020304" pitchFamily="18" charset="0"/>
                <a:cs typeface="Times New Roman" panose="02020603050405020304" pitchFamily="18" charset="0"/>
              </a:rPr>
              <a:t> a newly hired TM, equipment training is essential to operate the different vehicles in an emergency as well as general knowledge. The equipment training consist of the following: Kawasaki Trolleys, Artic Buses (60 Footers), PCC Trolleys -older models utilized on the Historical route 15 trolley lines traveling the Girard Avenue passing by the Philadelphia Zoo, Girard Avenue Bridge across the Schuylkill River, and several neighborhoods along the way.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11</a:t>
            </a:fld>
            <a:endParaRPr lang="en-US" dirty="0"/>
          </a:p>
        </p:txBody>
      </p:sp>
    </p:spTree>
    <p:extLst>
      <p:ext uri="{BB962C8B-B14F-4D97-AF65-F5344CB8AC3E}">
        <p14:creationId xmlns:p14="http://schemas.microsoft.com/office/powerpoint/2010/main" val="3002692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assessments phase reflects</a:t>
            </a:r>
            <a:r>
              <a:rPr lang="en-US" baseline="0" dirty="0" smtClean="0">
                <a:latin typeface="Times New Roman" panose="02020603050405020304" pitchFamily="18" charset="0"/>
                <a:cs typeface="Times New Roman" panose="02020603050405020304" pitchFamily="18" charset="0"/>
              </a:rPr>
              <a:t> weekly quizzes, group discussions along with participation, homework assignments, and the final to graduate from the training program.  The assessments displays the trainees knowledge through the different obstacles.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12</a:t>
            </a:fld>
            <a:endParaRPr lang="en-US" dirty="0"/>
          </a:p>
        </p:txBody>
      </p:sp>
    </p:spTree>
    <p:extLst>
      <p:ext uri="{BB962C8B-B14F-4D97-AF65-F5344CB8AC3E}">
        <p14:creationId xmlns:p14="http://schemas.microsoft.com/office/powerpoint/2010/main" val="224473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The feedback</a:t>
            </a:r>
            <a:r>
              <a:rPr lang="en-US" baseline="0" dirty="0" smtClean="0">
                <a:solidFill>
                  <a:schemeClr val="tx1"/>
                </a:solidFill>
                <a:latin typeface="Times New Roman" panose="02020603050405020304" pitchFamily="18" charset="0"/>
                <a:cs typeface="Times New Roman" panose="02020603050405020304" pitchFamily="18" charset="0"/>
              </a:rPr>
              <a:t> consist of the following factors: Quiz and final scores, a numerical average of trainees completing the training curriculum, and overall percentage of trainees passing the entire training.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13</a:t>
            </a:fld>
            <a:endParaRPr lang="en-US" dirty="0"/>
          </a:p>
        </p:txBody>
      </p:sp>
    </p:spTree>
    <p:extLst>
      <p:ext uri="{BB962C8B-B14F-4D97-AF65-F5344CB8AC3E}">
        <p14:creationId xmlns:p14="http://schemas.microsoft.com/office/powerpoint/2010/main" val="275686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ADDIE Model, the last phase consist of evaluation.  The main question to address consist of the following: Did we meet the goals as set out?  Therefore, if the question is addressed then the goals were meet as portrayed in the beginning phase.  Are there any possible changes in the approach type? The approach types divides into two parts of traditional and non-traditional classroom training.  Last, the trainees summaries provides insight concerning any aspects of the training that became questionable or confusing to the trainees.  The essential goal is engagement between the trainees and trainers.</a:t>
            </a:r>
            <a:endParaRPr lang="en-US" dirty="0"/>
          </a:p>
        </p:txBody>
      </p:sp>
      <p:sp>
        <p:nvSpPr>
          <p:cNvPr id="4" name="Slide Number Placeholder 3"/>
          <p:cNvSpPr>
            <a:spLocks noGrp="1"/>
          </p:cNvSpPr>
          <p:nvPr>
            <p:ph type="sldNum" sz="quarter" idx="10"/>
          </p:nvPr>
        </p:nvSpPr>
        <p:spPr/>
        <p:txBody>
          <a:bodyPr/>
          <a:lstStyle/>
          <a:p>
            <a:fld id="{3FB4F8ED-BEE9-45F3-8CB8-9C18D435F4AC}" type="slidenum">
              <a:rPr lang="en-US" smtClean="0"/>
              <a:t>14</a:t>
            </a:fld>
            <a:endParaRPr lang="en-US" dirty="0"/>
          </a:p>
        </p:txBody>
      </p:sp>
    </p:spTree>
    <p:extLst>
      <p:ext uri="{BB962C8B-B14F-4D97-AF65-F5344CB8AC3E}">
        <p14:creationId xmlns:p14="http://schemas.microsoft.com/office/powerpoint/2010/main" val="160711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the Newly Hired Transportation Managers Training Curriculum consist of an Instructional Design Plan following the ADDIE Model Aspects.  Furthermore, the training emphasis in traditional and non-traditional classroom training.  Consequently, the audience are former bus and trolley operators wanting to enhance their work experience as well as a promotion to the next level.  The presentation displays assessments of quizzes, group discussion (participation) and the final to graduate from the training program.  In the evaluation aspects, the main quest reflects through the goals accomplished and trainees suggestions or perspectives concerning the entire training process. Last the numerical feedback combines, the percentage of assessments scores, assignments completed, and overall percentage of trainees who graduated with a substantial combination of scores.</a:t>
            </a:r>
            <a:endParaRPr lang="en-US" dirty="0"/>
          </a:p>
        </p:txBody>
      </p:sp>
      <p:sp>
        <p:nvSpPr>
          <p:cNvPr id="4" name="Slide Number Placeholder 3"/>
          <p:cNvSpPr>
            <a:spLocks noGrp="1"/>
          </p:cNvSpPr>
          <p:nvPr>
            <p:ph type="sldNum" sz="quarter" idx="10"/>
          </p:nvPr>
        </p:nvSpPr>
        <p:spPr/>
        <p:txBody>
          <a:bodyPr/>
          <a:lstStyle/>
          <a:p>
            <a:fld id="{3FB4F8ED-BEE9-45F3-8CB8-9C18D435F4AC}" type="slidenum">
              <a:rPr lang="en-US" smtClean="0"/>
              <a:t>15</a:t>
            </a:fld>
            <a:endParaRPr lang="en-US" dirty="0"/>
          </a:p>
        </p:txBody>
      </p:sp>
    </p:spTree>
    <p:extLst>
      <p:ext uri="{BB962C8B-B14F-4D97-AF65-F5344CB8AC3E}">
        <p14:creationId xmlns:p14="http://schemas.microsoft.com/office/powerpoint/2010/main" val="348846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references displays</a:t>
            </a:r>
            <a:r>
              <a:rPr lang="en-US" baseline="0" dirty="0" smtClean="0">
                <a:latin typeface="Times New Roman" panose="02020603050405020304" pitchFamily="18" charset="0"/>
                <a:cs typeface="Times New Roman" panose="02020603050405020304" pitchFamily="18" charset="0"/>
              </a:rPr>
              <a:t> the information utilized throughout the presentation.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16</a:t>
            </a:fld>
            <a:endParaRPr lang="en-US" dirty="0"/>
          </a:p>
        </p:txBody>
      </p:sp>
    </p:spTree>
    <p:extLst>
      <p:ext uri="{BB962C8B-B14F-4D97-AF65-F5344CB8AC3E}">
        <p14:creationId xmlns:p14="http://schemas.microsoft.com/office/powerpoint/2010/main" val="365366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slide contains the curriculum</a:t>
            </a:r>
            <a:r>
              <a:rPr lang="en-US" baseline="0" dirty="0" smtClean="0">
                <a:latin typeface="Times New Roman" panose="02020603050405020304" pitchFamily="18" charset="0"/>
                <a:cs typeface="Times New Roman" panose="02020603050405020304" pitchFamily="18" charset="0"/>
              </a:rPr>
              <a:t> contents listed throughout the presentation.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2</a:t>
            </a:fld>
            <a:endParaRPr lang="en-US" dirty="0"/>
          </a:p>
        </p:txBody>
      </p:sp>
    </p:spTree>
    <p:extLst>
      <p:ext uri="{BB962C8B-B14F-4D97-AF65-F5344CB8AC3E}">
        <p14:creationId xmlns:p14="http://schemas.microsoft.com/office/powerpoint/2010/main" val="407053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slide contains the curriculum contents listed throughout the presentation.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3</a:t>
            </a:fld>
            <a:endParaRPr lang="en-US" dirty="0"/>
          </a:p>
        </p:txBody>
      </p:sp>
    </p:spTree>
    <p:extLst>
      <p:ext uri="{BB962C8B-B14F-4D97-AF65-F5344CB8AC3E}">
        <p14:creationId xmlns:p14="http://schemas.microsoft.com/office/powerpoint/2010/main" val="358477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Introduction</a:t>
            </a:r>
            <a:r>
              <a:rPr lang="en-US" baseline="0" dirty="0" smtClean="0">
                <a:latin typeface="Times New Roman" panose="02020603050405020304" pitchFamily="18" charset="0"/>
                <a:cs typeface="Times New Roman" panose="02020603050405020304" pitchFamily="18" charset="0"/>
              </a:rPr>
              <a:t>: The introduction slides emphasis the information listed in the presentation to engage their audience.  In addition, the Presentation illustrates the ADDIE Model in  an Instructional Design Plan. The ADDIE Model reflects the following: Analyze, Design, Demonstrate, Implement, and Evaluate.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4</a:t>
            </a:fld>
            <a:endParaRPr lang="en-US" dirty="0"/>
          </a:p>
        </p:txBody>
      </p:sp>
    </p:spTree>
    <p:extLst>
      <p:ext uri="{BB962C8B-B14F-4D97-AF65-F5344CB8AC3E}">
        <p14:creationId xmlns:p14="http://schemas.microsoft.com/office/powerpoint/2010/main" val="176890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a:t>
            </a:r>
            <a:r>
              <a:rPr lang="en-US" baseline="0" dirty="0" smtClean="0">
                <a:latin typeface="Times New Roman" panose="02020603050405020304" pitchFamily="18" charset="0"/>
                <a:cs typeface="Times New Roman" panose="02020603050405020304" pitchFamily="18" charset="0"/>
              </a:rPr>
              <a:t> the Newly Hired Transportation Manager Training Curriculum, the training aspects illustrates the ADDIE Model.  The ADDIE Model consist of the following: Analyze, Design, Develop, Implement, and Evaluate.  Analyze displays several questions regarding the TMs’ training curriculum.  The questions portrays the following: What is the point of the TMs’ training? Why is the SEPTA organization doing this type of training? Why type of behavioral changes is desired by the organization? Will the training actually provide help for the newly hired TM’s?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5</a:t>
            </a:fld>
            <a:endParaRPr lang="en-US" dirty="0"/>
          </a:p>
        </p:txBody>
      </p:sp>
    </p:spTree>
    <p:extLst>
      <p:ext uri="{BB962C8B-B14F-4D97-AF65-F5344CB8AC3E}">
        <p14:creationId xmlns:p14="http://schemas.microsoft.com/office/powerpoint/2010/main" val="121311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audience begins</a:t>
            </a:r>
            <a:r>
              <a:rPr lang="en-US" baseline="0" dirty="0" smtClean="0">
                <a:latin typeface="Times New Roman" panose="02020603050405020304" pitchFamily="18" charset="0"/>
                <a:cs typeface="Times New Roman" panose="02020603050405020304" pitchFamily="18" charset="0"/>
              </a:rPr>
              <a:t> with the newly hired Transportation Managers (TM) at SEPTA.  The newly hired transportation managers are former bus and trolley operators wanting to enhance their career within the SEPTA Organization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6</a:t>
            </a:fld>
            <a:endParaRPr lang="en-US" dirty="0"/>
          </a:p>
        </p:txBody>
      </p:sp>
    </p:spTree>
    <p:extLst>
      <p:ext uri="{BB962C8B-B14F-4D97-AF65-F5344CB8AC3E}">
        <p14:creationId xmlns:p14="http://schemas.microsoft.com/office/powerpoint/2010/main" val="52470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Training Prerequisites: Transportation</a:t>
            </a:r>
            <a:r>
              <a:rPr lang="en-US" baseline="0" dirty="0" smtClean="0">
                <a:latin typeface="Times New Roman" panose="02020603050405020304" pitchFamily="18" charset="0"/>
                <a:cs typeface="Times New Roman" panose="02020603050405020304" pitchFamily="18" charset="0"/>
              </a:rPr>
              <a:t> Managers ages ranging from 20 to 60 years.  In addition, individuals needs a high school diploma along with an Associate’s Degree in at least General Studies.  Last, the best candidates consist of individuals with knowledge of transportations operations according the to Southeastern Pennsylvania Transportation Authority’s guidelines (SEPTA)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7</a:t>
            </a:fld>
            <a:endParaRPr lang="en-US" dirty="0"/>
          </a:p>
        </p:txBody>
      </p:sp>
    </p:spTree>
    <p:extLst>
      <p:ext uri="{BB962C8B-B14F-4D97-AF65-F5344CB8AC3E}">
        <p14:creationId xmlns:p14="http://schemas.microsoft.com/office/powerpoint/2010/main" val="202346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materials listed for the newly hired TMs consist of the following: Hand-held two-way radio, company issues iPads containing documents for various job regulations and requirements, yellow safety vests with reflectors, flash lights issues used in the trolley tunnels that are plastic covers to avoid electric shock while working underground in the tunnels, access keys to numerous buildings as well as offices, and a SEPTA ID utilized through the transportation system.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8</a:t>
            </a:fld>
            <a:endParaRPr lang="en-US" dirty="0"/>
          </a:p>
        </p:txBody>
      </p:sp>
    </p:spTree>
    <p:extLst>
      <p:ext uri="{BB962C8B-B14F-4D97-AF65-F5344CB8AC3E}">
        <p14:creationId xmlns:p14="http://schemas.microsoft.com/office/powerpoint/2010/main" val="249222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 the traditional</a:t>
            </a:r>
            <a:r>
              <a:rPr lang="en-US" baseline="0" dirty="0" smtClean="0">
                <a:latin typeface="Times New Roman" panose="02020603050405020304" pitchFamily="18" charset="0"/>
                <a:cs typeface="Times New Roman" panose="02020603050405020304" pitchFamily="18" charset="0"/>
              </a:rPr>
              <a:t> classroom setting, the trainers or trainers educate trainees in numerous phases regarding the job requirements.  The training consist of the following: radio codes for proper radio etiquette, completing the documents which may be display in a court of law, and cuts-backs on numerous of bus routes throughout the Philadelphia Region.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B4F8ED-BEE9-45F3-8CB8-9C18D435F4AC}" type="slidenum">
              <a:rPr lang="en-US" smtClean="0"/>
              <a:t>9</a:t>
            </a:fld>
            <a:endParaRPr lang="en-US" dirty="0"/>
          </a:p>
        </p:txBody>
      </p:sp>
    </p:spTree>
    <p:extLst>
      <p:ext uri="{BB962C8B-B14F-4D97-AF65-F5344CB8AC3E}">
        <p14:creationId xmlns:p14="http://schemas.microsoft.com/office/powerpoint/2010/main" val="2881199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11/17/2019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11/17/2019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000">
        <p:sndAc>
          <p:stSnd>
            <p:snd r:embed="rId1" name="drumroll.wav"/>
          </p:stSnd>
        </p:sndAc>
      </p:transition>
    </mc:Choice>
    <mc:Fallback xmlns="">
      <p:transition spd="slow">
        <p:sndAc>
          <p:stSnd>
            <p:snd r:embed="rId3" name="drumroll.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11/17/2019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sndAc>
          <p:stSnd>
            <p:snd r:embed="rId13" name="drumroll.wav"/>
          </p:stSnd>
        </p:sndAc>
      </p:transition>
    </mc:Choice>
    <mc:Fallback xmlns="">
      <p:transition spd="slow">
        <p:sndAc>
          <p:stSnd>
            <p:snd r:embed="rId14" name="drumroll.wav"/>
          </p:stSnd>
        </p:sndAc>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audio" Target="../media/audio1.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audio" Target="../media/audio1.wav"/><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580" y="2163650"/>
            <a:ext cx="6592999" cy="1014691"/>
          </a:xfrm>
        </p:spPr>
        <p:txBody>
          <a:bodyPr/>
          <a:lstStyle/>
          <a:p>
            <a:r>
              <a:rPr lang="en-US" sz="2000" b="1" dirty="0" smtClean="0">
                <a:solidFill>
                  <a:schemeClr val="tx1"/>
                </a:solidFill>
                <a:latin typeface="Arial Black" panose="020B0A04020102020204" pitchFamily="34" charset="0"/>
              </a:rPr>
              <a:t>Newly Hired Transportation Managers Training Curriculum</a:t>
            </a:r>
            <a:endParaRPr lang="en-US" sz="2000" b="1" dirty="0">
              <a:solidFill>
                <a:schemeClr val="tx1"/>
              </a:solidFill>
              <a:latin typeface="Arial Black" panose="020B0A04020102020204" pitchFamily="34" charset="0"/>
            </a:endParaRPr>
          </a:p>
        </p:txBody>
      </p:sp>
      <p:sp>
        <p:nvSpPr>
          <p:cNvPr id="3" name="Subtitle 2"/>
          <p:cNvSpPr>
            <a:spLocks noGrp="1"/>
          </p:cNvSpPr>
          <p:nvPr>
            <p:ph type="subTitle" idx="1"/>
          </p:nvPr>
        </p:nvSpPr>
        <p:spPr>
          <a:xfrm>
            <a:off x="6993227" y="4134118"/>
            <a:ext cx="3541691" cy="1403797"/>
          </a:xfrm>
        </p:spPr>
        <p:txBody>
          <a:bodyPr>
            <a:noAutofit/>
          </a:bodyPr>
          <a:lstStyle/>
          <a:p>
            <a:r>
              <a:rPr lang="en-US" sz="2000" dirty="0" smtClean="0">
                <a:solidFill>
                  <a:schemeClr val="tx1"/>
                </a:solidFill>
                <a:latin typeface="Arial Black" panose="020B0A04020102020204" pitchFamily="34" charset="0"/>
              </a:rPr>
              <a:t>Bernetta Rembert</a:t>
            </a:r>
          </a:p>
          <a:p>
            <a:r>
              <a:rPr lang="en-US" sz="2000" dirty="0" smtClean="0">
                <a:solidFill>
                  <a:schemeClr val="tx1"/>
                </a:solidFill>
                <a:latin typeface="Arial Black" panose="020B0A04020102020204" pitchFamily="34" charset="0"/>
              </a:rPr>
              <a:t>516</a:t>
            </a:r>
          </a:p>
          <a:p>
            <a:r>
              <a:rPr lang="en-US" sz="2000" dirty="0" smtClean="0">
                <a:solidFill>
                  <a:schemeClr val="tx1"/>
                </a:solidFill>
                <a:latin typeface="Arial Black" panose="020B0A04020102020204" pitchFamily="34" charset="0"/>
              </a:rPr>
              <a:t>Dr. Miller</a:t>
            </a:r>
          </a:p>
          <a:p>
            <a:r>
              <a:rPr lang="en-US" sz="2000" dirty="0" smtClean="0">
                <a:solidFill>
                  <a:schemeClr val="tx1"/>
                </a:solidFill>
                <a:latin typeface="Arial Black" panose="020B0A04020102020204" pitchFamily="34" charset="0"/>
              </a:rPr>
              <a:t>April 7, 2019</a:t>
            </a:r>
            <a:endParaRPr lang="en-US"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003162941"/>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7730" y="996287"/>
            <a:ext cx="9007523" cy="1079878"/>
          </a:xfrm>
          <a:solidFill>
            <a:srgbClr val="A162D0"/>
          </a:solidFill>
        </p:spPr>
        <p:txBody>
          <a:bodyPr>
            <a:normAutofit fontScale="90000"/>
          </a:bodyPr>
          <a:lstStyle/>
          <a:p>
            <a:r>
              <a:rPr lang="en-US" dirty="0" smtClean="0"/>
              <a:t>	      </a:t>
            </a:r>
            <a:r>
              <a:rPr lang="en-US" dirty="0" smtClean="0">
                <a:latin typeface="Arial Black" panose="020B0A04020102020204" pitchFamily="34" charset="0"/>
              </a:rPr>
              <a:t>NON-TRADITIONAL 			  	</a:t>
            </a:r>
            <a:r>
              <a:rPr lang="en-US" dirty="0">
                <a:latin typeface="Arial Black" panose="020B0A04020102020204" pitchFamily="34" charset="0"/>
              </a:rPr>
              <a:t> </a:t>
            </a:r>
            <a:r>
              <a:rPr lang="en-US" dirty="0" smtClean="0">
                <a:latin typeface="Arial Black" panose="020B0A04020102020204" pitchFamily="34" charset="0"/>
              </a:rPr>
              <a:t> CLASSROOM</a:t>
            </a:r>
            <a:endParaRPr lang="en-US"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067371"/>
              </p:ext>
            </p:extLst>
          </p:nvPr>
        </p:nvGraphicFramePr>
        <p:xfrm>
          <a:off x="1398896" y="2470245"/>
          <a:ext cx="9724029" cy="40943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0412782"/>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9" name="drumroll.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162D0"/>
          </a:solidFill>
        </p:spPr>
        <p:txBody>
          <a:bodyPr>
            <a:normAutofit/>
          </a:bodyPr>
          <a:lstStyle/>
          <a:p>
            <a:r>
              <a:rPr lang="en-US" dirty="0" smtClean="0"/>
              <a:t>	</a:t>
            </a:r>
            <a:br>
              <a:rPr lang="en-US" dirty="0" smtClean="0"/>
            </a:br>
            <a:r>
              <a:rPr lang="en-US" sz="4000" b="1" dirty="0" smtClean="0">
                <a:solidFill>
                  <a:schemeClr val="tx1"/>
                </a:solidFill>
                <a:latin typeface="Arial Black" panose="020B0A04020102020204" pitchFamily="34" charset="0"/>
              </a:rPr>
              <a:t>EQUIPMENT TRAINING</a:t>
            </a:r>
            <a:endParaRPr lang="en-US" sz="4000" b="1" dirty="0">
              <a:solidFill>
                <a:schemeClr val="tx1"/>
              </a:solidFill>
              <a:latin typeface="Arial Black" panose="020B0A04020102020204" pitchFamily="34" charset="0"/>
            </a:endParaRPr>
          </a:p>
        </p:txBody>
      </p:sp>
      <p:pic>
        <p:nvPicPr>
          <p:cNvPr id="5" name="Picture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49334" y="337623"/>
            <a:ext cx="3283833" cy="3499111"/>
          </a:xfrm>
          <a:solidFill>
            <a:srgbClr val="A162D0"/>
          </a:solidFill>
        </p:spPr>
      </p:pic>
      <p:sp>
        <p:nvSpPr>
          <p:cNvPr id="3" name="Content Placeholder 2"/>
          <p:cNvSpPr>
            <a:spLocks noGrp="1"/>
          </p:cNvSpPr>
          <p:nvPr>
            <p:ph type="body" sz="half" idx="2"/>
          </p:nvPr>
        </p:nvSpPr>
        <p:spPr>
          <a:solidFill>
            <a:srgbClr val="7030A0"/>
          </a:solidFill>
        </p:spPr>
        <p:txBody>
          <a:bodyPr>
            <a:normAutofit/>
          </a:bodyPr>
          <a:lstStyle/>
          <a:p>
            <a:pPr marL="285750" indent="-285750">
              <a:buFont typeface="Wingdings" panose="05000000000000000000" pitchFamily="2" charset="2"/>
              <a:buChar char="§"/>
            </a:pPr>
            <a:r>
              <a:rPr lang="en-US" sz="1600" b="1" dirty="0" smtClean="0">
                <a:solidFill>
                  <a:schemeClr val="tx1"/>
                </a:solidFill>
                <a:latin typeface="Arial Black" panose="020B0A04020102020204" pitchFamily="34" charset="0"/>
              </a:rPr>
              <a:t>KAWASKI TROLLEYS </a:t>
            </a:r>
          </a:p>
          <a:p>
            <a:pPr marL="285750" indent="-285750">
              <a:buFont typeface="Wingdings" panose="05000000000000000000" pitchFamily="2" charset="2"/>
              <a:buChar char="§"/>
            </a:pPr>
            <a:r>
              <a:rPr lang="en-US" sz="1600" b="1" dirty="0" smtClean="0">
                <a:solidFill>
                  <a:schemeClr val="tx1"/>
                </a:solidFill>
                <a:latin typeface="Arial Black" panose="020B0A04020102020204" pitchFamily="34" charset="0"/>
              </a:rPr>
              <a:t>ARTIC BUSES (60 FT)</a:t>
            </a:r>
          </a:p>
          <a:p>
            <a:pPr marL="285750" indent="-285750">
              <a:buFont typeface="Wingdings" panose="05000000000000000000" pitchFamily="2" charset="2"/>
              <a:buChar char="§"/>
            </a:pPr>
            <a:r>
              <a:rPr lang="en-US" sz="1600" b="1" dirty="0" smtClean="0">
                <a:solidFill>
                  <a:schemeClr val="tx1"/>
                </a:solidFill>
                <a:latin typeface="Arial Black" panose="020B0A04020102020204" pitchFamily="34" charset="0"/>
              </a:rPr>
              <a:t>PCC TROLLEYS</a:t>
            </a:r>
          </a:p>
          <a:p>
            <a:pPr marL="285750" indent="-285750">
              <a:buFont typeface="Wingdings" panose="05000000000000000000" pitchFamily="2" charset="2"/>
              <a:buChar char="§"/>
            </a:pPr>
            <a:r>
              <a:rPr lang="en-US" sz="1600" b="1" dirty="0" smtClean="0">
                <a:solidFill>
                  <a:schemeClr val="tx1"/>
                </a:solidFill>
                <a:latin typeface="Arial Black" panose="020B0A04020102020204" pitchFamily="34" charset="0"/>
              </a:rPr>
              <a:t>TRACKLESS BUSES</a:t>
            </a:r>
            <a:endParaRPr lang="en-US" sz="1600" b="1" dirty="0">
              <a:solidFill>
                <a:schemeClr val="tx1"/>
              </a:solidFill>
              <a:latin typeface="Arial Black" panose="020B0A040201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5550" y="43759"/>
            <a:ext cx="3084395" cy="231329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2737" y="4676754"/>
            <a:ext cx="2551947" cy="191396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5550" y="4025301"/>
            <a:ext cx="2723322" cy="2049300"/>
          </a:xfrm>
          <a:prstGeom prst="rect">
            <a:avLst/>
          </a:prstGeom>
        </p:spPr>
      </p:pic>
    </p:spTree>
    <p:extLst>
      <p:ext uri="{BB962C8B-B14F-4D97-AF65-F5344CB8AC3E}">
        <p14:creationId xmlns:p14="http://schemas.microsoft.com/office/powerpoint/2010/main" val="3794062796"/>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8" name="drumroll.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5668" y="699868"/>
            <a:ext cx="9404252" cy="692834"/>
          </a:xfrm>
        </p:spPr>
        <p:txBody>
          <a:bodyPr/>
          <a:lstStyle/>
          <a:p>
            <a:r>
              <a:rPr lang="en-US" dirty="0" smtClean="0"/>
              <a:t>			</a:t>
            </a:r>
            <a:r>
              <a:rPr lang="en-US" sz="4000" b="1" dirty="0" smtClean="0">
                <a:solidFill>
                  <a:schemeClr val="tx1"/>
                </a:solidFill>
                <a:latin typeface="Arial Black" panose="020B0A04020102020204" pitchFamily="34" charset="0"/>
              </a:rPr>
              <a:t>ASSESSMENTS</a:t>
            </a:r>
            <a:endParaRPr lang="en-US" sz="4000" b="1" dirty="0">
              <a:solidFill>
                <a:schemeClr val="tx1"/>
              </a:solidFill>
              <a:latin typeface="Arial Black" panose="020B0A04020102020204" pitchFamily="34" charset="0"/>
            </a:endParaRPr>
          </a:p>
        </p:txBody>
      </p:sp>
      <p:sp>
        <p:nvSpPr>
          <p:cNvPr id="3" name="Content Placeholder 2"/>
          <p:cNvSpPr>
            <a:spLocks noGrp="1"/>
          </p:cNvSpPr>
          <p:nvPr>
            <p:ph idx="1"/>
          </p:nvPr>
        </p:nvSpPr>
        <p:spPr/>
        <p:txBody>
          <a:bodyPr/>
          <a:lstStyle/>
          <a:p>
            <a:r>
              <a:rPr lang="en-US" sz="1600" b="1" dirty="0" smtClean="0">
                <a:solidFill>
                  <a:schemeClr val="tx1"/>
                </a:solidFill>
                <a:latin typeface="Arial Black" panose="020B0A04020102020204" pitchFamily="34" charset="0"/>
              </a:rPr>
              <a:t>Weekly Quizzes</a:t>
            </a:r>
          </a:p>
          <a:p>
            <a:r>
              <a:rPr lang="en-US" sz="1600" b="1" dirty="0" smtClean="0">
                <a:solidFill>
                  <a:schemeClr val="tx1"/>
                </a:solidFill>
                <a:latin typeface="Arial Black" panose="020B0A04020102020204" pitchFamily="34" charset="0"/>
              </a:rPr>
              <a:t>Group Discussions (Participation)     </a:t>
            </a:r>
          </a:p>
          <a:p>
            <a:r>
              <a:rPr lang="en-US" sz="1600" b="1" dirty="0" smtClean="0">
                <a:solidFill>
                  <a:schemeClr val="tx1"/>
                </a:solidFill>
                <a:latin typeface="Arial Black" panose="020B0A04020102020204" pitchFamily="34" charset="0"/>
              </a:rPr>
              <a:t>Homework Assignments</a:t>
            </a:r>
          </a:p>
          <a:p>
            <a:r>
              <a:rPr lang="en-US" sz="1600" b="1" dirty="0" smtClean="0">
                <a:solidFill>
                  <a:schemeClr val="tx1"/>
                </a:solidFill>
                <a:latin typeface="Arial Black" panose="020B0A04020102020204" pitchFamily="34" charset="0"/>
              </a:rPr>
              <a:t>Final </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268" y="2537313"/>
            <a:ext cx="2226652" cy="206760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293" y="3807448"/>
            <a:ext cx="2733692" cy="193334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421" y="3304015"/>
            <a:ext cx="3184019" cy="1545369"/>
          </a:xfrm>
          <a:prstGeom prst="rect">
            <a:avLst/>
          </a:prstGeom>
        </p:spPr>
      </p:pic>
    </p:spTree>
    <p:extLst>
      <p:ext uri="{BB962C8B-B14F-4D97-AF65-F5344CB8AC3E}">
        <p14:creationId xmlns:p14="http://schemas.microsoft.com/office/powerpoint/2010/main" val="491755555"/>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7" name="drumroll.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685800"/>
            <a:ext cx="3510475" cy="1058594"/>
          </a:xfrm>
          <a:solidFill>
            <a:srgbClr val="A162D0"/>
          </a:solidFill>
        </p:spPr>
        <p:txBody>
          <a:bodyPr/>
          <a:lstStyle/>
          <a:p>
            <a:r>
              <a:rPr lang="en-US" sz="4000" dirty="0" smtClean="0">
                <a:latin typeface="Arial Black" panose="020B0A04020102020204" pitchFamily="34" charset="0"/>
              </a:rPr>
              <a:t>FEEDBACK</a:t>
            </a:r>
            <a:endParaRPr lang="en-US" sz="4000" dirty="0">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312300"/>
              </p:ext>
            </p:extLst>
          </p:nvPr>
        </p:nvGraphicFramePr>
        <p:xfrm>
          <a:off x="6256338" y="685800"/>
          <a:ext cx="5211762" cy="5175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3"/>
          <p:cNvSpPr>
            <a:spLocks noGrp="1"/>
          </p:cNvSpPr>
          <p:nvPr>
            <p:ph type="body" sz="half" idx="2"/>
          </p:nvPr>
        </p:nvSpPr>
        <p:spPr>
          <a:xfrm>
            <a:off x="723900" y="2413294"/>
            <a:ext cx="3988777" cy="3447757"/>
          </a:xfrm>
          <a:solidFill>
            <a:srgbClr val="A162D0"/>
          </a:solidFill>
        </p:spPr>
        <p:txBody>
          <a:bodyPr/>
          <a:lstStyle/>
          <a:p>
            <a:pPr marL="285750" indent="-285750">
              <a:buFont typeface="Wingdings" panose="05000000000000000000" pitchFamily="2" charset="2"/>
              <a:buChar char="§"/>
            </a:pPr>
            <a:r>
              <a:rPr lang="en-US" b="1" dirty="0" smtClean="0">
                <a:solidFill>
                  <a:schemeClr val="tx1"/>
                </a:solidFill>
                <a:latin typeface="Arial Black" panose="020B0A04020102020204" pitchFamily="34" charset="0"/>
                <a:cs typeface="Times New Roman" panose="02020603050405020304" pitchFamily="18" charset="0"/>
              </a:rPr>
              <a:t>Quiz Scores</a:t>
            </a:r>
          </a:p>
          <a:p>
            <a:pPr marL="285750" indent="-285750">
              <a:buFont typeface="Wingdings" panose="05000000000000000000" pitchFamily="2" charset="2"/>
              <a:buChar char="§"/>
            </a:pPr>
            <a:r>
              <a:rPr lang="en-US" b="1" dirty="0" smtClean="0">
                <a:solidFill>
                  <a:schemeClr val="tx1"/>
                </a:solidFill>
                <a:latin typeface="Arial Black" panose="020B0A04020102020204" pitchFamily="34" charset="0"/>
                <a:cs typeface="Times New Roman" panose="02020603050405020304" pitchFamily="18" charset="0"/>
              </a:rPr>
              <a:t>Final Scores</a:t>
            </a:r>
          </a:p>
          <a:p>
            <a:pPr marL="285750" indent="-285750">
              <a:buFont typeface="Wingdings" panose="05000000000000000000" pitchFamily="2" charset="2"/>
              <a:buChar char="§"/>
            </a:pPr>
            <a:r>
              <a:rPr lang="en-US" b="1" dirty="0" smtClean="0">
                <a:solidFill>
                  <a:schemeClr val="tx1"/>
                </a:solidFill>
                <a:latin typeface="Arial Black" panose="020B0A04020102020204" pitchFamily="34" charset="0"/>
                <a:cs typeface="Times New Roman" panose="02020603050405020304" pitchFamily="18" charset="0"/>
              </a:rPr>
              <a:t>Numerical Summary</a:t>
            </a:r>
          </a:p>
          <a:p>
            <a:pPr marL="285750" indent="-285750">
              <a:buFont typeface="Wingdings" panose="05000000000000000000" pitchFamily="2" charset="2"/>
              <a:buChar char="§"/>
            </a:pPr>
            <a:r>
              <a:rPr lang="en-US" b="1" dirty="0" smtClean="0">
                <a:solidFill>
                  <a:schemeClr val="tx1"/>
                </a:solidFill>
                <a:latin typeface="Arial Black" panose="020B0A04020102020204" pitchFamily="34" charset="0"/>
                <a:cs typeface="Times New Roman" panose="02020603050405020304" pitchFamily="18" charset="0"/>
              </a:rPr>
              <a:t>Percentage Range</a:t>
            </a:r>
            <a:endParaRPr lang="en-US" b="1" dirty="0">
              <a:solidFill>
                <a:schemeClr val="tx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667595626"/>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9" name="drumroll.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347982" cy="777240"/>
          </a:xfrm>
        </p:spPr>
        <p:txBody>
          <a:bodyPr/>
          <a:lstStyle/>
          <a:p>
            <a:r>
              <a:rPr lang="en-US" dirty="0" smtClean="0"/>
              <a:t>			</a:t>
            </a:r>
            <a:r>
              <a:rPr lang="en-US" sz="4000" b="1" dirty="0" smtClean="0">
                <a:solidFill>
                  <a:schemeClr val="tx1"/>
                </a:solidFill>
                <a:latin typeface="Arial Black" panose="020B0A04020102020204" pitchFamily="34" charset="0"/>
              </a:rPr>
              <a:t>EVALUATION</a:t>
            </a:r>
            <a:endParaRPr lang="en-US" sz="4000" b="1"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1371600" y="1793630"/>
            <a:ext cx="10051366" cy="4438357"/>
          </a:xfrm>
        </p:spPr>
        <p:txBody>
          <a:bodyPr>
            <a:normAutofit/>
          </a:bodyPr>
          <a:lstStyle/>
          <a:p>
            <a:r>
              <a:rPr lang="en-US" sz="1600" b="1" dirty="0" smtClean="0">
                <a:latin typeface="Arial Black" panose="020B0A04020102020204" pitchFamily="34" charset="0"/>
              </a:rPr>
              <a:t>Did we meet the goals as set out?</a:t>
            </a:r>
          </a:p>
          <a:p>
            <a:r>
              <a:rPr lang="en-US" sz="1600" b="1" dirty="0" smtClean="0">
                <a:latin typeface="Arial Black" panose="020B0A04020102020204" pitchFamily="34" charset="0"/>
              </a:rPr>
              <a:t>Did we take the essential feedback and place back into analysis phase.</a:t>
            </a:r>
          </a:p>
          <a:p>
            <a:r>
              <a:rPr lang="en-US" sz="1600" b="1" dirty="0" smtClean="0">
                <a:latin typeface="Arial Black" panose="020B0A04020102020204" pitchFamily="34" charset="0"/>
              </a:rPr>
              <a:t>Any possible changes in the approach type?</a:t>
            </a:r>
          </a:p>
          <a:p>
            <a:r>
              <a:rPr lang="en-US" sz="1600" b="1" dirty="0" smtClean="0">
                <a:latin typeface="Arial Black" panose="020B0A04020102020204" pitchFamily="34" charset="0"/>
              </a:rPr>
              <a:t>Trainees Summaries</a:t>
            </a:r>
            <a:endParaRPr lang="en-US" sz="1600" b="1" dirty="0">
              <a:latin typeface="Arial Black" panose="020B0A040201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505" y="2664851"/>
            <a:ext cx="1872175" cy="18721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889" y="3590386"/>
            <a:ext cx="3626338" cy="226646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2076" y="3424623"/>
            <a:ext cx="3122535" cy="2224806"/>
          </a:xfrm>
          <a:prstGeom prst="rect">
            <a:avLst/>
          </a:prstGeom>
        </p:spPr>
      </p:pic>
    </p:spTree>
    <p:extLst>
      <p:ext uri="{BB962C8B-B14F-4D97-AF65-F5344CB8AC3E}">
        <p14:creationId xmlns:p14="http://schemas.microsoft.com/office/powerpoint/2010/main" val="1193439321"/>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7" name="drumroll.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024425" cy="664698"/>
          </a:xfrm>
        </p:spPr>
        <p:txBody>
          <a:bodyPr>
            <a:normAutofit fontScale="90000"/>
          </a:bodyPr>
          <a:lstStyle/>
          <a:p>
            <a:r>
              <a:rPr lang="en-US" dirty="0" smtClean="0"/>
              <a:t>			</a:t>
            </a:r>
            <a:r>
              <a:rPr lang="en-US" sz="4000" b="1" dirty="0" smtClean="0">
                <a:solidFill>
                  <a:schemeClr val="tx1"/>
                </a:solidFill>
                <a:latin typeface="Arial Black" panose="020B0A04020102020204" pitchFamily="34" charset="0"/>
              </a:rPr>
              <a:t>Conclusion</a:t>
            </a:r>
            <a:endParaRPr lang="en-US" sz="4000" b="1" dirty="0">
              <a:solidFill>
                <a:schemeClr val="tx1"/>
              </a:solidFill>
              <a:latin typeface="Arial Black" panose="020B0A04020102020204" pitchFamily="34" charset="0"/>
            </a:endParaRPr>
          </a:p>
        </p:txBody>
      </p:sp>
      <p:sp>
        <p:nvSpPr>
          <p:cNvPr id="3" name="Content Placeholder 2"/>
          <p:cNvSpPr>
            <a:spLocks noGrp="1"/>
          </p:cNvSpPr>
          <p:nvPr>
            <p:ph idx="1"/>
          </p:nvPr>
        </p:nvSpPr>
        <p:spPr/>
        <p:txBody>
          <a:bodyPr/>
          <a:lstStyle/>
          <a:p>
            <a:r>
              <a:rPr lang="en-US" sz="1600" b="1" dirty="0" smtClean="0">
                <a:solidFill>
                  <a:schemeClr val="tx1"/>
                </a:solidFill>
                <a:latin typeface="Arial Black" panose="020B0A04020102020204" pitchFamily="34" charset="0"/>
              </a:rPr>
              <a:t>ADDIE MODEL DESIGN</a:t>
            </a:r>
          </a:p>
          <a:p>
            <a:r>
              <a:rPr lang="en-US" sz="1600" b="1" dirty="0" smtClean="0">
                <a:solidFill>
                  <a:schemeClr val="tx1"/>
                </a:solidFill>
                <a:latin typeface="Arial Black" panose="020B0A04020102020204" pitchFamily="34" charset="0"/>
              </a:rPr>
              <a:t>GOALS</a:t>
            </a:r>
          </a:p>
          <a:p>
            <a:r>
              <a:rPr lang="en-US" sz="1600" b="1" dirty="0" smtClean="0">
                <a:solidFill>
                  <a:schemeClr val="tx1"/>
                </a:solidFill>
                <a:latin typeface="Arial Black" panose="020B0A04020102020204" pitchFamily="34" charset="0"/>
              </a:rPr>
              <a:t>ASSESSMENTS (QUIZZES AND THE FINAL)</a:t>
            </a:r>
          </a:p>
          <a:p>
            <a:r>
              <a:rPr lang="en-US" sz="1600" b="1" dirty="0" smtClean="0">
                <a:solidFill>
                  <a:schemeClr val="tx1"/>
                </a:solidFill>
                <a:latin typeface="Arial Black" panose="020B0A04020102020204" pitchFamily="34" charset="0"/>
              </a:rPr>
              <a:t>EVALUATE</a:t>
            </a:r>
          </a:p>
          <a:p>
            <a:r>
              <a:rPr lang="en-US" sz="1600" b="1" dirty="0" smtClean="0">
                <a:solidFill>
                  <a:schemeClr val="tx1"/>
                </a:solidFill>
                <a:latin typeface="Arial Black" panose="020B0A04020102020204" pitchFamily="34" charset="0"/>
              </a:rPr>
              <a:t>SUMMARIES</a:t>
            </a:r>
          </a:p>
          <a:p>
            <a:r>
              <a:rPr lang="en-US" sz="1600" b="1" dirty="0" smtClean="0">
                <a:solidFill>
                  <a:schemeClr val="tx1"/>
                </a:solidFill>
                <a:latin typeface="Arial Black" panose="020B0A04020102020204" pitchFamily="34" charset="0"/>
              </a:rPr>
              <a:t>NUMERICAL FEEDBACK</a:t>
            </a:r>
          </a:p>
          <a:p>
            <a:endParaRPr lang="en-US" dirty="0"/>
          </a:p>
        </p:txBody>
      </p:sp>
    </p:spTree>
    <p:extLst>
      <p:ext uri="{BB962C8B-B14F-4D97-AF65-F5344CB8AC3E}">
        <p14:creationId xmlns:p14="http://schemas.microsoft.com/office/powerpoint/2010/main" val="168007745"/>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376117" cy="692834"/>
          </a:xfrm>
        </p:spPr>
        <p:txBody>
          <a:bodyPr/>
          <a:lstStyle/>
          <a:p>
            <a:r>
              <a:rPr lang="en-US" dirty="0" smtClean="0"/>
              <a:t>			</a:t>
            </a:r>
            <a:r>
              <a:rPr lang="en-US" sz="4000" b="1" dirty="0" smtClean="0">
                <a:solidFill>
                  <a:schemeClr val="tx1"/>
                </a:solidFill>
                <a:latin typeface="Arial Black" panose="020B0A04020102020204" pitchFamily="34" charset="0"/>
              </a:rPr>
              <a:t>REFERENCES</a:t>
            </a:r>
            <a:endParaRPr lang="en-US" sz="4000" b="1" dirty="0">
              <a:solidFill>
                <a:schemeClr val="tx1"/>
              </a:solidFill>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sz="1600" b="1" dirty="0" smtClean="0">
                <a:solidFill>
                  <a:schemeClr val="tx1"/>
                </a:solidFill>
                <a:latin typeface="Arial Black" panose="020B0A04020102020204" pitchFamily="34" charset="0"/>
              </a:rPr>
              <a:t>       ADDIE Model – Instructional Design.(2019). </a:t>
            </a:r>
          </a:p>
          <a:p>
            <a:pPr marL="530352" lvl="1" indent="0">
              <a:buNone/>
            </a:pPr>
            <a:r>
              <a:rPr lang="en-US" sz="1600" b="1" dirty="0" smtClean="0">
                <a:solidFill>
                  <a:schemeClr val="tx1"/>
                </a:solidFill>
                <a:latin typeface="Arial Black" panose="020B0A04020102020204" pitchFamily="34" charset="0"/>
              </a:rPr>
              <a:t>	Retrieved from: https</a:t>
            </a:r>
            <a:r>
              <a:rPr lang="en-US" sz="1600" b="1" dirty="0">
                <a:solidFill>
                  <a:schemeClr val="tx1"/>
                </a:solidFill>
                <a:latin typeface="Arial Black" panose="020B0A04020102020204" pitchFamily="34" charset="0"/>
              </a:rPr>
              <a:t>://</a:t>
            </a:r>
            <a:r>
              <a:rPr lang="en-US" sz="1600" b="1" dirty="0" smtClean="0">
                <a:solidFill>
                  <a:schemeClr val="tx1"/>
                </a:solidFill>
                <a:latin typeface="Arial Black" panose="020B0A04020102020204" pitchFamily="34" charset="0"/>
              </a:rPr>
              <a:t>www.instructionaldesign.org/models/addie/</a:t>
            </a:r>
          </a:p>
          <a:p>
            <a:pPr marL="530352" lvl="1" indent="0">
              <a:buNone/>
            </a:pPr>
            <a:endParaRPr lang="en-US" dirty="0" smtClean="0"/>
          </a:p>
          <a:p>
            <a:pPr marL="530352" lvl="1" indent="0">
              <a:buNone/>
            </a:pPr>
            <a:r>
              <a:rPr lang="en-US" sz="1600" i="0" dirty="0" smtClean="0">
                <a:solidFill>
                  <a:schemeClr val="tx1"/>
                </a:solidFill>
                <a:latin typeface="Arial Black" panose="020B0A04020102020204" pitchFamily="34" charset="0"/>
              </a:rPr>
              <a:t>Ginsberg, Margery, B. &amp; Wlodkawski, Raymond, J. (2010). Teaching Intensive and Accerated Courses</a:t>
            </a:r>
            <a:r>
              <a:rPr lang="en-US" sz="1600" i="0" dirty="0" smtClean="0">
                <a:latin typeface="Arial Black" panose="020B0A04020102020204" pitchFamily="34" charset="0"/>
              </a:rPr>
              <a:t>.</a:t>
            </a:r>
          </a:p>
          <a:p>
            <a:pPr lvl="1"/>
            <a:endParaRPr lang="en-US" sz="1600" b="1" i="0" dirty="0">
              <a:solidFill>
                <a:schemeClr val="tx1"/>
              </a:solidFill>
              <a:latin typeface="Arial Black" panose="020B0A04020102020204" pitchFamily="34" charset="0"/>
            </a:endParaRPr>
          </a:p>
          <a:p>
            <a:pPr marL="530352" lvl="1" indent="0">
              <a:lnSpc>
                <a:spcPct val="100000"/>
              </a:lnSpc>
              <a:buNone/>
            </a:pPr>
            <a:r>
              <a:rPr lang="en-US" sz="1600" b="1" i="0" dirty="0" smtClean="0">
                <a:solidFill>
                  <a:schemeClr val="tx1"/>
                </a:solidFill>
                <a:latin typeface="Arial Black" panose="020B0A04020102020204" pitchFamily="34" charset="0"/>
              </a:rPr>
              <a:t>Hodell, Chuck, (2016). From ISD From the Ground Up: A Non Nonsense Approach to Instructional Design.</a:t>
            </a:r>
          </a:p>
          <a:p>
            <a:pPr marL="530352" lvl="1" indent="0">
              <a:lnSpc>
                <a:spcPct val="100000"/>
              </a:lnSpc>
              <a:buNone/>
            </a:pPr>
            <a:r>
              <a:rPr lang="en-US" sz="1600" b="1" i="0" dirty="0" smtClean="0">
                <a:solidFill>
                  <a:schemeClr val="tx1"/>
                </a:solidFill>
                <a:latin typeface="Arial Black" panose="020B0A04020102020204" pitchFamily="34" charset="0"/>
              </a:rPr>
              <a:t>Southeastern Pennsylvania Transportation Authority. (SEPTA).</a:t>
            </a:r>
          </a:p>
          <a:p>
            <a:pPr marL="530352" lvl="1" indent="0">
              <a:lnSpc>
                <a:spcPct val="100000"/>
              </a:lnSpc>
              <a:buNone/>
            </a:pPr>
            <a:r>
              <a:rPr lang="en-US" sz="1600" b="1" i="0" dirty="0">
                <a:solidFill>
                  <a:schemeClr val="tx1"/>
                </a:solidFill>
                <a:latin typeface="Arial Black" panose="020B0A04020102020204" pitchFamily="34" charset="0"/>
              </a:rPr>
              <a:t>	</a:t>
            </a:r>
            <a:r>
              <a:rPr lang="en-US" sz="1600" b="1" dirty="0" smtClean="0">
                <a:solidFill>
                  <a:schemeClr val="tx1"/>
                </a:solidFill>
                <a:latin typeface="Arial Black" panose="020B0A04020102020204" pitchFamily="34" charset="0"/>
              </a:rPr>
              <a:t>Retrieved from: https://www.septa.org</a:t>
            </a:r>
          </a:p>
        </p:txBody>
      </p:sp>
    </p:spTree>
    <p:extLst>
      <p:ext uri="{BB962C8B-B14F-4D97-AF65-F5344CB8AC3E}">
        <p14:creationId xmlns:p14="http://schemas.microsoft.com/office/powerpoint/2010/main" val="2429390431"/>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451075" cy="760863"/>
          </a:xfrm>
        </p:spPr>
        <p:txBody>
          <a:bodyPr>
            <a:normAutofit/>
          </a:bodyPr>
          <a:lstStyle/>
          <a:p>
            <a:r>
              <a:rPr lang="en-US" dirty="0"/>
              <a:t>		</a:t>
            </a:r>
            <a:r>
              <a:rPr lang="en-US" sz="4000" b="1" dirty="0" smtClean="0">
                <a:solidFill>
                  <a:schemeClr val="tx1"/>
                </a:solidFill>
                <a:latin typeface="Arial Black" panose="020B0A04020102020204" pitchFamily="34" charset="0"/>
              </a:rPr>
              <a:t>CURRICULUM CONTENTS</a:t>
            </a:r>
            <a:endParaRPr lang="en-US" sz="4000" b="1"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1371600" y="2251881"/>
            <a:ext cx="9601200" cy="3615519"/>
          </a:xfrm>
        </p:spPr>
        <p:txBody>
          <a:bodyPr>
            <a:normAutofit/>
          </a:bodyPr>
          <a:lstStyle/>
          <a:p>
            <a:r>
              <a:rPr lang="en-US" sz="1600" b="1" dirty="0" smtClean="0">
                <a:solidFill>
                  <a:schemeClr val="tx1"/>
                </a:solidFill>
                <a:latin typeface="Arial Black" panose="020B0A04020102020204" pitchFamily="34" charset="0"/>
              </a:rPr>
              <a:t>INTRODUCTION – SOUTHEASTERN PENNSYLVANIA TRANSPORTATION AUTHORITY – (SEPTA)</a:t>
            </a:r>
          </a:p>
          <a:p>
            <a:r>
              <a:rPr lang="en-US" sz="1600" b="1" dirty="0" smtClean="0">
                <a:solidFill>
                  <a:schemeClr val="tx1"/>
                </a:solidFill>
                <a:latin typeface="Arial Black" panose="020B0A04020102020204" pitchFamily="34" charset="0"/>
              </a:rPr>
              <a:t>ADDIE MODEL – Analyze, Design, Demonstrate, Implement, and Evaluate.</a:t>
            </a:r>
          </a:p>
          <a:p>
            <a:r>
              <a:rPr lang="en-US" sz="1600" b="1" dirty="0" smtClean="0">
                <a:solidFill>
                  <a:schemeClr val="tx1"/>
                </a:solidFill>
                <a:latin typeface="Arial Black" panose="020B0A04020102020204" pitchFamily="34" charset="0"/>
              </a:rPr>
              <a:t>AUDIENCE</a:t>
            </a:r>
          </a:p>
          <a:p>
            <a:r>
              <a:rPr lang="en-US" sz="1600" b="1" dirty="0" smtClean="0">
                <a:solidFill>
                  <a:schemeClr val="tx1"/>
                </a:solidFill>
                <a:latin typeface="Arial Black" panose="020B0A04020102020204" pitchFamily="34" charset="0"/>
              </a:rPr>
              <a:t>PREREQUISITES – REQUIREMENTS</a:t>
            </a:r>
          </a:p>
          <a:p>
            <a:r>
              <a:rPr lang="en-US" sz="1600" b="1" dirty="0" smtClean="0">
                <a:solidFill>
                  <a:schemeClr val="tx1"/>
                </a:solidFill>
                <a:latin typeface="Arial Black" panose="020B0A04020102020204" pitchFamily="34" charset="0"/>
              </a:rPr>
              <a:t>MATERIALS</a:t>
            </a:r>
          </a:p>
          <a:p>
            <a:r>
              <a:rPr lang="en-US" sz="1600" b="1" dirty="0" smtClean="0">
                <a:solidFill>
                  <a:schemeClr val="tx1"/>
                </a:solidFill>
                <a:latin typeface="Arial Black" panose="020B0A04020102020204" pitchFamily="34" charset="0"/>
              </a:rPr>
              <a:t>TRADITIONAL CLASSROOM SETTING</a:t>
            </a:r>
          </a:p>
          <a:p>
            <a:r>
              <a:rPr lang="en-US" sz="1600" b="1" dirty="0" smtClean="0">
                <a:solidFill>
                  <a:schemeClr val="tx1"/>
                </a:solidFill>
                <a:latin typeface="Arial Black" panose="020B0A04020102020204" pitchFamily="34" charset="0"/>
              </a:rPr>
              <a:t>NONTRADITIONAL CALSSROOM SETTING – FIELD WORK</a:t>
            </a:r>
          </a:p>
          <a:p>
            <a:pPr marL="0" indent="0">
              <a:buNone/>
            </a:pPr>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3318654088"/>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88158"/>
          </a:xfrm>
        </p:spPr>
        <p:txBody>
          <a:bodyPr>
            <a:normAutofit fontScale="90000"/>
          </a:bodyPr>
          <a:lstStyle/>
          <a:p>
            <a:r>
              <a:rPr lang="en-US" dirty="0"/>
              <a:t>	</a:t>
            </a:r>
            <a:r>
              <a:rPr lang="en-US" dirty="0" smtClean="0"/>
              <a:t>	</a:t>
            </a:r>
            <a:r>
              <a:rPr lang="en-US" b="1" dirty="0" smtClean="0">
                <a:solidFill>
                  <a:schemeClr val="tx1"/>
                </a:solidFill>
                <a:latin typeface="Arial Black" panose="020B0A04020102020204" pitchFamily="34" charset="0"/>
              </a:rPr>
              <a:t>CURRICULUM CONTENTS</a:t>
            </a:r>
            <a:br>
              <a:rPr lang="en-US" b="1" dirty="0" smtClean="0">
                <a:solidFill>
                  <a:schemeClr val="tx1"/>
                </a:solidFill>
                <a:latin typeface="Arial Black" panose="020B0A04020102020204" pitchFamily="34" charset="0"/>
              </a:rPr>
            </a:br>
            <a:endParaRPr lang="en-US" b="1" dirty="0">
              <a:solidFill>
                <a:schemeClr val="tx1"/>
              </a:solidFill>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1700" b="1" dirty="0" smtClean="0">
                <a:solidFill>
                  <a:schemeClr val="tx1"/>
                </a:solidFill>
                <a:latin typeface="Arial Black" panose="020B0A04020102020204" pitchFamily="34" charset="0"/>
              </a:rPr>
              <a:t>RADIO CODES – EQUITTEES</a:t>
            </a:r>
          </a:p>
          <a:p>
            <a:r>
              <a:rPr lang="en-US" sz="1700" b="1" dirty="0" smtClean="0">
                <a:solidFill>
                  <a:schemeClr val="tx1"/>
                </a:solidFill>
                <a:latin typeface="Arial Black" panose="020B0A04020102020204" pitchFamily="34" charset="0"/>
              </a:rPr>
              <a:t>ORGANIZATION DOCUMENTS (LEGAL)</a:t>
            </a:r>
          </a:p>
          <a:p>
            <a:r>
              <a:rPr lang="en-US" sz="1700" b="1" dirty="0" smtClean="0">
                <a:solidFill>
                  <a:schemeClr val="tx1"/>
                </a:solidFill>
                <a:latin typeface="Arial Black" panose="020B0A04020102020204" pitchFamily="34" charset="0"/>
              </a:rPr>
              <a:t>CUT-BACKS OF PRORITY ROUTES</a:t>
            </a:r>
          </a:p>
          <a:p>
            <a:r>
              <a:rPr lang="en-US" sz="1700" b="1" dirty="0" smtClean="0">
                <a:solidFill>
                  <a:schemeClr val="tx1"/>
                </a:solidFill>
                <a:latin typeface="Arial Black" panose="020B0A04020102020204" pitchFamily="34" charset="0"/>
              </a:rPr>
              <a:t>TRAINING ON VEHICLE EQUIPMENT –TROLLEYS, ARTIC (60 FT VEHICLES), TRACKLESS VEHICLES</a:t>
            </a:r>
          </a:p>
          <a:p>
            <a:r>
              <a:rPr lang="en-US" sz="1700" b="1" dirty="0" smtClean="0">
                <a:solidFill>
                  <a:schemeClr val="tx1"/>
                </a:solidFill>
                <a:latin typeface="Arial Black" panose="020B0A04020102020204" pitchFamily="34" charset="0"/>
              </a:rPr>
              <a:t>CONTROL CENTER – DISPATCHERS</a:t>
            </a:r>
          </a:p>
          <a:p>
            <a:r>
              <a:rPr lang="en-US" sz="1700" b="1" dirty="0" smtClean="0">
                <a:solidFill>
                  <a:schemeClr val="tx1"/>
                </a:solidFill>
                <a:latin typeface="Arial Black" panose="020B0A04020102020204" pitchFamily="34" charset="0"/>
              </a:rPr>
              <a:t>FEEDBACK – QUIZZES/FINALS/CLASSROOM DISCUSSIONS</a:t>
            </a:r>
          </a:p>
          <a:p>
            <a:r>
              <a:rPr lang="en-US" sz="1700" b="1" dirty="0" smtClean="0">
                <a:solidFill>
                  <a:schemeClr val="tx1"/>
                </a:solidFill>
                <a:latin typeface="Arial Black" panose="020B0A04020102020204" pitchFamily="34" charset="0"/>
              </a:rPr>
              <a:t>EVALUATE</a:t>
            </a:r>
          </a:p>
          <a:p>
            <a:r>
              <a:rPr lang="en-US" sz="1700" b="1" dirty="0" smtClean="0">
                <a:solidFill>
                  <a:schemeClr val="tx1"/>
                </a:solidFill>
                <a:latin typeface="Arial Black" panose="020B0A04020102020204" pitchFamily="34" charset="0"/>
              </a:rPr>
              <a:t>CONCLUSION</a:t>
            </a:r>
          </a:p>
          <a:p>
            <a:r>
              <a:rPr lang="en-US" sz="1700" b="1" dirty="0" smtClean="0">
                <a:solidFill>
                  <a:schemeClr val="tx1"/>
                </a:solidFill>
                <a:latin typeface="Arial Black" panose="020B0A04020102020204" pitchFamily="34" charset="0"/>
              </a:rPr>
              <a:t>REFERENCES</a:t>
            </a: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99750497"/>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1674" y="365761"/>
            <a:ext cx="6661053" cy="773722"/>
          </a:xfrm>
        </p:spPr>
        <p:txBody>
          <a:bodyPr>
            <a:normAutofit fontScale="90000"/>
          </a:bodyPr>
          <a:lstStyle/>
          <a:p>
            <a:r>
              <a:rPr lang="en-US" sz="1800" dirty="0" smtClean="0">
                <a:latin typeface="Arial Black" panose="020B0A04020102020204" pitchFamily="34" charset="0"/>
              </a:rPr>
              <a:t>		</a:t>
            </a:r>
            <a:r>
              <a:rPr lang="en-US" sz="1800" dirty="0">
                <a:latin typeface="Arial Black" panose="020B0A04020102020204" pitchFamily="34" charset="0"/>
              </a:rPr>
              <a:t>	</a:t>
            </a:r>
            <a:r>
              <a:rPr lang="en-US" b="1" dirty="0" smtClean="0">
                <a:solidFill>
                  <a:schemeClr val="tx1"/>
                </a:solidFill>
                <a:latin typeface="Arial Black" panose="020B0A04020102020204" pitchFamily="34" charset="0"/>
              </a:rPr>
              <a:t>INTRODUCTION</a:t>
            </a:r>
            <a:endParaRPr lang="en-US" b="1"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1269241" y="1637731"/>
            <a:ext cx="9785445" cy="4285397"/>
          </a:xfrm>
        </p:spPr>
        <p:txBody>
          <a:bodyPr>
            <a:normAutofit/>
          </a:bodyPr>
          <a:lstStyle/>
          <a:p>
            <a:r>
              <a:rPr lang="en-US" sz="1600" b="1" dirty="0" smtClean="0">
                <a:solidFill>
                  <a:schemeClr val="tx1"/>
                </a:solidFill>
                <a:latin typeface="Arial Black" panose="020B0A04020102020204" pitchFamily="34" charset="0"/>
              </a:rPr>
              <a:t>The Newly Hired Transportation Managers (TM) Training Curriculum address numerous of insufficient training for New TM in the SOUTHEASTERN PENNSYLVANIA TRANSPORTATION AUTHORITY (SEPTA). </a:t>
            </a:r>
          </a:p>
          <a:p>
            <a:r>
              <a:rPr lang="en-US" sz="1600" b="1" dirty="0" smtClean="0">
                <a:solidFill>
                  <a:schemeClr val="tx1"/>
                </a:solidFill>
                <a:latin typeface="Arial Black" panose="020B0A04020102020204" pitchFamily="34" charset="0"/>
              </a:rPr>
              <a:t>Unfortunately</a:t>
            </a:r>
            <a:r>
              <a:rPr lang="en-US" sz="1600" b="1" dirty="0">
                <a:solidFill>
                  <a:schemeClr val="tx1"/>
                </a:solidFill>
                <a:latin typeface="Arial Black" panose="020B0A04020102020204" pitchFamily="34" charset="0"/>
              </a:rPr>
              <a:t>, </a:t>
            </a:r>
            <a:r>
              <a:rPr lang="en-US" sz="1600" b="1" dirty="0" smtClean="0">
                <a:solidFill>
                  <a:schemeClr val="tx1"/>
                </a:solidFill>
                <a:latin typeface="Arial Black" panose="020B0A04020102020204" pitchFamily="34" charset="0"/>
              </a:rPr>
              <a:t>a significant number of veteran TMs will retire from the department.  </a:t>
            </a:r>
          </a:p>
          <a:p>
            <a:r>
              <a:rPr lang="en-US" sz="1600" b="1" dirty="0" smtClean="0">
                <a:solidFill>
                  <a:schemeClr val="tx1"/>
                </a:solidFill>
                <a:latin typeface="Arial Black" panose="020B0A04020102020204" pitchFamily="34" charset="0"/>
              </a:rPr>
              <a:t>The veterans along with their skills will vanish from the department leaving the new TMs for replacement.  </a:t>
            </a:r>
          </a:p>
          <a:p>
            <a:r>
              <a:rPr lang="en-US" sz="1600" b="1" dirty="0" smtClean="0">
                <a:solidFill>
                  <a:schemeClr val="tx1"/>
                </a:solidFill>
                <a:latin typeface="Arial Black" panose="020B0A04020102020204" pitchFamily="34" charset="0"/>
              </a:rPr>
              <a:t>The curriculum outline several vital phases to educate the TMs to become qualified in the skills which is required by the department.</a:t>
            </a:r>
          </a:p>
          <a:p>
            <a:r>
              <a:rPr lang="en-US" sz="1600" b="1" dirty="0" smtClean="0">
                <a:solidFill>
                  <a:schemeClr val="tx1"/>
                </a:solidFill>
                <a:latin typeface="Arial Black" panose="020B0A04020102020204" pitchFamily="34" charset="0"/>
              </a:rPr>
              <a:t> In addition, the primary training points consist of proper radio protocols</a:t>
            </a:r>
          </a:p>
          <a:p>
            <a:r>
              <a:rPr lang="en-US" sz="1600" b="1" dirty="0" smtClean="0">
                <a:solidFill>
                  <a:schemeClr val="tx1"/>
                </a:solidFill>
                <a:latin typeface="Arial Black" panose="020B0A04020102020204" pitchFamily="34" charset="0"/>
              </a:rPr>
              <a:t>Last, the presentation follows the ADDIE Model in an Instructional Design.  The ADDIE Model consist of the following: Analyze, Design, Develop, Implement, and Evaluate.</a:t>
            </a:r>
            <a:endParaRPr lang="en-US" sz="16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068855450"/>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171" y="139890"/>
            <a:ext cx="3697975" cy="1729854"/>
          </a:xfrm>
          <a:solidFill>
            <a:srgbClr val="A162D0"/>
          </a:solidFill>
        </p:spPr>
        <p:txBody>
          <a:bodyPr>
            <a:normAutofit fontScale="90000"/>
          </a:bodyPr>
          <a:lstStyle/>
          <a:p>
            <a:r>
              <a:rPr lang="en-US" dirty="0" smtClean="0"/>
              <a:t>		</a:t>
            </a:r>
            <a:br>
              <a:rPr lang="en-US" dirty="0" smtClean="0"/>
            </a:br>
            <a:r>
              <a:rPr lang="en-US" dirty="0" smtClean="0"/>
              <a:t>    	</a:t>
            </a:r>
            <a:r>
              <a:rPr lang="en-US" sz="4400" dirty="0" smtClean="0">
                <a:latin typeface="Arial Black" panose="020B0A04020102020204" pitchFamily="34" charset="0"/>
              </a:rPr>
              <a:t>ADDIE  	MODEL        </a:t>
            </a:r>
            <a:endParaRPr lang="en-US" sz="4400" dirty="0">
              <a:latin typeface="Arial Black" panose="020B0A04020102020204" pitchFamily="34" charset="0"/>
            </a:endParaRPr>
          </a:p>
        </p:txBody>
      </p:sp>
      <p:pic>
        <p:nvPicPr>
          <p:cNvPr id="8" name="Picture Placeholder 7"/>
          <p:cNvPicPr>
            <a:picLocks noGrp="1" noChangeAspect="1"/>
          </p:cNvPicPr>
          <p:nvPr>
            <p:ph type="pic" idx="1"/>
          </p:nvPr>
        </p:nvPicPr>
        <p:blipFill>
          <a:blip r:embed="rId4">
            <a:extLst>
              <a:ext uri="{28A0092B-C50C-407E-A947-70E740481C1C}">
                <a14:useLocalDpi xmlns:a14="http://schemas.microsoft.com/office/drawing/2010/main" val="0"/>
              </a:ext>
            </a:extLst>
          </a:blip>
          <a:srcRect l="13585" r="13585"/>
          <a:stretch>
            <a:fillRect/>
          </a:stretch>
        </p:blipFill>
        <p:spPr/>
      </p:pic>
      <p:sp>
        <p:nvSpPr>
          <p:cNvPr id="5" name="Content Placeholder 4"/>
          <p:cNvSpPr>
            <a:spLocks noGrp="1"/>
          </p:cNvSpPr>
          <p:nvPr>
            <p:ph type="body" sz="half" idx="2"/>
          </p:nvPr>
        </p:nvSpPr>
        <p:spPr>
          <a:xfrm>
            <a:off x="600501" y="1869745"/>
            <a:ext cx="4067033" cy="4988254"/>
          </a:xfrm>
          <a:solidFill>
            <a:srgbClr val="A162D0"/>
          </a:solidFill>
        </p:spPr>
        <p:txBody>
          <a:bodyPr>
            <a:noAutofit/>
          </a:bodyPr>
          <a:lstStyle/>
          <a:p>
            <a:r>
              <a:rPr lang="en-US" dirty="0" smtClean="0">
                <a:solidFill>
                  <a:schemeClr val="tx1"/>
                </a:solidFill>
                <a:latin typeface="Arial Black" panose="020B0A04020102020204" pitchFamily="34" charset="0"/>
              </a:rPr>
              <a:t>Analyze – (questions) – ‘What is the point of the training? Why are we doing it? What type of behavioral changes is desired? Will training actually help?”</a:t>
            </a:r>
          </a:p>
          <a:p>
            <a:r>
              <a:rPr lang="en-US" dirty="0" smtClean="0">
                <a:solidFill>
                  <a:schemeClr val="tx1"/>
                </a:solidFill>
                <a:latin typeface="Arial Black" panose="020B0A04020102020204" pitchFamily="34" charset="0"/>
              </a:rPr>
              <a:t>Design – “Assessments, duration, and feedback”</a:t>
            </a:r>
          </a:p>
          <a:p>
            <a:r>
              <a:rPr lang="en-US" dirty="0" smtClean="0">
                <a:solidFill>
                  <a:schemeClr val="tx1"/>
                </a:solidFill>
                <a:latin typeface="Arial Black" panose="020B0A04020102020204" pitchFamily="34" charset="0"/>
              </a:rPr>
              <a:t>Develop – (Graphics, No basic errors, and Engagement)</a:t>
            </a:r>
          </a:p>
          <a:p>
            <a:r>
              <a:rPr lang="en-US" dirty="0" smtClean="0">
                <a:solidFill>
                  <a:schemeClr val="tx1"/>
                </a:solidFill>
                <a:latin typeface="Arial Black" panose="020B0A04020102020204" pitchFamily="34" charset="0"/>
              </a:rPr>
              <a:t>Implement – Collection assessments and feedback. “Was enough time given?”</a:t>
            </a:r>
          </a:p>
          <a:p>
            <a:r>
              <a:rPr lang="en-US" dirty="0" smtClean="0">
                <a:solidFill>
                  <a:schemeClr val="tx1"/>
                </a:solidFill>
                <a:latin typeface="Arial Black" panose="020B0A04020102020204" pitchFamily="34" charset="0"/>
              </a:rPr>
              <a:t>Evaluate – (“Was the goals meets?” Surveys. (ADDIE. Model. 2019.)</a:t>
            </a:r>
          </a:p>
        </p:txBody>
      </p:sp>
    </p:spTree>
    <p:extLst>
      <p:ext uri="{BB962C8B-B14F-4D97-AF65-F5344CB8AC3E}">
        <p14:creationId xmlns:p14="http://schemas.microsoft.com/office/powerpoint/2010/main" val="3149875278"/>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5" name="drumroll.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8041" y="641445"/>
            <a:ext cx="6769289" cy="832513"/>
          </a:xfrm>
          <a:solidFill>
            <a:srgbClr val="A162D0"/>
          </a:solidFill>
        </p:spPr>
        <p:txBody>
          <a:bodyPr>
            <a:normAutofit/>
          </a:bodyPr>
          <a:lstStyle/>
          <a:p>
            <a:r>
              <a:rPr lang="en-US" dirty="0" smtClean="0"/>
              <a:t>		</a:t>
            </a:r>
            <a:r>
              <a:rPr lang="en-US" dirty="0"/>
              <a:t> </a:t>
            </a:r>
            <a:r>
              <a:rPr lang="en-US" dirty="0" smtClean="0"/>
              <a:t> </a:t>
            </a:r>
            <a:r>
              <a:rPr lang="en-US" sz="4000" b="1" dirty="0" smtClean="0">
                <a:solidFill>
                  <a:schemeClr val="tx1"/>
                </a:solidFill>
                <a:latin typeface="Arial Black" panose="020B0A04020102020204" pitchFamily="34" charset="0"/>
              </a:rPr>
              <a:t>AUDIENCE</a:t>
            </a:r>
            <a:endParaRPr lang="en-US" sz="4000" b="1" dirty="0">
              <a:solidFill>
                <a:schemeClr val="tx1"/>
              </a:solidFill>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658213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1857234"/>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9" name="drumroll.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382836" cy="665328"/>
          </a:xfrm>
          <a:solidFill>
            <a:srgbClr val="A162D0"/>
          </a:solidFill>
        </p:spPr>
        <p:txBody>
          <a:bodyPr>
            <a:normAutofit fontScale="90000"/>
          </a:bodyPr>
          <a:lstStyle/>
          <a:p>
            <a:r>
              <a:rPr lang="en-US" dirty="0" smtClean="0"/>
              <a:t>		</a:t>
            </a:r>
            <a:r>
              <a:rPr lang="en-US" sz="4000" dirty="0" smtClean="0">
                <a:solidFill>
                  <a:schemeClr val="tx1"/>
                </a:solidFill>
                <a:latin typeface="Arial Black" panose="020B0A04020102020204" pitchFamily="34" charset="0"/>
              </a:rPr>
              <a:t>TRAINING PREREQUITIES</a:t>
            </a:r>
            <a:endParaRPr lang="en-US" sz="40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1371600" y="1678675"/>
            <a:ext cx="10078872" cy="4981431"/>
          </a:xfrm>
          <a:solidFill>
            <a:srgbClr val="A162D0"/>
          </a:solidFill>
        </p:spPr>
        <p:txBody>
          <a:bodyPr>
            <a:normAutofit/>
          </a:bodyPr>
          <a:lstStyle/>
          <a:p>
            <a:r>
              <a:rPr lang="en-US" sz="1600" dirty="0" smtClean="0">
                <a:solidFill>
                  <a:schemeClr val="tx1"/>
                </a:solidFill>
                <a:latin typeface="Arial Black" panose="020B0A04020102020204" pitchFamily="34" charset="0"/>
              </a:rPr>
              <a:t>Transportation Managers Ages – (ages ranging from 20 to 60 years)</a:t>
            </a:r>
          </a:p>
          <a:p>
            <a:r>
              <a:rPr lang="en-US" sz="1600" dirty="0" smtClean="0">
                <a:solidFill>
                  <a:schemeClr val="tx1"/>
                </a:solidFill>
                <a:latin typeface="Arial Black" panose="020B0A04020102020204" pitchFamily="34" charset="0"/>
              </a:rPr>
              <a:t>High School Diploma</a:t>
            </a:r>
          </a:p>
          <a:p>
            <a:r>
              <a:rPr lang="en-US" sz="1600" dirty="0" smtClean="0">
                <a:solidFill>
                  <a:schemeClr val="tx1"/>
                </a:solidFill>
                <a:latin typeface="Arial Black" panose="020B0A04020102020204" pitchFamily="34" charset="0"/>
              </a:rPr>
              <a:t>Associate Degree</a:t>
            </a:r>
          </a:p>
          <a:p>
            <a:r>
              <a:rPr lang="en-US" sz="1600" dirty="0" smtClean="0">
                <a:solidFill>
                  <a:schemeClr val="tx1"/>
                </a:solidFill>
                <a:latin typeface="Arial Black" panose="020B0A04020102020204" pitchFamily="34" charset="0"/>
              </a:rPr>
              <a:t>Knowledge of Transportation Operations</a:t>
            </a:r>
            <a:endParaRPr lang="en-US" sz="1600" dirty="0">
              <a:solidFill>
                <a:schemeClr val="tx1"/>
              </a:solidFill>
              <a:latin typeface="Arial Black" panose="020B0A040201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620" y="2061947"/>
            <a:ext cx="3090816" cy="210175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013" y="3397155"/>
            <a:ext cx="3657600" cy="24384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026" y="4339987"/>
            <a:ext cx="2911521" cy="2183641"/>
          </a:xfrm>
          <a:prstGeom prst="rect">
            <a:avLst/>
          </a:prstGeom>
        </p:spPr>
      </p:pic>
    </p:spTree>
    <p:extLst>
      <p:ext uri="{BB962C8B-B14F-4D97-AF65-F5344CB8AC3E}">
        <p14:creationId xmlns:p14="http://schemas.microsoft.com/office/powerpoint/2010/main" val="2855468476"/>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7" name="drumroll.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747" y="822276"/>
            <a:ext cx="4011873" cy="1170297"/>
          </a:xfrm>
        </p:spPr>
        <p:txBody>
          <a:bodyPr>
            <a:normAutofit/>
          </a:bodyPr>
          <a:lstStyle/>
          <a:p>
            <a:r>
              <a:rPr lang="en-US" sz="4000" dirty="0" smtClean="0">
                <a:latin typeface="Arial Black" panose="020B0A04020102020204" pitchFamily="34" charset="0"/>
              </a:rPr>
              <a:t>MATERIALS</a:t>
            </a:r>
            <a:endParaRPr lang="en-US" sz="4000" dirty="0">
              <a:latin typeface="Arial Black" panose="020B0A04020102020204" pitchFamily="34" charset="0"/>
            </a:endParaRPr>
          </a:p>
        </p:txBody>
      </p:sp>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47" r="1447"/>
          <a:stretch>
            <a:fillRect/>
          </a:stretch>
        </p:blipFill>
        <p:spPr>
          <a:xfrm>
            <a:off x="6065414" y="243953"/>
            <a:ext cx="2259720" cy="2326942"/>
          </a:xfrm>
          <a:solidFill>
            <a:srgbClr val="A162D0"/>
          </a:solidFill>
        </p:spPr>
      </p:pic>
      <p:sp>
        <p:nvSpPr>
          <p:cNvPr id="4" name="Text Placeholder 3"/>
          <p:cNvSpPr>
            <a:spLocks noGrp="1"/>
          </p:cNvSpPr>
          <p:nvPr>
            <p:ph type="body" sz="half" idx="2"/>
          </p:nvPr>
        </p:nvSpPr>
        <p:spPr>
          <a:xfrm>
            <a:off x="464024" y="1719618"/>
            <a:ext cx="4115596" cy="4147782"/>
          </a:xfrm>
          <a:solidFill>
            <a:srgbClr val="A162D0"/>
          </a:solidFill>
        </p:spPr>
        <p:txBody>
          <a:bodyPr/>
          <a:lstStyle/>
          <a:p>
            <a:pPr marL="285750" indent="-285750">
              <a:buFont typeface="Wingdings" panose="05000000000000000000" pitchFamily="2" charset="2"/>
              <a:buChar char="§"/>
            </a:pPr>
            <a:r>
              <a:rPr lang="en-US" dirty="0" smtClean="0">
                <a:solidFill>
                  <a:schemeClr val="tx1"/>
                </a:solidFill>
                <a:latin typeface="Arial Black" panose="020B0A04020102020204" pitchFamily="34" charset="0"/>
              </a:rPr>
              <a:t>Hand-held Two-way Radio</a:t>
            </a:r>
          </a:p>
          <a:p>
            <a:pPr marL="285750" indent="-285750">
              <a:buFont typeface="Wingdings" panose="05000000000000000000" pitchFamily="2" charset="2"/>
              <a:buChar char="§"/>
            </a:pPr>
            <a:r>
              <a:rPr lang="en-US" dirty="0" smtClean="0">
                <a:solidFill>
                  <a:schemeClr val="tx1"/>
                </a:solidFill>
                <a:latin typeface="Arial Black" panose="020B0A04020102020204" pitchFamily="34" charset="0"/>
              </a:rPr>
              <a:t>Company iPads</a:t>
            </a:r>
          </a:p>
          <a:p>
            <a:pPr marL="285750" indent="-285750">
              <a:buFont typeface="Wingdings" panose="05000000000000000000" pitchFamily="2" charset="2"/>
              <a:buChar char="§"/>
            </a:pPr>
            <a:r>
              <a:rPr lang="en-US" dirty="0" smtClean="0">
                <a:solidFill>
                  <a:schemeClr val="tx1"/>
                </a:solidFill>
                <a:latin typeface="Arial Black" panose="020B0A04020102020204" pitchFamily="34" charset="0"/>
              </a:rPr>
              <a:t>Safety Vest</a:t>
            </a:r>
          </a:p>
          <a:p>
            <a:pPr marL="285750" indent="-285750">
              <a:buFont typeface="Wingdings" panose="05000000000000000000" pitchFamily="2" charset="2"/>
              <a:buChar char="§"/>
            </a:pPr>
            <a:r>
              <a:rPr lang="en-US" dirty="0" smtClean="0">
                <a:solidFill>
                  <a:schemeClr val="tx1"/>
                </a:solidFill>
                <a:latin typeface="Arial Black" panose="020B0A04020102020204" pitchFamily="34" charset="0"/>
              </a:rPr>
              <a:t>Flash Lights</a:t>
            </a:r>
          </a:p>
          <a:p>
            <a:pPr marL="285750" indent="-285750">
              <a:buFont typeface="Wingdings" panose="05000000000000000000" pitchFamily="2" charset="2"/>
              <a:buChar char="§"/>
            </a:pPr>
            <a:r>
              <a:rPr lang="en-US" dirty="0" smtClean="0">
                <a:solidFill>
                  <a:schemeClr val="tx1"/>
                </a:solidFill>
                <a:latin typeface="Arial Black" panose="020B0A04020102020204" pitchFamily="34" charset="0"/>
              </a:rPr>
              <a:t>Access Keys</a:t>
            </a:r>
          </a:p>
          <a:p>
            <a:pPr marL="285750" indent="-285750">
              <a:buFont typeface="Wingdings" panose="05000000000000000000" pitchFamily="2" charset="2"/>
              <a:buChar char="§"/>
            </a:pPr>
            <a:r>
              <a:rPr lang="en-US" dirty="0" smtClean="0">
                <a:solidFill>
                  <a:schemeClr val="tx1"/>
                </a:solidFill>
                <a:latin typeface="Arial Black" panose="020B0A04020102020204" pitchFamily="34" charset="0"/>
              </a:rPr>
              <a:t>Company Issues ID</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1969" y="421373"/>
            <a:ext cx="1612142" cy="214952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4782" y="4734637"/>
            <a:ext cx="1510352" cy="151035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3750" y="3138985"/>
            <a:ext cx="2108579" cy="2108579"/>
          </a:xfrm>
          <a:prstGeom prst="rect">
            <a:avLst/>
          </a:prstGeom>
          <a:solidFill>
            <a:srgbClr val="A162D0"/>
          </a:solidFill>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1995" y="2760663"/>
            <a:ext cx="2701290" cy="2065692"/>
          </a:xfrm>
          <a:prstGeom prst="rect">
            <a:avLst/>
          </a:prstGeom>
        </p:spPr>
      </p:pic>
    </p:spTree>
    <p:extLst>
      <p:ext uri="{BB962C8B-B14F-4D97-AF65-F5344CB8AC3E}">
        <p14:creationId xmlns:p14="http://schemas.microsoft.com/office/powerpoint/2010/main" val="2151030186"/>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9" name="drumroll.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162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14149"/>
            <a:ext cx="9601200" cy="806923"/>
          </a:xfrm>
          <a:solidFill>
            <a:srgbClr val="A162D0"/>
          </a:solidFill>
        </p:spPr>
        <p:txBody>
          <a:bodyPr/>
          <a:lstStyle/>
          <a:p>
            <a:r>
              <a:rPr lang="en-US" dirty="0" smtClean="0"/>
              <a:t>	</a:t>
            </a:r>
            <a:r>
              <a:rPr lang="en-US" sz="4000" dirty="0" smtClean="0">
                <a:latin typeface="Arial Black" panose="020B0A04020102020204" pitchFamily="34" charset="0"/>
              </a:rPr>
              <a:t>TRADITIONAL CLASSROOM</a:t>
            </a:r>
            <a:endParaRPr lang="en-US" sz="4000" dirty="0">
              <a:latin typeface="Arial Black" panose="020B0A04020102020204" pitchFamily="34" charset="0"/>
            </a:endParaRPr>
          </a:p>
        </p:txBody>
      </p:sp>
      <p:sp>
        <p:nvSpPr>
          <p:cNvPr id="3" name="Content Placeholder 2"/>
          <p:cNvSpPr>
            <a:spLocks noGrp="1"/>
          </p:cNvSpPr>
          <p:nvPr>
            <p:ph idx="1"/>
          </p:nvPr>
        </p:nvSpPr>
        <p:spPr>
          <a:xfrm>
            <a:off x="1371600" y="1965278"/>
            <a:ext cx="9601200" cy="3902122"/>
          </a:xfrm>
          <a:solidFill>
            <a:srgbClr val="A162D0"/>
          </a:solidFill>
        </p:spPr>
        <p:txBody>
          <a:bodyPr/>
          <a:lstStyle/>
          <a:p>
            <a:r>
              <a:rPr lang="en-US" sz="1600" dirty="0" smtClean="0">
                <a:solidFill>
                  <a:schemeClr val="tx1"/>
                </a:solidFill>
                <a:latin typeface="Arial Black" panose="020B0A04020102020204" pitchFamily="34" charset="0"/>
              </a:rPr>
              <a:t>Trainers				</a:t>
            </a:r>
          </a:p>
          <a:p>
            <a:r>
              <a:rPr lang="en-US" sz="1600" dirty="0" smtClean="0">
                <a:solidFill>
                  <a:schemeClr val="tx1"/>
                </a:solidFill>
                <a:latin typeface="Arial Black" panose="020B0A04020102020204" pitchFamily="34" charset="0"/>
              </a:rPr>
              <a:t>Trainees</a:t>
            </a:r>
          </a:p>
          <a:p>
            <a:r>
              <a:rPr lang="en-US" sz="1600" dirty="0" smtClean="0">
                <a:solidFill>
                  <a:schemeClr val="tx1"/>
                </a:solidFill>
                <a:latin typeface="Arial Black" panose="020B0A04020102020204" pitchFamily="34" charset="0"/>
              </a:rPr>
              <a:t>Radio Codes</a:t>
            </a:r>
          </a:p>
          <a:p>
            <a:r>
              <a:rPr lang="en-US" sz="1600" dirty="0" smtClean="0">
                <a:solidFill>
                  <a:schemeClr val="tx1"/>
                </a:solidFill>
                <a:latin typeface="Arial Black" panose="020B0A04020102020204" pitchFamily="34" charset="0"/>
              </a:rPr>
              <a:t>Documents (Legal)</a:t>
            </a:r>
          </a:p>
          <a:p>
            <a:r>
              <a:rPr lang="en-US" sz="1600" dirty="0" smtClean="0">
                <a:solidFill>
                  <a:schemeClr val="tx1"/>
                </a:solidFill>
                <a:latin typeface="Arial Black" panose="020B0A04020102020204" pitchFamily="34" charset="0"/>
              </a:rPr>
              <a:t>Routes (Cut-backs)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928" y="4056797"/>
            <a:ext cx="1219200" cy="1219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4955" y="2186964"/>
            <a:ext cx="2696451" cy="180454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3876" y="4035811"/>
            <a:ext cx="1787290" cy="178729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0042" y="2758234"/>
            <a:ext cx="2736225" cy="2479433"/>
          </a:xfrm>
          <a:prstGeom prst="rect">
            <a:avLst/>
          </a:prstGeom>
        </p:spPr>
      </p:pic>
    </p:spTree>
    <p:extLst>
      <p:ext uri="{BB962C8B-B14F-4D97-AF65-F5344CB8AC3E}">
        <p14:creationId xmlns:p14="http://schemas.microsoft.com/office/powerpoint/2010/main" val="370830104"/>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8" name="drumroll.wav"/>
          </p:stSnd>
        </p:sndAc>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490</TotalTime>
  <Words>1433</Words>
  <Application>Microsoft Office PowerPoint</Application>
  <PresentationFormat>Widescreen</PresentationFormat>
  <Paragraphs>142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Black</vt:lpstr>
      <vt:lpstr>Calibri</vt:lpstr>
      <vt:lpstr>Franklin Gothic Book</vt:lpstr>
      <vt:lpstr>Times New Roman</vt:lpstr>
      <vt:lpstr>Wingdings</vt:lpstr>
      <vt:lpstr>Crop</vt:lpstr>
      <vt:lpstr>Newly Hired Transportation Managers Training Curriculum</vt:lpstr>
      <vt:lpstr>  CURRICULUM CONTENTS</vt:lpstr>
      <vt:lpstr>  CURRICULUM CONTENTS </vt:lpstr>
      <vt:lpstr>   INTRODUCTION</vt:lpstr>
      <vt:lpstr>        ADDIE   MODEL        </vt:lpstr>
      <vt:lpstr>    AUDIENCE</vt:lpstr>
      <vt:lpstr>  TRAINING PREREQUITIES</vt:lpstr>
      <vt:lpstr>MATERIALS</vt:lpstr>
      <vt:lpstr> TRADITIONAL CLASSROOM</vt:lpstr>
      <vt:lpstr>       NON-TRADITIONAL         CLASSROOM</vt:lpstr>
      <vt:lpstr>  EQUIPMENT TRAINING</vt:lpstr>
      <vt:lpstr>   ASSESSMENTS</vt:lpstr>
      <vt:lpstr>FEEDBACK</vt:lpstr>
      <vt:lpstr>   EVALUATION</vt:lpstr>
      <vt:lpstr>   Conclusion</vt:lpstr>
      <vt:lpstr>   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Newly Hired Transportation Managers Training Curriculum</dc:title>
  <dc:creator>Bernetta</dc:creator>
  <cp:lastModifiedBy>Bernetta Rembert</cp:lastModifiedBy>
  <cp:revision>61</cp:revision>
  <dcterms:created xsi:type="dcterms:W3CDTF">2019-04-07T14:08:30Z</dcterms:created>
  <dcterms:modified xsi:type="dcterms:W3CDTF">2019-11-17T14:39:39Z</dcterms:modified>
</cp:coreProperties>
</file>