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84" d="100"/>
          <a:sy n="84" d="100"/>
        </p:scale>
        <p:origin x="8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FF01D0-83FD-4E5C-B83A-6AA73B82A6CE}" type="doc">
      <dgm:prSet loTypeId="urn:microsoft.com/office/officeart/2005/8/layout/chart3" loCatId="cycle" qsTypeId="urn:microsoft.com/office/officeart/2005/8/quickstyle/3d9" qsCatId="3D" csTypeId="urn:microsoft.com/office/officeart/2005/8/colors/accent1_2" csCatId="accent1" phldr="1"/>
      <dgm:spPr/>
    </dgm:pt>
    <dgm:pt modelId="{B260A2EA-6A15-4DFB-ADA9-2355AACF94CC}">
      <dgm:prSet phldrT="[Text]"/>
      <dgm:spPr/>
      <dgm:t>
        <a:bodyPr/>
        <a:lstStyle/>
        <a:p>
          <a:r>
            <a:rPr lang="en-US" dirty="0" smtClean="0"/>
            <a:t>Identify</a:t>
          </a:r>
          <a:endParaRPr lang="en-US" dirty="0"/>
        </a:p>
      </dgm:t>
    </dgm:pt>
    <dgm:pt modelId="{0C369F8D-BDC4-4E2F-8DDB-7C3E2C97D113}" type="parTrans" cxnId="{AB747706-E7E6-4CFC-9956-E6B91A08C020}">
      <dgm:prSet/>
      <dgm:spPr/>
      <dgm:t>
        <a:bodyPr/>
        <a:lstStyle/>
        <a:p>
          <a:endParaRPr lang="en-US"/>
        </a:p>
      </dgm:t>
    </dgm:pt>
    <dgm:pt modelId="{965E9F5F-DCE4-4495-9D7D-99445A51027E}" type="sibTrans" cxnId="{AB747706-E7E6-4CFC-9956-E6B91A08C020}">
      <dgm:prSet/>
      <dgm:spPr/>
      <dgm:t>
        <a:bodyPr/>
        <a:lstStyle/>
        <a:p>
          <a:endParaRPr lang="en-US"/>
        </a:p>
      </dgm:t>
    </dgm:pt>
    <dgm:pt modelId="{999B5646-AC19-42A7-8A1A-7E7150A66687}">
      <dgm:prSet phldrT="[Text]"/>
      <dgm:spPr/>
      <dgm:t>
        <a:bodyPr/>
        <a:lstStyle/>
        <a:p>
          <a:r>
            <a:rPr lang="en-US" dirty="0" smtClean="0"/>
            <a:t>Comprehension</a:t>
          </a:r>
          <a:endParaRPr lang="en-US" dirty="0"/>
        </a:p>
      </dgm:t>
    </dgm:pt>
    <dgm:pt modelId="{736E6449-30D4-4E66-AC1C-98414261022A}" type="parTrans" cxnId="{781B7825-9728-4F10-9EA3-679E81127E27}">
      <dgm:prSet/>
      <dgm:spPr/>
      <dgm:t>
        <a:bodyPr/>
        <a:lstStyle/>
        <a:p>
          <a:endParaRPr lang="en-US"/>
        </a:p>
      </dgm:t>
    </dgm:pt>
    <dgm:pt modelId="{E281AC97-AFC8-447C-AFE0-9287A72573EF}" type="sibTrans" cxnId="{781B7825-9728-4F10-9EA3-679E81127E27}">
      <dgm:prSet/>
      <dgm:spPr/>
      <dgm:t>
        <a:bodyPr/>
        <a:lstStyle/>
        <a:p>
          <a:endParaRPr lang="en-US"/>
        </a:p>
      </dgm:t>
    </dgm:pt>
    <dgm:pt modelId="{453BCAC8-85D2-4D9F-956D-CE9C5CD2615D}">
      <dgm:prSet phldrT="[Text]"/>
      <dgm:spPr/>
      <dgm:t>
        <a:bodyPr/>
        <a:lstStyle/>
        <a:p>
          <a:r>
            <a:rPr lang="en-US" b="1" dirty="0" smtClean="0"/>
            <a:t>Knowledge</a:t>
          </a:r>
          <a:endParaRPr lang="en-US" b="1" dirty="0"/>
        </a:p>
      </dgm:t>
    </dgm:pt>
    <dgm:pt modelId="{B1B16C31-7E60-4945-875E-B7205830A804}" type="parTrans" cxnId="{86E0F44C-9CF0-4D3D-9D3D-21AFDA42CE98}">
      <dgm:prSet/>
      <dgm:spPr/>
      <dgm:t>
        <a:bodyPr/>
        <a:lstStyle/>
        <a:p>
          <a:endParaRPr lang="en-US"/>
        </a:p>
      </dgm:t>
    </dgm:pt>
    <dgm:pt modelId="{1A4DC148-6AB5-4A95-BB09-7B4428C42BE3}" type="sibTrans" cxnId="{86E0F44C-9CF0-4D3D-9D3D-21AFDA42CE98}">
      <dgm:prSet/>
      <dgm:spPr/>
      <dgm:t>
        <a:bodyPr/>
        <a:lstStyle/>
        <a:p>
          <a:endParaRPr lang="en-US"/>
        </a:p>
      </dgm:t>
    </dgm:pt>
    <dgm:pt modelId="{C8C18352-C3F4-4796-A2F6-B4BF8EB56188}" type="pres">
      <dgm:prSet presAssocID="{C1FF01D0-83FD-4E5C-B83A-6AA73B82A6CE}" presName="compositeShape" presStyleCnt="0">
        <dgm:presLayoutVars>
          <dgm:chMax val="7"/>
          <dgm:dir/>
          <dgm:resizeHandles val="exact"/>
        </dgm:presLayoutVars>
      </dgm:prSet>
      <dgm:spPr/>
    </dgm:pt>
    <dgm:pt modelId="{2240DE33-A347-48CC-A4B6-F372D496D719}" type="pres">
      <dgm:prSet presAssocID="{C1FF01D0-83FD-4E5C-B83A-6AA73B82A6CE}" presName="wedge1" presStyleLbl="node1" presStyleIdx="0" presStyleCnt="3"/>
      <dgm:spPr/>
      <dgm:t>
        <a:bodyPr/>
        <a:lstStyle/>
        <a:p>
          <a:endParaRPr lang="en-US"/>
        </a:p>
      </dgm:t>
    </dgm:pt>
    <dgm:pt modelId="{D16D1DB2-CA0F-4461-9941-C7316EEA5B3E}" type="pres">
      <dgm:prSet presAssocID="{C1FF01D0-83FD-4E5C-B83A-6AA73B82A6CE}" presName="wedge1Tx" presStyleLbl="node1" presStyleIdx="0" presStyleCnt="3">
        <dgm:presLayoutVars>
          <dgm:chMax val="0"/>
          <dgm:chPref val="0"/>
          <dgm:bulletEnabled val="1"/>
        </dgm:presLayoutVars>
      </dgm:prSet>
      <dgm:spPr/>
      <dgm:t>
        <a:bodyPr/>
        <a:lstStyle/>
        <a:p>
          <a:endParaRPr lang="en-US"/>
        </a:p>
      </dgm:t>
    </dgm:pt>
    <dgm:pt modelId="{1330BF12-9E33-4A99-86C4-417501FB007E}" type="pres">
      <dgm:prSet presAssocID="{C1FF01D0-83FD-4E5C-B83A-6AA73B82A6CE}" presName="wedge2" presStyleLbl="node1" presStyleIdx="1" presStyleCnt="3"/>
      <dgm:spPr/>
      <dgm:t>
        <a:bodyPr/>
        <a:lstStyle/>
        <a:p>
          <a:endParaRPr lang="en-US"/>
        </a:p>
      </dgm:t>
    </dgm:pt>
    <dgm:pt modelId="{42163392-098D-44A0-8DC6-C76CD884A9C8}" type="pres">
      <dgm:prSet presAssocID="{C1FF01D0-83FD-4E5C-B83A-6AA73B82A6CE}" presName="wedge2Tx" presStyleLbl="node1" presStyleIdx="1" presStyleCnt="3">
        <dgm:presLayoutVars>
          <dgm:chMax val="0"/>
          <dgm:chPref val="0"/>
          <dgm:bulletEnabled val="1"/>
        </dgm:presLayoutVars>
      </dgm:prSet>
      <dgm:spPr/>
      <dgm:t>
        <a:bodyPr/>
        <a:lstStyle/>
        <a:p>
          <a:endParaRPr lang="en-US"/>
        </a:p>
      </dgm:t>
    </dgm:pt>
    <dgm:pt modelId="{C9AFFA55-0461-4408-882D-D281522AF676}" type="pres">
      <dgm:prSet presAssocID="{C1FF01D0-83FD-4E5C-B83A-6AA73B82A6CE}" presName="wedge3" presStyleLbl="node1" presStyleIdx="2" presStyleCnt="3" custLinFactNeighborX="732" custLinFactNeighborY="2562"/>
      <dgm:spPr/>
      <dgm:t>
        <a:bodyPr/>
        <a:lstStyle/>
        <a:p>
          <a:endParaRPr lang="en-US"/>
        </a:p>
      </dgm:t>
    </dgm:pt>
    <dgm:pt modelId="{861C8053-F6B9-42F9-A1E4-46378455728C}" type="pres">
      <dgm:prSet presAssocID="{C1FF01D0-83FD-4E5C-B83A-6AA73B82A6CE}" presName="wedge3Tx" presStyleLbl="node1" presStyleIdx="2" presStyleCnt="3">
        <dgm:presLayoutVars>
          <dgm:chMax val="0"/>
          <dgm:chPref val="0"/>
          <dgm:bulletEnabled val="1"/>
        </dgm:presLayoutVars>
      </dgm:prSet>
      <dgm:spPr/>
      <dgm:t>
        <a:bodyPr/>
        <a:lstStyle/>
        <a:p>
          <a:endParaRPr lang="en-US"/>
        </a:p>
      </dgm:t>
    </dgm:pt>
  </dgm:ptLst>
  <dgm:cxnLst>
    <dgm:cxn modelId="{86E0F44C-9CF0-4D3D-9D3D-21AFDA42CE98}" srcId="{C1FF01D0-83FD-4E5C-B83A-6AA73B82A6CE}" destId="{453BCAC8-85D2-4D9F-956D-CE9C5CD2615D}" srcOrd="2" destOrd="0" parTransId="{B1B16C31-7E60-4945-875E-B7205830A804}" sibTransId="{1A4DC148-6AB5-4A95-BB09-7B4428C42BE3}"/>
    <dgm:cxn modelId="{B7CEE7F1-57F3-4DEA-8833-0A372901373F}" type="presOf" srcId="{453BCAC8-85D2-4D9F-956D-CE9C5CD2615D}" destId="{C9AFFA55-0461-4408-882D-D281522AF676}" srcOrd="0" destOrd="0" presId="urn:microsoft.com/office/officeart/2005/8/layout/chart3"/>
    <dgm:cxn modelId="{21636775-A80F-4FE3-A111-9A51989C321E}" type="presOf" srcId="{999B5646-AC19-42A7-8A1A-7E7150A66687}" destId="{1330BF12-9E33-4A99-86C4-417501FB007E}" srcOrd="0" destOrd="0" presId="urn:microsoft.com/office/officeart/2005/8/layout/chart3"/>
    <dgm:cxn modelId="{AB747706-E7E6-4CFC-9956-E6B91A08C020}" srcId="{C1FF01D0-83FD-4E5C-B83A-6AA73B82A6CE}" destId="{B260A2EA-6A15-4DFB-ADA9-2355AACF94CC}" srcOrd="0" destOrd="0" parTransId="{0C369F8D-BDC4-4E2F-8DDB-7C3E2C97D113}" sibTransId="{965E9F5F-DCE4-4495-9D7D-99445A51027E}"/>
    <dgm:cxn modelId="{781B7825-9728-4F10-9EA3-679E81127E27}" srcId="{C1FF01D0-83FD-4E5C-B83A-6AA73B82A6CE}" destId="{999B5646-AC19-42A7-8A1A-7E7150A66687}" srcOrd="1" destOrd="0" parTransId="{736E6449-30D4-4E66-AC1C-98414261022A}" sibTransId="{E281AC97-AFC8-447C-AFE0-9287A72573EF}"/>
    <dgm:cxn modelId="{5BBF6C70-EFF6-4572-A73F-DFFF3BA5B7B0}" type="presOf" srcId="{999B5646-AC19-42A7-8A1A-7E7150A66687}" destId="{42163392-098D-44A0-8DC6-C76CD884A9C8}" srcOrd="1" destOrd="0" presId="urn:microsoft.com/office/officeart/2005/8/layout/chart3"/>
    <dgm:cxn modelId="{47557DCA-CBBA-4005-8E71-F6F2B4C40854}" type="presOf" srcId="{453BCAC8-85D2-4D9F-956D-CE9C5CD2615D}" destId="{861C8053-F6B9-42F9-A1E4-46378455728C}" srcOrd="1" destOrd="0" presId="urn:microsoft.com/office/officeart/2005/8/layout/chart3"/>
    <dgm:cxn modelId="{B7A0F848-E32E-41DB-A3ED-82BD860535D0}" type="presOf" srcId="{B260A2EA-6A15-4DFB-ADA9-2355AACF94CC}" destId="{2240DE33-A347-48CC-A4B6-F372D496D719}" srcOrd="0" destOrd="0" presId="urn:microsoft.com/office/officeart/2005/8/layout/chart3"/>
    <dgm:cxn modelId="{3D10BFE7-03C1-4CD1-ACF1-D560E7EC125B}" type="presOf" srcId="{B260A2EA-6A15-4DFB-ADA9-2355AACF94CC}" destId="{D16D1DB2-CA0F-4461-9941-C7316EEA5B3E}" srcOrd="1" destOrd="0" presId="urn:microsoft.com/office/officeart/2005/8/layout/chart3"/>
    <dgm:cxn modelId="{0B1E36A9-FBF6-4216-AF43-C87A6341DB88}" type="presOf" srcId="{C1FF01D0-83FD-4E5C-B83A-6AA73B82A6CE}" destId="{C8C18352-C3F4-4796-A2F6-B4BF8EB56188}" srcOrd="0" destOrd="0" presId="urn:microsoft.com/office/officeart/2005/8/layout/chart3"/>
    <dgm:cxn modelId="{C6356876-D472-468F-9F9D-05994BC689DA}" type="presParOf" srcId="{C8C18352-C3F4-4796-A2F6-B4BF8EB56188}" destId="{2240DE33-A347-48CC-A4B6-F372D496D719}" srcOrd="0" destOrd="0" presId="urn:microsoft.com/office/officeart/2005/8/layout/chart3"/>
    <dgm:cxn modelId="{E3809BF3-39EF-437A-A21E-4725F2A170C9}" type="presParOf" srcId="{C8C18352-C3F4-4796-A2F6-B4BF8EB56188}" destId="{D16D1DB2-CA0F-4461-9941-C7316EEA5B3E}" srcOrd="1" destOrd="0" presId="urn:microsoft.com/office/officeart/2005/8/layout/chart3"/>
    <dgm:cxn modelId="{D884367B-4F11-43D7-89FB-7718E456F694}" type="presParOf" srcId="{C8C18352-C3F4-4796-A2F6-B4BF8EB56188}" destId="{1330BF12-9E33-4A99-86C4-417501FB007E}" srcOrd="2" destOrd="0" presId="urn:microsoft.com/office/officeart/2005/8/layout/chart3"/>
    <dgm:cxn modelId="{8F13004C-1AA7-46AE-8B68-1B36C468E119}" type="presParOf" srcId="{C8C18352-C3F4-4796-A2F6-B4BF8EB56188}" destId="{42163392-098D-44A0-8DC6-C76CD884A9C8}" srcOrd="3" destOrd="0" presId="urn:microsoft.com/office/officeart/2005/8/layout/chart3"/>
    <dgm:cxn modelId="{579B9DB1-D677-4537-A42D-CB73D628EE13}" type="presParOf" srcId="{C8C18352-C3F4-4796-A2F6-B4BF8EB56188}" destId="{C9AFFA55-0461-4408-882D-D281522AF676}" srcOrd="4" destOrd="0" presId="urn:microsoft.com/office/officeart/2005/8/layout/chart3"/>
    <dgm:cxn modelId="{19B100BB-AAD0-4531-A9F8-9166242EEC91}" type="presParOf" srcId="{C8C18352-C3F4-4796-A2F6-B4BF8EB56188}" destId="{861C8053-F6B9-42F9-A1E4-46378455728C}" srcOrd="5"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0DE33-A347-48CC-A4B6-F372D496D719}">
      <dsp:nvSpPr>
        <dsp:cNvPr id="0" name=""/>
        <dsp:cNvSpPr/>
      </dsp:nvSpPr>
      <dsp:spPr>
        <a:xfrm>
          <a:off x="3542159" y="239065"/>
          <a:ext cx="2975038" cy="2975038"/>
        </a:xfrm>
        <a:prstGeom prst="pie">
          <a:avLst>
            <a:gd name="adj1" fmla="val 16200000"/>
            <a:gd name="adj2" fmla="val 1800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sp3d extrusionH="28000" prstMaterial="matte"/>
        </a:bodyPr>
        <a:lstStyle/>
        <a:p>
          <a:pPr lvl="0" algn="ctr" defTabSz="711200">
            <a:lnSpc>
              <a:spcPct val="90000"/>
            </a:lnSpc>
            <a:spcBef>
              <a:spcPct val="0"/>
            </a:spcBef>
            <a:spcAft>
              <a:spcPct val="35000"/>
            </a:spcAft>
          </a:pPr>
          <a:r>
            <a:rPr lang="en-US" sz="1600" kern="1200" dirty="0" smtClean="0"/>
            <a:t>Identify</a:t>
          </a:r>
          <a:endParaRPr lang="en-US" sz="1600" kern="1200" dirty="0"/>
        </a:p>
      </dsp:txBody>
      <dsp:txXfrm>
        <a:off x="5159658" y="788030"/>
        <a:ext cx="1009387" cy="991679"/>
      </dsp:txXfrm>
    </dsp:sp>
    <dsp:sp modelId="{1330BF12-9E33-4A99-86C4-417501FB007E}">
      <dsp:nvSpPr>
        <dsp:cNvPr id="0" name=""/>
        <dsp:cNvSpPr/>
      </dsp:nvSpPr>
      <dsp:spPr>
        <a:xfrm>
          <a:off x="3388802" y="327608"/>
          <a:ext cx="2975038" cy="2975038"/>
        </a:xfrm>
        <a:prstGeom prst="pie">
          <a:avLst>
            <a:gd name="adj1" fmla="val 1800000"/>
            <a:gd name="adj2" fmla="val 9000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sp3d extrusionH="28000" prstMaterial="matte"/>
        </a:bodyPr>
        <a:lstStyle/>
        <a:p>
          <a:pPr lvl="0" algn="ctr" defTabSz="711200">
            <a:lnSpc>
              <a:spcPct val="90000"/>
            </a:lnSpc>
            <a:spcBef>
              <a:spcPct val="0"/>
            </a:spcBef>
            <a:spcAft>
              <a:spcPct val="35000"/>
            </a:spcAft>
          </a:pPr>
          <a:r>
            <a:rPr lang="en-US" sz="1600" kern="1200" dirty="0" smtClean="0"/>
            <a:t>Comprehension</a:t>
          </a:r>
          <a:endParaRPr lang="en-US" sz="1600" kern="1200" dirty="0"/>
        </a:p>
      </dsp:txBody>
      <dsp:txXfrm>
        <a:off x="4203396" y="2204715"/>
        <a:ext cx="1345850" cy="920845"/>
      </dsp:txXfrm>
    </dsp:sp>
    <dsp:sp modelId="{C9AFFA55-0461-4408-882D-D281522AF676}">
      <dsp:nvSpPr>
        <dsp:cNvPr id="0" name=""/>
        <dsp:cNvSpPr/>
      </dsp:nvSpPr>
      <dsp:spPr>
        <a:xfrm>
          <a:off x="3410580" y="403828"/>
          <a:ext cx="2975038" cy="2975038"/>
        </a:xfrm>
        <a:prstGeom prst="pie">
          <a:avLst>
            <a:gd name="adj1" fmla="val 9000000"/>
            <a:gd name="adj2" fmla="val 16200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sp3d extrusionH="28000" prstMaterial="matte"/>
        </a:bodyPr>
        <a:lstStyle/>
        <a:p>
          <a:pPr lvl="0" algn="ctr" defTabSz="711200">
            <a:lnSpc>
              <a:spcPct val="90000"/>
            </a:lnSpc>
            <a:spcBef>
              <a:spcPct val="0"/>
            </a:spcBef>
            <a:spcAft>
              <a:spcPct val="35000"/>
            </a:spcAft>
          </a:pPr>
          <a:r>
            <a:rPr lang="en-US" sz="1600" b="1" kern="1200" dirty="0" smtClean="0"/>
            <a:t>Knowledge</a:t>
          </a:r>
          <a:endParaRPr lang="en-US" sz="1600" b="1" kern="1200" dirty="0"/>
        </a:p>
      </dsp:txBody>
      <dsp:txXfrm>
        <a:off x="3729334" y="988211"/>
        <a:ext cx="1009387" cy="991679"/>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F1B35F-9A74-462D-BADF-07651DF681C1}" type="datetimeFigureOut">
              <a:rPr lang="en-US" smtClean="0"/>
              <a:t>2/16/2020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B1C8B0-B78A-45D1-A8DA-58404DC8675C}" type="slidenum">
              <a:rPr lang="en-US" smtClean="0"/>
              <a:t>‹#›</a:t>
            </a:fld>
            <a:endParaRPr lang="en-US" dirty="0"/>
          </a:p>
        </p:txBody>
      </p:sp>
    </p:spTree>
    <p:extLst>
      <p:ext uri="{BB962C8B-B14F-4D97-AF65-F5344CB8AC3E}">
        <p14:creationId xmlns:p14="http://schemas.microsoft.com/office/powerpoint/2010/main" val="639872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a:t>
            </a:r>
            <a:r>
              <a:rPr lang="en-US" baseline="0" dirty="0" smtClean="0"/>
              <a:t> contents listed in the PowerPoint.</a:t>
            </a:r>
            <a:endParaRPr lang="en-US" dirty="0"/>
          </a:p>
        </p:txBody>
      </p:sp>
      <p:sp>
        <p:nvSpPr>
          <p:cNvPr id="4" name="Slide Number Placeholder 3"/>
          <p:cNvSpPr>
            <a:spLocks noGrp="1"/>
          </p:cNvSpPr>
          <p:nvPr>
            <p:ph type="sldNum" sz="quarter" idx="10"/>
          </p:nvPr>
        </p:nvSpPr>
        <p:spPr/>
        <p:txBody>
          <a:bodyPr/>
          <a:lstStyle/>
          <a:p>
            <a:fld id="{03B1C8B0-B78A-45D1-A8DA-58404DC8675C}" type="slidenum">
              <a:rPr lang="en-US" smtClean="0"/>
              <a:t>2</a:t>
            </a:fld>
            <a:endParaRPr lang="en-US" dirty="0"/>
          </a:p>
        </p:txBody>
      </p:sp>
    </p:spTree>
    <p:extLst>
      <p:ext uri="{BB962C8B-B14F-4D97-AF65-F5344CB8AC3E}">
        <p14:creationId xmlns:p14="http://schemas.microsoft.com/office/powerpoint/2010/main" val="2615301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training program</a:t>
            </a:r>
            <a:r>
              <a:rPr lang="en-US" baseline="0" dirty="0" smtClean="0"/>
              <a:t> for new supervisors, an activity-based plan formatted consist of goals and objectives.  In addition, the activity-based plan includes materials, classroom activities for participation and collaboration.  Furthermore, the activity-based plan displays surveys or questionnaires to obtain essential feedback</a:t>
            </a:r>
            <a:endParaRPr lang="en-US" dirty="0"/>
          </a:p>
        </p:txBody>
      </p:sp>
      <p:sp>
        <p:nvSpPr>
          <p:cNvPr id="4" name="Slide Number Placeholder 3"/>
          <p:cNvSpPr>
            <a:spLocks noGrp="1"/>
          </p:cNvSpPr>
          <p:nvPr>
            <p:ph type="sldNum" sz="quarter" idx="10"/>
          </p:nvPr>
        </p:nvSpPr>
        <p:spPr/>
        <p:txBody>
          <a:bodyPr/>
          <a:lstStyle/>
          <a:p>
            <a:fld id="{03B1C8B0-B78A-45D1-A8DA-58404DC8675C}" type="slidenum">
              <a:rPr lang="en-US" smtClean="0"/>
              <a:t>3</a:t>
            </a:fld>
            <a:endParaRPr lang="en-US" dirty="0"/>
          </a:p>
        </p:txBody>
      </p:sp>
    </p:spTree>
    <p:extLst>
      <p:ext uri="{BB962C8B-B14F-4D97-AF65-F5344CB8AC3E}">
        <p14:creationId xmlns:p14="http://schemas.microsoft.com/office/powerpoint/2010/main" val="1246187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Last, the goals illustrate the trainees comprehension of the material to move the program in the right direction. </a:t>
            </a:r>
            <a:endParaRPr lang="en-US" dirty="0"/>
          </a:p>
        </p:txBody>
      </p:sp>
      <p:sp>
        <p:nvSpPr>
          <p:cNvPr id="4" name="Slide Number Placeholder 3"/>
          <p:cNvSpPr>
            <a:spLocks noGrp="1"/>
          </p:cNvSpPr>
          <p:nvPr>
            <p:ph type="sldNum" sz="quarter" idx="10"/>
          </p:nvPr>
        </p:nvSpPr>
        <p:spPr/>
        <p:txBody>
          <a:bodyPr/>
          <a:lstStyle/>
          <a:p>
            <a:fld id="{03B1C8B0-B78A-45D1-A8DA-58404DC8675C}" type="slidenum">
              <a:rPr lang="en-US" smtClean="0"/>
              <a:t>4</a:t>
            </a:fld>
            <a:endParaRPr lang="en-US" dirty="0"/>
          </a:p>
        </p:txBody>
      </p:sp>
    </p:spTree>
    <p:extLst>
      <p:ext uri="{BB962C8B-B14F-4D97-AF65-F5344CB8AC3E}">
        <p14:creationId xmlns:p14="http://schemas.microsoft.com/office/powerpoint/2010/main" val="3288267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the objectives</a:t>
            </a:r>
            <a:r>
              <a:rPr lang="en-US" baseline="0" dirty="0" smtClean="0"/>
              <a:t> include the following: growth development, attitudes, hands-on experience, and learning styles to obtain objectives.  According to Bloom’s Taxonomy, the learning styles consist of the following: visual, verbal (communication), kinesthetic (physical), and social (interpersonal – collaboration).</a:t>
            </a:r>
            <a:endParaRPr lang="en-US" dirty="0"/>
          </a:p>
        </p:txBody>
      </p:sp>
      <p:sp>
        <p:nvSpPr>
          <p:cNvPr id="4" name="Slide Number Placeholder 3"/>
          <p:cNvSpPr>
            <a:spLocks noGrp="1"/>
          </p:cNvSpPr>
          <p:nvPr>
            <p:ph type="sldNum" sz="quarter" idx="10"/>
          </p:nvPr>
        </p:nvSpPr>
        <p:spPr/>
        <p:txBody>
          <a:bodyPr/>
          <a:lstStyle/>
          <a:p>
            <a:fld id="{03B1C8B0-B78A-45D1-A8DA-58404DC8675C}" type="slidenum">
              <a:rPr lang="en-US" smtClean="0"/>
              <a:t>5</a:t>
            </a:fld>
            <a:endParaRPr lang="en-US" dirty="0"/>
          </a:p>
        </p:txBody>
      </p:sp>
    </p:spTree>
    <p:extLst>
      <p:ext uri="{BB962C8B-B14F-4D97-AF65-F5344CB8AC3E}">
        <p14:creationId xmlns:p14="http://schemas.microsoft.com/office/powerpoint/2010/main" val="2484652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a:t>
            </a:r>
            <a:r>
              <a:rPr lang="en-US" dirty="0" smtClean="0"/>
              <a:t> classroom activity,</a:t>
            </a:r>
            <a:r>
              <a:rPr lang="en-US" baseline="0" dirty="0" smtClean="0"/>
              <a:t> the activity-based necessities consist of capturing the knowledge from the learning material and classroom participation for unity to achieve the process.</a:t>
            </a:r>
            <a:endParaRPr lang="en-US" dirty="0"/>
          </a:p>
        </p:txBody>
      </p:sp>
      <p:sp>
        <p:nvSpPr>
          <p:cNvPr id="4" name="Slide Number Placeholder 3"/>
          <p:cNvSpPr>
            <a:spLocks noGrp="1"/>
          </p:cNvSpPr>
          <p:nvPr>
            <p:ph type="sldNum" sz="quarter" idx="10"/>
          </p:nvPr>
        </p:nvSpPr>
        <p:spPr/>
        <p:txBody>
          <a:bodyPr/>
          <a:lstStyle/>
          <a:p>
            <a:fld id="{03B1C8B0-B78A-45D1-A8DA-58404DC8675C}" type="slidenum">
              <a:rPr lang="en-US" smtClean="0"/>
              <a:t>6</a:t>
            </a:fld>
            <a:endParaRPr lang="en-US" dirty="0"/>
          </a:p>
        </p:txBody>
      </p:sp>
    </p:spTree>
    <p:extLst>
      <p:ext uri="{BB962C8B-B14F-4D97-AF65-F5344CB8AC3E}">
        <p14:creationId xmlns:p14="http://schemas.microsoft.com/office/powerpoint/2010/main" val="4098939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results are formatted by surveys and questionnaires that implements feedback.  Remember, the feedback will be either positive or negative.  However, the information is essential from an evaluation to make the necessary corrections before the start of a new class.</a:t>
            </a:r>
            <a:endParaRPr lang="en-US" dirty="0"/>
          </a:p>
        </p:txBody>
      </p:sp>
      <p:sp>
        <p:nvSpPr>
          <p:cNvPr id="4" name="Slide Number Placeholder 3"/>
          <p:cNvSpPr>
            <a:spLocks noGrp="1"/>
          </p:cNvSpPr>
          <p:nvPr>
            <p:ph type="sldNum" sz="quarter" idx="10"/>
          </p:nvPr>
        </p:nvSpPr>
        <p:spPr/>
        <p:txBody>
          <a:bodyPr/>
          <a:lstStyle/>
          <a:p>
            <a:fld id="{03B1C8B0-B78A-45D1-A8DA-58404DC8675C}" type="slidenum">
              <a:rPr lang="en-US" smtClean="0"/>
              <a:t>7</a:t>
            </a:fld>
            <a:endParaRPr lang="en-US" dirty="0"/>
          </a:p>
        </p:txBody>
      </p:sp>
    </p:spTree>
    <p:extLst>
      <p:ext uri="{BB962C8B-B14F-4D97-AF65-F5344CB8AC3E}">
        <p14:creationId xmlns:p14="http://schemas.microsoft.com/office/powerpoint/2010/main" val="4085471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conclusion,</a:t>
            </a:r>
            <a:r>
              <a:rPr lang="en-US" baseline="0" dirty="0" smtClean="0"/>
              <a:t> the PowerPoint displays the goals and objectives for an activity-based plan for the training program for new supervisors.  The goals focuses on knowledge, comprehension, and identifying.  The objectives consist of the following: growth development, hands-on experience, attitudes, and learning styles.  The learning styles represents the Bloom’s Taxonomy.  The learning styles are the following: visual, verbal (communication), kinesthetic (physical), and social (interpersonal –collaboration).  Last the feedback displays the positives and negatives aspects of the training program.</a:t>
            </a:r>
            <a:endParaRPr lang="en-US" dirty="0"/>
          </a:p>
        </p:txBody>
      </p:sp>
      <p:sp>
        <p:nvSpPr>
          <p:cNvPr id="4" name="Slide Number Placeholder 3"/>
          <p:cNvSpPr>
            <a:spLocks noGrp="1"/>
          </p:cNvSpPr>
          <p:nvPr>
            <p:ph type="sldNum" sz="quarter" idx="10"/>
          </p:nvPr>
        </p:nvSpPr>
        <p:spPr/>
        <p:txBody>
          <a:bodyPr/>
          <a:lstStyle/>
          <a:p>
            <a:fld id="{03B1C8B0-B78A-45D1-A8DA-58404DC8675C}" type="slidenum">
              <a:rPr lang="en-US" smtClean="0"/>
              <a:t>8</a:t>
            </a:fld>
            <a:endParaRPr lang="en-US" dirty="0"/>
          </a:p>
        </p:txBody>
      </p:sp>
    </p:spTree>
    <p:extLst>
      <p:ext uri="{BB962C8B-B14F-4D97-AF65-F5344CB8AC3E}">
        <p14:creationId xmlns:p14="http://schemas.microsoft.com/office/powerpoint/2010/main" val="1122089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a:t>
            </a:r>
            <a:r>
              <a:rPr lang="en-US" baseline="0" dirty="0" smtClean="0"/>
              <a:t> Page.</a:t>
            </a:r>
            <a:endParaRPr lang="en-US" dirty="0"/>
          </a:p>
        </p:txBody>
      </p:sp>
      <p:sp>
        <p:nvSpPr>
          <p:cNvPr id="4" name="Slide Number Placeholder 3"/>
          <p:cNvSpPr>
            <a:spLocks noGrp="1"/>
          </p:cNvSpPr>
          <p:nvPr>
            <p:ph type="sldNum" sz="quarter" idx="10"/>
          </p:nvPr>
        </p:nvSpPr>
        <p:spPr/>
        <p:txBody>
          <a:bodyPr/>
          <a:lstStyle/>
          <a:p>
            <a:fld id="{03B1C8B0-B78A-45D1-A8DA-58404DC8675C}" type="slidenum">
              <a:rPr lang="en-US" smtClean="0"/>
              <a:t>9</a:t>
            </a:fld>
            <a:endParaRPr lang="en-US" dirty="0"/>
          </a:p>
        </p:txBody>
      </p:sp>
    </p:spTree>
    <p:extLst>
      <p:ext uri="{BB962C8B-B14F-4D97-AF65-F5344CB8AC3E}">
        <p14:creationId xmlns:p14="http://schemas.microsoft.com/office/powerpoint/2010/main" val="4169710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2/16/2020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sndAc>
          <p:stSnd>
            <p:snd r:embed="rId1" name="chimes.wav"/>
          </p:stSnd>
        </p:sndAc>
      </p:transition>
    </mc:Choice>
    <mc:Fallback>
      <p:transition spd="slow">
        <p:fade/>
        <p:sndAc>
          <p:stSnd>
            <p:snd r:embed="rId1"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dirty="0"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sndAc>
          <p:stSnd>
            <p:snd r:embed="rId1" name="chimes.wav"/>
          </p:stSnd>
        </p:sndAc>
      </p:transition>
    </mc:Choice>
    <mc:Fallback>
      <p:transition spd="slow">
        <p:fade/>
        <p:sndAc>
          <p:stSnd>
            <p:snd r:embed="rId1"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sndAc>
          <p:stSnd>
            <p:snd r:embed="rId1" name="chimes.wav"/>
          </p:stSnd>
        </p:sndAc>
      </p:transition>
    </mc:Choice>
    <mc:Fallback>
      <p:transition spd="slow">
        <p:fade/>
        <p:sndAc>
          <p:stSnd>
            <p:snd r:embed="rId1" name="chimes.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mc:Choice xmlns:p14="http://schemas.microsoft.com/office/powerpoint/2010/main" Requires="p14">
      <p:transition spd="slow" p14:dur="3400">
        <p14:reveal/>
        <p:sndAc>
          <p:stSnd>
            <p:snd r:embed="rId1" name="chimes.wav"/>
          </p:stSnd>
        </p:sndAc>
      </p:transition>
    </mc:Choice>
    <mc:Fallback>
      <p:transition spd="slow">
        <p:fade/>
        <p:sndAc>
          <p:stSnd>
            <p:snd r:embed="rId1" name="chimes.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sndAc>
          <p:stSnd>
            <p:snd r:embed="rId1" name="chimes.wav"/>
          </p:stSnd>
        </p:sndAc>
      </p:transition>
    </mc:Choice>
    <mc:Fallback>
      <p:transition spd="slow">
        <p:fade/>
        <p:sndAc>
          <p:stSnd>
            <p:snd r:embed="rId1" name="chimes.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sndAc>
          <p:stSnd>
            <p:snd r:embed="rId1" name="chimes.wav"/>
          </p:stSnd>
        </p:sndAc>
      </p:transition>
    </mc:Choice>
    <mc:Fallback>
      <p:transition spd="slow">
        <p:fade/>
        <p:sndAc>
          <p:stSnd>
            <p:snd r:embed="rId1" name="chimes.wav"/>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sndAc>
          <p:stSnd>
            <p:snd r:embed="rId1" name="chimes.wav"/>
          </p:stSnd>
        </p:sndAc>
      </p:transition>
    </mc:Choice>
    <mc:Fallback>
      <p:transition spd="slow">
        <p:fade/>
        <p:sndAc>
          <p:stSnd>
            <p:snd r:embed="rId1" name="chimes.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sndAc>
          <p:stSnd>
            <p:snd r:embed="rId1" name="chimes.wav"/>
          </p:stSnd>
        </p:sndAc>
      </p:transition>
    </mc:Choice>
    <mc:Fallback>
      <p:transition spd="slow">
        <p:fade/>
        <p:sndAc>
          <p:stSnd>
            <p:snd r:embed="rId1" name="chimes.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sndAc>
          <p:stSnd>
            <p:snd r:embed="rId1" name="chimes.wav"/>
          </p:stSnd>
        </p:sndAc>
      </p:transition>
    </mc:Choice>
    <mc:Fallback>
      <p:transition spd="slow">
        <p:fade/>
        <p:sndAc>
          <p:stSnd>
            <p:snd r:embed="rId1"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sndAc>
          <p:stSnd>
            <p:snd r:embed="rId1" name="chimes.wav"/>
          </p:stSnd>
        </p:sndAc>
      </p:transition>
    </mc:Choice>
    <mc:Fallback>
      <p:transition spd="slow">
        <p:fade/>
        <p:sndAc>
          <p:stSnd>
            <p:snd r:embed="rId1"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sndAc>
          <p:stSnd>
            <p:snd r:embed="rId1" name="chimes.wav"/>
          </p:stSnd>
        </p:sndAc>
      </p:transition>
    </mc:Choice>
    <mc:Fallback>
      <p:transition spd="slow">
        <p:fade/>
        <p:sndAc>
          <p:stSnd>
            <p:snd r:embed="rId1"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sndAc>
          <p:stSnd>
            <p:snd r:embed="rId1" name="chimes.wav"/>
          </p:stSnd>
        </p:sndAc>
      </p:transition>
    </mc:Choice>
    <mc:Fallback>
      <p:transition spd="slow">
        <p:fade/>
        <p:sndAc>
          <p:stSnd>
            <p:snd r:embed="rId1"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sndAc>
          <p:stSnd>
            <p:snd r:embed="rId1" name="chimes.wav"/>
          </p:stSnd>
        </p:sndAc>
      </p:transition>
    </mc:Choice>
    <mc:Fallback>
      <p:transition spd="slow">
        <p:fade/>
        <p:sndAc>
          <p:stSnd>
            <p:snd r:embed="rId1"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sndAc>
          <p:stSnd>
            <p:snd r:embed="rId1" name="chimes.wav"/>
          </p:stSnd>
        </p:sndAc>
      </p:transition>
    </mc:Choice>
    <mc:Fallback>
      <p:transition spd="slow">
        <p:fade/>
        <p:sndAc>
          <p:stSnd>
            <p:snd r:embed="rId1"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sndAc>
          <p:stSnd>
            <p:snd r:embed="rId1" name="chimes.wav"/>
          </p:stSnd>
        </p:sndAc>
      </p:transition>
    </mc:Choice>
    <mc:Fallback>
      <p:transition spd="slow">
        <p:fade/>
        <p:sndAc>
          <p:stSnd>
            <p:snd r:embed="rId1"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sndAc>
          <p:stSnd>
            <p:snd r:embed="rId1" name="chimes.wav"/>
          </p:stSnd>
        </p:sndAc>
      </p:transition>
    </mc:Choice>
    <mc:Fallback>
      <p:transition spd="slow">
        <p:fade/>
        <p:sndAc>
          <p:stSnd>
            <p:snd r:embed="rId1"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sndAc>
          <p:stSnd>
            <p:snd r:embed="rId1" name="chimes.wav"/>
          </p:stSnd>
        </p:sndAc>
      </p:transition>
    </mc:Choice>
    <mc:Fallback>
      <p:transition spd="slow">
        <p:fade/>
        <p:sndAc>
          <p:stSnd>
            <p:snd r:embed="rId1"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2/16/2020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mc:Choice xmlns:p14="http://schemas.microsoft.com/office/powerpoint/2010/main" Requires="p14">
      <p:transition spd="slow" p14:dur="3400">
        <p14:reveal/>
        <p:sndAc>
          <p:stSnd>
            <p:snd r:embed="rId19" name="chimes.wav"/>
          </p:stSnd>
        </p:sndAc>
      </p:transition>
    </mc:Choice>
    <mc:Fallback>
      <p:transition spd="slow">
        <p:fade/>
        <p:sndAc>
          <p:stSnd>
            <p:snd r:embed="rId19" name="chimes.wav"/>
          </p:stSnd>
        </p:sndAc>
      </p:transition>
    </mc:Fallback>
  </mc:AlternateConten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audio" Target="../media/audio1.wav"/><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3" y="1024392"/>
            <a:ext cx="8791575" cy="2387600"/>
          </a:xfrm>
        </p:spPr>
        <p:txBody>
          <a:bodyPr>
            <a:normAutofit/>
          </a:bodyPr>
          <a:lstStyle/>
          <a:p>
            <a:r>
              <a:rPr lang="en-US" b="1" dirty="0" smtClean="0"/>
              <a:t>ACTIVITY-BASED Plan For A TRAINING PROGRAM FOR NEW 		</a:t>
            </a:r>
            <a:r>
              <a:rPr lang="en-US" b="1" dirty="0"/>
              <a:t> </a:t>
            </a:r>
            <a:r>
              <a:rPr lang="en-US" b="1" dirty="0" smtClean="0"/>
              <a:t>SUPERVISORS</a:t>
            </a:r>
            <a:endParaRPr lang="en-US" b="1" dirty="0"/>
          </a:p>
        </p:txBody>
      </p:sp>
      <p:sp>
        <p:nvSpPr>
          <p:cNvPr id="3" name="Subtitle 2"/>
          <p:cNvSpPr>
            <a:spLocks noGrp="1"/>
          </p:cNvSpPr>
          <p:nvPr>
            <p:ph type="subTitle" idx="1"/>
          </p:nvPr>
        </p:nvSpPr>
        <p:spPr>
          <a:xfrm>
            <a:off x="8022770" y="5377543"/>
            <a:ext cx="3178629" cy="1295399"/>
          </a:xfrm>
        </p:spPr>
        <p:txBody>
          <a:bodyPr>
            <a:noAutofit/>
          </a:bodyPr>
          <a:lstStyle/>
          <a:p>
            <a:r>
              <a:rPr lang="en-US" sz="1200" dirty="0" smtClean="0">
                <a:solidFill>
                  <a:schemeClr val="tx1"/>
                </a:solidFill>
              </a:rPr>
              <a:t>Bernetta Rembert</a:t>
            </a:r>
          </a:p>
          <a:p>
            <a:r>
              <a:rPr lang="en-US" sz="1200" dirty="0" smtClean="0">
                <a:solidFill>
                  <a:schemeClr val="tx1"/>
                </a:solidFill>
              </a:rPr>
              <a:t>AET/570</a:t>
            </a:r>
          </a:p>
          <a:p>
            <a:r>
              <a:rPr lang="en-US" sz="1200" dirty="0" smtClean="0">
                <a:solidFill>
                  <a:schemeClr val="tx1"/>
                </a:solidFill>
              </a:rPr>
              <a:t>February 17, 2020</a:t>
            </a:r>
          </a:p>
          <a:p>
            <a:r>
              <a:rPr lang="en-US" sz="1200" dirty="0" smtClean="0">
                <a:solidFill>
                  <a:schemeClr val="tx1"/>
                </a:solidFill>
              </a:rPr>
              <a:t>Dr. </a:t>
            </a:r>
            <a:r>
              <a:rPr lang="en-US" sz="1200" dirty="0" smtClean="0">
                <a:solidFill>
                  <a:schemeClr val="tx1"/>
                </a:solidFill>
              </a:rPr>
              <a:t>Oldenburgh</a:t>
            </a:r>
            <a:r>
              <a:rPr lang="en-US" sz="1200" dirty="0" smtClean="0">
                <a:solidFill>
                  <a:schemeClr val="tx1"/>
                </a:solidFill>
              </a:rPr>
              <a:t>, Jr.</a:t>
            </a:r>
            <a:endParaRPr lang="en-US" sz="1200" dirty="0">
              <a:solidFill>
                <a:schemeClr val="tx1"/>
              </a:solidFill>
            </a:endParaRPr>
          </a:p>
        </p:txBody>
      </p:sp>
    </p:spTree>
    <p:extLst>
      <p:ext uri="{BB962C8B-B14F-4D97-AF65-F5344CB8AC3E}">
        <p14:creationId xmlns:p14="http://schemas.microsoft.com/office/powerpoint/2010/main" val="1605224108"/>
      </p:ext>
    </p:extLst>
  </p:cSld>
  <p:clrMapOvr>
    <a:masterClrMapping/>
  </p:clrMapOvr>
  <mc:AlternateContent xmlns:mc="http://schemas.openxmlformats.org/markup-compatibility/2006">
    <mc:Choice xmlns:p14="http://schemas.microsoft.com/office/powerpoint/2010/main" Requires="p14">
      <p:transition spd="slow" p14:dur="3400">
        <p14:reveal/>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4400" b="1" dirty="0" smtClean="0"/>
              <a:t>overview</a:t>
            </a:r>
            <a:endParaRPr lang="en-US" sz="4400" b="1" dirty="0"/>
          </a:p>
        </p:txBody>
      </p:sp>
      <p:sp>
        <p:nvSpPr>
          <p:cNvPr id="3" name="Content Placeholder 2"/>
          <p:cNvSpPr>
            <a:spLocks noGrp="1"/>
          </p:cNvSpPr>
          <p:nvPr>
            <p:ph idx="1"/>
          </p:nvPr>
        </p:nvSpPr>
        <p:spPr>
          <a:xfrm>
            <a:off x="1141412" y="2412773"/>
            <a:ext cx="9905999" cy="3541714"/>
          </a:xfrm>
        </p:spPr>
        <p:txBody>
          <a:bodyPr>
            <a:normAutofit fontScale="85000" lnSpcReduction="20000"/>
          </a:bodyPr>
          <a:lstStyle/>
          <a:p>
            <a:r>
              <a:rPr lang="en-US" dirty="0" smtClean="0"/>
              <a:t>Title Page</a:t>
            </a:r>
          </a:p>
          <a:p>
            <a:r>
              <a:rPr lang="en-US" dirty="0" smtClean="0"/>
              <a:t>Overview</a:t>
            </a:r>
          </a:p>
          <a:p>
            <a:r>
              <a:rPr lang="en-US" dirty="0" smtClean="0"/>
              <a:t>Introduction</a:t>
            </a:r>
          </a:p>
          <a:p>
            <a:r>
              <a:rPr lang="en-US" dirty="0" smtClean="0"/>
              <a:t>Goals </a:t>
            </a:r>
          </a:p>
          <a:p>
            <a:r>
              <a:rPr lang="en-US" dirty="0" smtClean="0"/>
              <a:t>Objectives</a:t>
            </a:r>
          </a:p>
          <a:p>
            <a:r>
              <a:rPr lang="en-US" dirty="0" smtClean="0"/>
              <a:t>Results – Surveys Data</a:t>
            </a:r>
          </a:p>
          <a:p>
            <a:r>
              <a:rPr lang="en-US" dirty="0" smtClean="0"/>
              <a:t>Conclusion</a:t>
            </a:r>
          </a:p>
          <a:p>
            <a:r>
              <a:rPr lang="en-US" dirty="0" smtClean="0"/>
              <a:t>References</a:t>
            </a:r>
          </a:p>
          <a:p>
            <a:endParaRPr lang="en-US" dirty="0" smtClean="0"/>
          </a:p>
        </p:txBody>
      </p:sp>
    </p:spTree>
    <p:extLst>
      <p:ext uri="{BB962C8B-B14F-4D97-AF65-F5344CB8AC3E}">
        <p14:creationId xmlns:p14="http://schemas.microsoft.com/office/powerpoint/2010/main" val="2280418303"/>
      </p:ext>
    </p:extLst>
  </p:cSld>
  <p:clrMapOvr>
    <a:masterClrMapping/>
  </p:clrMapOvr>
  <mc:AlternateContent xmlns:mc="http://schemas.openxmlformats.org/markup-compatibility/2006">
    <mc:Choice xmlns:p14="http://schemas.microsoft.com/office/powerpoint/2010/main" Requires="p14">
      <p:transition spd="slow" p14:dur="3400">
        <p14:reveal/>
        <p:sndAc>
          <p:stSnd>
            <p:snd r:embed="rId3" name="chimes.wav"/>
          </p:stSnd>
        </p:sndAc>
      </p:transition>
    </mc:Choice>
    <mc:Fallback>
      <p:transition spd="slow">
        <p:fade/>
        <p:sndAc>
          <p:stSnd>
            <p:snd r:embed="rId3" name="chimes.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		</a:t>
            </a:r>
            <a:r>
              <a:rPr lang="en-US" sz="4400" b="1" dirty="0" smtClean="0"/>
              <a:t>INTRODUCTION</a:t>
            </a:r>
            <a:endParaRPr lang="en-US" sz="4400" b="1" dirty="0"/>
          </a:p>
        </p:txBody>
      </p:sp>
      <p:sp>
        <p:nvSpPr>
          <p:cNvPr id="3" name="Content Placeholder 2"/>
          <p:cNvSpPr>
            <a:spLocks noGrp="1"/>
          </p:cNvSpPr>
          <p:nvPr>
            <p:ph idx="1"/>
          </p:nvPr>
        </p:nvSpPr>
        <p:spPr/>
        <p:txBody>
          <a:bodyPr/>
          <a:lstStyle/>
          <a:p>
            <a:r>
              <a:rPr lang="en-US" dirty="0" smtClean="0"/>
              <a:t>In the training program for new supervisors, an activity-based plan formatted consist of goals and objectives.  In addition, the activity-based plan includes materials, classroom activities for participation and collaboration.  Furthermore, the activity-based plan displays surveys or questionnaires to obtain essential feedback. </a:t>
            </a:r>
            <a:endParaRPr lang="en-US" dirty="0"/>
          </a:p>
        </p:txBody>
      </p:sp>
    </p:spTree>
    <p:extLst>
      <p:ext uri="{BB962C8B-B14F-4D97-AF65-F5344CB8AC3E}">
        <p14:creationId xmlns:p14="http://schemas.microsoft.com/office/powerpoint/2010/main" val="3046227396"/>
      </p:ext>
    </p:extLst>
  </p:cSld>
  <p:clrMapOvr>
    <a:masterClrMapping/>
  </p:clrMapOvr>
  <mc:AlternateContent xmlns:mc="http://schemas.openxmlformats.org/markup-compatibility/2006">
    <mc:Choice xmlns:p14="http://schemas.microsoft.com/office/powerpoint/2010/main" Requires="p14">
      <p:transition spd="slow" p14:dur="3400">
        <p14:reveal/>
        <p:sndAc>
          <p:stSnd>
            <p:snd r:embed="rId3" name="chimes.wav"/>
          </p:stSnd>
        </p:sndAc>
      </p:transition>
    </mc:Choice>
    <mc:Fallback>
      <p:transition spd="slow">
        <p:fade/>
        <p:sndAc>
          <p:stSnd>
            <p:snd r:embed="rId3" name="chimes.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4400" b="1" dirty="0" smtClean="0"/>
              <a:t>goals</a:t>
            </a:r>
            <a:endParaRPr lang="en-US" sz="4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5319869"/>
              </p:ext>
            </p:extLst>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16005694"/>
      </p:ext>
    </p:extLst>
  </p:cSld>
  <p:clrMapOvr>
    <a:masterClrMapping/>
  </p:clrMapOvr>
  <mc:AlternateContent xmlns:mc="http://schemas.openxmlformats.org/markup-compatibility/2006">
    <mc:Choice xmlns:p14="http://schemas.microsoft.com/office/powerpoint/2010/main" Requires="p14">
      <p:transition spd="slow" p14:dur="3400">
        <p14:reveal/>
        <p:sndAc>
          <p:stSnd>
            <p:snd r:embed="rId3" name="chimes.wav"/>
          </p:stSnd>
        </p:sndAc>
      </p:transition>
    </mc:Choice>
    <mc:Fallback>
      <p:transition spd="slow">
        <p:fade/>
        <p:sndAc>
          <p:stSnd>
            <p:snd r:embed="rId3" name="chimes.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			</a:t>
            </a:r>
            <a:r>
              <a:rPr lang="en-US" b="1" dirty="0" smtClean="0"/>
              <a:t>OBJECTIVES</a:t>
            </a:r>
            <a:endParaRPr lang="en-US" b="1" dirty="0"/>
          </a:p>
        </p:txBody>
      </p:sp>
      <p:sp>
        <p:nvSpPr>
          <p:cNvPr id="3" name="Content Placeholder 2"/>
          <p:cNvSpPr>
            <a:spLocks noGrp="1"/>
          </p:cNvSpPr>
          <p:nvPr>
            <p:ph idx="1"/>
          </p:nvPr>
        </p:nvSpPr>
        <p:spPr>
          <a:xfrm>
            <a:off x="1141412" y="2097088"/>
            <a:ext cx="9905999" cy="4155121"/>
          </a:xfrm>
        </p:spPr>
        <p:txBody>
          <a:bodyPr>
            <a:normAutofit/>
          </a:bodyPr>
          <a:lstStyle/>
          <a:p>
            <a:r>
              <a:rPr lang="en-US" dirty="0" smtClean="0"/>
              <a:t>Growth Development</a:t>
            </a:r>
          </a:p>
          <a:p>
            <a:r>
              <a:rPr lang="en-US" dirty="0" smtClean="0"/>
              <a:t>Attitudes</a:t>
            </a:r>
          </a:p>
          <a:p>
            <a:r>
              <a:rPr lang="en-US" dirty="0" smtClean="0"/>
              <a:t>Hands-on Experience</a:t>
            </a:r>
          </a:p>
          <a:p>
            <a:r>
              <a:rPr lang="en-US" dirty="0" smtClean="0"/>
              <a:t>Learning Styles to Obtain Objectives</a:t>
            </a:r>
          </a:p>
          <a:p>
            <a:pPr lvl="1"/>
            <a:r>
              <a:rPr lang="en-US" dirty="0" smtClean="0"/>
              <a:t>Visual</a:t>
            </a:r>
          </a:p>
          <a:p>
            <a:pPr lvl="1"/>
            <a:r>
              <a:rPr lang="en-US" dirty="0" smtClean="0"/>
              <a:t>Verbal – Communication</a:t>
            </a:r>
          </a:p>
          <a:p>
            <a:pPr lvl="1"/>
            <a:r>
              <a:rPr lang="en-US" dirty="0" smtClean="0"/>
              <a:t>Kinesthetic (Physical)</a:t>
            </a:r>
          </a:p>
          <a:p>
            <a:pPr lvl="1"/>
            <a:r>
              <a:rPr lang="en-US" dirty="0" smtClean="0"/>
              <a:t>Social (Interpersonal - Collaboration</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4337" y="4294822"/>
            <a:ext cx="2752725" cy="166687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4471" y="2297271"/>
            <a:ext cx="2396490" cy="1797368"/>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1910" y="4450158"/>
            <a:ext cx="2536190" cy="1268095"/>
          </a:xfrm>
          <a:prstGeom prst="rect">
            <a:avLst/>
          </a:prstGeom>
        </p:spPr>
      </p:pic>
    </p:spTree>
    <p:extLst>
      <p:ext uri="{BB962C8B-B14F-4D97-AF65-F5344CB8AC3E}">
        <p14:creationId xmlns:p14="http://schemas.microsoft.com/office/powerpoint/2010/main" val="4141654327"/>
      </p:ext>
    </p:extLst>
  </p:cSld>
  <p:clrMapOvr>
    <a:masterClrMapping/>
  </p:clrMapOvr>
  <mc:AlternateContent xmlns:mc="http://schemas.openxmlformats.org/markup-compatibility/2006">
    <mc:Choice xmlns:p14="http://schemas.microsoft.com/office/powerpoint/2010/main" Requires="p14">
      <p:transition spd="slow" p14:dur="3400">
        <p14:reveal/>
        <p:sndAc>
          <p:stSnd>
            <p:snd r:embed="rId3" name="chimes.wav"/>
          </p:stSnd>
        </p:sndAc>
      </p:transition>
    </mc:Choice>
    <mc:Fallback>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dirty="0" smtClean="0"/>
              <a:t>	</a:t>
            </a:r>
            <a:r>
              <a:rPr lang="en-US" sz="4400" b="1" dirty="0" smtClean="0"/>
              <a:t>CLASSROOM ACTIVITIES</a:t>
            </a:r>
            <a:endParaRPr lang="en-US" sz="4400" b="1" dirty="0"/>
          </a:p>
        </p:txBody>
      </p:sp>
      <p:sp>
        <p:nvSpPr>
          <p:cNvPr id="6" name="Text Placeholder 5"/>
          <p:cNvSpPr>
            <a:spLocks noGrp="1"/>
          </p:cNvSpPr>
          <p:nvPr>
            <p:ph type="body" idx="1"/>
          </p:nvPr>
        </p:nvSpPr>
        <p:spPr/>
        <p:txBody>
          <a:bodyPr/>
          <a:lstStyle/>
          <a:p>
            <a:r>
              <a:rPr lang="en-US" dirty="0"/>
              <a:t> </a:t>
            </a:r>
            <a:r>
              <a:rPr lang="en-US" dirty="0" smtClean="0"/>
              <a:t> </a:t>
            </a:r>
            <a:r>
              <a:rPr lang="en-US" b="1" dirty="0" smtClean="0"/>
              <a:t>CLASSROOM              PARTICIPATION</a:t>
            </a:r>
            <a:endParaRPr lang="en-US" b="1" dirty="0"/>
          </a:p>
        </p:txBody>
      </p:sp>
      <p:sp>
        <p:nvSpPr>
          <p:cNvPr id="9" name="Text Placeholder 8"/>
          <p:cNvSpPr>
            <a:spLocks noGrp="1"/>
          </p:cNvSpPr>
          <p:nvPr>
            <p:ph type="body" sz="half" idx="15"/>
          </p:nvPr>
        </p:nvSpPr>
        <p:spPr/>
        <p:txBody>
          <a:bodyPr/>
          <a:lstStyle/>
          <a:p>
            <a:endParaRPr lang="en-US" dirty="0"/>
          </a:p>
        </p:txBody>
      </p:sp>
      <p:sp>
        <p:nvSpPr>
          <p:cNvPr id="7" name="Text Placeholder 6"/>
          <p:cNvSpPr>
            <a:spLocks noGrp="1"/>
          </p:cNvSpPr>
          <p:nvPr>
            <p:ph type="body" sz="quarter" idx="3"/>
          </p:nvPr>
        </p:nvSpPr>
        <p:spPr/>
        <p:txBody>
          <a:bodyPr/>
          <a:lstStyle/>
          <a:p>
            <a:r>
              <a:rPr lang="en-US" b="1" dirty="0" smtClean="0"/>
              <a:t>Learning Material</a:t>
            </a:r>
            <a:endParaRPr lang="en-US" b="1" dirty="0"/>
          </a:p>
        </p:txBody>
      </p:sp>
      <p:sp>
        <p:nvSpPr>
          <p:cNvPr id="10" name="Text Placeholder 9"/>
          <p:cNvSpPr>
            <a:spLocks noGrp="1"/>
          </p:cNvSpPr>
          <p:nvPr>
            <p:ph type="body" sz="half" idx="16"/>
          </p:nvPr>
        </p:nvSpPr>
        <p:spPr/>
        <p:txBody>
          <a:bodyPr/>
          <a:lstStyle/>
          <a:p>
            <a:endParaRPr lang="en-US" dirty="0"/>
          </a:p>
        </p:txBody>
      </p:sp>
      <p:sp>
        <p:nvSpPr>
          <p:cNvPr id="8" name="Text Placeholder 7"/>
          <p:cNvSpPr>
            <a:spLocks noGrp="1"/>
          </p:cNvSpPr>
          <p:nvPr>
            <p:ph type="body" sz="quarter" idx="13"/>
          </p:nvPr>
        </p:nvSpPr>
        <p:spPr/>
        <p:txBody>
          <a:bodyPr/>
          <a:lstStyle/>
          <a:p>
            <a:r>
              <a:rPr lang="en-US" dirty="0" smtClean="0"/>
              <a:t>	</a:t>
            </a:r>
            <a:r>
              <a:rPr lang="en-US" b="1" dirty="0" smtClean="0"/>
              <a:t>unity</a:t>
            </a:r>
            <a:endParaRPr lang="en-US" b="1" dirty="0"/>
          </a:p>
        </p:txBody>
      </p:sp>
      <p:sp>
        <p:nvSpPr>
          <p:cNvPr id="11" name="Text Placeholder 10"/>
          <p:cNvSpPr>
            <a:spLocks noGrp="1"/>
          </p:cNvSpPr>
          <p:nvPr>
            <p:ph type="body" sz="half" idx="17"/>
          </p:nvPr>
        </p:nvSpPr>
        <p:spPr/>
        <p:txBody>
          <a:bodyPr/>
          <a:lstStyle/>
          <a:p>
            <a:endParaRPr lang="en-US" dirty="0"/>
          </a:p>
        </p:txBody>
      </p:sp>
      <p:pic>
        <p:nvPicPr>
          <p:cNvPr id="4" name="Content Placeholder 3"/>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1126262" y="3360263"/>
            <a:ext cx="3191448" cy="2495081"/>
          </a:xfr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3156" y="3395190"/>
            <a:ext cx="3175995" cy="235584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38142" y="3395189"/>
            <a:ext cx="3181350" cy="2396009"/>
          </a:xfrm>
          <a:prstGeom prst="rect">
            <a:avLst/>
          </a:prstGeom>
        </p:spPr>
      </p:pic>
    </p:spTree>
    <p:extLst>
      <p:ext uri="{BB962C8B-B14F-4D97-AF65-F5344CB8AC3E}">
        <p14:creationId xmlns:p14="http://schemas.microsoft.com/office/powerpoint/2010/main" val="2786978763"/>
      </p:ext>
    </p:extLst>
  </p:cSld>
  <p:clrMapOvr>
    <a:masterClrMapping/>
  </p:clrMapOvr>
  <mc:AlternateContent xmlns:mc="http://schemas.openxmlformats.org/markup-compatibility/2006">
    <mc:Choice xmlns:p14="http://schemas.microsoft.com/office/powerpoint/2010/main" Requires="p14">
      <p:transition spd="slow" p14:dur="3400">
        <p14:reveal/>
        <p:sndAc>
          <p:stSnd>
            <p:snd r:embed="rId3" name="chimes.wav"/>
          </p:stSnd>
        </p:sndAc>
      </p:transition>
    </mc:Choice>
    <mc:Fallback>
      <p:transition spd="slow">
        <p:fade/>
        <p:sndAc>
          <p:stSnd>
            <p:snd r:embed="rId3" name="chimes.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			</a:t>
            </a:r>
            <a:r>
              <a:rPr lang="en-US" sz="4400" b="1" dirty="0" smtClean="0"/>
              <a:t>    RESULTS</a:t>
            </a:r>
            <a:endParaRPr lang="en-US" sz="4400" b="1" dirty="0"/>
          </a:p>
        </p:txBody>
      </p:sp>
      <p:sp>
        <p:nvSpPr>
          <p:cNvPr id="10" name="Content Placeholder 9"/>
          <p:cNvSpPr>
            <a:spLocks noGrp="1"/>
          </p:cNvSpPr>
          <p:nvPr>
            <p:ph idx="1"/>
          </p:nvPr>
        </p:nvSpPr>
        <p:spPr/>
        <p:txBody>
          <a:bodyPr/>
          <a:lstStyle/>
          <a:p>
            <a:r>
              <a:rPr lang="en-US" dirty="0" smtClean="0"/>
              <a:t>Surveys</a:t>
            </a:r>
          </a:p>
          <a:p>
            <a:r>
              <a:rPr lang="en-US" dirty="0" smtClean="0"/>
              <a:t>Questionnaires					</a:t>
            </a:r>
          </a:p>
          <a:p>
            <a:pPr lvl="1"/>
            <a:r>
              <a:rPr lang="en-US" dirty="0" smtClean="0"/>
              <a:t>Feedback </a:t>
            </a:r>
          </a:p>
          <a:p>
            <a:pPr lvl="2"/>
            <a:r>
              <a:rPr lang="en-US" dirty="0" smtClean="0"/>
              <a:t>Positives aspects of the training</a:t>
            </a:r>
          </a:p>
          <a:p>
            <a:pPr lvl="2"/>
            <a:r>
              <a:rPr lang="en-US" dirty="0" smtClean="0"/>
              <a:t>Negatives aspects of the training</a:t>
            </a:r>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2384" y="2452054"/>
            <a:ext cx="2785110" cy="170656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7331" y="2506822"/>
            <a:ext cx="2129366" cy="1597025"/>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4312" y="4256245"/>
            <a:ext cx="2161909" cy="1534955"/>
          </a:xfrm>
          <a:prstGeom prst="rect">
            <a:avLst/>
          </a:prstGeom>
        </p:spPr>
      </p:pic>
    </p:spTree>
    <p:extLst>
      <p:ext uri="{BB962C8B-B14F-4D97-AF65-F5344CB8AC3E}">
        <p14:creationId xmlns:p14="http://schemas.microsoft.com/office/powerpoint/2010/main" val="1743279910"/>
      </p:ext>
    </p:extLst>
  </p:cSld>
  <p:clrMapOvr>
    <a:masterClrMapping/>
  </p:clrMapOvr>
  <mc:AlternateContent xmlns:mc="http://schemas.openxmlformats.org/markup-compatibility/2006">
    <mc:Choice xmlns:p14="http://schemas.microsoft.com/office/powerpoint/2010/main" Requires="p14">
      <p:transition spd="slow" p14:dur="3400">
        <p14:reveal/>
        <p:sndAc>
          <p:stSnd>
            <p:snd r:embed="rId3" name="chimes.wav"/>
          </p:stSnd>
        </p:sndAc>
      </p:transition>
    </mc:Choice>
    <mc:Fallback>
      <p:transition spd="slow">
        <p:fade/>
        <p:sndAc>
          <p:stSnd>
            <p:snd r:embed="rId3" name="chimes.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4400" b="1" dirty="0" smtClean="0"/>
              <a:t>Conclusion</a:t>
            </a:r>
            <a:endParaRPr lang="en-US" sz="4400" b="1" dirty="0"/>
          </a:p>
        </p:txBody>
      </p:sp>
      <p:sp>
        <p:nvSpPr>
          <p:cNvPr id="3" name="Content Placeholder 2"/>
          <p:cNvSpPr>
            <a:spLocks noGrp="1"/>
          </p:cNvSpPr>
          <p:nvPr>
            <p:ph idx="1"/>
          </p:nvPr>
        </p:nvSpPr>
        <p:spPr/>
        <p:txBody>
          <a:bodyPr>
            <a:normAutofit fontScale="92500"/>
          </a:bodyPr>
          <a:lstStyle/>
          <a:p>
            <a:r>
              <a:rPr lang="en-US" dirty="0" smtClean="0"/>
              <a:t>In conclusion, the PowerPoint displays the goals and objectives for an activity-based process for the training program for new supervisors.  The goals focuses on knowledge, comprehension, and identifying.  The objectives consist of the following: growth development, hands-on experience, attitudes, and learning styles.  The learning styles includes the following: visual, verbal (communication), kinesthetic (physical), and social (interpersonal – collaboration).  Last, the results are formatted by surveys, questionnaires for vital feedback.  However, the feedback represents positives and negatives aspects of the training program.</a:t>
            </a:r>
            <a:endParaRPr lang="en-US" dirty="0"/>
          </a:p>
        </p:txBody>
      </p:sp>
    </p:spTree>
    <p:extLst>
      <p:ext uri="{BB962C8B-B14F-4D97-AF65-F5344CB8AC3E}">
        <p14:creationId xmlns:p14="http://schemas.microsoft.com/office/powerpoint/2010/main" val="4202950483"/>
      </p:ext>
    </p:extLst>
  </p:cSld>
  <p:clrMapOvr>
    <a:masterClrMapping/>
  </p:clrMapOvr>
  <mc:AlternateContent xmlns:mc="http://schemas.openxmlformats.org/markup-compatibility/2006">
    <mc:Choice xmlns:p14="http://schemas.microsoft.com/office/powerpoint/2010/main" Requires="p14">
      <p:transition spd="slow" p14:dur="3400">
        <p14:reveal/>
        <p:sndAc>
          <p:stSnd>
            <p:snd r:embed="rId3" name="chimes.wav"/>
          </p:stSnd>
        </p:sndAc>
      </p:transition>
    </mc:Choice>
    <mc:Fallback>
      <p:transition spd="slow">
        <p:fade/>
        <p:sndAc>
          <p:stSnd>
            <p:snd r:embed="rId3" name="chimes.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4400" b="1" dirty="0" smtClean="0"/>
              <a:t>references</a:t>
            </a:r>
            <a:endParaRPr lang="en-US" sz="4400" b="1" dirty="0"/>
          </a:p>
        </p:txBody>
      </p:sp>
      <p:sp>
        <p:nvSpPr>
          <p:cNvPr id="3" name="Content Placeholder 2"/>
          <p:cNvSpPr>
            <a:spLocks noGrp="1"/>
          </p:cNvSpPr>
          <p:nvPr>
            <p:ph idx="1"/>
          </p:nvPr>
        </p:nvSpPr>
        <p:spPr/>
        <p:txBody>
          <a:bodyPr/>
          <a:lstStyle/>
          <a:p>
            <a:r>
              <a:rPr lang="en-US" dirty="0" smtClean="0"/>
              <a:t>Caffarella</a:t>
            </a:r>
            <a:r>
              <a:rPr lang="en-US" dirty="0" smtClean="0"/>
              <a:t>, R., Ratcliff, D. &amp; </a:t>
            </a:r>
            <a:r>
              <a:rPr lang="en-US" dirty="0" smtClean="0"/>
              <a:t>Cervero</a:t>
            </a:r>
            <a:r>
              <a:rPr lang="en-US" dirty="0" smtClean="0"/>
              <a:t>, R. (2013). Planning Programs for Adult Learner: A Practical Guide (3</a:t>
            </a:r>
            <a:r>
              <a:rPr lang="en-US" baseline="30000" dirty="0" smtClean="0"/>
              <a:t>rd</a:t>
            </a:r>
            <a:r>
              <a:rPr lang="en-US" dirty="0" smtClean="0"/>
              <a:t> Ed). Retrieved from. The University of Phoenix eBook Collection database.</a:t>
            </a:r>
          </a:p>
          <a:p>
            <a:r>
              <a:rPr lang="en-US" dirty="0" smtClean="0"/>
              <a:t>Spence</a:t>
            </a:r>
            <a:r>
              <a:rPr lang="en-US" dirty="0"/>
              <a:t>, B. (2019). Using Bloom’s Taxonomy Matrix to Reach Higher-Level Learning Objectives. </a:t>
            </a:r>
            <a:r>
              <a:rPr lang="en-US" i="1" dirty="0"/>
              <a:t>Radiologic Technology</a:t>
            </a:r>
            <a:r>
              <a:rPr lang="en-US" dirty="0"/>
              <a:t>, </a:t>
            </a:r>
            <a:r>
              <a:rPr lang="en-US" i="1" dirty="0"/>
              <a:t>90</a:t>
            </a:r>
            <a:r>
              <a:rPr lang="en-US" dirty="0"/>
              <a:t>(6), 622–624.</a:t>
            </a:r>
            <a:endParaRPr lang="en-US" dirty="0"/>
          </a:p>
        </p:txBody>
      </p:sp>
    </p:spTree>
    <p:extLst>
      <p:ext uri="{BB962C8B-B14F-4D97-AF65-F5344CB8AC3E}">
        <p14:creationId xmlns:p14="http://schemas.microsoft.com/office/powerpoint/2010/main" val="3793356865"/>
      </p:ext>
    </p:extLst>
  </p:cSld>
  <p:clrMapOvr>
    <a:masterClrMapping/>
  </p:clrMapOvr>
  <mc:AlternateContent xmlns:mc="http://schemas.openxmlformats.org/markup-compatibility/2006">
    <mc:Choice xmlns:p14="http://schemas.microsoft.com/office/powerpoint/2010/main" Requires="p14">
      <p:transition spd="slow" p14:dur="3400">
        <p14:reveal/>
        <p:sndAc>
          <p:stSnd>
            <p:snd r:embed="rId3" name="chimes.wav"/>
          </p:stSnd>
        </p:sndAc>
      </p:transition>
    </mc:Choice>
    <mc:Fallback>
      <p:transition spd="slow">
        <p:fade/>
        <p:sndAc>
          <p:stSnd>
            <p:snd r:embed="rId3" name="chimes.wav"/>
          </p:st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231</TotalTime>
  <Words>584</Words>
  <Application>Microsoft Office PowerPoint</Application>
  <PresentationFormat>Widescreen</PresentationFormat>
  <Paragraphs>60</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Trebuchet MS</vt:lpstr>
      <vt:lpstr>Tw Cen MT</vt:lpstr>
      <vt:lpstr>Circuit</vt:lpstr>
      <vt:lpstr>ACTIVITY-BASED Plan For A TRAINING PROGRAM FOR NEW    SUPERVISORS</vt:lpstr>
      <vt:lpstr>    overview</vt:lpstr>
      <vt:lpstr>   INTRODUCTION</vt:lpstr>
      <vt:lpstr>           goals</vt:lpstr>
      <vt:lpstr>    OBJECTIVES</vt:lpstr>
      <vt:lpstr>  CLASSROOM ACTIVITIES</vt:lpstr>
      <vt:lpstr>       RESULTS</vt:lpstr>
      <vt:lpstr>   Conclusion</vt:lpstr>
      <vt:lpstr>    references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ACTIVITY-BASED ON A TRAINING     PROGRAM FOR NEW     SUPERVISORS</dc:title>
  <dc:creator>Bernetta Rembert</dc:creator>
  <cp:lastModifiedBy>Bernetta Rembert</cp:lastModifiedBy>
  <cp:revision>30</cp:revision>
  <dcterms:created xsi:type="dcterms:W3CDTF">2020-02-17T02:17:45Z</dcterms:created>
  <dcterms:modified xsi:type="dcterms:W3CDTF">2020-02-17T06:09:22Z</dcterms:modified>
</cp:coreProperties>
</file>