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en-GB"/>
    </a:defPPr>
    <a:lvl1pPr marL="0" lvl="0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Lucida Sans Unicode" panose="020B0602030504020204" charset="0"/>
        <a:cs typeface="+mn-cs"/>
      </a:defRPr>
    </a:lvl1pPr>
    <a:lvl2pPr marL="742950" lvl="1" indent="-28575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Lucida Sans Unicode" panose="020B0602030504020204" charset="0"/>
        <a:cs typeface="+mn-cs"/>
      </a:defRPr>
    </a:lvl2pPr>
    <a:lvl3pPr marL="1143000" lvl="2" indent="-22860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Lucida Sans Unicode" panose="020B0602030504020204" charset="0"/>
        <a:cs typeface="+mn-cs"/>
      </a:defRPr>
    </a:lvl3pPr>
    <a:lvl4pPr marL="1600200" lvl="3" indent="-22860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Lucida Sans Unicode" panose="020B0602030504020204" charset="0"/>
        <a:cs typeface="+mn-cs"/>
      </a:defRPr>
    </a:lvl4pPr>
    <a:lvl5pPr marL="2057400" lvl="4" indent="-22860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Lucida Sans Unicode" panose="020B0602030504020204" charset="0"/>
        <a:cs typeface="+mn-cs"/>
      </a:defRPr>
    </a:lvl5pPr>
    <a:lvl6pPr marL="2286000" lvl="5" indent="-22860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Lucida Sans Unicode" panose="020B0602030504020204" charset="0"/>
        <a:cs typeface="+mn-cs"/>
      </a:defRPr>
    </a:lvl6pPr>
    <a:lvl7pPr marL="2743200" lvl="6" indent="-22860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Lucida Sans Unicode" panose="020B0602030504020204" charset="0"/>
        <a:cs typeface="+mn-cs"/>
      </a:defRPr>
    </a:lvl7pPr>
    <a:lvl8pPr marL="3200400" lvl="7" indent="-22860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Lucida Sans Unicode" panose="020B0602030504020204" charset="0"/>
        <a:cs typeface="+mn-cs"/>
      </a:defRPr>
    </a:lvl8pPr>
    <a:lvl9pPr marL="3657600" lvl="8" indent="-22860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Lucida Sans Unicode" panose="020B060203050402020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19" d="100"/>
          <a:sy n="119" d="100"/>
        </p:scale>
        <p:origin x="36" y="984"/>
      </p:cViewPr>
      <p:guideLst>
        <p:guide orient="horz" pos="217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45007" cy="450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ounded Rectangle 2048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50" name="Rounded Rectangle 2049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ounded Rectangle 2050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ounded Rectangle 2051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53" name="Slide Image Placeholder 2052"/>
          <p:cNvSpPr>
            <a:spLocks noGrp="1" noRot="1" noChangeAspect="1"/>
          </p:cNvSpPr>
          <p:nvPr>
            <p:ph type="sldImg"/>
          </p:nvPr>
        </p:nvSpPr>
        <p:spPr>
          <a:xfrm>
            <a:off x="-11798300" y="-11796712"/>
            <a:ext cx="11791950" cy="12485687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ctr"/>
          <a:lstStyle/>
          <a:p>
            <a:pPr lvl="0"/>
            <a:endParaRPr/>
          </a:p>
        </p:txBody>
      </p:sp>
      <p:sp>
        <p:nvSpPr>
          <p:cNvPr id="2054" name="Text Placeholder 205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219958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lvl="0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Text Placeholder 16385"/>
          <p:cNvSpPr txBox="1">
            <a:spLocks noGrp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/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447" y="274638"/>
            <a:ext cx="2055416" cy="5843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47093" cy="5843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8615" cy="4518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0248" y="1600200"/>
            <a:ext cx="4028615" cy="4518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10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ctr"/>
          <a:lstStyle/>
          <a:p>
            <a:pPr lvl="0"/>
            <a:r>
              <a:rPr dirty="0"/>
              <a:t>Click to edit the title text format</a:t>
            </a:r>
          </a:p>
        </p:txBody>
      </p:sp>
      <p:sp>
        <p:nvSpPr>
          <p:cNvPr id="1026" name="Text Placeholder 102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1663" cy="451802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/>
          <a:lstStyle/>
          <a:p>
            <a:pPr lvl="0"/>
            <a:r>
              <a:rPr dirty="0"/>
              <a:t>Click to edit the outline text format</a:t>
            </a:r>
          </a:p>
          <a:p>
            <a:pPr lvl="1"/>
            <a:r>
              <a:rPr dirty="0"/>
              <a:t>Second Outline Level</a:t>
            </a:r>
          </a:p>
          <a:p>
            <a:pPr lvl="2"/>
            <a:r>
              <a:rPr dirty="0"/>
              <a:t>Third Outline Level</a:t>
            </a:r>
          </a:p>
          <a:p>
            <a:pPr lvl="3"/>
            <a:r>
              <a:rPr dirty="0"/>
              <a:t>Fourth Outline Level</a:t>
            </a:r>
          </a:p>
          <a:p>
            <a:pPr lvl="4"/>
            <a:r>
              <a:rPr dirty="0"/>
              <a:t>Fifth Outline Level</a:t>
            </a:r>
          </a:p>
          <a:p>
            <a:pPr lvl="4"/>
            <a:r>
              <a:rPr dirty="0"/>
              <a:t>Sixth Outline Level</a:t>
            </a:r>
          </a:p>
          <a:p>
            <a:pPr lvl="4"/>
            <a:r>
              <a:rPr dirty="0"/>
              <a:t>Seventh Outline Level</a:t>
            </a:r>
          </a:p>
          <a:p>
            <a:pPr lvl="4"/>
            <a:r>
              <a:rPr dirty="0"/>
              <a:t>Eighth Outline Level</a:t>
            </a:r>
          </a:p>
          <a:p>
            <a:pPr lvl="4"/>
            <a:r>
              <a:rPr dirty="0"/>
              <a:t>Ninth Outline Level</a:t>
            </a:r>
          </a:p>
        </p:txBody>
      </p:sp>
      <p:sp>
        <p:nvSpPr>
          <p:cNvPr id="1027" name="Text Box 1026"/>
          <p:cNvSpPr txBox="1"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28" name="Text Box 1027"/>
          <p:cNvSpPr txBox="1"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29" name="Slide Number Placeholder 1028"/>
          <p:cNvSpPr>
            <a:spLocks noGrp="1"/>
          </p:cNvSpPr>
          <p:nvPr>
            <p:ph type="sldNum"/>
          </p:nvPr>
        </p:nvSpPr>
        <p:spPr>
          <a:xfrm>
            <a:off x="6553200" y="6245225"/>
            <a:ext cx="2125663" cy="468313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/>
          <a:lstStyle>
            <a:lvl1pPr algn="r">
              <a:defRPr sz="1400"/>
            </a:lvl1pPr>
          </a:lstStyle>
          <a:p>
            <a:pPr lvl="0" defTabSz="0" eaLnBrk="1" hangingPunct="1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A0DB2DC-4C9A-4742-B13C-FB6460FD3503}" type="slidenum">
              <a:rPr lang="en-US" altLang="x-none" dirty="0" err="1"/>
              <a:t>‹#›</a:t>
            </a:fld>
            <a:endParaRPr lang="en-US" altLang="x-none" dirty="0" err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ctr" defTabSz="4572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572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j-cs"/>
        </a:defRPr>
      </a:lvl2pPr>
      <a:lvl3pPr marL="1143000" lvl="2" indent="-228600" algn="ctr" defTabSz="4572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j-cs"/>
        </a:defRPr>
      </a:lvl3pPr>
      <a:lvl4pPr marL="1600200" lvl="3" indent="-228600" algn="ctr" defTabSz="4572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j-cs"/>
        </a:defRPr>
      </a:lvl4pPr>
      <a:lvl5pPr marL="2057400" lvl="4" indent="-228600" algn="ctr" defTabSz="4572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j-cs"/>
        </a:defRPr>
      </a:lvl5pPr>
    </p:titleStyle>
    <p:bodyStyle>
      <a:lvl1pPr marL="342900" lvl="0" indent="-342900" algn="l" defTabSz="457200" rtl="0" eaLnBrk="0" fontAlgn="base" latinLnBrk="0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57200" rtl="0" eaLnBrk="0" fontAlgn="base" latinLnBrk="0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2pPr>
      <a:lvl3pPr marL="1143000" lvl="2" indent="-228600" algn="l" defTabSz="4572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3pPr>
      <a:lvl4pPr marL="1600200" lvl="3" indent="-228600" algn="l" defTabSz="45720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4pPr>
      <a:lvl5pPr marL="2057400" lvl="4" indent="-228600" algn="l" defTabSz="45720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5pPr>
      <a:lvl6pPr marL="2514600" lvl="5" indent="-228600" algn="l" defTabSz="45720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6pPr>
      <a:lvl7pPr marL="2971800" lvl="6" indent="-228600" algn="l" defTabSz="45720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7pPr>
      <a:lvl8pPr marL="3429000" lvl="7" indent="-228600" algn="l" defTabSz="45720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8pPr>
      <a:lvl9pPr marL="3886200" lvl="8" indent="-228600" algn="l" defTabSz="457200" rtl="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9pPr>
    </p:bodyStyle>
    <p:otherStyle>
      <a:lvl1pPr marL="0" lvl="0" indent="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2pPr>
      <a:lvl3pPr marL="1143000" lvl="2" indent="-22860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3pPr>
      <a:lvl4pPr marL="1600200" lvl="3" indent="-22860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4pPr>
      <a:lvl5pPr marL="2057400" lvl="4" indent="-22860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5pPr>
      <a:lvl6pPr marL="2286000" lvl="5" indent="-22860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6pPr>
      <a:lvl7pPr marL="2743200" lvl="6" indent="-22860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7pPr>
      <a:lvl8pPr marL="3200400" lvl="7" indent="-22860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8pPr>
      <a:lvl9pPr marL="3657600" lvl="8" indent="-228600" algn="l" defTabSz="4572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Lucida Sans Unicode" panose="020B060203050402020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255587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baseline="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"INCLUZIV - investiţie europeană pentru dezvoltarea socială în Cugir", </a:t>
            </a: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baseline="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Cod SMIS 113656.</a:t>
            </a: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baseline="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proiect </a:t>
            </a: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316611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	REALIZAREA PROGRAMULUI DE CURSURI CALIFICARE/RECALIFICARE</a:t>
            </a: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 </a:t>
            </a: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181 </a:t>
            </a:r>
            <a:r>
              <a:rPr lang="ro-RO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cursanţi</a:t>
            </a: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;</a:t>
            </a:r>
            <a:endParaRPr lang="en-US" altLang="x-none" b="1" dirty="0">
              <a:solidFill>
                <a:srgbClr val="000000"/>
              </a:solidFill>
              <a:latin typeface="Times New Roman CE" pitchFamily="16" charset="0"/>
              <a:cs typeface="Times New Roman CE" pitchFamily="16" charset="0"/>
              <a:sym typeface="+mn-ea"/>
            </a:endParaRP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181 </a:t>
            </a:r>
            <a:r>
              <a:rPr lang="ro-RO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persoane </a:t>
            </a:r>
            <a:r>
              <a:rPr lang="en-US" altLang="x-none" b="1" dirty="0" err="1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informa</a:t>
            </a:r>
            <a:r>
              <a:rPr lang="ro-RO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t</a:t>
            </a: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e</a:t>
            </a:r>
            <a:r>
              <a:rPr lang="ro-RO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consiliate </a:t>
            </a: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si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ro-RO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orientate </a:t>
            </a:r>
            <a:r>
              <a:rPr lang="en-US" altLang="x-none" b="1" dirty="0" err="1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profesional</a:t>
            </a: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endParaRPr lang="ro-RO" altLang="x-none" b="1" dirty="0" smtClean="0">
              <a:solidFill>
                <a:srgbClr val="000000"/>
              </a:solidFill>
              <a:latin typeface="Times New Roman CE" pitchFamily="16" charset="0"/>
              <a:cs typeface="Times New Roman CE" pitchFamily="16" charset="0"/>
              <a:sym typeface="+mn-ea"/>
            </a:endParaRP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181</a:t>
            </a:r>
            <a:r>
              <a:rPr lang="ro-RO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persoane beneficiare ale activităţilor de mediere pe piata </a:t>
            </a:r>
            <a:r>
              <a:rPr lang="ro-RO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muncii</a:t>
            </a:r>
            <a:endParaRPr lang="en-US" altLang="x-none" b="1" dirty="0">
              <a:solidFill>
                <a:srgbClr val="000000"/>
              </a:solidFill>
              <a:latin typeface="Times New Roman CE" pitchFamily="16" charset="0"/>
              <a:cs typeface="Times New Roman CE" pitchFamily="16" charset="0"/>
              <a:sym typeface="+mn-ea"/>
            </a:endParaRP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149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calificați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cursuri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NIVEL 1 (360 de ore) </a:t>
            </a: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32 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persoane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calificate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; NIVEL 2  (720 de ore)</a:t>
            </a: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b="1" dirty="0" err="1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partea</a:t>
            </a: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echipei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proiect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.</a:t>
            </a:r>
          </a:p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x-none" sz="1800" b="1" baseline="0" dirty="0">
              <a:solidFill>
                <a:srgbClr val="000000"/>
              </a:solidFill>
              <a:latin typeface="Times New Roman CE" pitchFamily="16" charset="0"/>
              <a:ea typeface="Times New Roman CE" pitchFamily="16" charset="0"/>
            </a:endParaRPr>
          </a:p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75800" y="3443398"/>
            <a:ext cx="604951" cy="2791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>
                <a:solidFill>
                  <a:srgbClr val="000000"/>
                </a:solidFill>
                <a:cs typeface="Times New Roman" panose="02020603050405020304" pitchFamily="16" charset="0"/>
              </a:rPr>
              <a:t>     </a:t>
            </a:r>
            <a:r>
              <a:rPr lang="ro-RO" altLang="x-none" sz="1200" dirty="0" smtClean="0">
                <a:solidFill>
                  <a:srgbClr val="000000"/>
                </a:solidFill>
                <a:cs typeface="Times New Roman" panose="02020603050405020304" pitchFamily="16" charset="0"/>
              </a:rPr>
              <a:t>ş</a:t>
            </a:r>
            <a:r>
              <a:rPr lang="fr-FR" altLang="x-none" sz="1200" dirty="0" smtClean="0">
                <a:solidFill>
                  <a:srgbClr val="000000"/>
                </a:solidFill>
                <a:cs typeface="Times New Roman" panose="02020603050405020304" pitchFamily="16" charset="0"/>
              </a:rPr>
              <a:t>   </a:t>
            </a:r>
            <a:endParaRPr lang="fr-FR" altLang="x-none" sz="1200" dirty="0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149166"/>
            <a:ext cx="1999563" cy="2791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316611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REALIZAREA </a:t>
            </a:r>
            <a:r>
              <a:rPr lang="ro-RO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PROGRAMULUI DE CURSURI CALIFICARE/RECALIFICARE</a:t>
            </a: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b="1" dirty="0" smtClean="0">
              <a:solidFill>
                <a:srgbClr val="000000"/>
              </a:solidFill>
              <a:latin typeface="Times New Roman CE" pitchFamily="16" charset="0"/>
              <a:cs typeface="Times New Roman CE" pitchFamily="16" charset="0"/>
              <a:sym typeface="+mn-ea"/>
            </a:endParaRP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b="1" dirty="0">
              <a:solidFill>
                <a:srgbClr val="000000"/>
              </a:solidFill>
              <a:latin typeface="Times New Roman CE" pitchFamily="16" charset="0"/>
              <a:cs typeface="Times New Roman CE" pitchFamily="16" charset="0"/>
              <a:sym typeface="+mn-ea"/>
            </a:endParaRP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100 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beneficiari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dobandesc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si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cunostinţe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la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cursurile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calificare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din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partea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echipei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proiect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despre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egalitate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sanse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egalitate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gen,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dezvoltare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durabila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antidiscriminare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. </a:t>
            </a:r>
          </a:p>
          <a:p>
            <a:pPr marL="285750" indent="-285750" defTabSz="0">
              <a:buFont typeface="Wingdings" pitchFamily="2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90 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persoane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beneficiare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invata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in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perioada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derulare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a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cursurilor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calificare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elementele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baza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cu </a:t>
            </a:r>
            <a:r>
              <a:rPr lang="en-US" altLang="x-none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privire</a:t>
            </a:r>
            <a:r>
              <a:rPr lang="en-US" altLang="x-none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la TIC/PC din </a:t>
            </a: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316611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smtClean="0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Mulţumesc şi vă Aşteptăm</a:t>
            </a:r>
            <a:r>
              <a:rPr lang="ro-RO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!</a:t>
            </a:r>
            <a:endParaRPr lang="ro-RO" altLang="x-none" sz="2400" b="1" baseline="0" dirty="0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baseline="0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Georgeta Jurcan </a:t>
            </a:r>
          </a:p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 Coordonator componenta de formare profesionala P3</a:t>
            </a:r>
            <a:endParaRPr lang="ro-RO" altLang="x-none" sz="2400" b="1" dirty="0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301434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1800" b="1" baseline="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Proiect cofinanţat din Fondul Social European prin Programului Operaţional Capital Uman (POCU) 2014-2020, Apel de proiecte 3- “Dezvoltare Locală Integrată (DLI 360°) în comunităţile marginalizate ”; Axa Prioritară 4 – „Incluziunea socială şi combaterea sărăciei”; Obiectivul tematic 9- „Promovarea Incluziunii sociale, combaterea sărăciei şi a oricărei forme de discriminare”; Prioritatea de investiții 9.ii: „Integrarea socio-economică a comunităţilor marginalizate”; Obiectivul specific 4.1 „Reducerea numărului de persoane aflate în risc de sărăcie şi excluziune socială din comunităţile marginalizate în care există populație aparținând minorității rome, prin implementarea de măsuri integrate”;</a:t>
            </a:r>
            <a:r>
              <a:rPr lang="ro-RO" altLang="x-none" sz="1600" b="1" baseline="0" dirty="0" err="1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 </a:t>
            </a:r>
            <a:endParaRPr lang="ro-RO" altLang="x-none" sz="16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255587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Partener 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3</a:t>
            </a: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  <a:sym typeface="+mn-ea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ASOCIATIA 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C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ENTRUL DE 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R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ESURSE SI 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F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ORMARE 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ÎN PROFESIUNI SOCIALE  PRO VOCAŢIE, </a:t>
            </a:r>
            <a:r>
              <a:rPr lang="ro-RO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  <a:sym typeface="+mn-ea"/>
              </a:rPr>
              <a:t>partener</a:t>
            </a:r>
            <a:endParaRPr lang="ro-RO" altLang="x-none" sz="2400" b="1" baseline="0" dirty="0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279650"/>
            <a:ext cx="7345045" cy="3804763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E</a:t>
            </a:r>
            <a:r>
              <a:rPr lang="vi-VN" b="1" dirty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ste o organizație nonguvernamentală, înființată în 2002, </a:t>
            </a:r>
            <a:endParaRPr lang="en-US" b="1" dirty="0">
              <a:solidFill>
                <a:prstClr val="black"/>
              </a:solidFill>
              <a:latin typeface="Calibri"/>
              <a:ea typeface="+mn-ea"/>
              <a:cs typeface="Times New Roman" pitchFamily="18" charset="0"/>
            </a:endParaRP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ro-RO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Din  </a:t>
            </a:r>
            <a:r>
              <a:rPr lang="vi-VN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2003</a:t>
            </a:r>
            <a:r>
              <a:rPr lang="ro-RO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 este </a:t>
            </a:r>
            <a:r>
              <a:rPr lang="vi-VN" b="1" dirty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autorizată de </a:t>
            </a:r>
            <a:r>
              <a:rPr lang="vi-VN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ANC</a:t>
            </a:r>
            <a:r>
              <a:rPr lang="ro-RO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 ca </a:t>
            </a:r>
            <a:r>
              <a:rPr lang="ro-RO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</a:t>
            </a:r>
            <a:r>
              <a:rPr lang="ro-RO" b="1" dirty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C</a:t>
            </a:r>
            <a:r>
              <a:rPr lang="vi-VN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entru </a:t>
            </a:r>
            <a:r>
              <a:rPr lang="vi-VN" b="1" dirty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de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</a:t>
            </a:r>
            <a:r>
              <a:rPr lang="vi-VN" b="1" dirty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evaluare a competențelor profesionale și furnizor de formare profesională cu precădere în ocupații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din </a:t>
            </a:r>
            <a:r>
              <a:rPr lang="en-US" b="1" dirty="0" err="1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domeniul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social. </a:t>
            </a:r>
            <a:endParaRPr lang="en-US" b="1" dirty="0">
              <a:solidFill>
                <a:prstClr val="black"/>
              </a:solidFill>
              <a:latin typeface="Calibri"/>
              <a:ea typeface="+mn-ea"/>
              <a:cs typeface="Times New Roman" pitchFamily="18" charset="0"/>
            </a:endParaRP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A </a:t>
            </a:r>
            <a:r>
              <a:rPr lang="ro-RO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organizat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cursuri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de </a:t>
            </a:r>
            <a:r>
              <a:rPr lang="en-US" b="1" dirty="0" err="1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formare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</a:t>
            </a:r>
            <a:r>
              <a:rPr lang="ro-RO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profesională </a:t>
            </a:r>
            <a:r>
              <a:rPr lang="en-US" b="1" dirty="0" err="1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și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evalu</a:t>
            </a:r>
            <a:r>
              <a:rPr lang="ro-RO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ă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r</a:t>
            </a:r>
            <a:r>
              <a:rPr lang="ro-RO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de </a:t>
            </a:r>
            <a:r>
              <a:rPr lang="en-US" b="1" dirty="0" err="1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competențe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</a:t>
            </a:r>
            <a:r>
              <a:rPr lang="ro-RO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profesionale </a:t>
            </a:r>
            <a:r>
              <a:rPr lang="fr-FR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pentru </a:t>
            </a:r>
            <a:r>
              <a:rPr lang="fr-FR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un </a:t>
            </a:r>
            <a:r>
              <a:rPr lang="fr-FR" b="1" dirty="0" err="1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număr</a:t>
            </a:r>
            <a:r>
              <a:rPr lang="fr-FR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 de peste 10.000 de </a:t>
            </a:r>
            <a:r>
              <a:rPr lang="fr-FR" b="1" dirty="0" err="1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persoane</a:t>
            </a:r>
            <a:r>
              <a:rPr lang="fr-FR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.</a:t>
            </a: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ro-RO" b="1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Din</a:t>
            </a:r>
            <a:r>
              <a:rPr lang="vi-VN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 </a:t>
            </a:r>
            <a:r>
              <a:rPr lang="vi-VN" b="1" dirty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anul 2011, Pro Vocație </a:t>
            </a:r>
            <a:r>
              <a:rPr lang="ro-RO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este</a:t>
            </a:r>
            <a:r>
              <a:rPr lang="vi-VN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 autorizat</a:t>
            </a:r>
            <a:r>
              <a:rPr lang="ro-RO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ă</a:t>
            </a:r>
            <a:r>
              <a:rPr lang="vi-VN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 </a:t>
            </a:r>
            <a:r>
              <a:rPr lang="vi-VN" b="1" dirty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ca centru de informare și consiliere de către AMOFM </a:t>
            </a:r>
            <a:r>
              <a:rPr lang="vi-VN" b="1" dirty="0" smtClean="0">
                <a:solidFill>
                  <a:prstClr val="black"/>
                </a:solidFill>
                <a:latin typeface="Arial"/>
                <a:ea typeface="+mn-ea"/>
                <a:cs typeface="Times New Roman" pitchFamily="18" charset="0"/>
              </a:rPr>
              <a:t>București</a:t>
            </a:r>
            <a:r>
              <a:rPr lang="ro-RO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.</a:t>
            </a: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ro-RO" b="1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Din </a:t>
            </a:r>
            <a:r>
              <a:rPr lang="pt-BR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anul </a:t>
            </a:r>
            <a:r>
              <a:rPr lang="pt-BR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2013, Pro Vocație </a:t>
            </a:r>
            <a:r>
              <a:rPr lang="ro-RO" b="1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este</a:t>
            </a:r>
            <a:r>
              <a:rPr lang="vi-VN" b="1" dirty="0">
                <a:solidFill>
                  <a:prstClr val="black"/>
                </a:solidFill>
                <a:latin typeface="Arial"/>
                <a:cs typeface="Times New Roman" pitchFamily="18" charset="0"/>
              </a:rPr>
              <a:t> </a:t>
            </a:r>
            <a:r>
              <a:rPr lang="vi-VN" b="1" dirty="0" smtClean="0">
                <a:solidFill>
                  <a:prstClr val="black"/>
                </a:solidFill>
                <a:latin typeface="Arial"/>
                <a:cs typeface="Times New Roman" pitchFamily="18" charset="0"/>
              </a:rPr>
              <a:t>autorizat</a:t>
            </a:r>
            <a:r>
              <a:rPr lang="ro-RO" b="1" dirty="0" smtClean="0">
                <a:solidFill>
                  <a:prstClr val="black"/>
                </a:solidFill>
                <a:latin typeface="Arial"/>
                <a:cs typeface="Times New Roman" pitchFamily="18" charset="0"/>
              </a:rPr>
              <a:t>ă</a:t>
            </a:r>
            <a:r>
              <a:rPr lang="vi-VN" b="1" dirty="0" smtClean="0">
                <a:solidFill>
                  <a:prstClr val="black"/>
                </a:solidFill>
                <a:latin typeface="Arial"/>
                <a:cs typeface="Times New Roman" pitchFamily="18" charset="0"/>
              </a:rPr>
              <a:t> </a:t>
            </a:r>
            <a:r>
              <a:rPr lang="pt-BR" b="1" dirty="0" smtClean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ca </a:t>
            </a:r>
            <a:r>
              <a:rPr lang="pt-BR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centru de mediere a </a:t>
            </a:r>
            <a:r>
              <a:rPr lang="pt-BR" sz="1900" b="1" dirty="0">
                <a:solidFill>
                  <a:prstClr val="black"/>
                </a:solidFill>
                <a:latin typeface="Calibri"/>
                <a:ea typeface="+mn-ea"/>
                <a:cs typeface="Times New Roman" pitchFamily="18" charset="0"/>
              </a:rPr>
              <a:t>muncii</a:t>
            </a: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352675"/>
            <a:ext cx="7345045" cy="320357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sz="28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Rolul Pro Vocație</a:t>
            </a:r>
            <a:endParaRPr lang="ro-RO" altLang="x-none" sz="2400" b="1" baseline="0" dirty="0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it-IT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COMPONENTA 2 </a:t>
            </a:r>
            <a:endParaRPr lang="ro-RO" altLang="x-none" sz="2400" b="1" dirty="0" smtClean="0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it-IT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OCUPARE </a:t>
            </a:r>
            <a:r>
              <a:rPr lang="ro-RO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Ş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I </a:t>
            </a:r>
            <a:r>
              <a:rPr lang="it-IT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ANTREPRENORIAT</a:t>
            </a: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</a:rPr>
              <a:t>.</a:t>
            </a:r>
            <a:endParaRPr lang="ro-RO" altLang="x-none" sz="2400" b="1" dirty="0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255587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just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OS2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Dezvoltarea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deprinderilor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pentru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accesarea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locuri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munca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pentru 301 de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persoane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din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orasul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Cugir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judetul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Alba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aflate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în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risc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saracie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ro-RO" altLang="x-none" sz="2400" b="1" dirty="0" err="1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ş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i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excluziune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sociala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din </a:t>
            </a:r>
            <a:r>
              <a:rPr lang="en-US" altLang="x-none" sz="2400" b="1" dirty="0" err="1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comunit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ăţ</a:t>
            </a:r>
            <a:r>
              <a:rPr lang="en-US" altLang="x-none" sz="2400" b="1" dirty="0" err="1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ile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marginalizate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în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care 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exist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ă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popula</a:t>
            </a:r>
            <a:r>
              <a:rPr lang="ro-RO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ţ</a:t>
            </a:r>
            <a:r>
              <a:rPr lang="en-US" altLang="x-none" sz="2400" b="1" dirty="0" err="1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ie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apartinând</a:t>
            </a:r>
            <a:r>
              <a:rPr lang="en-US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sz="2400" b="1" dirty="0" err="1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minorit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ăţ</a:t>
            </a:r>
            <a:r>
              <a:rPr lang="en-US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ii </a:t>
            </a:r>
            <a:r>
              <a:rPr lang="en-US" altLang="x-none" sz="2400" b="1" dirty="0" err="1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rome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Times New Roman CE" pitchFamily="16" charset="0"/>
                <a:sym typeface="+mn-ea"/>
              </a:rPr>
              <a:t>.</a:t>
            </a:r>
            <a:endParaRPr lang="ro-RO" altLang="x-none" sz="2400" b="1" baseline="0" dirty="0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28511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sz="1800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Activitati:</a:t>
            </a:r>
            <a:endParaRPr lang="en-US" altLang="x-none" sz="1800" b="1" baseline="0" dirty="0" err="1">
              <a:solidFill>
                <a:srgbClr val="000000"/>
              </a:solidFill>
              <a:latin typeface="Times New Roman CE" pitchFamily="16" charset="0"/>
              <a:cs typeface="Times New Roman CE" pitchFamily="16" charset="0"/>
            </a:endParaRPr>
          </a:p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x-none" sz="1800" baseline="0" dirty="0" err="1">
              <a:solidFill>
                <a:srgbClr val="000000"/>
              </a:solidFill>
              <a:latin typeface="Times New Roman CE" pitchFamily="16" charset="0"/>
              <a:cs typeface="Times New Roman CE" pitchFamily="16" charset="0"/>
            </a:endParaRPr>
          </a:p>
          <a:p>
            <a:pPr marL="342900" indent="-342900" algn="just" defTabSz="0">
              <a:buFont typeface="Wingdings" pitchFamily="2" charset="2"/>
              <a:buChar char="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Activitatea </a:t>
            </a:r>
            <a:r>
              <a:rPr lang="it-IT" altLang="x-none" sz="2400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4 Sprijinirea a 301 de persoane din 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comunit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ăţ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ile 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ţ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int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ă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it-IT" altLang="x-none" sz="2400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vizate pentru 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cre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ş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terea </a:t>
            </a:r>
            <a:r>
              <a:rPr lang="it-IT" altLang="x-none" sz="2400" b="1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accesului 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pe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piaţa 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muncii</a:t>
            </a:r>
            <a:endParaRPr lang="ro-RO" altLang="x-none" sz="2400" b="1" dirty="0">
              <a:solidFill>
                <a:srgbClr val="000000"/>
              </a:solidFill>
              <a:latin typeface="Times New Roman CE" pitchFamily="16" charset="0"/>
              <a:cs typeface="Times New Roman CE" pitchFamily="16" charset="0"/>
              <a:sym typeface="+mn-ea"/>
            </a:endParaRPr>
          </a:p>
          <a:p>
            <a:pPr marL="342900" indent="-342900" algn="just" defTabSz="0">
              <a:buFont typeface="Wingdings" pitchFamily="2" charset="2"/>
              <a:buChar char="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it-IT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Subactivitatea </a:t>
            </a:r>
            <a:r>
              <a:rPr lang="it-IT" altLang="x-none" sz="2400" b="1" dirty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4.1. Acordarea serviciilor de informare, consiliere, mediere, calificare, </a:t>
            </a:r>
            <a:r>
              <a:rPr lang="it-IT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angajare</a:t>
            </a:r>
            <a:r>
              <a:rPr lang="ro-RO" altLang="x-none" sz="2400" b="1" dirty="0" smtClean="0">
                <a:solidFill>
                  <a:srgbClr val="000000"/>
                </a:solidFill>
                <a:latin typeface="Times New Roman" panose="02020603050405020304" pitchFamily="16" charset="0"/>
                <a:cs typeface="Lucida Sans Unicode" panose="020B0602030504020204" charset="0"/>
              </a:rPr>
              <a:t>.</a:t>
            </a:r>
            <a:endParaRPr lang="ro-RO" altLang="x-none" sz="2400" b="1" baseline="0" dirty="0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2631" y="3443398"/>
            <a:ext cx="571288" cy="2791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r>
              <a:rPr lang="ro-RO" altLang="x-none" sz="1200" dirty="0" smtClean="0">
                <a:solidFill>
                  <a:srgbClr val="000000"/>
                </a:solidFill>
                <a:cs typeface="Times New Roman" panose="02020603050405020304" pitchFamily="16" charset="0"/>
              </a:rPr>
              <a:t>ţ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278066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sz="1800" b="1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Activitati:</a:t>
            </a:r>
            <a:endParaRPr lang="en-US" altLang="x-none" sz="1800" b="1" baseline="0" dirty="0" err="1">
              <a:solidFill>
                <a:srgbClr val="000000"/>
              </a:solidFill>
              <a:latin typeface="Times New Roman CE" pitchFamily="16" charset="0"/>
              <a:cs typeface="Times New Roman CE" pitchFamily="16" charset="0"/>
            </a:endParaRPr>
          </a:p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x-none" sz="1800" b="1" baseline="0" dirty="0" err="1">
              <a:solidFill>
                <a:srgbClr val="000000"/>
              </a:solidFill>
              <a:latin typeface="Times New Roman CE" pitchFamily="16" charset="0"/>
              <a:cs typeface="Times New Roman CE" pitchFamily="16" charset="0"/>
            </a:endParaRPr>
          </a:p>
          <a:p>
            <a:pPr algn="just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sz="1800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- 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	301 de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persoane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selectate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pentru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procesul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informare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consiliere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mediere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calificare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ocupare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antreprenoriat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.</a:t>
            </a:r>
          </a:p>
          <a:p>
            <a:pPr algn="just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-	106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femei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selectate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vor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beneficia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procesul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informare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consiliere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mediere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calificare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angajare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, </a:t>
            </a:r>
          </a:p>
          <a:p>
            <a:pPr algn="just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-	un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numar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200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persoane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rome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selectate</a:t>
            </a:r>
            <a:endParaRPr lang="en-US" altLang="x-none" dirty="0">
              <a:solidFill>
                <a:srgbClr val="000000"/>
              </a:solidFill>
              <a:latin typeface="Times New Roman CE" pitchFamily="16" charset="0"/>
              <a:cs typeface="Times New Roman CE" pitchFamily="16" charset="0"/>
              <a:sym typeface="+mn-ea"/>
            </a:endParaRPr>
          </a:p>
          <a:p>
            <a:pPr algn="just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-	8 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persoane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ro-RO" altLang="x-none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î</a:t>
            </a:r>
            <a:r>
              <a:rPr lang="en-US" altLang="x-none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n v</a:t>
            </a:r>
            <a:r>
              <a:rPr lang="ro-RO" altLang="x-none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â</a:t>
            </a:r>
            <a:r>
              <a:rPr lang="en-US" altLang="x-none" dirty="0" err="1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rst</a:t>
            </a:r>
            <a:r>
              <a:rPr lang="ro-RO" altLang="x-none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ă</a:t>
            </a:r>
            <a:r>
              <a:rPr lang="en-US" altLang="x-none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s</a:t>
            </a:r>
            <a:r>
              <a:rPr lang="ro-RO" altLang="x-none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ă</a:t>
            </a:r>
            <a:r>
              <a:rPr lang="en-US" altLang="x-none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fie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cuprinse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ro-RO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î</a:t>
            </a:r>
            <a:r>
              <a:rPr lang="en-US" altLang="x-none" dirty="0" smtClean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n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acest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proces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 de </a:t>
            </a:r>
            <a:r>
              <a:rPr lang="en-US" altLang="x-none" dirty="0" err="1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lucru</a:t>
            </a:r>
            <a:r>
              <a:rPr lang="en-US" altLang="x-none" dirty="0">
                <a:solidFill>
                  <a:srgbClr val="000000"/>
                </a:solidFill>
                <a:latin typeface="Times New Roman CE" pitchFamily="16" charset="0"/>
                <a:cs typeface="Times New Roman CE" pitchFamily="16" charset="0"/>
                <a:sym typeface="+mn-ea"/>
              </a:rPr>
              <a:t>.</a:t>
            </a:r>
          </a:p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9" name="Rectangle 3078"/>
          <p:cNvSpPr/>
          <p:nvPr/>
        </p:nvSpPr>
        <p:spPr>
          <a:xfrm>
            <a:off x="3695700" y="4176713"/>
            <a:ext cx="47942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3072"/>
          <p:cNvSpPr txBox="1"/>
          <p:nvPr/>
        </p:nvSpPr>
        <p:spPr>
          <a:xfrm>
            <a:off x="1042988" y="1916113"/>
            <a:ext cx="7772400" cy="1066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74" name="Text Box 3073"/>
          <p:cNvSpPr txBox="1"/>
          <p:nvPr/>
        </p:nvSpPr>
        <p:spPr>
          <a:xfrm>
            <a:off x="1043305" y="2503805"/>
            <a:ext cx="7345045" cy="316611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REALIZAREA PROGRAMULUI DE CURSURI </a:t>
            </a:r>
            <a:r>
              <a:rPr lang="en-US" altLang="x-none" sz="2000" b="1" dirty="0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CALIFICARE/RECALIFICARE</a:t>
            </a:r>
            <a:endParaRPr lang="ro-RO" altLang="x-none" sz="2000" b="1" dirty="0" smtClean="0">
              <a:solidFill>
                <a:srgbClr val="000000"/>
              </a:solidFill>
              <a:latin typeface="Times New Roman CE" pitchFamily="16" charset="0"/>
              <a:ea typeface="+mn-ea"/>
              <a:cs typeface="Times New Roman CE" pitchFamily="16" charset="0"/>
              <a:sym typeface="+mn-ea"/>
            </a:endParaRPr>
          </a:p>
          <a:p>
            <a:pPr algn="ctr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x-none" sz="2000" b="1" dirty="0">
              <a:solidFill>
                <a:srgbClr val="000000"/>
              </a:solidFill>
              <a:latin typeface="Times New Roman CE" pitchFamily="16" charset="0"/>
              <a:ea typeface="+mn-ea"/>
              <a:cs typeface="Times New Roman CE" pitchFamily="16" charset="0"/>
              <a:sym typeface="+mn-ea"/>
            </a:endParaRPr>
          </a:p>
          <a:p>
            <a:pPr algn="just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sz="2000" b="1" dirty="0" err="1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Selec</a:t>
            </a:r>
            <a:r>
              <a:rPr lang="ro-RO" altLang="x-none" sz="2000" b="1" dirty="0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ţ</a:t>
            </a:r>
            <a:r>
              <a:rPr lang="en-US" altLang="x-none" sz="2000" b="1" dirty="0" err="1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ia</a:t>
            </a:r>
            <a:r>
              <a:rPr lang="en-US" altLang="x-none" sz="2000" b="1" dirty="0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a 181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beneficiari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din GT la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cursurile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calificare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dintre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care 109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persoane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rome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(din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cele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181)</a:t>
            </a:r>
          </a:p>
          <a:p>
            <a:pPr algn="just" defTabSz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echipa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P3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va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coordona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procesul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de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acordare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a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subventiilor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,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hranei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ro-RO" altLang="x-none" sz="2000" b="1" dirty="0" err="1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ş</a:t>
            </a:r>
            <a:r>
              <a:rPr lang="en-US" altLang="x-none" sz="2000" b="1" dirty="0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i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consumabilelor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c</a:t>
            </a:r>
            <a:r>
              <a:rPr lang="ro-RO" altLang="x-none" sz="2000" b="1" dirty="0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ă</a:t>
            </a:r>
            <a:r>
              <a:rPr lang="en-US" altLang="x-none" sz="2000" b="1" dirty="0" err="1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tre</a:t>
            </a:r>
            <a:r>
              <a:rPr lang="en-US" altLang="x-none" sz="2000" b="1" dirty="0" smtClean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persoanele</a:t>
            </a:r>
            <a:r>
              <a:rPr lang="en-US" altLang="x-none" sz="2000" b="1" dirty="0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 </a:t>
            </a:r>
            <a:r>
              <a:rPr lang="en-US" altLang="x-none" sz="2000" b="1" dirty="0" err="1">
                <a:solidFill>
                  <a:srgbClr val="000000"/>
                </a:solidFill>
                <a:latin typeface="Times New Roman CE" pitchFamily="16" charset="0"/>
                <a:ea typeface="+mn-ea"/>
                <a:cs typeface="Times New Roman CE" pitchFamily="16" charset="0"/>
                <a:sym typeface="+mn-ea"/>
              </a:rPr>
              <a:t>beneficiare</a:t>
            </a:r>
            <a:endParaRPr lang="en-US" altLang="x-none" sz="2000" b="1" dirty="0">
              <a:solidFill>
                <a:srgbClr val="000000"/>
              </a:solidFill>
              <a:latin typeface="Times New Roman CE" pitchFamily="16" charset="0"/>
              <a:ea typeface="+mn-ea"/>
              <a:cs typeface="Times New Roman CE" pitchFamily="16" charset="0"/>
              <a:sym typeface="+mn-ea"/>
            </a:endParaRPr>
          </a:p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algn="ctr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baseline="0" dirty="0" err="1">
              <a:solidFill>
                <a:srgbClr val="000000"/>
              </a:solidFill>
              <a:latin typeface="Times New Roman" panose="02020603050405020304" pitchFamily="16" charset="0"/>
              <a:cs typeface="Lucida Sans Unicode" panose="020B0602030504020204" charset="0"/>
            </a:endParaRPr>
          </a:p>
          <a:p>
            <a:pPr defTabSz="0">
              <a:spcBef>
                <a:spcPts val="600"/>
              </a:spcBef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o-RO" altLang="x-none" sz="2400" b="1" dirty="0" err="1">
              <a:solidFill>
                <a:srgbClr val="000000"/>
              </a:solidFill>
              <a:latin typeface="Times New Roman" panose="02020603050405020304" pitchFamily="16" charset="0"/>
            </a:endParaRPr>
          </a:p>
        </p:txBody>
      </p:sp>
      <p:sp>
        <p:nvSpPr>
          <p:cNvPr id="3075" name="Rectangle 3074"/>
          <p:cNvSpPr/>
          <p:nvPr/>
        </p:nvSpPr>
        <p:spPr>
          <a:xfrm>
            <a:off x="3468688" y="1285558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3697288" y="2003425"/>
            <a:ext cx="650875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7" name="Rectangle 3076"/>
          <p:cNvSpPr/>
          <p:nvPr/>
        </p:nvSpPr>
        <p:spPr>
          <a:xfrm>
            <a:off x="3695700" y="2724150"/>
            <a:ext cx="522288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78" name="Rectangle 3077"/>
          <p:cNvSpPr/>
          <p:nvPr/>
        </p:nvSpPr>
        <p:spPr>
          <a:xfrm>
            <a:off x="3695700" y="3444875"/>
            <a:ext cx="565150" cy="27622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algn="just"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</a:t>
            </a: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3700463" y="5059363"/>
            <a:ext cx="1973262" cy="458787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>
            <a:spAutoFit/>
          </a:bodyPr>
          <a:lstStyle/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x-none" sz="1200" dirty="0" err="1">
                <a:solidFill>
                  <a:srgbClr val="000000"/>
                </a:solidFill>
                <a:cs typeface="Times New Roman" panose="02020603050405020304" pitchFamily="16" charset="0"/>
              </a:rPr>
              <a:t>                                          </a:t>
            </a:r>
          </a:p>
          <a:p>
            <a:pPr defTabSz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x-none" sz="1200" dirty="0" err="1">
              <a:solidFill>
                <a:srgbClr val="000000"/>
              </a:solidFill>
              <a:ea typeface="Times New Roman" panose="02020603050405020304" pitchFamily="16" charset="0"/>
            </a:endParaRPr>
          </a:p>
        </p:txBody>
      </p:sp>
      <p:sp>
        <p:nvSpPr>
          <p:cNvPr id="3081" name="Rectangle 3080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2" name="Rectangle 3081"/>
          <p:cNvSpPr/>
          <p:nvPr/>
        </p:nvSpPr>
        <p:spPr>
          <a:xfrm>
            <a:off x="0" y="0"/>
            <a:ext cx="9144000" cy="15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3" name="Rectangle 308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084" name="Rectangle 3083"/>
          <p:cNvSpPr/>
          <p:nvPr/>
        </p:nvSpPr>
        <p:spPr>
          <a:xfrm>
            <a:off x="1220788" y="1133475"/>
            <a:ext cx="6702425" cy="7794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" y="5945823"/>
            <a:ext cx="8801100" cy="725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105" y="279400"/>
            <a:ext cx="6702425" cy="20002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Lucida Sans Unicode"/>
        <a:cs typeface=""/>
      </a:majorFont>
      <a:minorFont>
        <a:latin typeface="Arial"/>
        <a:ea typeface="Lucida Sans Unicod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520</Words>
  <Application>Microsoft Office PowerPoint</Application>
  <PresentationFormat>On-screen Show (4:3)</PresentationFormat>
  <Paragraphs>139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/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dan jurcan</cp:lastModifiedBy>
  <cp:revision>17</cp:revision>
  <dcterms:created xsi:type="dcterms:W3CDTF">2009-05-18T17:19:00Z</dcterms:created>
  <dcterms:modified xsi:type="dcterms:W3CDTF">2018-07-09T12:27:44Z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1033-10.2.0.6080</vt:lpwstr>
  </property>
</Properties>
</file>