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211300" cy="20104100"/>
  <p:notesSz cx="142113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589" y="18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323" y="6232271"/>
            <a:ext cx="1208500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2647" y="11258296"/>
            <a:ext cx="995235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0882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2089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66872" y="158825"/>
            <a:ext cx="8113088" cy="10161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64445" y="6401637"/>
            <a:ext cx="10857920" cy="380191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539541" y="18872246"/>
            <a:ext cx="9705831" cy="11343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876683" y="11000993"/>
            <a:ext cx="2967157" cy="270615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333056" y="14914095"/>
            <a:ext cx="6468260" cy="186343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0882" y="804164"/>
            <a:ext cx="1279588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0882" y="4623943"/>
            <a:ext cx="1279588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4001" y="18696814"/>
            <a:ext cx="454964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0882" y="18696814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36708" y="18696814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9959" y="4541832"/>
            <a:ext cx="7912100" cy="18896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06400" algn="ctr">
              <a:lnSpc>
                <a:spcPct val="100000"/>
              </a:lnSpc>
              <a:spcBef>
                <a:spcPts val="135"/>
              </a:spcBef>
            </a:pPr>
            <a:r>
              <a:rPr sz="6000" b="1" u="sng" spc="140" dirty="0" err="1">
                <a:solidFill>
                  <a:srgbClr val="001B4F"/>
                </a:solidFill>
                <a:cs typeface="Lucida Sans Unicode"/>
              </a:rPr>
              <a:t>Primul</a:t>
            </a:r>
            <a:r>
              <a:rPr sz="6000" b="1" u="sng" spc="-195" dirty="0">
                <a:solidFill>
                  <a:srgbClr val="001B4F"/>
                </a:solidFill>
                <a:cs typeface="Lucida Sans Unicode"/>
              </a:rPr>
              <a:t> </a:t>
            </a:r>
            <a:r>
              <a:rPr lang="en-GB" sz="6000" b="1" u="sng" spc="-15" dirty="0">
                <a:solidFill>
                  <a:srgbClr val="001B4F"/>
                </a:solidFill>
                <a:cs typeface="Lucida Sans Unicode"/>
              </a:rPr>
              <a:t>A</a:t>
            </a:r>
            <a:r>
              <a:rPr sz="6000" b="1" u="sng" spc="-15" dirty="0" err="1" smtClean="0">
                <a:solidFill>
                  <a:srgbClr val="001B4F"/>
                </a:solidFill>
                <a:cs typeface="Lucida Sans Unicode"/>
              </a:rPr>
              <a:t>jutor</a:t>
            </a:r>
            <a:endParaRPr sz="6000" b="1" u="sng" dirty="0">
              <a:cs typeface="Lucida Sans Unicode"/>
            </a:endParaRPr>
          </a:p>
          <a:p>
            <a:pPr marL="12700" algn="ctr">
              <a:lnSpc>
                <a:spcPct val="100000"/>
              </a:lnSpc>
              <a:spcBef>
                <a:spcPts val="175"/>
              </a:spcBef>
            </a:pPr>
            <a:r>
              <a:rPr sz="6000" b="1" u="sng" spc="-45" dirty="0" err="1">
                <a:solidFill>
                  <a:srgbClr val="001B4F"/>
                </a:solidFill>
                <a:cs typeface="Lucida Sans Unicode"/>
              </a:rPr>
              <a:t>Lanțul</a:t>
            </a:r>
            <a:r>
              <a:rPr sz="6000" b="1" u="sng" spc="-120" dirty="0">
                <a:solidFill>
                  <a:srgbClr val="001B4F"/>
                </a:solidFill>
                <a:cs typeface="Lucida Sans Unicode"/>
              </a:rPr>
              <a:t> </a:t>
            </a:r>
            <a:r>
              <a:rPr lang="en-GB" sz="6000" b="1" u="sng" spc="-35" dirty="0">
                <a:solidFill>
                  <a:srgbClr val="001B4F"/>
                </a:solidFill>
                <a:cs typeface="Lucida Sans Unicode"/>
              </a:rPr>
              <a:t>S</a:t>
            </a:r>
            <a:r>
              <a:rPr sz="6000" b="1" u="sng" spc="-35" dirty="0" err="1" smtClean="0">
                <a:solidFill>
                  <a:srgbClr val="001B4F"/>
                </a:solidFill>
                <a:cs typeface="Lucida Sans Unicode"/>
              </a:rPr>
              <a:t>upraviețuirii</a:t>
            </a:r>
            <a:endParaRPr sz="6000" b="1" u="sng" dirty="0"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66236" y="10773750"/>
            <a:ext cx="4803140" cy="16962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13599"/>
              </a:lnSpc>
              <a:spcBef>
                <a:spcPts val="95"/>
              </a:spcBef>
            </a:pPr>
            <a:r>
              <a:rPr lang="ro-RO" sz="3200" b="1" spc="-150" dirty="0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Evaluare</a:t>
            </a:r>
            <a:r>
              <a:rPr sz="3200" b="1" spc="-150" dirty="0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a </a:t>
            </a:r>
            <a:r>
              <a:rPr lang="ro-RO" sz="3200" b="1" spc="-150" dirty="0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conștiențe</a:t>
            </a:r>
            <a:r>
              <a:rPr sz="3200" b="1" spc="-150" dirty="0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i</a:t>
            </a:r>
            <a:r>
              <a:rPr lang="ro-RO" sz="3200" b="1" spc="-150" dirty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 </a:t>
            </a:r>
            <a:r>
              <a:rPr lang="ro-RO" sz="3200" b="1" spc="-150" dirty="0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se</a:t>
            </a:r>
            <a:r>
              <a:rPr sz="3200" b="1" spc="-150" dirty="0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 </a:t>
            </a:r>
            <a:r>
              <a:rPr sz="3200" b="1" spc="-150" dirty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face  </a:t>
            </a:r>
            <a:r>
              <a:rPr lang="ro-RO" sz="3200" b="1" spc="-150" dirty="0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folosind  </a:t>
            </a:r>
            <a:r>
              <a:rPr lang="ro-RO" sz="3200" b="1" u="sng" spc="-150" dirty="0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metoda PAS</a:t>
            </a:r>
            <a:r>
              <a:rPr sz="3200" b="1" u="sng" spc="-150" dirty="0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:  </a:t>
            </a:r>
            <a:r>
              <a:rPr lang="ro-RO" sz="3200" b="1" u="sng" spc="-150" dirty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P</a:t>
            </a:r>
            <a:r>
              <a:rPr sz="3200" b="1" u="sng" spc="-150" dirty="0" err="1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rivește</a:t>
            </a:r>
            <a:r>
              <a:rPr sz="3200" b="1" u="sng" spc="-150" dirty="0">
                <a:solidFill>
                  <a:schemeClr val="tx2">
                    <a:lumMod val="50000"/>
                  </a:schemeClr>
                </a:solidFill>
                <a:cs typeface="Microsoft Sans Serif"/>
              </a:rPr>
              <a:t>, </a:t>
            </a:r>
            <a:r>
              <a:rPr lang="ro-RO" sz="3200" b="1" u="sng" spc="-150" dirty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A</a:t>
            </a:r>
            <a:r>
              <a:rPr sz="3200" b="1" u="sng" spc="-150" dirty="0" err="1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scultă</a:t>
            </a:r>
            <a:r>
              <a:rPr sz="3200" b="1" u="sng" spc="-150" dirty="0">
                <a:solidFill>
                  <a:schemeClr val="tx2">
                    <a:lumMod val="50000"/>
                  </a:schemeClr>
                </a:solidFill>
                <a:cs typeface="Microsoft Sans Serif"/>
              </a:rPr>
              <a:t>, </a:t>
            </a:r>
            <a:r>
              <a:rPr lang="ro-RO" sz="3200" b="1" u="sng" spc="-150" dirty="0" err="1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S</a:t>
            </a:r>
            <a:r>
              <a:rPr sz="3200" b="1" u="sng" spc="-150" dirty="0" err="1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imte</a:t>
            </a:r>
            <a:r>
              <a:rPr lang="ro-RO" sz="3200" b="1" u="sng" spc="-150" dirty="0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 </a:t>
            </a:r>
            <a:endParaRPr sz="3200" b="1" u="sng" spc="-150" dirty="0">
              <a:solidFill>
                <a:schemeClr val="tx2">
                  <a:lumMod val="50000"/>
                </a:schemeClr>
              </a:solidFill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47186" y="12977883"/>
            <a:ext cx="5158740" cy="16962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13599"/>
              </a:lnSpc>
              <a:spcBef>
                <a:spcPts val="95"/>
              </a:spcBef>
            </a:pPr>
            <a:r>
              <a:rPr sz="3200" b="1" u="sng" spc="-150" dirty="0">
                <a:solidFill>
                  <a:srgbClr val="001B4F"/>
                </a:solidFill>
                <a:cs typeface="Lucida Sans Unicode"/>
              </a:rPr>
              <a:t>Compresiile și respirațiile </a:t>
            </a:r>
            <a:r>
              <a:rPr sz="3200" b="1" spc="-150" dirty="0">
                <a:solidFill>
                  <a:srgbClr val="001B4F"/>
                </a:solidFill>
                <a:cs typeface="Lucida Sans Unicode"/>
              </a:rPr>
              <a:t>se  fac în raport de </a:t>
            </a:r>
            <a:r>
              <a:rPr sz="3200" b="1" spc="-150" dirty="0">
                <a:solidFill>
                  <a:srgbClr val="001B4F"/>
                </a:solidFill>
                <a:cs typeface="Microsoft Sans Serif"/>
              </a:rPr>
              <a:t>3</a:t>
            </a:r>
            <a:r>
              <a:rPr sz="3200" b="1" spc="-150" dirty="0">
                <a:solidFill>
                  <a:srgbClr val="001B4F"/>
                </a:solidFill>
                <a:cs typeface="Lucida Sans Unicode"/>
              </a:rPr>
              <a:t>0</a:t>
            </a:r>
            <a:r>
              <a:rPr sz="3200" b="1" spc="-150" dirty="0">
                <a:solidFill>
                  <a:srgbClr val="001B4F"/>
                </a:solidFill>
                <a:cs typeface="Microsoft Sans Serif"/>
              </a:rPr>
              <a:t>:2 </a:t>
            </a:r>
            <a:r>
              <a:rPr sz="3200" b="1" spc="-150" dirty="0">
                <a:solidFill>
                  <a:srgbClr val="001B4F"/>
                </a:solidFill>
                <a:cs typeface="Lucida Sans Unicode"/>
              </a:rPr>
              <a:t>la adult </a:t>
            </a:r>
            <a:r>
              <a:rPr sz="3200" b="1" spc="-150" dirty="0" err="1">
                <a:solidFill>
                  <a:srgbClr val="001B4F"/>
                </a:solidFill>
                <a:cs typeface="Lucida Sans Unicode"/>
              </a:rPr>
              <a:t>și</a:t>
            </a:r>
            <a:r>
              <a:rPr sz="3200" b="1" spc="-150" dirty="0">
                <a:solidFill>
                  <a:srgbClr val="001B4F"/>
                </a:solidFill>
                <a:cs typeface="Lucida Sans Unicode"/>
              </a:rPr>
              <a:t> </a:t>
            </a:r>
            <a:r>
              <a:rPr lang="ro-RO" sz="3200" b="1" spc="-150" dirty="0" smtClean="0">
                <a:solidFill>
                  <a:srgbClr val="001B4F"/>
                </a:solidFill>
                <a:cs typeface="Lucida Sans Unicode"/>
              </a:rPr>
              <a:t>copii</a:t>
            </a:r>
            <a:r>
              <a:rPr sz="3200" b="1" spc="-150" dirty="0" smtClean="0">
                <a:solidFill>
                  <a:srgbClr val="001B4F"/>
                </a:solidFill>
                <a:cs typeface="Lucida Sans Unicode"/>
              </a:rPr>
              <a:t> </a:t>
            </a:r>
            <a:r>
              <a:rPr lang="ro-RO" sz="3200" b="1" spc="-150" dirty="0" smtClean="0">
                <a:solidFill>
                  <a:srgbClr val="001B4F"/>
                </a:solidFill>
                <a:cs typeface="Microsoft Sans Serif"/>
              </a:rPr>
              <a:t>15</a:t>
            </a:r>
            <a:r>
              <a:rPr lang="en-GB" sz="3200" b="1" spc="-150" dirty="0" smtClean="0">
                <a:solidFill>
                  <a:srgbClr val="001B4F"/>
                </a:solidFill>
                <a:cs typeface="Microsoft Sans Serif"/>
              </a:rPr>
              <a:t>:</a:t>
            </a:r>
            <a:r>
              <a:rPr lang="ro-RO" sz="3200" b="1" spc="-150" dirty="0" smtClean="0">
                <a:solidFill>
                  <a:srgbClr val="001B4F"/>
                </a:solidFill>
                <a:cs typeface="Microsoft Sans Serif"/>
              </a:rPr>
              <a:t>2</a:t>
            </a:r>
            <a:r>
              <a:rPr sz="3200" b="1" spc="-150" dirty="0" smtClean="0">
                <a:solidFill>
                  <a:srgbClr val="001B4F"/>
                </a:solidFill>
                <a:cs typeface="Microsoft Sans Serif"/>
              </a:rPr>
              <a:t> </a:t>
            </a:r>
            <a:r>
              <a:rPr sz="3200" b="1" spc="-150" dirty="0" err="1">
                <a:solidFill>
                  <a:srgbClr val="001B4F"/>
                </a:solidFill>
                <a:cs typeface="Lucida Sans Unicode"/>
              </a:rPr>
              <a:t>pentru</a:t>
            </a:r>
            <a:r>
              <a:rPr sz="3200" b="1" spc="-150" dirty="0">
                <a:solidFill>
                  <a:srgbClr val="001B4F"/>
                </a:solidFill>
                <a:cs typeface="Lucida Sans Unicode"/>
              </a:rPr>
              <a:t> </a:t>
            </a:r>
            <a:r>
              <a:rPr lang="ro-RO" sz="3200" b="1" spc="-150" dirty="0" smtClean="0">
                <a:solidFill>
                  <a:srgbClr val="001B4F"/>
                </a:solidFill>
                <a:cs typeface="Lucida Sans Unicode"/>
              </a:rPr>
              <a:t>bebeluși</a:t>
            </a:r>
            <a:r>
              <a:rPr sz="3200" b="1" spc="-150" dirty="0" smtClean="0">
                <a:solidFill>
                  <a:srgbClr val="001B4F"/>
                </a:solidFill>
                <a:cs typeface="Microsoft Sans Serif"/>
              </a:rPr>
              <a:t>!</a:t>
            </a:r>
            <a:endParaRPr sz="3200" b="1" spc="-150" dirty="0"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19250" y="10773750"/>
            <a:ext cx="3809365" cy="2474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6350" algn="ctr">
              <a:spcBef>
                <a:spcPts val="95"/>
              </a:spcBef>
            </a:pPr>
            <a:r>
              <a:rPr sz="3200" b="1" u="sng" spc="-150" dirty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Siguranța salvatorului</a:t>
            </a:r>
            <a:r>
              <a:rPr sz="3200" b="1" u="sng" spc="-150" dirty="0">
                <a:solidFill>
                  <a:schemeClr val="tx2">
                    <a:lumMod val="50000"/>
                  </a:schemeClr>
                </a:solidFill>
                <a:cs typeface="Microsoft Sans Serif"/>
              </a:rPr>
              <a:t>!  </a:t>
            </a:r>
            <a:r>
              <a:rPr sz="3200" b="1" spc="-150" dirty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Trebuie limitat numărul  victimelor și  </a:t>
            </a:r>
            <a:r>
              <a:rPr sz="3200" b="1" spc="-150" dirty="0" err="1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îndepărtate</a:t>
            </a:r>
            <a:r>
              <a:rPr sz="3200" b="1" spc="-150" dirty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 </a:t>
            </a:r>
            <a:r>
              <a:rPr sz="3200" b="1" spc="-150" dirty="0" err="1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pericolele</a:t>
            </a:r>
            <a:r>
              <a:rPr lang="en-GB" sz="3200" b="1" spc="-150" dirty="0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, </a:t>
            </a:r>
            <a:r>
              <a:rPr sz="3200" b="1" spc="-150" dirty="0" err="1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dacă</a:t>
            </a:r>
            <a:r>
              <a:rPr sz="3200" b="1" spc="-150" dirty="0" smtClean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 </a:t>
            </a:r>
            <a:r>
              <a:rPr sz="3200" b="1" spc="-150" dirty="0">
                <a:solidFill>
                  <a:schemeClr val="tx2">
                    <a:lumMod val="50000"/>
                  </a:schemeClr>
                </a:solidFill>
                <a:cs typeface="Lucida Sans Unicode"/>
              </a:rPr>
              <a:t>este posibil</a:t>
            </a:r>
            <a:r>
              <a:rPr sz="3200" b="1" spc="-150" dirty="0">
                <a:solidFill>
                  <a:schemeClr val="tx2">
                    <a:lumMod val="50000"/>
                  </a:schemeClr>
                </a:solidFill>
                <a:cs typeface="Microsoft Sans Serif"/>
              </a:rPr>
              <a:t>!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96086" y="15005050"/>
            <a:ext cx="3770629" cy="1489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spcBef>
                <a:spcPts val="95"/>
              </a:spcBef>
            </a:pPr>
            <a:r>
              <a:rPr sz="3200" b="1" spc="-150" dirty="0" smtClean="0">
                <a:solidFill>
                  <a:srgbClr val="001B4F"/>
                </a:solidFill>
                <a:cs typeface="Times New Roman" pitchFamily="18" charset="0"/>
              </a:rPr>
              <a:t>As</a:t>
            </a:r>
            <a:r>
              <a:rPr lang="ro-RO" sz="3200" b="1" spc="-150" dirty="0" smtClean="0">
                <a:solidFill>
                  <a:srgbClr val="001B4F"/>
                </a:solidFill>
                <a:cs typeface="Times New Roman" pitchFamily="18" charset="0"/>
              </a:rPr>
              <a:t>ig</a:t>
            </a:r>
            <a:r>
              <a:rPr sz="3200" b="1" spc="-150" dirty="0" err="1" smtClean="0">
                <a:solidFill>
                  <a:srgbClr val="001B4F"/>
                </a:solidFill>
                <a:cs typeface="Times New Roman" pitchFamily="18" charset="0"/>
              </a:rPr>
              <a:t>ură-te</a:t>
            </a:r>
            <a:r>
              <a:rPr sz="3200" b="1" spc="-150" dirty="0" smtClean="0">
                <a:solidFill>
                  <a:srgbClr val="001B4F"/>
                </a:solidFill>
                <a:cs typeface="Times New Roman" pitchFamily="18" charset="0"/>
              </a:rPr>
              <a:t> </a:t>
            </a:r>
            <a:r>
              <a:rPr lang="ro-RO" sz="3200" b="1" spc="-150" dirty="0" smtClean="0">
                <a:solidFill>
                  <a:srgbClr val="001B4F"/>
                </a:solidFill>
                <a:cs typeface="Times New Roman" pitchFamily="18" charset="0"/>
              </a:rPr>
              <a:t>că ai î</a:t>
            </a:r>
            <a:r>
              <a:rPr sz="3200" b="1" spc="-150" dirty="0" smtClean="0">
                <a:solidFill>
                  <a:srgbClr val="001B4F"/>
                </a:solidFill>
                <a:cs typeface="Times New Roman" pitchFamily="18" charset="0"/>
              </a:rPr>
              <a:t>n</a:t>
            </a:r>
            <a:r>
              <a:rPr lang="ro-RO" sz="3200" b="1" spc="-150" dirty="0" smtClean="0">
                <a:solidFill>
                  <a:srgbClr val="001B4F"/>
                </a:solidFill>
                <a:cs typeface="Times New Roman" pitchFamily="18" charset="0"/>
              </a:rPr>
              <a:t>ț</a:t>
            </a:r>
            <a:r>
              <a:rPr sz="3200" b="1" spc="-150" dirty="0" err="1" smtClean="0">
                <a:solidFill>
                  <a:srgbClr val="001B4F"/>
                </a:solidFill>
                <a:cs typeface="Times New Roman" pitchFamily="18" charset="0"/>
              </a:rPr>
              <a:t>eles</a:t>
            </a:r>
            <a:r>
              <a:rPr sz="3200" b="1" spc="-150" dirty="0" smtClean="0">
                <a:solidFill>
                  <a:srgbClr val="001B4F"/>
                </a:solidFill>
                <a:cs typeface="Times New Roman" pitchFamily="18" charset="0"/>
              </a:rPr>
              <a:t>  </a:t>
            </a:r>
            <a:r>
              <a:rPr sz="3200" b="1" u="sng" spc="-150" dirty="0">
                <a:solidFill>
                  <a:srgbClr val="001B4F"/>
                </a:solidFill>
                <a:cs typeface="Times New Roman" pitchFamily="18" charset="0"/>
              </a:rPr>
              <a:t>poziția laterală de  siguranță!</a:t>
            </a:r>
            <a:endParaRPr sz="3200" b="1" u="sng" spc="-150" dirty="0"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99998" y="2508250"/>
            <a:ext cx="11911252" cy="7694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165" algn="ctr">
              <a:lnSpc>
                <a:spcPts val="2945"/>
              </a:lnSpc>
              <a:spcBef>
                <a:spcPts val="100"/>
              </a:spcBef>
            </a:pPr>
            <a:r>
              <a:rPr lang="it-IT" sz="3200" b="1" spc="-30" dirty="0">
                <a:solidFill>
                  <a:srgbClr val="FF0000"/>
                </a:solidFill>
                <a:cs typeface="Times New Roman" pitchFamily="18" charset="0"/>
              </a:rPr>
              <a:t>POCU/138/4/1/11390</a:t>
            </a:r>
            <a:r>
              <a:rPr lang="ro-RO" sz="3200" b="1" spc="-30" dirty="0">
                <a:solidFill>
                  <a:srgbClr val="FF0000"/>
                </a:solidFill>
                <a:cs typeface="Times New Roman" pitchFamily="18" charset="0"/>
              </a:rPr>
              <a:t>7 - </a:t>
            </a:r>
            <a:r>
              <a:rPr sz="3200" b="1" spc="-30" dirty="0" smtClean="0">
                <a:solidFill>
                  <a:srgbClr val="FF0000"/>
                </a:solidFill>
                <a:cs typeface="Times New Roman" pitchFamily="18" charset="0"/>
              </a:rPr>
              <a:t>AUGUSTIN</a:t>
            </a:r>
            <a:r>
              <a:rPr lang="ro-RO" sz="3200" b="1" spc="-3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marR="50165" algn="ctr">
              <a:lnSpc>
                <a:spcPts val="2945"/>
              </a:lnSpc>
              <a:spcBef>
                <a:spcPts val="100"/>
              </a:spcBef>
            </a:pPr>
            <a:r>
              <a:rPr sz="3200" b="1" spc="25" dirty="0" smtClean="0">
                <a:solidFill>
                  <a:srgbClr val="FF0000"/>
                </a:solidFill>
                <a:cs typeface="Times New Roman" pitchFamily="18" charset="0"/>
              </a:rPr>
              <a:t>ABORDARE</a:t>
            </a:r>
            <a:r>
              <a:rPr sz="3200" b="1" spc="-295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sz="3200" b="1" spc="-45" dirty="0">
                <a:solidFill>
                  <a:srgbClr val="FF0000"/>
                </a:solidFill>
                <a:cs typeface="Times New Roman" pitchFamily="18" charset="0"/>
              </a:rPr>
              <a:t>INTEGRATĂ</a:t>
            </a:r>
            <a:r>
              <a:rPr sz="3200" b="1" spc="-295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sz="3200" b="1" spc="-295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sz="3200" b="1" spc="-55" dirty="0" smtClean="0">
                <a:solidFill>
                  <a:srgbClr val="FF0000"/>
                </a:solidFill>
                <a:cs typeface="Times New Roman" pitchFamily="18" charset="0"/>
              </a:rPr>
              <a:t>PENTRU</a:t>
            </a:r>
            <a:r>
              <a:rPr sz="3200" b="1" spc="-295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sz="3200" b="1" spc="50" dirty="0">
                <a:solidFill>
                  <a:srgbClr val="FF0000"/>
                </a:solidFill>
                <a:cs typeface="Times New Roman" pitchFamily="18" charset="0"/>
              </a:rPr>
              <a:t>ȘANSE</a:t>
            </a:r>
            <a:r>
              <a:rPr sz="3200" b="1" spc="-295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sz="3200" b="1" spc="-70" dirty="0">
                <a:solidFill>
                  <a:srgbClr val="FF0000"/>
                </a:solidFill>
                <a:cs typeface="Times New Roman" pitchFamily="18" charset="0"/>
              </a:rPr>
              <a:t>EGALE</a:t>
            </a:r>
            <a:r>
              <a:rPr sz="3200" b="1" spc="-295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sz="3200" b="1" spc="-295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sz="3200" b="1" spc="30" dirty="0" smtClean="0">
                <a:solidFill>
                  <a:srgbClr val="FF0000"/>
                </a:solidFill>
                <a:cs typeface="Times New Roman" pitchFamily="18" charset="0"/>
              </a:rPr>
              <a:t>ȘI</a:t>
            </a:r>
            <a:r>
              <a:rPr sz="3200" b="1" spc="-295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sz="3200" b="1" spc="-20" dirty="0">
                <a:solidFill>
                  <a:srgbClr val="FF0000"/>
                </a:solidFill>
                <a:cs typeface="Times New Roman" pitchFamily="18" charset="0"/>
              </a:rPr>
              <a:t>PROSPERITATE</a:t>
            </a:r>
            <a:endParaRPr sz="32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76450" y="1365250"/>
            <a:ext cx="10592021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b="1" spc="-35" dirty="0" err="1">
                <a:solidFill>
                  <a:srgbClr val="FF0000"/>
                </a:solidFill>
                <a:cs typeface="Trebuchet MS"/>
              </a:rPr>
              <a:t>Proiect</a:t>
            </a:r>
            <a:r>
              <a:rPr sz="2800" b="1" spc="-200" dirty="0">
                <a:solidFill>
                  <a:srgbClr val="FF0000"/>
                </a:solidFill>
                <a:cs typeface="Trebuchet MS"/>
              </a:rPr>
              <a:t> </a:t>
            </a:r>
            <a:r>
              <a:rPr lang="en-GB" sz="2800" b="1" spc="-40" dirty="0">
                <a:solidFill>
                  <a:srgbClr val="FF0000"/>
                </a:solidFill>
                <a:cs typeface="Trebuchet MS"/>
              </a:rPr>
              <a:t>C</a:t>
            </a:r>
            <a:r>
              <a:rPr sz="2800" b="1" spc="-40" dirty="0" err="1" smtClean="0">
                <a:solidFill>
                  <a:srgbClr val="FF0000"/>
                </a:solidFill>
                <a:cs typeface="Trebuchet MS"/>
              </a:rPr>
              <a:t>ofinanțat</a:t>
            </a:r>
            <a:r>
              <a:rPr sz="2800" b="1" spc="-195" dirty="0" smtClean="0">
                <a:solidFill>
                  <a:srgbClr val="FF0000"/>
                </a:solidFill>
                <a:cs typeface="Trebuchet MS"/>
              </a:rPr>
              <a:t> </a:t>
            </a:r>
            <a:r>
              <a:rPr sz="2800" b="1" spc="-114" dirty="0">
                <a:solidFill>
                  <a:srgbClr val="FF0000"/>
                </a:solidFill>
                <a:cs typeface="Trebuchet MS"/>
              </a:rPr>
              <a:t>din</a:t>
            </a:r>
            <a:r>
              <a:rPr sz="2800" b="1" spc="-200" dirty="0">
                <a:solidFill>
                  <a:srgbClr val="FF0000"/>
                </a:solidFill>
                <a:cs typeface="Trebuchet MS"/>
              </a:rPr>
              <a:t> </a:t>
            </a:r>
            <a:r>
              <a:rPr sz="2800" b="1" spc="-110" dirty="0">
                <a:solidFill>
                  <a:srgbClr val="FF0000"/>
                </a:solidFill>
                <a:cs typeface="Trebuchet MS"/>
              </a:rPr>
              <a:t>Fondul</a:t>
            </a:r>
            <a:r>
              <a:rPr sz="2800" b="1" spc="-195" dirty="0">
                <a:solidFill>
                  <a:srgbClr val="FF0000"/>
                </a:solidFill>
                <a:cs typeface="Trebuchet MS"/>
              </a:rPr>
              <a:t> </a:t>
            </a:r>
            <a:r>
              <a:rPr sz="2800" b="1" spc="-50" dirty="0">
                <a:solidFill>
                  <a:srgbClr val="FF0000"/>
                </a:solidFill>
                <a:cs typeface="Trebuchet MS"/>
              </a:rPr>
              <a:t>Social</a:t>
            </a:r>
            <a:r>
              <a:rPr sz="2800" b="1" spc="-195" dirty="0">
                <a:solidFill>
                  <a:srgbClr val="FF0000"/>
                </a:solidFill>
                <a:cs typeface="Trebuchet MS"/>
              </a:rPr>
              <a:t> </a:t>
            </a:r>
            <a:r>
              <a:rPr sz="2800" b="1" spc="-65" dirty="0">
                <a:solidFill>
                  <a:srgbClr val="FF0000"/>
                </a:solidFill>
                <a:cs typeface="Trebuchet MS"/>
              </a:rPr>
              <a:t>European</a:t>
            </a:r>
            <a:r>
              <a:rPr sz="2800" b="1" spc="-200" dirty="0">
                <a:solidFill>
                  <a:srgbClr val="FF0000"/>
                </a:solidFill>
                <a:cs typeface="Trebuchet MS"/>
              </a:rPr>
              <a:t> </a:t>
            </a:r>
            <a:r>
              <a:rPr sz="2800" b="1" spc="-75" dirty="0">
                <a:solidFill>
                  <a:srgbClr val="FF0000"/>
                </a:solidFill>
                <a:cs typeface="Trebuchet MS"/>
              </a:rPr>
              <a:t>prin</a:t>
            </a:r>
            <a:r>
              <a:rPr sz="2800" b="1" spc="-195" dirty="0">
                <a:solidFill>
                  <a:srgbClr val="FF0000"/>
                </a:solidFill>
                <a:cs typeface="Trebuchet MS"/>
              </a:rPr>
              <a:t> </a:t>
            </a:r>
            <a:r>
              <a:rPr sz="2800" b="1" spc="-40" dirty="0">
                <a:solidFill>
                  <a:srgbClr val="FF0000"/>
                </a:solidFill>
                <a:cs typeface="Trebuchet MS"/>
              </a:rPr>
              <a:t>Programul</a:t>
            </a:r>
            <a:r>
              <a:rPr sz="2800" b="1" spc="-195" dirty="0">
                <a:solidFill>
                  <a:srgbClr val="FF0000"/>
                </a:solidFill>
                <a:cs typeface="Trebuchet MS"/>
              </a:rPr>
              <a:t> </a:t>
            </a:r>
            <a:r>
              <a:rPr sz="2800" b="1" spc="-50" dirty="0">
                <a:solidFill>
                  <a:srgbClr val="FF0000"/>
                </a:solidFill>
                <a:cs typeface="Trebuchet MS"/>
              </a:rPr>
              <a:t>Operațional</a:t>
            </a:r>
            <a:r>
              <a:rPr sz="2800" b="1" spc="-200" dirty="0">
                <a:solidFill>
                  <a:srgbClr val="FF0000"/>
                </a:solidFill>
                <a:cs typeface="Trebuchet MS"/>
              </a:rPr>
              <a:t> </a:t>
            </a:r>
            <a:r>
              <a:rPr sz="2800" b="1" spc="-40" dirty="0">
                <a:solidFill>
                  <a:srgbClr val="FF0000"/>
                </a:solidFill>
                <a:cs typeface="Trebuchet MS"/>
              </a:rPr>
              <a:t>Capital</a:t>
            </a:r>
            <a:r>
              <a:rPr sz="2800" b="1" spc="-195" dirty="0">
                <a:solidFill>
                  <a:srgbClr val="FF0000"/>
                </a:solidFill>
                <a:cs typeface="Trebuchet MS"/>
              </a:rPr>
              <a:t> </a:t>
            </a:r>
            <a:r>
              <a:rPr sz="2800" b="1" spc="-85" dirty="0" err="1">
                <a:solidFill>
                  <a:srgbClr val="FF0000"/>
                </a:solidFill>
                <a:cs typeface="Trebuchet MS"/>
              </a:rPr>
              <a:t>Uman</a:t>
            </a:r>
            <a:r>
              <a:rPr sz="2800" b="1" spc="-200" dirty="0">
                <a:solidFill>
                  <a:srgbClr val="FF0000"/>
                </a:solidFill>
                <a:cs typeface="Trebuchet MS"/>
              </a:rPr>
              <a:t> </a:t>
            </a:r>
            <a:r>
              <a:rPr sz="2800" b="1" spc="229" dirty="0" smtClean="0">
                <a:solidFill>
                  <a:srgbClr val="FF0000"/>
                </a:solidFill>
                <a:cs typeface="Verdana"/>
              </a:rPr>
              <a:t>2014-2020</a:t>
            </a:r>
            <a:endParaRPr sz="2800" b="1" dirty="0">
              <a:solidFill>
                <a:srgbClr val="FF0000"/>
              </a:solidFill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78139" y="17976850"/>
            <a:ext cx="11927787" cy="7385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17600"/>
              </a:lnSpc>
              <a:spcBef>
                <a:spcPts val="95"/>
              </a:spcBef>
            </a:pPr>
            <a:r>
              <a:rPr sz="2000" b="1" spc="75" dirty="0">
                <a:solidFill>
                  <a:srgbClr val="FF0000"/>
                </a:solidFill>
                <a:cs typeface="Arial"/>
              </a:rPr>
              <a:t>Activitate</a:t>
            </a:r>
            <a:r>
              <a:rPr sz="2000" b="1" spc="50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80" dirty="0">
                <a:solidFill>
                  <a:srgbClr val="FF0000"/>
                </a:solidFill>
                <a:cs typeface="Arial"/>
              </a:rPr>
              <a:t>din</a:t>
            </a:r>
            <a:r>
              <a:rPr sz="2000" b="1" spc="50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85" dirty="0">
                <a:solidFill>
                  <a:srgbClr val="FF0000"/>
                </a:solidFill>
                <a:cs typeface="Arial"/>
              </a:rPr>
              <a:t>cadrul</a:t>
            </a:r>
            <a:r>
              <a:rPr sz="2000" b="1" spc="50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20" dirty="0">
                <a:solidFill>
                  <a:srgbClr val="FF0000"/>
                </a:solidFill>
                <a:cs typeface="Arial"/>
              </a:rPr>
              <a:t>SA6.5.</a:t>
            </a:r>
            <a:r>
              <a:rPr sz="2000" b="1" spc="50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90" dirty="0">
                <a:solidFill>
                  <a:srgbClr val="FF0000"/>
                </a:solidFill>
                <a:cs typeface="Arial"/>
              </a:rPr>
              <a:t>Organizarea</a:t>
            </a:r>
            <a:r>
              <a:rPr sz="2000" b="1" spc="55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70" dirty="0">
                <a:solidFill>
                  <a:srgbClr val="FF0000"/>
                </a:solidFill>
                <a:cs typeface="Arial"/>
              </a:rPr>
              <a:t>unor</a:t>
            </a:r>
            <a:r>
              <a:rPr sz="2000" b="1" spc="50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120" dirty="0">
                <a:solidFill>
                  <a:srgbClr val="FF0000"/>
                </a:solidFill>
                <a:cs typeface="Arial"/>
              </a:rPr>
              <a:t>campanii</a:t>
            </a:r>
            <a:r>
              <a:rPr sz="2000" b="1" spc="50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110" dirty="0">
                <a:solidFill>
                  <a:srgbClr val="FF0000"/>
                </a:solidFill>
                <a:cs typeface="Arial"/>
              </a:rPr>
              <a:t>de</a:t>
            </a:r>
            <a:r>
              <a:rPr sz="2000" b="1" spc="50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85" dirty="0">
                <a:solidFill>
                  <a:srgbClr val="FF0000"/>
                </a:solidFill>
                <a:cs typeface="Arial"/>
              </a:rPr>
              <a:t>informare</a:t>
            </a:r>
            <a:r>
              <a:rPr sz="2000" b="1" spc="50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5" dirty="0">
                <a:solidFill>
                  <a:srgbClr val="FF0000"/>
                </a:solidFill>
                <a:cs typeface="Arial"/>
              </a:rPr>
              <a:t>și</a:t>
            </a:r>
            <a:r>
              <a:rPr sz="2000" b="1" spc="55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70" dirty="0">
                <a:solidFill>
                  <a:srgbClr val="FF0000"/>
                </a:solidFill>
                <a:cs typeface="Arial"/>
              </a:rPr>
              <a:t>conștientizare</a:t>
            </a:r>
            <a:r>
              <a:rPr sz="2000" b="1" spc="50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70" dirty="0">
                <a:solidFill>
                  <a:srgbClr val="FF0000"/>
                </a:solidFill>
                <a:cs typeface="Arial"/>
              </a:rPr>
              <a:t>referitoare </a:t>
            </a:r>
            <a:r>
              <a:rPr sz="2000" b="1" spc="-375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105" dirty="0">
                <a:solidFill>
                  <a:srgbClr val="FF0000"/>
                </a:solidFill>
                <a:cs typeface="Arial"/>
              </a:rPr>
              <a:t>la</a:t>
            </a:r>
            <a:r>
              <a:rPr sz="2000" b="1" spc="45" dirty="0">
                <a:solidFill>
                  <a:srgbClr val="FF0000"/>
                </a:solidFill>
                <a:cs typeface="Arial"/>
              </a:rPr>
              <a:t> </a:t>
            </a:r>
            <a:r>
              <a:rPr lang="ro-RO" sz="2000" b="1" spc="60" dirty="0">
                <a:solidFill>
                  <a:srgbClr val="FF0000"/>
                </a:solidFill>
                <a:cs typeface="Arial"/>
              </a:rPr>
              <a:t>„</a:t>
            </a:r>
            <a:r>
              <a:rPr lang="ro-RO" sz="2000" b="1" spc="60" dirty="0" smtClean="0">
                <a:solidFill>
                  <a:srgbClr val="FF0000"/>
                </a:solidFill>
                <a:cs typeface="Arial"/>
              </a:rPr>
              <a:t>P</a:t>
            </a:r>
            <a:r>
              <a:rPr sz="2000" b="1" spc="60" dirty="0" err="1" smtClean="0">
                <a:solidFill>
                  <a:srgbClr val="FF0000"/>
                </a:solidFill>
                <a:cs typeface="Arial"/>
              </a:rPr>
              <a:t>lanificare</a:t>
            </a:r>
            <a:r>
              <a:rPr sz="2000" b="1" spc="4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60" dirty="0">
                <a:solidFill>
                  <a:srgbClr val="FF0000"/>
                </a:solidFill>
                <a:cs typeface="Arial"/>
              </a:rPr>
              <a:t>familială”,</a:t>
            </a:r>
            <a:r>
              <a:rPr sz="2000" b="1" spc="45" dirty="0">
                <a:solidFill>
                  <a:srgbClr val="FF0000"/>
                </a:solidFill>
                <a:cs typeface="Arial"/>
              </a:rPr>
              <a:t> </a:t>
            </a:r>
            <a:r>
              <a:rPr lang="ro-RO" sz="2000" b="1" spc="55" dirty="0">
                <a:solidFill>
                  <a:srgbClr val="FF0000"/>
                </a:solidFill>
                <a:cs typeface="Arial"/>
              </a:rPr>
              <a:t>„</a:t>
            </a:r>
            <a:r>
              <a:rPr lang="ro-RO" sz="2000" b="1" spc="55" dirty="0" smtClean="0">
                <a:solidFill>
                  <a:srgbClr val="FF0000"/>
                </a:solidFill>
                <a:cs typeface="Arial"/>
              </a:rPr>
              <a:t>I</a:t>
            </a:r>
            <a:r>
              <a:rPr sz="2000" b="1" spc="55" dirty="0" err="1" smtClean="0">
                <a:solidFill>
                  <a:srgbClr val="FF0000"/>
                </a:solidFill>
                <a:cs typeface="Arial"/>
              </a:rPr>
              <a:t>giena</a:t>
            </a:r>
            <a:r>
              <a:rPr sz="2000" b="1" spc="4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5" dirty="0">
                <a:solidFill>
                  <a:srgbClr val="FF0000"/>
                </a:solidFill>
                <a:cs typeface="Arial"/>
              </a:rPr>
              <a:t>și</a:t>
            </a:r>
            <a:r>
              <a:rPr sz="2000" b="1" spc="45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165" dirty="0">
                <a:solidFill>
                  <a:srgbClr val="FF0000"/>
                </a:solidFill>
                <a:cs typeface="Arial"/>
              </a:rPr>
              <a:t>apă</a:t>
            </a:r>
            <a:r>
              <a:rPr sz="2000" b="1" spc="45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55" dirty="0" err="1">
                <a:solidFill>
                  <a:srgbClr val="FF0000"/>
                </a:solidFill>
                <a:cs typeface="Arial"/>
              </a:rPr>
              <a:t>potabilă</a:t>
            </a:r>
            <a:r>
              <a:rPr sz="2000" b="1" spc="55" dirty="0" smtClean="0">
                <a:solidFill>
                  <a:srgbClr val="FF0000"/>
                </a:solidFill>
                <a:cs typeface="Arial"/>
              </a:rPr>
              <a:t>”,</a:t>
            </a:r>
            <a:r>
              <a:rPr lang="ro-RO" sz="2000" b="1" spc="55" dirty="0" smtClean="0">
                <a:solidFill>
                  <a:srgbClr val="FF0000"/>
                </a:solidFill>
                <a:cs typeface="Arial"/>
              </a:rPr>
              <a:t> „</a:t>
            </a:r>
            <a:r>
              <a:rPr sz="2000" b="1" spc="40" dirty="0" err="1" smtClean="0">
                <a:solidFill>
                  <a:srgbClr val="FF0000"/>
                </a:solidFill>
                <a:cs typeface="Arial"/>
              </a:rPr>
              <a:t>Protec</a:t>
            </a:r>
            <a:r>
              <a:rPr lang="ro-RO" sz="2000" b="1" spc="40" dirty="0" smtClean="0">
                <a:solidFill>
                  <a:srgbClr val="FF0000"/>
                </a:solidFill>
                <a:cs typeface="Arial"/>
              </a:rPr>
              <a:t>ț</a:t>
            </a:r>
            <a:r>
              <a:rPr sz="2000" b="1" spc="40" dirty="0" err="1" smtClean="0">
                <a:solidFill>
                  <a:srgbClr val="FF0000"/>
                </a:solidFill>
                <a:cs typeface="Arial"/>
              </a:rPr>
              <a:t>ia</a:t>
            </a:r>
            <a:r>
              <a:rPr sz="2000" b="1" spc="4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30" dirty="0" err="1">
                <a:solidFill>
                  <a:srgbClr val="FF0000"/>
                </a:solidFill>
                <a:cs typeface="Arial"/>
              </a:rPr>
              <a:t>copilului</a:t>
            </a:r>
            <a:r>
              <a:rPr sz="2000" b="1" spc="30" dirty="0" smtClean="0">
                <a:solidFill>
                  <a:srgbClr val="FF0000"/>
                </a:solidFill>
                <a:cs typeface="Arial"/>
              </a:rPr>
              <a:t>”</a:t>
            </a:r>
            <a:r>
              <a:rPr lang="ro-RO" sz="2000" b="1" spc="3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30" dirty="0" err="1" smtClean="0">
                <a:solidFill>
                  <a:srgbClr val="FF0000"/>
                </a:solidFill>
                <a:cs typeface="Arial"/>
              </a:rPr>
              <a:t>și</a:t>
            </a:r>
            <a:r>
              <a:rPr sz="2000" b="1" spc="5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ro-RO" sz="2000" b="1" spc="75" dirty="0">
                <a:solidFill>
                  <a:srgbClr val="FF0000"/>
                </a:solidFill>
                <a:cs typeface="Arial"/>
              </a:rPr>
              <a:t>„</a:t>
            </a:r>
            <a:r>
              <a:rPr sz="2000" b="1" spc="75" dirty="0" err="1" smtClean="0">
                <a:solidFill>
                  <a:srgbClr val="FF0000"/>
                </a:solidFill>
                <a:cs typeface="Arial"/>
              </a:rPr>
              <a:t>Separarea</a:t>
            </a:r>
            <a:r>
              <a:rPr sz="2000" b="1" spc="5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60" dirty="0">
                <a:solidFill>
                  <a:srgbClr val="FF0000"/>
                </a:solidFill>
                <a:cs typeface="Arial"/>
              </a:rPr>
              <a:t>copilului</a:t>
            </a:r>
            <a:r>
              <a:rPr sz="2000" b="1" spc="50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110" dirty="0">
                <a:solidFill>
                  <a:srgbClr val="FF0000"/>
                </a:solidFill>
                <a:cs typeface="Arial"/>
              </a:rPr>
              <a:t>de</a:t>
            </a:r>
            <a:r>
              <a:rPr sz="2000" b="1" spc="50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spc="100" dirty="0">
                <a:solidFill>
                  <a:srgbClr val="FF0000"/>
                </a:solidFill>
                <a:cs typeface="Arial"/>
              </a:rPr>
              <a:t>familia</a:t>
            </a:r>
            <a:r>
              <a:rPr sz="2000" b="1" spc="50" dirty="0">
                <a:solidFill>
                  <a:srgbClr val="FF0000"/>
                </a:solidFill>
                <a:cs typeface="Arial"/>
              </a:rPr>
              <a:t> </a:t>
            </a:r>
            <a:r>
              <a:rPr sz="2000" b="1" dirty="0">
                <a:solidFill>
                  <a:srgbClr val="FF0000"/>
                </a:solidFill>
                <a:cs typeface="Arial"/>
              </a:rPr>
              <a:t>sa”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9250" y="16966912"/>
            <a:ext cx="11948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3200" b="1" dirty="0" smtClean="0">
                <a:solidFill>
                  <a:schemeClr val="tx2">
                    <a:lumMod val="75000"/>
                  </a:schemeClr>
                </a:solidFill>
              </a:rPr>
              <a:t>Contact</a:t>
            </a:r>
            <a:r>
              <a:rPr lang="en-GB" sz="3200" b="1" dirty="0" err="1" smtClean="0">
                <a:solidFill>
                  <a:schemeClr val="tx2">
                    <a:lumMod val="75000"/>
                  </a:schemeClr>
                </a:solidFill>
              </a:rPr>
              <a:t>eaz</a:t>
            </a:r>
            <a:r>
              <a:rPr lang="ro-RO" sz="3200" b="1" dirty="0" smtClean="0">
                <a:solidFill>
                  <a:schemeClr val="tx2">
                    <a:lumMod val="75000"/>
                  </a:schemeClr>
                </a:solidFill>
              </a:rPr>
              <a:t>ă-ne la Centrul Comunitar Integrat Augustin</a:t>
            </a: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: 0735</a:t>
            </a:r>
            <a:r>
              <a:rPr lang="ro-RO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098</a:t>
            </a:r>
            <a:r>
              <a:rPr lang="ro-RO" sz="32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996</a:t>
            </a:r>
            <a:endParaRPr lang="en-GB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148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Primul ajutor</dc:title>
  <dc:creator>Anastasia Abaitancei</dc:creator>
  <cp:keywords>DAEqp95iPC8,BADVdbjU728</cp:keywords>
  <cp:lastModifiedBy>Amalia Ciobanu</cp:lastModifiedBy>
  <cp:revision>6</cp:revision>
  <dcterms:created xsi:type="dcterms:W3CDTF">2021-09-28T07:40:01Z</dcterms:created>
  <dcterms:modified xsi:type="dcterms:W3CDTF">2021-09-29T08:11:10Z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2021-09-21T00:00:00Z</vt:filetime>
  </property>
  <property fmtid="{D5CDD505-2E9C-101B-9397-08002B2CF9AE}" pid="3" name="Creator">
    <vt:lpwstr>Canva</vt:lpwstr>
  </property>
  <property fmtid="{D5CDD505-2E9C-101B-9397-08002B2CF9AE}" pid="4" name="LastSaved">
    <vt:filetime>2021-09-28T00:00:00Z</vt:filetime>
  </property>
</Properties>
</file>