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56" r:id="rId3"/>
    <p:sldId id="261" r:id="rId4"/>
    <p:sldId id="257" r:id="rId5"/>
    <p:sldId id="258" r:id="rId6"/>
    <p:sldId id="260" r:id="rId7"/>
    <p:sldId id="262" r:id="rId8"/>
    <p:sldId id="266" r:id="rId9"/>
    <p:sldId id="264" r:id="rId10"/>
    <p:sldId id="263" r:id="rId11"/>
    <p:sldId id="267" r:id="rId12"/>
    <p:sldId id="269" r:id="rId13"/>
    <p:sldId id="268" r:id="rId14"/>
    <p:sldId id="270" r:id="rId15"/>
    <p:sldId id="271" r:id="rId16"/>
    <p:sldId id="272" r:id="rId17"/>
    <p:sldId id="274" r:id="rId18"/>
    <p:sldId id="277"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41" autoAdjust="0"/>
  </p:normalViewPr>
  <p:slideViewPr>
    <p:cSldViewPr>
      <p:cViewPr>
        <p:scale>
          <a:sx n="70" d="100"/>
          <a:sy n="70" d="100"/>
        </p:scale>
        <p:origin x="-1810" y="-2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E7D7B-FD2C-45EF-AD42-6F001A67D4C7}" type="datetimeFigureOut">
              <a:rPr lang="en-GB" smtClean="0"/>
              <a:t>08/01/2022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7B174-E8A2-4E14-A48E-0A40B83FC00A}" type="slidenum">
              <a:rPr lang="en-GB" smtClean="0"/>
              <a:t>‹#›</a:t>
            </a:fld>
            <a:endParaRPr lang="en-GB"/>
          </a:p>
        </p:txBody>
      </p:sp>
    </p:spTree>
    <p:extLst>
      <p:ext uri="{BB962C8B-B14F-4D97-AF65-F5344CB8AC3E}">
        <p14:creationId xmlns:p14="http://schemas.microsoft.com/office/powerpoint/2010/main" val="416222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Pentru ca daca</a:t>
            </a:r>
            <a:r>
              <a:rPr lang="ro-RO" baseline="0" dirty="0" smtClean="0"/>
              <a:t> nu suntem atenti la ceea ce mancam si la cum ne curatam dintii, pot aparea cariile care ne vor afecta dantura si dupa nu vom mai putea manca asa cum trebuie si va trebui sa luam tratament</a:t>
            </a:r>
          </a:p>
          <a:p>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2</a:t>
            </a:fld>
            <a:endParaRPr lang="en-GB"/>
          </a:p>
        </p:txBody>
      </p:sp>
    </p:spTree>
    <p:extLst>
      <p:ext uri="{BB962C8B-B14F-4D97-AF65-F5344CB8AC3E}">
        <p14:creationId xmlns:p14="http://schemas.microsoft.com/office/powerpoint/2010/main" val="5866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0000"/>
              </a:lnSpc>
              <a:spcBef>
                <a:spcPts val="0"/>
              </a:spcBef>
              <a:spcAft>
                <a:spcPts val="0"/>
              </a:spcAft>
              <a:buClr>
                <a:srgbClr val="6D9EEB"/>
              </a:buClr>
              <a:buSzPts val="1300"/>
              <a:buFont typeface="Arial"/>
              <a:buAutoNum type="arabicPeriod"/>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20</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254000" algn="l" rtl="0">
              <a:lnSpc>
                <a:spcPct val="90000"/>
              </a:lnSpc>
              <a:spcBef>
                <a:spcPts val="0"/>
              </a:spcBef>
              <a:spcAft>
                <a:spcPts val="0"/>
              </a:spcAft>
              <a:buClr>
                <a:srgbClr val="000000"/>
              </a:buClr>
              <a:buSzPts val="1400"/>
              <a:buFont typeface="Arial"/>
              <a:buNone/>
            </a:pPr>
            <a:endParaRPr lang="vi-VN" sz="1200" b="0" i="0" u="none" strike="noStrike" cap="none" dirty="0" smtClean="0">
              <a:solidFill>
                <a:srgbClr val="3781C6"/>
              </a:solidFill>
              <a:latin typeface="Arimo"/>
              <a:ea typeface="Arimo"/>
              <a:cs typeface="Arimo"/>
              <a:sym typeface="Arimo"/>
            </a:endParaRPr>
          </a:p>
          <a:p>
            <a:pPr marL="342900" marR="0" lvl="0" indent="-342900" algn="l" rtl="0">
              <a:lnSpc>
                <a:spcPct val="90000"/>
              </a:lnSpc>
              <a:spcBef>
                <a:spcPts val="0"/>
              </a:spcBef>
              <a:spcAft>
                <a:spcPts val="0"/>
              </a:spcAft>
              <a:buClr>
                <a:srgbClr val="3781C6"/>
              </a:buClr>
              <a:buSzPts val="1400"/>
              <a:buFont typeface="Arial"/>
              <a:buAutoNum type="arabicPeriod"/>
            </a:pPr>
            <a:r>
              <a:rPr lang="vi-VN" sz="1200" b="0" i="0" u="none" strike="noStrike" cap="none" dirty="0" smtClean="0">
                <a:solidFill>
                  <a:srgbClr val="3781C6"/>
                </a:solidFill>
                <a:latin typeface="Arimo"/>
                <a:ea typeface="Arimo"/>
                <a:cs typeface="Arimo"/>
                <a:sym typeface="Arimo"/>
              </a:rPr>
              <a:t>Bacteriile din placă </a:t>
            </a:r>
            <a:r>
              <a:rPr lang="vi-VN" sz="1200" b="1" i="0" u="none" strike="noStrike" cap="none" dirty="0" smtClean="0">
                <a:solidFill>
                  <a:srgbClr val="3781C6"/>
                </a:solidFill>
                <a:latin typeface="Arimo"/>
                <a:ea typeface="Arimo"/>
                <a:cs typeface="Arimo"/>
                <a:sym typeface="Arimo"/>
              </a:rPr>
              <a:t>se hrănesc </a:t>
            </a:r>
            <a:r>
              <a:rPr lang="vi-VN" sz="1200" b="0" i="0" u="none" strike="noStrike" cap="none" dirty="0" smtClean="0">
                <a:solidFill>
                  <a:srgbClr val="3781C6"/>
                </a:solidFill>
                <a:latin typeface="Arimo"/>
                <a:ea typeface="Arimo"/>
                <a:cs typeface="Arimo"/>
                <a:sym typeface="Arimo"/>
              </a:rPr>
              <a:t>cu zaharuri formând acid (ca produs final)</a:t>
            </a:r>
            <a:endParaRPr lang="vi-VN" dirty="0" smtClean="0"/>
          </a:p>
          <a:p>
            <a:pPr marL="342900" marR="0" lvl="0" indent="-254000" algn="l" rtl="0">
              <a:lnSpc>
                <a:spcPct val="90000"/>
              </a:lnSpc>
              <a:spcBef>
                <a:spcPts val="0"/>
              </a:spcBef>
              <a:spcAft>
                <a:spcPts val="0"/>
              </a:spcAft>
              <a:buClr>
                <a:srgbClr val="000000"/>
              </a:buClr>
              <a:buSzPts val="1400"/>
              <a:buFont typeface="Arial"/>
              <a:buNone/>
            </a:pPr>
            <a:endParaRPr lang="vi-VN" sz="1200" b="0" i="0" u="none" strike="noStrike" cap="none" dirty="0" smtClean="0">
              <a:solidFill>
                <a:srgbClr val="3781C6"/>
              </a:solidFill>
              <a:latin typeface="Arimo"/>
              <a:ea typeface="Arimo"/>
              <a:cs typeface="Arimo"/>
              <a:sym typeface="Arimo"/>
            </a:endParaRPr>
          </a:p>
          <a:p>
            <a:pPr marL="342900" marR="0" lvl="0" indent="-342900" algn="l" rtl="0">
              <a:lnSpc>
                <a:spcPct val="90000"/>
              </a:lnSpc>
              <a:spcBef>
                <a:spcPts val="0"/>
              </a:spcBef>
              <a:spcAft>
                <a:spcPts val="0"/>
              </a:spcAft>
              <a:buClr>
                <a:srgbClr val="3781C6"/>
              </a:buClr>
              <a:buSzPts val="1400"/>
              <a:buFont typeface="Arial"/>
              <a:buAutoNum type="arabicPeriod"/>
            </a:pPr>
            <a:r>
              <a:rPr lang="vi-VN" sz="1200" b="0" i="0" u="none" strike="noStrike" cap="none" dirty="0" smtClean="0">
                <a:solidFill>
                  <a:srgbClr val="3781C6"/>
                </a:solidFill>
                <a:latin typeface="Arimo"/>
                <a:ea typeface="Arimo"/>
                <a:cs typeface="Arimo"/>
                <a:sym typeface="Arimo"/>
              </a:rPr>
              <a:t>Acidul provoacă demineralizarea smalțului</a:t>
            </a:r>
            <a:endParaRPr lang="vi-VN" dirty="0" smtClean="0"/>
          </a:p>
          <a:p>
            <a:pPr marL="342900" marR="0" lvl="0" indent="-254000" algn="l" rtl="0">
              <a:lnSpc>
                <a:spcPct val="90000"/>
              </a:lnSpc>
              <a:spcBef>
                <a:spcPts val="0"/>
              </a:spcBef>
              <a:spcAft>
                <a:spcPts val="0"/>
              </a:spcAft>
              <a:buClr>
                <a:srgbClr val="000000"/>
              </a:buClr>
              <a:buSzPts val="1400"/>
              <a:buFont typeface="Arial"/>
              <a:buNone/>
            </a:pPr>
            <a:endParaRPr lang="vi-VN" sz="1200" b="0" i="0" u="none" strike="noStrike" cap="none" dirty="0" smtClean="0">
              <a:solidFill>
                <a:srgbClr val="3781C6"/>
              </a:solidFill>
              <a:latin typeface="Arimo"/>
              <a:ea typeface="Arimo"/>
              <a:cs typeface="Arimo"/>
              <a:sym typeface="Arimo"/>
            </a:endParaRPr>
          </a:p>
          <a:p>
            <a:pPr marL="342900" marR="0" lvl="0" indent="-342900" algn="l" rtl="0">
              <a:lnSpc>
                <a:spcPct val="90000"/>
              </a:lnSpc>
              <a:spcBef>
                <a:spcPts val="0"/>
              </a:spcBef>
              <a:spcAft>
                <a:spcPts val="0"/>
              </a:spcAft>
              <a:buClr>
                <a:srgbClr val="3781C6"/>
              </a:buClr>
              <a:buSzPts val="1400"/>
              <a:buFont typeface="Arial"/>
              <a:buAutoNum type="arabicPeriod"/>
            </a:pPr>
            <a:r>
              <a:rPr lang="vi-VN" sz="1200" b="0" i="0" u="none" strike="noStrike" cap="none" dirty="0" smtClean="0">
                <a:solidFill>
                  <a:srgbClr val="3781C6"/>
                </a:solidFill>
                <a:latin typeface="Arimo"/>
                <a:ea typeface="Arimo"/>
                <a:cs typeface="Arimo"/>
                <a:sym typeface="Arimo"/>
              </a:rPr>
              <a:t>Apare leziunea incipientă=pata albă </a:t>
            </a:r>
            <a:endParaRPr lang="vi-VN" dirty="0" smtClean="0"/>
          </a:p>
          <a:p>
            <a:pPr marL="342900" marR="0" lvl="0" indent="-254000" algn="l" rtl="0">
              <a:lnSpc>
                <a:spcPct val="90000"/>
              </a:lnSpc>
              <a:spcBef>
                <a:spcPts val="0"/>
              </a:spcBef>
              <a:spcAft>
                <a:spcPts val="0"/>
              </a:spcAft>
              <a:buClr>
                <a:srgbClr val="000000"/>
              </a:buClr>
              <a:buSzPts val="1400"/>
              <a:buFont typeface="Arial"/>
              <a:buNone/>
            </a:pPr>
            <a:endParaRPr lang="vi-VN" sz="1200" b="0" i="0" u="none" strike="noStrike" cap="none" dirty="0" smtClean="0">
              <a:solidFill>
                <a:srgbClr val="3781C6"/>
              </a:solidFill>
              <a:latin typeface="Arimo"/>
              <a:ea typeface="Arimo"/>
              <a:cs typeface="Arimo"/>
              <a:sym typeface="Arimo"/>
            </a:endParaRPr>
          </a:p>
          <a:p>
            <a:pPr marL="342900" marR="0" lvl="0" indent="-342900" algn="l" rtl="0">
              <a:lnSpc>
                <a:spcPct val="90000"/>
              </a:lnSpc>
              <a:spcBef>
                <a:spcPts val="0"/>
              </a:spcBef>
              <a:spcAft>
                <a:spcPts val="0"/>
              </a:spcAft>
              <a:buClr>
                <a:srgbClr val="3781C6"/>
              </a:buClr>
              <a:buSzPts val="1400"/>
              <a:buFont typeface="Arial"/>
              <a:buAutoNum type="arabicPeriod"/>
            </a:pPr>
            <a:r>
              <a:rPr lang="vi-VN" sz="1200" b="0" i="0" u="none" strike="noStrike" cap="none" dirty="0" smtClean="0">
                <a:solidFill>
                  <a:srgbClr val="3781C6"/>
                </a:solidFill>
                <a:latin typeface="Arimo"/>
                <a:ea typeface="Arimo"/>
                <a:cs typeface="Arimo"/>
                <a:sym typeface="Arimo"/>
              </a:rPr>
              <a:t>În timp, leziunea devine cavitate</a:t>
            </a:r>
            <a:endParaRPr lang="vi-VN" dirty="0" smtClean="0"/>
          </a:p>
          <a:p>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4</a:t>
            </a:fld>
            <a:endParaRPr lang="en-GB"/>
          </a:p>
        </p:txBody>
      </p:sp>
    </p:spTree>
    <p:extLst>
      <p:ext uri="{BB962C8B-B14F-4D97-AF65-F5344CB8AC3E}">
        <p14:creationId xmlns:p14="http://schemas.microsoft.com/office/powerpoint/2010/main" val="353010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1. </a:t>
            </a:r>
            <a:r>
              <a:rPr lang="vi-VN" sz="1200" b="0" i="0" u="none" strike="noStrike" cap="none" dirty="0" smtClean="0">
                <a:solidFill>
                  <a:srgbClr val="3781C6"/>
                </a:solidFill>
                <a:latin typeface="Arimo"/>
                <a:ea typeface="Arimo"/>
                <a:cs typeface="Arimo"/>
                <a:sym typeface="Arimo"/>
              </a:rPr>
              <a:t>50cm înfășurati în jurul degetelor mijlocii, manipulate cu degetul mare și cu indexul</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2. </a:t>
            </a:r>
            <a:r>
              <a:rPr lang="vi-VN" sz="1200" b="0" i="0" u="none" strike="noStrike" cap="none" dirty="0" smtClean="0">
                <a:solidFill>
                  <a:srgbClr val="3781C6"/>
                </a:solidFill>
                <a:latin typeface="Arimo"/>
                <a:ea typeface="Arimo"/>
                <a:cs typeface="Arimo"/>
                <a:sym typeface="Arimo"/>
              </a:rPr>
              <a:t>Inserați între dinți și înaintați blând și controlat pentru a nu răni gingia</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3.</a:t>
            </a:r>
            <a:r>
              <a:rPr lang="vi-VN" sz="1200" b="0" i="0" u="none" strike="noStrike" cap="none" dirty="0" smtClean="0">
                <a:solidFill>
                  <a:srgbClr val="3781C6"/>
                </a:solidFill>
                <a:latin typeface="Arimo"/>
                <a:ea typeface="Arimo"/>
                <a:cs typeface="Arimo"/>
                <a:sym typeface="Arimo"/>
              </a:rPr>
              <a:t> Curățați ambele fețe ale unui spațiu interdentar prin mișcări în sus și în jos</a:t>
            </a:r>
          </a:p>
          <a:p>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12</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indent="-95250">
              <a:lnSpc>
                <a:spcPct val="90000"/>
              </a:lnSpc>
              <a:buClr>
                <a:srgbClr val="000000"/>
              </a:buClr>
              <a:buSzPts val="1400"/>
              <a:buFont typeface="Arial"/>
              <a:buNone/>
            </a:pPr>
            <a:endParaRPr lang="en-GB" kern="0" dirty="0" smtClean="0">
              <a:latin typeface="Arimo"/>
              <a:ea typeface="Arimo"/>
              <a:cs typeface="Arimo"/>
              <a:sym typeface="Arimo"/>
            </a:endParaRPr>
          </a:p>
          <a:p>
            <a:pPr>
              <a:lnSpc>
                <a:spcPct val="90000"/>
              </a:lnSpc>
              <a:buClr>
                <a:srgbClr val="3781C6"/>
              </a:buClr>
              <a:buSzPts val="1400"/>
              <a:buFont typeface="Arimo"/>
              <a:buNone/>
            </a:pPr>
            <a:r>
              <a:rPr lang="en-GB" kern="0" dirty="0" err="1" smtClean="0">
                <a:latin typeface="Arimo"/>
                <a:ea typeface="Arimo"/>
                <a:cs typeface="Arimo"/>
                <a:sym typeface="Arimo"/>
              </a:rPr>
              <a:t>Între</a:t>
            </a:r>
            <a:r>
              <a:rPr lang="en-GB" kern="0" dirty="0" smtClean="0">
                <a:latin typeface="Arimo"/>
                <a:ea typeface="Arimo"/>
                <a:cs typeface="Arimo"/>
                <a:sym typeface="Arimo"/>
              </a:rPr>
              <a:t> 6-12 </a:t>
            </a:r>
            <a:r>
              <a:rPr lang="en-GB" kern="0" dirty="0" err="1" smtClean="0">
                <a:latin typeface="Arimo"/>
                <a:ea typeface="Arimo"/>
                <a:cs typeface="Arimo"/>
                <a:sym typeface="Arimo"/>
              </a:rPr>
              <a:t>ani</a:t>
            </a:r>
            <a:endParaRPr lang="en-GB" kern="0" dirty="0" smtClean="0">
              <a:cs typeface="Arial"/>
              <a:sym typeface="Arial"/>
            </a:endParaRPr>
          </a:p>
          <a:p>
            <a:pPr>
              <a:lnSpc>
                <a:spcPct val="90000"/>
              </a:lnSpc>
              <a:buClr>
                <a:srgbClr val="000000"/>
              </a:buClr>
              <a:buSzPts val="1400"/>
              <a:buFont typeface="Century Gothic"/>
              <a:buNone/>
            </a:pPr>
            <a:endParaRPr lang="en-GB" kern="0" dirty="0" smtClean="0">
              <a:latin typeface="Arimo"/>
              <a:ea typeface="Arimo"/>
              <a:cs typeface="Arimo"/>
              <a:sym typeface="Arimo"/>
            </a:endParaRPr>
          </a:p>
          <a:p>
            <a:pPr>
              <a:lnSpc>
                <a:spcPct val="90000"/>
              </a:lnSpc>
              <a:buClr>
                <a:srgbClr val="3781C6"/>
              </a:buClr>
              <a:buSzPts val="1400"/>
              <a:buFont typeface="Arimo"/>
              <a:buNone/>
            </a:pPr>
            <a:r>
              <a:rPr lang="en-GB" kern="0" dirty="0" err="1" smtClean="0">
                <a:latin typeface="Arimo"/>
                <a:ea typeface="Arimo"/>
                <a:cs typeface="Arimo"/>
                <a:sym typeface="Arimo"/>
              </a:rPr>
              <a:t>Dinți</a:t>
            </a:r>
            <a:r>
              <a:rPr lang="en-GB" kern="0" dirty="0" smtClean="0">
                <a:latin typeface="Arimo"/>
                <a:ea typeface="Arimo"/>
                <a:cs typeface="Arimo"/>
                <a:sym typeface="Arimo"/>
              </a:rPr>
              <a:t> </a:t>
            </a:r>
            <a:r>
              <a:rPr lang="en-GB" kern="0" dirty="0" err="1" smtClean="0">
                <a:latin typeface="Arimo"/>
                <a:ea typeface="Arimo"/>
                <a:cs typeface="Arimo"/>
                <a:sym typeface="Arimo"/>
              </a:rPr>
              <a:t>mici</a:t>
            </a:r>
            <a:r>
              <a:rPr lang="en-GB" kern="0" dirty="0" smtClean="0">
                <a:latin typeface="Arimo"/>
                <a:ea typeface="Arimo"/>
                <a:cs typeface="Arimo"/>
                <a:sym typeface="Arimo"/>
              </a:rPr>
              <a:t> (</a:t>
            </a:r>
            <a:r>
              <a:rPr lang="en-GB" kern="0" dirty="0" err="1" smtClean="0">
                <a:latin typeface="Arimo"/>
                <a:ea typeface="Arimo"/>
                <a:cs typeface="Arimo"/>
                <a:sym typeface="Arimo"/>
              </a:rPr>
              <a:t>cei</a:t>
            </a:r>
            <a:r>
              <a:rPr lang="en-GB" kern="0" dirty="0" smtClean="0">
                <a:latin typeface="Arimo"/>
                <a:ea typeface="Arimo"/>
                <a:cs typeface="Arimo"/>
                <a:sym typeface="Arimo"/>
              </a:rPr>
              <a:t> de </a:t>
            </a:r>
            <a:r>
              <a:rPr lang="en-GB" kern="0" dirty="0" err="1" smtClean="0">
                <a:latin typeface="Arimo"/>
                <a:ea typeface="Arimo"/>
                <a:cs typeface="Arimo"/>
                <a:sym typeface="Arimo"/>
              </a:rPr>
              <a:t>lapte</a:t>
            </a:r>
            <a:r>
              <a:rPr lang="en-GB" kern="0" dirty="0" smtClean="0">
                <a:latin typeface="Arimo"/>
                <a:ea typeface="Arimo"/>
                <a:cs typeface="Arimo"/>
                <a:sym typeface="Arimo"/>
              </a:rPr>
              <a:t>) </a:t>
            </a:r>
            <a:r>
              <a:rPr lang="en-GB" kern="0" dirty="0" err="1" smtClean="0">
                <a:latin typeface="Arimo"/>
                <a:ea typeface="Arimo"/>
                <a:cs typeface="Arimo"/>
                <a:sym typeface="Arimo"/>
              </a:rPr>
              <a:t>și</a:t>
            </a:r>
            <a:r>
              <a:rPr lang="en-GB" kern="0" dirty="0" smtClean="0">
                <a:latin typeface="Arimo"/>
                <a:ea typeface="Arimo"/>
                <a:cs typeface="Arimo"/>
                <a:sym typeface="Arimo"/>
              </a:rPr>
              <a:t> </a:t>
            </a:r>
            <a:r>
              <a:rPr lang="en-GB" kern="0" dirty="0" err="1" smtClean="0">
                <a:latin typeface="Arimo"/>
                <a:ea typeface="Arimo"/>
                <a:cs typeface="Arimo"/>
                <a:sym typeface="Arimo"/>
              </a:rPr>
              <a:t>dinți</a:t>
            </a:r>
            <a:r>
              <a:rPr lang="en-GB" kern="0" dirty="0" smtClean="0">
                <a:latin typeface="Arimo"/>
                <a:ea typeface="Arimo"/>
                <a:cs typeface="Arimo"/>
                <a:sym typeface="Arimo"/>
              </a:rPr>
              <a:t> </a:t>
            </a:r>
            <a:r>
              <a:rPr lang="en-GB" kern="0" dirty="0" err="1" smtClean="0">
                <a:latin typeface="Arimo"/>
                <a:ea typeface="Arimo"/>
                <a:cs typeface="Arimo"/>
                <a:sym typeface="Arimo"/>
              </a:rPr>
              <a:t>mari</a:t>
            </a:r>
            <a:r>
              <a:rPr lang="en-GB" kern="0" dirty="0" smtClean="0">
                <a:latin typeface="Arimo"/>
                <a:ea typeface="Arimo"/>
                <a:cs typeface="Arimo"/>
                <a:sym typeface="Arimo"/>
              </a:rPr>
              <a:t> (</a:t>
            </a:r>
            <a:r>
              <a:rPr lang="en-GB" kern="0" dirty="0" err="1" smtClean="0">
                <a:latin typeface="Arimo"/>
                <a:ea typeface="Arimo"/>
                <a:cs typeface="Arimo"/>
                <a:sym typeface="Arimo"/>
              </a:rPr>
              <a:t>cei</a:t>
            </a:r>
            <a:r>
              <a:rPr lang="en-GB" kern="0" dirty="0" smtClean="0">
                <a:latin typeface="Arimo"/>
                <a:ea typeface="Arimo"/>
                <a:cs typeface="Arimo"/>
                <a:sym typeface="Arimo"/>
              </a:rPr>
              <a:t> </a:t>
            </a:r>
            <a:r>
              <a:rPr lang="en-GB" kern="0" dirty="0" err="1" smtClean="0">
                <a:latin typeface="Arimo"/>
                <a:ea typeface="Arimo"/>
                <a:cs typeface="Arimo"/>
                <a:sym typeface="Arimo"/>
              </a:rPr>
              <a:t>permanenți</a:t>
            </a:r>
            <a:r>
              <a:rPr lang="en-GB" kern="0" dirty="0" smtClean="0">
                <a:latin typeface="Arimo"/>
                <a:ea typeface="Arimo"/>
                <a:cs typeface="Arimo"/>
                <a:sym typeface="Arimo"/>
              </a:rPr>
              <a:t>) – de </a:t>
            </a:r>
            <a:r>
              <a:rPr lang="en-GB" kern="0" dirty="0" err="1" smtClean="0">
                <a:latin typeface="Arimo"/>
                <a:ea typeface="Arimo"/>
                <a:cs typeface="Arimo"/>
                <a:sym typeface="Arimo"/>
              </a:rPr>
              <a:t>multe</a:t>
            </a:r>
            <a:r>
              <a:rPr lang="en-GB" kern="0" dirty="0" smtClean="0">
                <a:latin typeface="Arimo"/>
                <a:ea typeface="Arimo"/>
                <a:cs typeface="Arimo"/>
                <a:sym typeface="Arimo"/>
              </a:rPr>
              <a:t> </a:t>
            </a:r>
            <a:r>
              <a:rPr lang="en-GB" kern="0" dirty="0" err="1" smtClean="0">
                <a:latin typeface="Arimo"/>
                <a:ea typeface="Arimo"/>
                <a:cs typeface="Arimo"/>
                <a:sym typeface="Arimo"/>
              </a:rPr>
              <a:t>ori</a:t>
            </a:r>
            <a:r>
              <a:rPr lang="en-GB" kern="0" dirty="0" smtClean="0">
                <a:latin typeface="Arimo"/>
                <a:ea typeface="Arimo"/>
                <a:cs typeface="Arimo"/>
                <a:sym typeface="Arimo"/>
              </a:rPr>
              <a:t> </a:t>
            </a:r>
            <a:r>
              <a:rPr lang="en-GB" kern="0" dirty="0" err="1" smtClean="0">
                <a:latin typeface="Arimo"/>
                <a:ea typeface="Arimo"/>
                <a:cs typeface="Arimo"/>
                <a:sym typeface="Arimo"/>
              </a:rPr>
              <a:t>înghesuiți</a:t>
            </a:r>
            <a:r>
              <a:rPr lang="en-GB" kern="0" dirty="0" smtClean="0">
                <a:latin typeface="Arimo"/>
                <a:ea typeface="Arimo"/>
                <a:cs typeface="Arimo"/>
                <a:sym typeface="Arimo"/>
              </a:rPr>
              <a:t> </a:t>
            </a:r>
            <a:r>
              <a:rPr lang="en-GB" kern="0" dirty="0" err="1" smtClean="0">
                <a:latin typeface="Arimo"/>
                <a:ea typeface="Arimo"/>
                <a:cs typeface="Arimo"/>
                <a:sym typeface="Arimo"/>
              </a:rPr>
              <a:t>și</a:t>
            </a:r>
            <a:r>
              <a:rPr lang="en-GB" kern="0" dirty="0" smtClean="0">
                <a:latin typeface="Arimo"/>
                <a:ea typeface="Arimo"/>
                <a:cs typeface="Arimo"/>
                <a:sym typeface="Arimo"/>
              </a:rPr>
              <a:t> </a:t>
            </a:r>
            <a:r>
              <a:rPr lang="en-GB" kern="0" dirty="0" err="1" smtClean="0">
                <a:latin typeface="Arimo"/>
                <a:ea typeface="Arimo"/>
                <a:cs typeface="Arimo"/>
                <a:sym typeface="Arimo"/>
              </a:rPr>
              <a:t>cariați</a:t>
            </a:r>
            <a:endParaRPr lang="en-GB" kern="0" dirty="0" smtClean="0">
              <a:cs typeface="Arial"/>
              <a:sym typeface="Arial"/>
            </a:endParaRPr>
          </a:p>
          <a:p>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13</a:t>
            </a:fld>
            <a:endParaRPr lang="en-GB"/>
          </a:p>
        </p:txBody>
      </p:sp>
    </p:spTree>
    <p:extLst>
      <p:ext uri="{BB962C8B-B14F-4D97-AF65-F5344CB8AC3E}">
        <p14:creationId xmlns:p14="http://schemas.microsoft.com/office/powerpoint/2010/main" val="263883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0000"/>
              </a:lnSpc>
              <a:spcBef>
                <a:spcPts val="0"/>
              </a:spcBef>
              <a:spcAft>
                <a:spcPts val="0"/>
              </a:spcAft>
              <a:buClr>
                <a:srgbClr val="6D9EEB"/>
              </a:buClr>
              <a:buSzPts val="1300"/>
              <a:buFont typeface="ABeeZee"/>
              <a:buAutoNum type="arabicPeriod"/>
            </a:pPr>
            <a:r>
              <a:rPr lang="vi-VN" sz="1200" b="1" i="0" u="none" strike="noStrike" cap="none" dirty="0" smtClean="0">
                <a:solidFill>
                  <a:srgbClr val="3781C6"/>
                </a:solidFill>
                <a:latin typeface="Arimo"/>
                <a:ea typeface="Arimo"/>
                <a:cs typeface="Arimo"/>
                <a:sym typeface="Arimo"/>
              </a:rPr>
              <a:t>Periați-vă cel puțin de 2 ori pe zi, ideal după fiecare masă, dar nu imediat după masă ci după 30-40 de minute. Periajul de seară, înainte de culcare este cel mai important deoarece secreția salivară scade în timpul nopții și nu mai beneficiem de rolul ei protector.</a:t>
            </a:r>
            <a:endParaRPr lang="vi-VN" dirty="0" smtClean="0"/>
          </a:p>
          <a:p>
            <a:pPr marL="342900" marR="0" lvl="0" indent="-260350" algn="l" rtl="0">
              <a:lnSpc>
                <a:spcPct val="100000"/>
              </a:lnSpc>
              <a:spcBef>
                <a:spcPts val="0"/>
              </a:spcBef>
              <a:spcAft>
                <a:spcPts val="0"/>
              </a:spcAft>
              <a:buClr>
                <a:srgbClr val="6D9EEB"/>
              </a:buClr>
              <a:buSzPts val="1300"/>
              <a:buFont typeface="Arial"/>
              <a:buNone/>
            </a:pPr>
            <a:endParaRPr lang="vi-VN" sz="1200" b="1" i="0" u="none" strike="noStrike" cap="none" dirty="0" smtClean="0">
              <a:solidFill>
                <a:srgbClr val="3781C6"/>
              </a:solidFill>
              <a:latin typeface="Arimo"/>
              <a:ea typeface="Arimo"/>
              <a:cs typeface="Arimo"/>
              <a:sym typeface="Arimo"/>
            </a:endParaRPr>
          </a:p>
          <a:p>
            <a:pPr marL="342900" marR="0" lvl="0" indent="-342900" algn="l" rtl="0">
              <a:lnSpc>
                <a:spcPct val="100000"/>
              </a:lnSpc>
              <a:spcBef>
                <a:spcPts val="0"/>
              </a:spcBef>
              <a:spcAft>
                <a:spcPts val="0"/>
              </a:spcAft>
              <a:buClr>
                <a:srgbClr val="6D9EEB"/>
              </a:buClr>
              <a:buSzPts val="1300"/>
              <a:buFont typeface="Arial"/>
              <a:buAutoNum type="arabicPeriod"/>
            </a:pPr>
            <a:r>
              <a:rPr lang="vi-VN" sz="1200" b="1" i="0" u="none" strike="noStrike" cap="none" dirty="0" smtClean="0">
                <a:solidFill>
                  <a:srgbClr val="3781C6"/>
                </a:solidFill>
                <a:latin typeface="Arimo"/>
                <a:ea typeface="Arimo"/>
                <a:cs typeface="Arimo"/>
                <a:sym typeface="Arimo"/>
              </a:rPr>
              <a:t>Folosiți mijloace de igienizare interdentară cel puțin o dată pe zi. Ața dentară este indispensabilă iar pentru spațiile interdentare mai largi puteți folosi periuțele interdentare</a:t>
            </a:r>
            <a:endParaRPr lang="ro-RO" sz="1200" b="1" i="0" u="none" strike="noStrike" cap="none" dirty="0" smtClean="0">
              <a:solidFill>
                <a:srgbClr val="3781C6"/>
              </a:solidFill>
              <a:latin typeface="Arimo"/>
              <a:ea typeface="Arimo"/>
              <a:cs typeface="Arimo"/>
              <a:sym typeface="Arimo"/>
            </a:endParaRPr>
          </a:p>
          <a:p>
            <a:pPr marL="0" marR="0" lvl="0" indent="0" algn="l" rtl="0">
              <a:lnSpc>
                <a:spcPct val="100000"/>
              </a:lnSpc>
              <a:spcBef>
                <a:spcPts val="0"/>
              </a:spcBef>
              <a:spcAft>
                <a:spcPts val="0"/>
              </a:spcAft>
              <a:buClr>
                <a:srgbClr val="6D9EEB"/>
              </a:buClr>
              <a:buSzPts val="1300"/>
              <a:buFont typeface="Arial"/>
              <a:buNone/>
            </a:pPr>
            <a:endParaRPr lang="ro-RO" sz="1200" b="1" i="0" u="none" strike="noStrike" cap="none" dirty="0" smtClean="0">
              <a:solidFill>
                <a:srgbClr val="3781C6"/>
              </a:solidFill>
              <a:latin typeface="Arimo"/>
              <a:ea typeface="Arimo"/>
              <a:cs typeface="Arimo"/>
              <a:sym typeface="Arimo"/>
            </a:endParaRPr>
          </a:p>
          <a:p>
            <a:pPr marL="342900" marR="0" lvl="0" indent="-342900" algn="l" rtl="0">
              <a:lnSpc>
                <a:spcPct val="100000"/>
              </a:lnSpc>
              <a:spcBef>
                <a:spcPts val="0"/>
              </a:spcBef>
              <a:spcAft>
                <a:spcPts val="0"/>
              </a:spcAft>
              <a:buClr>
                <a:srgbClr val="6D9EEB"/>
              </a:buClr>
              <a:buSzPts val="1300"/>
              <a:buFont typeface="Arial"/>
              <a:buAutoNum type="arabicPeriod" startAt="3"/>
            </a:pPr>
            <a:r>
              <a:rPr lang="vi-VN" sz="1200" b="1" i="0" u="none" strike="noStrike" cap="none" dirty="0" smtClean="0">
                <a:solidFill>
                  <a:srgbClr val="3781C6"/>
                </a:solidFill>
                <a:latin typeface="Arimo"/>
                <a:ea typeface="Arimo"/>
                <a:cs typeface="Arimo"/>
                <a:sym typeface="Arimo"/>
              </a:rPr>
              <a:t>Pasta de dinți ajută la îndepărtarea mecanică a plăcii bacteriene și conține substanțe protectoare pentru dinți, ex. fluorul.</a:t>
            </a:r>
            <a:endParaRPr lang="vi-VN" dirty="0" smtClean="0"/>
          </a:p>
          <a:p>
            <a:pPr marL="0" marR="0" lvl="0" indent="0" algn="l" rtl="0">
              <a:lnSpc>
                <a:spcPct val="100000"/>
              </a:lnSpc>
              <a:spcBef>
                <a:spcPts val="0"/>
              </a:spcBef>
              <a:spcAft>
                <a:spcPts val="0"/>
              </a:spcAft>
              <a:buClr>
                <a:srgbClr val="6D9EEB"/>
              </a:buClr>
              <a:buSzPts val="1300"/>
              <a:buFont typeface="Arial"/>
              <a:buNone/>
            </a:pPr>
            <a:endParaRPr lang="ro-RO" sz="1200" b="1" i="0" u="none" strike="noStrike" cap="none" dirty="0" smtClean="0">
              <a:solidFill>
                <a:srgbClr val="3781C6"/>
              </a:solidFill>
              <a:latin typeface="Arimo"/>
              <a:ea typeface="Arimo"/>
              <a:cs typeface="Arimo"/>
              <a:sym typeface="Arimo"/>
            </a:endParaRPr>
          </a:p>
          <a:p>
            <a:pPr marL="0" marR="0" lvl="0" indent="0" algn="l" rtl="0">
              <a:lnSpc>
                <a:spcPct val="100000"/>
              </a:lnSpc>
              <a:spcBef>
                <a:spcPts val="0"/>
              </a:spcBef>
              <a:spcAft>
                <a:spcPts val="0"/>
              </a:spcAft>
              <a:buClr>
                <a:srgbClr val="6D9EEB"/>
              </a:buClr>
              <a:buSzPts val="1300"/>
              <a:buFont typeface="Arial"/>
              <a:buNone/>
            </a:pPr>
            <a:r>
              <a:rPr lang="ro-RO" sz="1200" b="1" i="0" u="none" strike="noStrike" cap="none" dirty="0" smtClean="0">
                <a:solidFill>
                  <a:srgbClr val="3781C6"/>
                </a:solidFill>
                <a:latin typeface="Arimo"/>
                <a:ea typeface="Arimo"/>
                <a:cs typeface="Arimo"/>
                <a:sym typeface="Arimo"/>
              </a:rPr>
              <a:t>4.</a:t>
            </a:r>
            <a:r>
              <a:rPr lang="ro-RO" sz="1200" b="1" i="0" u="none" strike="noStrike" cap="none" baseline="0" dirty="0" smtClean="0">
                <a:solidFill>
                  <a:srgbClr val="3781C6"/>
                </a:solidFill>
                <a:latin typeface="Arimo"/>
                <a:ea typeface="Arimo"/>
                <a:cs typeface="Arimo"/>
                <a:sym typeface="Arimo"/>
              </a:rPr>
              <a:t> </a:t>
            </a:r>
            <a:r>
              <a:rPr lang="vi-VN" sz="1200" b="1" i="0" u="none" strike="noStrike" cap="none" dirty="0" smtClean="0">
                <a:solidFill>
                  <a:srgbClr val="3781C6"/>
                </a:solidFill>
                <a:latin typeface="Arimo"/>
                <a:ea typeface="Arimo"/>
                <a:cs typeface="Arimo"/>
                <a:sym typeface="Arimo"/>
              </a:rPr>
              <a:t>Apa de gură reprezintă un alt ajutor pentru igiena orală, completând acțiunea periajului prin ingredientele protectoare.</a:t>
            </a:r>
            <a:endParaRPr lang="vi-VN" dirty="0" smtClean="0"/>
          </a:p>
          <a:p>
            <a:pPr marL="342900" marR="0" lvl="0" indent="-260350" algn="l" rtl="0">
              <a:lnSpc>
                <a:spcPct val="100000"/>
              </a:lnSpc>
              <a:spcBef>
                <a:spcPts val="0"/>
              </a:spcBef>
              <a:spcAft>
                <a:spcPts val="0"/>
              </a:spcAft>
              <a:buClr>
                <a:srgbClr val="6D9EEB"/>
              </a:buClr>
              <a:buSzPts val="1300"/>
              <a:buFont typeface="Arial"/>
              <a:buNone/>
            </a:pPr>
            <a:endParaRPr lang="vi-VN" sz="1200" b="0" i="0" u="none" strike="noStrike" cap="none" dirty="0" smtClean="0">
              <a:solidFill>
                <a:srgbClr val="3781C6"/>
              </a:solidFill>
              <a:latin typeface="Arimo"/>
              <a:ea typeface="Arimo"/>
              <a:cs typeface="Arimo"/>
              <a:sym typeface="Arimo"/>
            </a:endParaRPr>
          </a:p>
          <a:p>
            <a:pPr marL="342900" marR="0" lvl="0" indent="-342900" algn="l" rtl="0">
              <a:lnSpc>
                <a:spcPct val="100000"/>
              </a:lnSpc>
              <a:spcBef>
                <a:spcPts val="0"/>
              </a:spcBef>
              <a:spcAft>
                <a:spcPts val="0"/>
              </a:spcAft>
              <a:buClr>
                <a:srgbClr val="6D9EEB"/>
              </a:buClr>
              <a:buSzPts val="1300"/>
              <a:buFont typeface="Arial"/>
              <a:buAutoNum type="arabicPeriod"/>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15</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0000"/>
              </a:lnSpc>
              <a:spcBef>
                <a:spcPts val="0"/>
              </a:spcBef>
              <a:spcAft>
                <a:spcPts val="0"/>
              </a:spcAft>
              <a:buClr>
                <a:srgbClr val="6D9EEB"/>
              </a:buClr>
              <a:buSzPts val="1300"/>
              <a:buFont typeface="Arial"/>
              <a:buAutoNum type="arabicPeriod"/>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16</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6D9EEB"/>
              </a:buClr>
              <a:buSzPts val="1300"/>
              <a:buFont typeface="Arial"/>
              <a:buNone/>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17</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0000"/>
              </a:lnSpc>
              <a:spcBef>
                <a:spcPts val="0"/>
              </a:spcBef>
              <a:spcAft>
                <a:spcPts val="0"/>
              </a:spcAft>
              <a:buClr>
                <a:srgbClr val="6D9EEB"/>
              </a:buClr>
              <a:buSzPts val="1300"/>
              <a:buFont typeface="Arial"/>
              <a:buAutoNum type="arabicPeriod"/>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18</a:t>
            </a:fld>
            <a:endParaRPr lang="en-GB"/>
          </a:p>
        </p:txBody>
      </p:sp>
    </p:spTree>
    <p:extLst>
      <p:ext uri="{BB962C8B-B14F-4D97-AF65-F5344CB8AC3E}">
        <p14:creationId xmlns:p14="http://schemas.microsoft.com/office/powerpoint/2010/main" val="103526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0000"/>
              </a:lnSpc>
              <a:spcBef>
                <a:spcPts val="0"/>
              </a:spcBef>
              <a:spcAft>
                <a:spcPts val="0"/>
              </a:spcAft>
              <a:buClr>
                <a:srgbClr val="6D9EEB"/>
              </a:buClr>
              <a:buSzPts val="1300"/>
              <a:buFont typeface="Arial"/>
              <a:buAutoNum type="arabicPeriod"/>
            </a:pPr>
            <a:endParaRPr lang="en-GB" dirty="0"/>
          </a:p>
        </p:txBody>
      </p:sp>
      <p:sp>
        <p:nvSpPr>
          <p:cNvPr id="4" name="Slide Number Placeholder 3"/>
          <p:cNvSpPr>
            <a:spLocks noGrp="1"/>
          </p:cNvSpPr>
          <p:nvPr>
            <p:ph type="sldNum" sz="quarter" idx="10"/>
          </p:nvPr>
        </p:nvSpPr>
        <p:spPr/>
        <p:txBody>
          <a:bodyPr/>
          <a:lstStyle/>
          <a:p>
            <a:fld id="{E2C7B174-E8A2-4E14-A48E-0A40B83FC00A}" type="slidenum">
              <a:rPr lang="en-GB" smtClean="0"/>
              <a:t>19</a:t>
            </a:fld>
            <a:endParaRPr lang="en-GB"/>
          </a:p>
        </p:txBody>
      </p:sp>
    </p:spTree>
    <p:extLst>
      <p:ext uri="{BB962C8B-B14F-4D97-AF65-F5344CB8AC3E}">
        <p14:creationId xmlns:p14="http://schemas.microsoft.com/office/powerpoint/2010/main" val="103526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8D3BE6-88FF-40EE-A865-620D82331C80}"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16967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3BE6-88FF-40EE-A865-620D82331C80}"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243588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3BE6-88FF-40EE-A865-620D82331C80}"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260415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8D3BE6-88FF-40EE-A865-620D82331C80}"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334698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D3BE6-88FF-40EE-A865-620D82331C80}" type="datetimeFigureOut">
              <a:rPr lang="en-GB" smtClean="0"/>
              <a:t>08/01/2022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186237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8D3BE6-88FF-40EE-A865-620D82331C80}"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16209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8D3BE6-88FF-40EE-A865-620D82331C80}" type="datetimeFigureOut">
              <a:rPr lang="en-GB" smtClean="0"/>
              <a:t>08/01/2022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350556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8D3BE6-88FF-40EE-A865-620D82331C80}" type="datetimeFigureOut">
              <a:rPr lang="en-GB" smtClean="0"/>
              <a:t>08/01/2022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93395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D3BE6-88FF-40EE-A865-620D82331C80}" type="datetimeFigureOut">
              <a:rPr lang="en-GB" smtClean="0"/>
              <a:t>08/01/2022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316041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D3BE6-88FF-40EE-A865-620D82331C80}"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21904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D3BE6-88FF-40EE-A865-620D82331C80}" type="datetimeFigureOut">
              <a:rPr lang="en-GB" smtClean="0"/>
              <a:t>08/01/2022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64DB7-C419-4943-BB84-C8C734B705FA}" type="slidenum">
              <a:rPr lang="en-GB" smtClean="0"/>
              <a:t>‹#›</a:t>
            </a:fld>
            <a:endParaRPr lang="en-GB"/>
          </a:p>
        </p:txBody>
      </p:sp>
    </p:spTree>
    <p:extLst>
      <p:ext uri="{BB962C8B-B14F-4D97-AF65-F5344CB8AC3E}">
        <p14:creationId xmlns:p14="http://schemas.microsoft.com/office/powerpoint/2010/main" val="5020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3BE6-88FF-40EE-A865-620D82331C80}" type="datetimeFigureOut">
              <a:rPr lang="en-GB" smtClean="0"/>
              <a:t>08/01/2022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64DB7-C419-4943-BB84-C8C734B705FA}" type="slidenum">
              <a:rPr lang="en-GB" smtClean="0"/>
              <a:t>‹#›</a:t>
            </a:fld>
            <a:endParaRPr lang="en-GB"/>
          </a:p>
        </p:txBody>
      </p:sp>
    </p:spTree>
    <p:extLst>
      <p:ext uri="{BB962C8B-B14F-4D97-AF65-F5344CB8AC3E}">
        <p14:creationId xmlns:p14="http://schemas.microsoft.com/office/powerpoint/2010/main" val="1247490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025" y="980728"/>
            <a:ext cx="7772400" cy="1470025"/>
          </a:xfrm>
        </p:spPr>
        <p:txBody>
          <a:bodyPr>
            <a:normAutofit/>
          </a:bodyPr>
          <a:lstStyle/>
          <a:p>
            <a:r>
              <a:rPr lang="en-GB" sz="4800" b="1" dirty="0" smtClean="0"/>
              <a:t>IGIENA DENTAR</a:t>
            </a:r>
            <a:r>
              <a:rPr lang="ro-RO" sz="4800" b="1" dirty="0" smtClean="0"/>
              <a:t>Ă</a:t>
            </a:r>
            <a:r>
              <a:rPr lang="en-GB" sz="4800" b="1" dirty="0" smtClean="0"/>
              <a:t>	</a:t>
            </a:r>
            <a:endParaRPr lang="en-GB" sz="4800" b="1" dirty="0"/>
          </a:p>
        </p:txBody>
      </p:sp>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285" b="10193"/>
          <a:stretch/>
        </p:blipFill>
        <p:spPr bwMode="auto">
          <a:xfrm>
            <a:off x="3014925" y="2116785"/>
            <a:ext cx="3739425" cy="363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5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pic>
        <p:nvPicPr>
          <p:cNvPr id="8194"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b="7930"/>
          <a:stretch/>
        </p:blipFill>
        <p:spPr bwMode="auto">
          <a:xfrm>
            <a:off x="2186445" y="764704"/>
            <a:ext cx="4901666" cy="519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95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2930812" y="910461"/>
            <a:ext cx="3282373" cy="646331"/>
          </a:xfrm>
          <a:prstGeom prst="rect">
            <a:avLst/>
          </a:prstGeom>
          <a:noFill/>
        </p:spPr>
        <p:txBody>
          <a:bodyPr wrap="none" rtlCol="0">
            <a:spAutoFit/>
          </a:bodyPr>
          <a:lstStyle/>
          <a:p>
            <a:r>
              <a:rPr lang="ro-RO" sz="3600" b="1" dirty="0"/>
              <a:t>3</a:t>
            </a:r>
            <a:r>
              <a:rPr lang="ro-RO" sz="3600" b="1" dirty="0" smtClean="0"/>
              <a:t>. APA DE GURĂ</a:t>
            </a:r>
            <a:endParaRPr lang="en-GB" sz="3600" b="1" dirty="0"/>
          </a:p>
        </p:txBody>
      </p:sp>
      <p:pic>
        <p:nvPicPr>
          <p:cNvPr id="1536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9961" y="1511207"/>
            <a:ext cx="6387677" cy="42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2627713" y="980728"/>
            <a:ext cx="3302827" cy="646331"/>
          </a:xfrm>
          <a:prstGeom prst="rect">
            <a:avLst/>
          </a:prstGeom>
          <a:noFill/>
        </p:spPr>
        <p:txBody>
          <a:bodyPr wrap="none" rtlCol="0">
            <a:spAutoFit/>
          </a:bodyPr>
          <a:lstStyle/>
          <a:p>
            <a:r>
              <a:rPr lang="ro-RO" sz="3600" b="1" dirty="0" smtClean="0"/>
              <a:t>4. AȚA DENTARĂ</a:t>
            </a:r>
            <a:endParaRPr lang="en-GB" sz="3600" b="1" dirty="0"/>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646012"/>
            <a:ext cx="9073546" cy="196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1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83768" y="764704"/>
            <a:ext cx="3860865" cy="646331"/>
          </a:xfrm>
          <a:prstGeom prst="rect">
            <a:avLst/>
          </a:prstGeom>
        </p:spPr>
        <p:txBody>
          <a:bodyPr wrap="none">
            <a:spAutoFit/>
          </a:bodyPr>
          <a:lstStyle/>
          <a:p>
            <a:r>
              <a:rPr lang="ro-RO" sz="3600" b="1" i="0" u="none" strike="noStrike" cap="none" dirty="0" smtClean="0">
                <a:latin typeface="Arimo"/>
                <a:ea typeface="Arimo"/>
                <a:cs typeface="Arimo"/>
                <a:sym typeface="Arimo"/>
              </a:rPr>
              <a:t>DENTIȚIA MIXTĂ</a:t>
            </a:r>
            <a:endParaRPr lang="en-GB" sz="3600" dirty="0"/>
          </a:p>
        </p:txBody>
      </p:sp>
      <p:sp>
        <p:nvSpPr>
          <p:cNvPr id="9" name="Rectangle 8"/>
          <p:cNvSpPr/>
          <p:nvPr/>
        </p:nvSpPr>
        <p:spPr>
          <a:xfrm>
            <a:off x="198107" y="5256958"/>
            <a:ext cx="9333528" cy="387798"/>
          </a:xfrm>
          <a:prstGeom prst="rect">
            <a:avLst/>
          </a:prstGeom>
        </p:spPr>
        <p:txBody>
          <a:bodyPr wrap="square">
            <a:spAutoFit/>
          </a:bodyPr>
          <a:lstStyle/>
          <a:p>
            <a:pPr>
              <a:lnSpc>
                <a:spcPct val="80000"/>
              </a:lnSpc>
              <a:buClr>
                <a:srgbClr val="E60024"/>
              </a:buClr>
              <a:buSzPts val="2000"/>
              <a:buFont typeface="Arimo"/>
              <a:buNone/>
            </a:pPr>
            <a:r>
              <a:rPr lang="ro-RO" sz="2400" b="1" kern="0" dirty="0" smtClean="0">
                <a:latin typeface="Arimo"/>
                <a:ea typeface="Arimo"/>
                <a:cs typeface="Arimo"/>
                <a:sym typeface="Arimo"/>
              </a:rPr>
              <a:t>!!! NEVOIE CRESCUTĂ DE IGIENĂ – PERIAJ, AȚĂ DENTARĂ</a:t>
            </a:r>
            <a:endParaRPr lang="ro-RO" sz="2400" b="1" kern="0" dirty="0">
              <a:latin typeface="Arimo"/>
              <a:ea typeface="Arimo"/>
              <a:cs typeface="Arimo"/>
              <a:sym typeface="Arimo"/>
            </a:endParaRPr>
          </a:p>
        </p:txBody>
      </p:sp>
      <p:pic>
        <p:nvPicPr>
          <p:cNvPr id="1331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799" y="1554460"/>
            <a:ext cx="62484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27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pic>
        <p:nvPicPr>
          <p:cNvPr id="1433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2029" y="915012"/>
            <a:ext cx="4811454" cy="517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102" y="2341533"/>
            <a:ext cx="4572000" cy="120032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400" b="1" i="0" u="none" strike="noStrike" kern="0" cap="none" spc="0" normalizeH="0" baseline="0" noProof="0" dirty="0" smtClean="0">
                <a:ln>
                  <a:noFill/>
                </a:ln>
                <a:effectLst/>
                <a:uLnTx/>
                <a:uFillTx/>
                <a:latin typeface="Arimo"/>
                <a:ea typeface="Arimo"/>
                <a:cs typeface="Arimo"/>
                <a:sym typeface="Arimo"/>
              </a:rPr>
              <a:t>SFATURI PENTRU PREVENIREA CARIILOR DENTARE</a:t>
            </a:r>
            <a:endParaRPr kumimoji="0" lang="en-GB"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133984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63007" y="980728"/>
            <a:ext cx="8973490" cy="1077218"/>
          </a:xfrm>
          <a:prstGeom prst="rect">
            <a:avLst/>
          </a:prstGeom>
          <a:noFill/>
        </p:spPr>
        <p:txBody>
          <a:bodyPr wrap="square" rtlCol="0">
            <a:spAutoFit/>
          </a:bodyPr>
          <a:lstStyle/>
          <a:p>
            <a:pPr algn="ctr"/>
            <a:r>
              <a:rPr lang="ro-RO" sz="3200" b="1" i="0" u="none" strike="noStrike" cap="none" dirty="0" smtClean="0">
                <a:latin typeface="Arimo"/>
                <a:ea typeface="Arimo"/>
                <a:cs typeface="Arimo"/>
                <a:sym typeface="Arimo"/>
              </a:rPr>
              <a:t>RECOMANDĂRI PENTRU O IGIENĂ ORALĂ CORECTĂ</a:t>
            </a:r>
            <a:endParaRPr lang="en-GB" sz="3200" b="1" dirty="0"/>
          </a:p>
        </p:txBody>
      </p:sp>
      <p:pic>
        <p:nvPicPr>
          <p:cNvPr id="1638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1627188"/>
            <a:ext cx="76200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45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63007" y="980728"/>
            <a:ext cx="8973490" cy="1077218"/>
          </a:xfrm>
          <a:prstGeom prst="rect">
            <a:avLst/>
          </a:prstGeom>
          <a:noFill/>
        </p:spPr>
        <p:txBody>
          <a:bodyPr wrap="square" rtlCol="0">
            <a:spAutoFit/>
          </a:bodyPr>
          <a:lstStyle/>
          <a:p>
            <a:pPr algn="ctr"/>
            <a:r>
              <a:rPr lang="ro-RO" sz="3200" b="1" i="0" u="none" strike="noStrike" cap="none" dirty="0" smtClean="0">
                <a:latin typeface="Arimo"/>
                <a:ea typeface="Arimo"/>
                <a:cs typeface="Arimo"/>
                <a:sym typeface="Arimo"/>
              </a:rPr>
              <a:t>CÂT DE DES TREBUIE SCHIMBATĂ PERIUȚA DE DINȚI?</a:t>
            </a:r>
            <a:endParaRPr lang="en-GB" sz="3200" b="1" dirty="0"/>
          </a:p>
        </p:txBody>
      </p:sp>
      <p:sp>
        <p:nvSpPr>
          <p:cNvPr id="3" name="Rectangle 2"/>
          <p:cNvSpPr/>
          <p:nvPr/>
        </p:nvSpPr>
        <p:spPr>
          <a:xfrm>
            <a:off x="3393990" y="2852936"/>
            <a:ext cx="5724128" cy="2308324"/>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SzPts val="1300"/>
              <a:buFont typeface="Arial" pitchFamily="34" charset="0"/>
              <a:buChar char="•"/>
              <a:tabLst/>
              <a:defRPr/>
            </a:pPr>
            <a:endParaRPr kumimoji="0" lang="vi-VN" sz="2400" b="1" i="0" u="none" strike="noStrike" kern="0" cap="none" spc="0" normalizeH="0" baseline="0" noProof="0" dirty="0" smtClean="0">
              <a:ln>
                <a:noFill/>
              </a:ln>
              <a:effectLst/>
              <a:uLnTx/>
              <a:uFillTx/>
              <a:latin typeface="Arimo"/>
              <a:ea typeface="Arimo"/>
              <a:cs typeface="Arimo"/>
              <a:sym typeface="Arimo"/>
            </a:endParaRPr>
          </a:p>
          <a:p>
            <a:pPr marL="457200" marR="0" lvl="0" indent="-457200" defTabSz="914400" eaLnBrk="1" fontAlgn="auto" latinLnBrk="0" hangingPunct="1">
              <a:lnSpc>
                <a:spcPct val="100000"/>
              </a:lnSpc>
              <a:spcBef>
                <a:spcPts val="0"/>
              </a:spcBef>
              <a:spcAft>
                <a:spcPts val="0"/>
              </a:spcAft>
              <a:buSzPts val="1300"/>
              <a:buFont typeface="Arial" pitchFamily="34" charset="0"/>
              <a:buChar char="•"/>
              <a:tabLst/>
              <a:defRPr/>
            </a:pPr>
            <a:r>
              <a:rPr kumimoji="0" lang="vi-VN" sz="2400" b="1" i="0" u="none" strike="noStrike" kern="0" cap="none" spc="0" normalizeH="0" baseline="0" noProof="0" dirty="0" smtClean="0">
                <a:ln>
                  <a:noFill/>
                </a:ln>
                <a:effectLst/>
                <a:uLnTx/>
                <a:uFillTx/>
                <a:latin typeface="Arimo"/>
                <a:ea typeface="Arimo"/>
                <a:cs typeface="Arimo"/>
                <a:sym typeface="Arimo"/>
              </a:rPr>
              <a:t>Când perii au aspect uzat – periuța nu mai este eficace</a:t>
            </a:r>
            <a:endParaRPr kumimoji="0" lang="vi-VN" sz="2800" b="0" i="0" u="none" strike="noStrike" kern="0" cap="none" spc="0" normalizeH="0" baseline="0" noProof="0" dirty="0" smtClean="0">
              <a:ln>
                <a:noFill/>
              </a:ln>
              <a:effectLst/>
              <a:uLnTx/>
              <a:uFillTx/>
              <a:cs typeface="Arial"/>
              <a:sym typeface="Arial"/>
            </a:endParaRPr>
          </a:p>
          <a:p>
            <a:pPr marL="457200" marR="0" lvl="0" indent="-457200" defTabSz="914400" eaLnBrk="1" fontAlgn="auto" latinLnBrk="0" hangingPunct="1">
              <a:lnSpc>
                <a:spcPct val="100000"/>
              </a:lnSpc>
              <a:spcBef>
                <a:spcPts val="0"/>
              </a:spcBef>
              <a:spcAft>
                <a:spcPts val="0"/>
              </a:spcAft>
              <a:buSzPts val="1300"/>
              <a:buFont typeface="Arial" pitchFamily="34" charset="0"/>
              <a:buChar char="•"/>
              <a:tabLst/>
              <a:defRPr/>
            </a:pPr>
            <a:r>
              <a:rPr kumimoji="0" lang="vi-VN" sz="2400" b="1" i="0" u="none" strike="noStrike" kern="0" cap="none" spc="0" normalizeH="0" baseline="0" noProof="0" dirty="0" smtClean="0">
                <a:ln>
                  <a:noFill/>
                </a:ln>
                <a:effectLst/>
                <a:uLnTx/>
                <a:uFillTx/>
                <a:latin typeface="Arimo"/>
                <a:ea typeface="Arimo"/>
                <a:cs typeface="Arimo"/>
                <a:sym typeface="Arimo"/>
              </a:rPr>
              <a:t>După o boală infecțioasă</a:t>
            </a:r>
            <a:endParaRPr kumimoji="0" lang="vi-VN" sz="2800" b="0" i="0" u="none" strike="noStrike" kern="0" cap="none" spc="0" normalizeH="0" baseline="0" noProof="0" dirty="0" smtClean="0">
              <a:ln>
                <a:noFill/>
              </a:ln>
              <a:effectLst/>
              <a:uLnTx/>
              <a:uFillTx/>
              <a:cs typeface="Arial"/>
              <a:sym typeface="Arial"/>
            </a:endParaRPr>
          </a:p>
          <a:p>
            <a:pPr marL="457200" marR="0" lvl="0" indent="-457200" defTabSz="914400" eaLnBrk="1" fontAlgn="auto" latinLnBrk="0" hangingPunct="1">
              <a:lnSpc>
                <a:spcPct val="100000"/>
              </a:lnSpc>
              <a:spcBef>
                <a:spcPts val="0"/>
              </a:spcBef>
              <a:spcAft>
                <a:spcPts val="0"/>
              </a:spcAft>
              <a:buSzPts val="1300"/>
              <a:buFont typeface="Arial" pitchFamily="34" charset="0"/>
              <a:buChar char="•"/>
              <a:tabLst/>
              <a:defRPr/>
            </a:pPr>
            <a:r>
              <a:rPr kumimoji="0" lang="vi-VN" sz="2400" b="1" i="0" u="none" strike="noStrike" kern="0" cap="none" spc="0" normalizeH="0" baseline="0" noProof="0" dirty="0" smtClean="0">
                <a:ln>
                  <a:noFill/>
                </a:ln>
                <a:effectLst/>
                <a:uLnTx/>
                <a:uFillTx/>
                <a:latin typeface="Arimo"/>
                <a:ea typeface="Arimo"/>
                <a:cs typeface="Arimo"/>
                <a:sym typeface="Arimo"/>
              </a:rPr>
              <a:t>Experții recomandă schimbarea periuței cel puțin la 3 luni</a:t>
            </a:r>
            <a:endParaRPr kumimoji="0" lang="en-GB" sz="3600" b="0" i="0" u="none" strike="noStrike" kern="0" cap="none" spc="0" normalizeH="0" baseline="0" noProof="0" dirty="0" smtClean="0">
              <a:ln>
                <a:noFill/>
              </a:ln>
              <a:effectLst/>
              <a:uLnTx/>
              <a:uFillTx/>
            </a:endParaRPr>
          </a:p>
        </p:txBody>
      </p:sp>
      <p:pic>
        <p:nvPicPr>
          <p:cNvPr id="1741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487" y="2711675"/>
            <a:ext cx="2736304" cy="259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72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63007" y="980728"/>
            <a:ext cx="8973490" cy="584775"/>
          </a:xfrm>
          <a:prstGeom prst="rect">
            <a:avLst/>
          </a:prstGeom>
          <a:noFill/>
        </p:spPr>
        <p:txBody>
          <a:bodyPr wrap="square" rtlCol="0">
            <a:spAutoFit/>
          </a:bodyPr>
          <a:lstStyle/>
          <a:p>
            <a:pPr algn="ctr"/>
            <a:r>
              <a:rPr lang="ro-RO" sz="3200" b="1" dirty="0" smtClean="0">
                <a:latin typeface="Arimo"/>
                <a:ea typeface="Arimo"/>
                <a:cs typeface="Arimo"/>
                <a:sym typeface="Arimo"/>
              </a:rPr>
              <a:t>Concluzii</a:t>
            </a:r>
            <a:endParaRPr lang="en-GB" sz="3200" b="1" dirty="0"/>
          </a:p>
        </p:txBody>
      </p:sp>
      <p:sp>
        <p:nvSpPr>
          <p:cNvPr id="3" name="Rectangle 2"/>
          <p:cNvSpPr/>
          <p:nvPr/>
        </p:nvSpPr>
        <p:spPr>
          <a:xfrm>
            <a:off x="75658" y="1720840"/>
            <a:ext cx="9119846" cy="4462760"/>
          </a:xfrm>
          <a:prstGeom prst="rect">
            <a:avLst/>
          </a:prstGeom>
        </p:spPr>
        <p:txBody>
          <a:bodyPr wrap="square">
            <a:spAutoFit/>
          </a:bodyPr>
          <a:lstStyle/>
          <a:p>
            <a:pPr marL="285750" lvl="0" indent="-285750">
              <a:buSzPts val="1300"/>
              <a:buFont typeface="Arial"/>
              <a:buChar char="•"/>
            </a:pPr>
            <a:r>
              <a:rPr lang="vi-VN" sz="2400" b="1" i="0" u="none" strike="noStrike" cap="none" dirty="0" smtClean="0">
                <a:latin typeface="Arimo"/>
                <a:ea typeface="Arimo"/>
                <a:cs typeface="Arimo"/>
                <a:sym typeface="Arimo"/>
              </a:rPr>
              <a:t>Periajul zilnic - de minim 2 ori, câte 2 minute</a:t>
            </a:r>
            <a:r>
              <a:rPr lang="ro-RO" sz="2400" dirty="0" smtClean="0">
                <a:sym typeface="Arimo"/>
              </a:rPr>
              <a:t>, </a:t>
            </a:r>
            <a:r>
              <a:rPr lang="ro-RO" sz="2400" b="1" dirty="0">
                <a:latin typeface="Arimo"/>
                <a:ea typeface="Arimo"/>
                <a:cs typeface="Arimo"/>
                <a:sym typeface="Arimo"/>
              </a:rPr>
              <a:t>d</a:t>
            </a:r>
            <a:r>
              <a:rPr lang="vi-VN" sz="2400" b="1" i="0" u="none" strike="noStrike" cap="none" dirty="0" smtClean="0">
                <a:latin typeface="Arimo"/>
                <a:ea typeface="Arimo"/>
                <a:cs typeface="Arimo"/>
                <a:sym typeface="Arimo"/>
              </a:rPr>
              <a:t>imineața și seara, înainte de culcare</a:t>
            </a:r>
            <a:endParaRPr lang="vi-VN" sz="2400" dirty="0" smtClean="0"/>
          </a:p>
          <a:p>
            <a:pPr marL="285750" lvl="0" indent="-285750">
              <a:buSzPts val="1300"/>
              <a:buFont typeface="Arial"/>
              <a:buChar char="•"/>
            </a:pPr>
            <a:r>
              <a:rPr lang="vi-VN" sz="2400" b="1" i="0" u="none" strike="noStrike" cap="none" dirty="0" smtClean="0">
                <a:latin typeface="Arimo"/>
                <a:ea typeface="Arimo"/>
                <a:cs typeface="Arimo"/>
                <a:sym typeface="Arimo"/>
              </a:rPr>
              <a:t>Nu uităm molarii cei mai din spate, la care periajul ajunge mai greu</a:t>
            </a:r>
          </a:p>
          <a:p>
            <a:pPr marL="285750" lvl="0" indent="-285750">
              <a:buSzPts val="1300"/>
              <a:buFont typeface="Arial"/>
              <a:buChar char="•"/>
            </a:pPr>
            <a:r>
              <a:rPr lang="vi-VN" sz="2400" b="1" i="0" u="none" strike="noStrike" cap="none" dirty="0" smtClean="0">
                <a:latin typeface="Arimo"/>
                <a:ea typeface="Arimo"/>
                <a:cs typeface="Arimo"/>
                <a:sym typeface="Arimo"/>
              </a:rPr>
              <a:t>Periuța se schimbă la 3 luni sau mai des</a:t>
            </a:r>
            <a:endParaRPr lang="vi-VN" sz="2400" dirty="0" smtClean="0"/>
          </a:p>
          <a:p>
            <a:pPr marL="285750" lvl="0" indent="-285750">
              <a:buSzPts val="1300"/>
              <a:buFont typeface="Arial"/>
              <a:buChar char="•"/>
            </a:pPr>
            <a:r>
              <a:rPr lang="vi-VN" sz="2400" b="1" i="0" u="none" strike="noStrike" cap="none" dirty="0" smtClean="0">
                <a:latin typeface="Arimo"/>
                <a:ea typeface="Arimo"/>
                <a:cs typeface="Arimo"/>
                <a:sym typeface="Arimo"/>
              </a:rPr>
              <a:t>Ața dentară se folosește de către părinți între 6-8 ani, apoi copilul începe să deprindă singur </a:t>
            </a:r>
            <a:endParaRPr lang="vi-VN" sz="2400" dirty="0" smtClean="0"/>
          </a:p>
          <a:p>
            <a:pPr marL="285750" lvl="0" indent="-285750">
              <a:buSzPts val="1300"/>
              <a:buFont typeface="Arial"/>
              <a:buChar char="•"/>
            </a:pPr>
            <a:r>
              <a:rPr lang="vi-VN" sz="2400" b="1" i="0" u="none" strike="noStrike" cap="none" dirty="0" smtClean="0">
                <a:latin typeface="Arimo"/>
                <a:ea typeface="Arimo"/>
                <a:cs typeface="Arimo"/>
                <a:sym typeface="Arimo"/>
              </a:rPr>
              <a:t>Petele albe cretoase de pe dinți – pot fi un început  de carie, ce poate fi vindecat!</a:t>
            </a:r>
            <a:endParaRPr lang="vi-VN" sz="2400" dirty="0" smtClean="0"/>
          </a:p>
          <a:p>
            <a:pPr marL="285750" lvl="0" indent="-285750">
              <a:buSzPts val="1300"/>
              <a:buFont typeface="Arial"/>
              <a:buChar char="•"/>
            </a:pPr>
            <a:r>
              <a:rPr lang="vi-VN" sz="2400" b="1" i="0" u="none" strike="noStrike" cap="none" dirty="0" smtClean="0">
                <a:latin typeface="Arimo"/>
                <a:ea typeface="Arimo"/>
                <a:cs typeface="Arimo"/>
                <a:sym typeface="Arimo"/>
              </a:rPr>
              <a:t>Periuța de dinți este personală</a:t>
            </a:r>
            <a:endParaRPr lang="vi-VN" sz="2400" dirty="0" smtClean="0"/>
          </a:p>
          <a:p>
            <a:pPr marL="285750" lvl="0" indent="-285750">
              <a:buSzPts val="1300"/>
              <a:buFont typeface="Arial"/>
              <a:buChar char="•"/>
            </a:pPr>
            <a:r>
              <a:rPr lang="vi-VN" sz="2400" b="1" i="0" u="none" strike="noStrike" cap="none" dirty="0" smtClean="0">
                <a:latin typeface="Arimo"/>
                <a:ea typeface="Arimo"/>
                <a:cs typeface="Arimo"/>
                <a:sym typeface="Arimo"/>
              </a:rPr>
              <a:t>Fluorul este factorul critic în </a:t>
            </a:r>
            <a:r>
              <a:rPr lang="ro-RO" sz="2400" dirty="0">
                <a:sym typeface="Arimo"/>
              </a:rPr>
              <a:t> </a:t>
            </a:r>
            <a:r>
              <a:rPr lang="vi-VN" sz="2400" b="1" i="0" u="none" strike="noStrike" cap="none" dirty="0" smtClean="0">
                <a:latin typeface="Arimo"/>
                <a:ea typeface="Arimo"/>
                <a:cs typeface="Arimo"/>
                <a:sym typeface="Arimo"/>
              </a:rPr>
              <a:t>prevenirea cariei dentare</a:t>
            </a:r>
            <a:endParaRPr lang="vi-VN" sz="2400" dirty="0" smtClean="0"/>
          </a:p>
          <a:p>
            <a:pPr marL="285750" lvl="0" indent="-285750">
              <a:buSzPts val="1300"/>
              <a:buFont typeface="Arial"/>
              <a:buChar char="•"/>
            </a:pPr>
            <a:endParaRPr lang="vi-VN" sz="2000" dirty="0" smtClean="0"/>
          </a:p>
        </p:txBody>
      </p:sp>
    </p:spTree>
    <p:extLst>
      <p:ext uri="{BB962C8B-B14F-4D97-AF65-F5344CB8AC3E}">
        <p14:creationId xmlns:p14="http://schemas.microsoft.com/office/powerpoint/2010/main" val="120108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9127" y="2420888"/>
            <a:ext cx="4664579" cy="291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47315" y="1124744"/>
            <a:ext cx="7649368" cy="830997"/>
          </a:xfrm>
          <a:prstGeom prst="rect">
            <a:avLst/>
          </a:prstGeom>
          <a:noFill/>
        </p:spPr>
        <p:txBody>
          <a:bodyPr wrap="square" rtlCol="0">
            <a:spAutoFit/>
          </a:bodyPr>
          <a:lstStyle/>
          <a:p>
            <a:pPr algn="ctr"/>
            <a:r>
              <a:rPr lang="ro-RO" sz="2400" b="1" dirty="0" smtClean="0"/>
              <a:t>Nu uita că poți apela oricând la medicul dentist și că este imortant să mergi la control în mod regulat!</a:t>
            </a:r>
            <a:endParaRPr lang="en-GB" sz="2400" b="1" dirty="0"/>
          </a:p>
        </p:txBody>
      </p:sp>
      <p:sp>
        <p:nvSpPr>
          <p:cNvPr id="10" name="Rectangle 9"/>
          <p:cNvSpPr/>
          <p:nvPr/>
        </p:nvSpPr>
        <p:spPr>
          <a:xfrm>
            <a:off x="179512" y="3137666"/>
            <a:ext cx="3907553" cy="1200329"/>
          </a:xfrm>
          <a:prstGeom prst="rect">
            <a:avLst/>
          </a:prstGeom>
        </p:spPr>
        <p:txBody>
          <a:bodyPr wrap="square">
            <a:spAutoFit/>
          </a:bodyPr>
          <a:lstStyle/>
          <a:p>
            <a:pPr lvl="0" algn="ctr"/>
            <a:r>
              <a:rPr lang="ro-RO" sz="2400" b="1" dirty="0">
                <a:ea typeface="Verdana" pitchFamily="34" charset="0"/>
              </a:rPr>
              <a:t>Contact</a:t>
            </a:r>
            <a:r>
              <a:rPr lang="en-GB" sz="2400" b="1" dirty="0" err="1">
                <a:ea typeface="Verdana" pitchFamily="34" charset="0"/>
              </a:rPr>
              <a:t>eaz</a:t>
            </a:r>
            <a:r>
              <a:rPr lang="ro-RO" sz="2400" b="1" dirty="0">
                <a:ea typeface="Verdana" pitchFamily="34" charset="0"/>
              </a:rPr>
              <a:t>ă-ne la Centrul Comunitar Integrat Augustin</a:t>
            </a:r>
            <a:r>
              <a:rPr lang="en-GB" sz="2400" b="1" dirty="0">
                <a:ea typeface="Verdana" pitchFamily="34" charset="0"/>
              </a:rPr>
              <a:t>: </a:t>
            </a:r>
            <a:endParaRPr lang="ro-RO" sz="2400" b="1" dirty="0" smtClean="0">
              <a:ea typeface="Verdana" pitchFamily="34" charset="0"/>
            </a:endParaRPr>
          </a:p>
          <a:p>
            <a:pPr lvl="0" algn="ctr"/>
            <a:r>
              <a:rPr lang="en-GB" sz="2400" b="1" dirty="0" smtClean="0">
                <a:ea typeface="Verdana" pitchFamily="34" charset="0"/>
              </a:rPr>
              <a:t>0735</a:t>
            </a:r>
            <a:r>
              <a:rPr lang="ro-RO" sz="2400" b="1" dirty="0" smtClean="0">
                <a:ea typeface="Verdana" pitchFamily="34" charset="0"/>
              </a:rPr>
              <a:t> </a:t>
            </a:r>
            <a:r>
              <a:rPr lang="en-GB" sz="2400" b="1" dirty="0">
                <a:ea typeface="Verdana" pitchFamily="34" charset="0"/>
              </a:rPr>
              <a:t>098</a:t>
            </a:r>
            <a:r>
              <a:rPr lang="ro-RO" sz="2400" b="1" dirty="0">
                <a:ea typeface="Verdana" pitchFamily="34" charset="0"/>
              </a:rPr>
              <a:t>  </a:t>
            </a:r>
            <a:r>
              <a:rPr lang="en-GB" sz="2400" b="1" dirty="0">
                <a:ea typeface="Verdana" pitchFamily="34" charset="0"/>
              </a:rPr>
              <a:t>996</a:t>
            </a:r>
            <a:endParaRPr lang="en-GB" sz="2400" b="1" dirty="0">
              <a:ea typeface="Verdana" pitchFamily="34" charset="0"/>
            </a:endParaRPr>
          </a:p>
        </p:txBody>
      </p:sp>
    </p:spTree>
    <p:extLst>
      <p:ext uri="{BB962C8B-B14F-4D97-AF65-F5344CB8AC3E}">
        <p14:creationId xmlns:p14="http://schemas.microsoft.com/office/powerpoint/2010/main" val="413305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3" name="Rectangle 2"/>
          <p:cNvSpPr/>
          <p:nvPr/>
        </p:nvSpPr>
        <p:spPr>
          <a:xfrm>
            <a:off x="12076" y="2708501"/>
            <a:ext cx="9119846" cy="954107"/>
          </a:xfrm>
          <a:prstGeom prst="rect">
            <a:avLst/>
          </a:prstGeom>
        </p:spPr>
        <p:txBody>
          <a:bodyPr wrap="square">
            <a:spAutoFit/>
          </a:bodyPr>
          <a:lstStyle/>
          <a:p>
            <a:pPr lvl="0" algn="ctr">
              <a:buSzPts val="1300"/>
            </a:pPr>
            <a:r>
              <a:rPr lang="ro-RO" sz="3600" b="1" i="0" u="none" strike="noStrike" cap="none" dirty="0" smtClean="0">
                <a:latin typeface="Arimo"/>
                <a:ea typeface="Arimo"/>
                <a:cs typeface="Arimo"/>
                <a:sym typeface="Arimo"/>
              </a:rPr>
              <a:t>Întrebări?</a:t>
            </a:r>
            <a:endParaRPr lang="vi-VN" sz="2400" dirty="0" smtClean="0"/>
          </a:p>
          <a:p>
            <a:pPr marL="285750" lvl="0" indent="-285750">
              <a:buSzPts val="1300"/>
              <a:buFont typeface="Arial"/>
              <a:buChar char="•"/>
            </a:pPr>
            <a:endParaRPr lang="vi-VN" sz="2000" dirty="0" smtClean="0"/>
          </a:p>
        </p:txBody>
      </p:sp>
    </p:spTree>
    <p:extLst>
      <p:ext uri="{BB962C8B-B14F-4D97-AF65-F5344CB8AC3E}">
        <p14:creationId xmlns:p14="http://schemas.microsoft.com/office/powerpoint/2010/main" val="426285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661" y="908720"/>
            <a:ext cx="7772400" cy="1470025"/>
          </a:xfrm>
        </p:spPr>
        <p:txBody>
          <a:bodyPr/>
          <a:lstStyle/>
          <a:p>
            <a:r>
              <a:rPr lang="ro-RO" dirty="0" smtClean="0"/>
              <a:t>De ce este importantă igiena dentară?</a:t>
            </a:r>
            <a:endParaRPr lang="en-GB" dirty="0"/>
          </a:p>
        </p:txBody>
      </p:sp>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96835" y="2996952"/>
            <a:ext cx="3182551"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70" y="2996952"/>
            <a:ext cx="4391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6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3" name="Rectangle 2"/>
          <p:cNvSpPr/>
          <p:nvPr/>
        </p:nvSpPr>
        <p:spPr>
          <a:xfrm>
            <a:off x="12076" y="2708501"/>
            <a:ext cx="9119846" cy="954107"/>
          </a:xfrm>
          <a:prstGeom prst="rect">
            <a:avLst/>
          </a:prstGeom>
        </p:spPr>
        <p:txBody>
          <a:bodyPr wrap="square">
            <a:spAutoFit/>
          </a:bodyPr>
          <a:lstStyle/>
          <a:p>
            <a:pPr lvl="0" algn="ctr">
              <a:buSzPts val="1300"/>
            </a:pPr>
            <a:r>
              <a:rPr lang="ro-RO" sz="3600" b="1" i="0" u="none" strike="noStrike" cap="none" dirty="0" smtClean="0">
                <a:latin typeface="Arimo"/>
                <a:ea typeface="Arimo"/>
                <a:cs typeface="Arimo"/>
                <a:sym typeface="Arimo"/>
              </a:rPr>
              <a:t> Mulțumim pentru atenție!</a:t>
            </a:r>
            <a:endParaRPr lang="vi-VN" sz="2400" dirty="0" smtClean="0"/>
          </a:p>
          <a:p>
            <a:pPr marL="285750" lvl="0" indent="-285750">
              <a:buSzPts val="1300"/>
              <a:buFont typeface="Arial"/>
              <a:buChar char="•"/>
            </a:pPr>
            <a:endParaRPr lang="vi-VN" sz="2000" dirty="0" smtClean="0"/>
          </a:p>
        </p:txBody>
      </p:sp>
    </p:spTree>
    <p:extLst>
      <p:ext uri="{BB962C8B-B14F-4D97-AF65-F5344CB8AC3E}">
        <p14:creationId xmlns:p14="http://schemas.microsoft.com/office/powerpoint/2010/main" val="32333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361" y="3637894"/>
            <a:ext cx="5735067" cy="1752600"/>
          </a:xfrm>
        </p:spPr>
        <p:txBody>
          <a:bodyPr>
            <a:normAutofit/>
          </a:bodyPr>
          <a:lstStyle/>
          <a:p>
            <a:pPr lvl="0" algn="l">
              <a:spcBef>
                <a:spcPts val="0"/>
              </a:spcBef>
              <a:buClr>
                <a:srgbClr val="3781C6"/>
              </a:buClr>
              <a:buSzPts val="1400"/>
            </a:pPr>
            <a:r>
              <a:rPr lang="ro-RO" sz="2800" b="1" i="0" u="none" strike="noStrike" cap="none" dirty="0" smtClean="0">
                <a:solidFill>
                  <a:schemeClr val="tx1"/>
                </a:solidFill>
                <a:latin typeface="Arimo"/>
                <a:ea typeface="Arimo"/>
                <a:cs typeface="Arimo"/>
                <a:sym typeface="Arimo"/>
              </a:rPr>
              <a:t>Placa bacteriana </a:t>
            </a:r>
            <a:r>
              <a:rPr lang="ro-RO" sz="2800" i="0" u="none" strike="noStrike" cap="none" dirty="0" smtClean="0">
                <a:solidFill>
                  <a:schemeClr val="tx1"/>
                </a:solidFill>
                <a:latin typeface="Arimo"/>
                <a:ea typeface="Arimo"/>
                <a:cs typeface="Arimo"/>
                <a:sym typeface="Arimo"/>
              </a:rPr>
              <a:t>=</a:t>
            </a:r>
            <a:r>
              <a:rPr lang="ro-RO" sz="2800" dirty="0" smtClean="0">
                <a:solidFill>
                  <a:schemeClr val="tx1"/>
                </a:solidFill>
                <a:latin typeface="Arimo"/>
                <a:ea typeface="Arimo"/>
                <a:cs typeface="Arimo"/>
                <a:sym typeface="Arimo"/>
              </a:rPr>
              <a:t> d</a:t>
            </a:r>
            <a:r>
              <a:rPr lang="vi-VN" sz="2800" i="0" u="none" strike="noStrike" cap="none" dirty="0" smtClean="0">
                <a:solidFill>
                  <a:schemeClr val="tx1"/>
                </a:solidFill>
                <a:latin typeface="Arimo"/>
                <a:ea typeface="Arimo"/>
                <a:cs typeface="Arimo"/>
                <a:sym typeface="Arimo"/>
              </a:rPr>
              <a:t>epozit moale lipicios</a:t>
            </a:r>
            <a:r>
              <a:rPr lang="ro-RO" sz="2800" i="0" u="none" strike="noStrike" cap="none" dirty="0" smtClean="0">
                <a:solidFill>
                  <a:schemeClr val="tx1"/>
                </a:solidFill>
                <a:latin typeface="Arimo"/>
                <a:ea typeface="Arimo"/>
                <a:cs typeface="Arimo"/>
                <a:sym typeface="Arimo"/>
              </a:rPr>
              <a:t> </a:t>
            </a:r>
            <a:r>
              <a:rPr lang="vi-VN" sz="2800" i="0" u="none" strike="noStrike" cap="none" dirty="0" smtClean="0">
                <a:solidFill>
                  <a:schemeClr val="tx1"/>
                </a:solidFill>
                <a:latin typeface="Arimo"/>
                <a:ea typeface="Arimo"/>
                <a:cs typeface="Arimo"/>
                <a:sym typeface="Arimo"/>
              </a:rPr>
              <a:t>care se formează  continuu pe </a:t>
            </a:r>
            <a:r>
              <a:rPr lang="ro-RO" sz="2800" i="0" u="none" strike="noStrike" cap="none" dirty="0" smtClean="0">
                <a:solidFill>
                  <a:schemeClr val="tx1"/>
                </a:solidFill>
                <a:latin typeface="Arimo"/>
                <a:ea typeface="Arimo"/>
                <a:cs typeface="Arimo"/>
                <a:sym typeface="Arimo"/>
              </a:rPr>
              <a:t>d</a:t>
            </a:r>
            <a:r>
              <a:rPr lang="vi-VN" sz="2800" i="0" u="none" strike="noStrike" cap="none" dirty="0" smtClean="0">
                <a:solidFill>
                  <a:schemeClr val="tx1"/>
                </a:solidFill>
                <a:latin typeface="Arimo"/>
                <a:ea typeface="Arimo"/>
                <a:cs typeface="Arimo"/>
                <a:sym typeface="Arimo"/>
              </a:rPr>
              <a:t>inți, chiar imediat după periaj</a:t>
            </a:r>
            <a:endParaRPr lang="vi-VN" sz="2800" dirty="0" smtClean="0">
              <a:solidFill>
                <a:schemeClr val="tx1"/>
              </a:solidFill>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pPr lvl="0" algn="l">
              <a:spcBef>
                <a:spcPts val="0"/>
              </a:spcBef>
              <a:buClr>
                <a:srgbClr val="000000"/>
              </a:buClr>
              <a:buSzPts val="1400"/>
            </a:pPr>
            <a:endParaRPr lang="vi-VN" b="0" i="0" u="none" strike="noStrike" cap="none" dirty="0" smtClean="0">
              <a:solidFill>
                <a:srgbClr val="3781C6"/>
              </a:solidFill>
              <a:latin typeface="Arimo"/>
              <a:ea typeface="Arimo"/>
              <a:cs typeface="Arimo"/>
              <a:sym typeface="Arimo"/>
            </a:endParaRPr>
          </a:p>
          <a:p>
            <a:endParaRPr lang="en-GB" dirty="0"/>
          </a:p>
        </p:txBody>
      </p:sp>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574" y="1741072"/>
            <a:ext cx="5224577" cy="175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8787" y="1749997"/>
            <a:ext cx="2788786" cy="17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76151" y="3637894"/>
            <a:ext cx="3816424" cy="2092881"/>
          </a:xfrm>
          <a:prstGeom prst="rect">
            <a:avLst/>
          </a:prstGeom>
          <a:noFill/>
        </p:spPr>
        <p:txBody>
          <a:bodyPr wrap="square" rtlCol="0">
            <a:spAutoFit/>
          </a:bodyPr>
          <a:lstStyle/>
          <a:p>
            <a:pPr lvl="0"/>
            <a:r>
              <a:rPr lang="vi-VN" sz="2800" b="1" i="0" u="none" strike="noStrike" cap="none" dirty="0" smtClean="0">
                <a:solidFill>
                  <a:schemeClr val="tx1"/>
                </a:solidFill>
                <a:latin typeface="Arimo"/>
                <a:ea typeface="Arimo"/>
                <a:cs typeface="Arimo"/>
                <a:sym typeface="Arimo"/>
              </a:rPr>
              <a:t>Tartru</a:t>
            </a:r>
            <a:r>
              <a:rPr lang="vi-VN" sz="2800" i="0" u="none" strike="noStrike" cap="none" dirty="0" smtClean="0">
                <a:solidFill>
                  <a:schemeClr val="tx1"/>
                </a:solidFill>
                <a:latin typeface="Arimo"/>
                <a:ea typeface="Arimo"/>
                <a:cs typeface="Arimo"/>
                <a:sym typeface="Arimo"/>
              </a:rPr>
              <a:t> = placa bacteriană veche neîndepărtată și mineralizată, întărită</a:t>
            </a:r>
            <a:endParaRPr lang="vi-VN" sz="2800" dirty="0" smtClean="0">
              <a:solidFill>
                <a:schemeClr val="tx1"/>
              </a:solidFill>
            </a:endParaRPr>
          </a:p>
          <a:p>
            <a:endParaRPr lang="en-GB" dirty="0"/>
          </a:p>
        </p:txBody>
      </p:sp>
    </p:spTree>
    <p:extLst>
      <p:ext uri="{BB962C8B-B14F-4D97-AF65-F5344CB8AC3E}">
        <p14:creationId xmlns:p14="http://schemas.microsoft.com/office/powerpoint/2010/main" val="142166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840" y="1438175"/>
            <a:ext cx="76200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90091" y="764704"/>
            <a:ext cx="6349559" cy="584775"/>
          </a:xfrm>
          <a:prstGeom prst="rect">
            <a:avLst/>
          </a:prstGeom>
          <a:noFill/>
        </p:spPr>
        <p:txBody>
          <a:bodyPr wrap="none" rtlCol="0">
            <a:spAutoFit/>
          </a:bodyPr>
          <a:lstStyle/>
          <a:p>
            <a:r>
              <a:rPr lang="ro-RO" sz="3200" b="1" dirty="0" smtClean="0"/>
              <a:t>Cum apar placa bacteriană și cariile?</a:t>
            </a:r>
            <a:endParaRPr lang="en-GB" sz="3200" b="1" dirty="0"/>
          </a:p>
        </p:txBody>
      </p:sp>
    </p:spTree>
    <p:extLst>
      <p:ext uri="{BB962C8B-B14F-4D97-AF65-F5344CB8AC3E}">
        <p14:creationId xmlns:p14="http://schemas.microsoft.com/office/powerpoint/2010/main" val="321785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122" y="324947"/>
            <a:ext cx="7772400" cy="1470025"/>
          </a:xfrm>
        </p:spPr>
        <p:txBody>
          <a:bodyPr>
            <a:normAutofit/>
          </a:bodyPr>
          <a:lstStyle/>
          <a:p>
            <a:r>
              <a:rPr lang="ro-RO" sz="3600" b="1" dirty="0" smtClean="0"/>
              <a:t>Cum putem preveni apariția cariilor?</a:t>
            </a:r>
            <a:endParaRPr lang="en-GB" sz="3600" b="1" dirty="0"/>
          </a:p>
        </p:txBody>
      </p:sp>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1392" y="1585532"/>
            <a:ext cx="4181213" cy="41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804" y="328033"/>
            <a:ext cx="7772400" cy="1470025"/>
          </a:xfrm>
        </p:spPr>
        <p:txBody>
          <a:bodyPr/>
          <a:lstStyle/>
          <a:p>
            <a:r>
              <a:rPr lang="ro-RO" b="1" dirty="0" smtClean="0"/>
              <a:t>1. Alimentația</a:t>
            </a:r>
            <a:endParaRPr lang="en-GB" b="1" dirty="0"/>
          </a:p>
        </p:txBody>
      </p:sp>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9792" y="1397792"/>
            <a:ext cx="4322088" cy="440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762440" y="3396257"/>
            <a:ext cx="2204862" cy="830997"/>
          </a:xfrm>
          <a:prstGeom prst="rect">
            <a:avLst/>
          </a:prstGeom>
        </p:spPr>
        <p:txBody>
          <a:bodyPr wrap="square">
            <a:spAutoFit/>
          </a:bodyPr>
          <a:lstStyle/>
          <a:p>
            <a:pPr lvl="0" algn="ctr">
              <a:lnSpc>
                <a:spcPct val="80000"/>
              </a:lnSpc>
              <a:buClr>
                <a:srgbClr val="3781C6"/>
              </a:buClr>
              <a:buSzPts val="1400"/>
            </a:pPr>
            <a:r>
              <a:rPr kumimoji="0" lang="ro-RO" sz="2000" b="1" i="0" u="none" strike="noStrike" kern="0" cap="none" spc="0" normalizeH="0" baseline="0" noProof="0" dirty="0" smtClean="0">
                <a:ln>
                  <a:noFill/>
                </a:ln>
                <a:effectLst/>
                <a:uLnTx/>
                <a:uFillTx/>
                <a:latin typeface="Arimo"/>
                <a:ea typeface="Arimo"/>
                <a:cs typeface="Arimo"/>
                <a:sym typeface="Arimo"/>
              </a:rPr>
              <a:t>FAVORIZEAZĂ PREVENIREA CARIILOR</a:t>
            </a:r>
            <a:endParaRPr kumimoji="0" lang="ro-RO" sz="2000" b="0" i="0" u="none" strike="noStrike" kern="0" cap="none" spc="0" normalizeH="0" baseline="0" noProof="0" dirty="0">
              <a:ln>
                <a:noFill/>
              </a:ln>
              <a:effectLst/>
              <a:uLnTx/>
              <a:uFillTx/>
              <a:latin typeface="Arial"/>
              <a:cs typeface="Arial"/>
              <a:sym typeface="Arial"/>
            </a:endParaRPr>
          </a:p>
        </p:txBody>
      </p:sp>
    </p:spTree>
    <p:extLst>
      <p:ext uri="{BB962C8B-B14F-4D97-AF65-F5344CB8AC3E}">
        <p14:creationId xmlns:p14="http://schemas.microsoft.com/office/powerpoint/2010/main" val="156265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446" y="296399"/>
            <a:ext cx="7772400" cy="1470025"/>
          </a:xfrm>
        </p:spPr>
        <p:txBody>
          <a:bodyPr/>
          <a:lstStyle/>
          <a:p>
            <a:r>
              <a:rPr lang="ro-RO" b="1" dirty="0" smtClean="0"/>
              <a:t>1. Alimentația</a:t>
            </a:r>
            <a:endParaRPr lang="en-GB" b="1" dirty="0"/>
          </a:p>
        </p:txBody>
      </p:sp>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461" y="1257720"/>
            <a:ext cx="44386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79736" y="3212976"/>
            <a:ext cx="2390368" cy="835165"/>
          </a:xfrm>
          <a:prstGeom prst="rect">
            <a:avLst/>
          </a:prstGeom>
        </p:spPr>
        <p:txBody>
          <a:bodyPr wrap="square">
            <a:spAutoFit/>
          </a:bodyPr>
          <a:lstStyle/>
          <a:p>
            <a:pPr lvl="0" algn="ctr">
              <a:lnSpc>
                <a:spcPct val="80000"/>
              </a:lnSpc>
              <a:buClr>
                <a:srgbClr val="3781C6"/>
              </a:buClr>
              <a:buSzPts val="1400"/>
              <a:defRPr/>
            </a:pPr>
            <a:r>
              <a:rPr lang="ro-RO" sz="2000" b="1" kern="0" dirty="0">
                <a:latin typeface="Arimo"/>
                <a:ea typeface="Arimo"/>
                <a:cs typeface="Arimo"/>
                <a:sym typeface="Arimo"/>
              </a:rPr>
              <a:t>FAVORIZEAZĂ APARIȚIA CARIILOR</a:t>
            </a:r>
            <a:endParaRPr lang="ro-RO" sz="2800" kern="0" dirty="0"/>
          </a:p>
        </p:txBody>
      </p:sp>
    </p:spTree>
    <p:extLst>
      <p:ext uri="{BB962C8B-B14F-4D97-AF65-F5344CB8AC3E}">
        <p14:creationId xmlns:p14="http://schemas.microsoft.com/office/powerpoint/2010/main" val="190474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PROVOC~1\AppData\Local\Temp\Rar$DRa0.748\PNG\augustin cer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 y="6005514"/>
            <a:ext cx="1027439" cy="847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ROVOC~1\AppData\Local\Temp\Rar$DRa0.379\PNG\noi_media_print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9508" y="6077929"/>
            <a:ext cx="2543987" cy="763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sp>
        <p:nvSpPr>
          <p:cNvPr id="2" name="TextBox 1"/>
          <p:cNvSpPr txBox="1"/>
          <p:nvPr/>
        </p:nvSpPr>
        <p:spPr>
          <a:xfrm>
            <a:off x="755576" y="2730078"/>
            <a:ext cx="2102435" cy="646331"/>
          </a:xfrm>
          <a:prstGeom prst="rect">
            <a:avLst/>
          </a:prstGeom>
          <a:noFill/>
        </p:spPr>
        <p:txBody>
          <a:bodyPr wrap="none" rtlCol="0">
            <a:spAutoFit/>
          </a:bodyPr>
          <a:lstStyle/>
          <a:p>
            <a:r>
              <a:rPr lang="ro-RO" sz="3600" b="1" dirty="0" smtClean="0"/>
              <a:t>2. Periajul</a:t>
            </a:r>
            <a:endParaRPr lang="en-GB" sz="3600" b="1" dirty="0"/>
          </a:p>
        </p:txBody>
      </p:sp>
      <p:pic>
        <p:nvPicPr>
          <p:cNvPr id="1024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9307" y="1130584"/>
            <a:ext cx="5424786" cy="47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26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PROVOC~1\AppData\Local\Temp\Rar$DRa0.841\PNG\sigla_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025" y="32075"/>
            <a:ext cx="737873" cy="585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ROVOC~1\AppData\Local\Temp\Rar$DRa0.038\PNG\Sigla_guvernului_României_versiunea_2016_cu_coroan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27" y="32075"/>
            <a:ext cx="585744" cy="58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PROVOC~1\AppData\Local\Temp\Rar$DRa0.107\PNG\Instrumente structur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80" y="0"/>
            <a:ext cx="617819" cy="6178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ROVOC~1\AppData\Local\Temp\Rar$DRa0.045\PNG\primaria_august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6077929"/>
            <a:ext cx="1495793" cy="702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VOC~1\AppData\Local\Temp\Rar$DRa0.376\PNG\ance euro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5730775"/>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VOC~1\AppData\Local\Temp\Rar$DRa0.850\PNG\pro vocatie.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1895" y="6140810"/>
            <a:ext cx="872433" cy="599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871" y="5730775"/>
            <a:ext cx="1237118" cy="115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Google Shape;332;p14"/>
          <p:cNvSpPr txBox="1"/>
          <p:nvPr/>
        </p:nvSpPr>
        <p:spPr>
          <a:xfrm>
            <a:off x="6948264" y="2626810"/>
            <a:ext cx="2517848" cy="93028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3781C6"/>
              </a:buClr>
              <a:buSzPts val="1400"/>
              <a:buFont typeface="Arimo"/>
              <a:buNone/>
              <a:tabLst/>
              <a:defRPr/>
            </a:pPr>
            <a:endParaRPr kumimoji="0" sz="2800" b="0" i="0" u="none" strike="noStrike" kern="0" cap="none" spc="0" normalizeH="0" baseline="0" noProof="0" dirty="0">
              <a:ln>
                <a:noFill/>
              </a:ln>
              <a:effectLst/>
              <a:uLnTx/>
              <a:uFillTx/>
            </a:endParaRPr>
          </a:p>
        </p:txBody>
      </p:sp>
      <p:pic>
        <p:nvPicPr>
          <p:cNvPr id="922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3300" y="666500"/>
            <a:ext cx="5317398" cy="54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61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534</Words>
  <Application>Microsoft Office PowerPoint</Application>
  <PresentationFormat>On-screen Show (4:3)</PresentationFormat>
  <Paragraphs>79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IGIENA DENTARĂ </vt:lpstr>
      <vt:lpstr>De ce este importantă igiena dentară?</vt:lpstr>
      <vt:lpstr>PowerPoint Presentation</vt:lpstr>
      <vt:lpstr>PowerPoint Presentation</vt:lpstr>
      <vt:lpstr>Cum putem preveni apariția cariilor?</vt:lpstr>
      <vt:lpstr>1. Alimentația</vt:lpstr>
      <vt:lpstr>1. Alimentația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Provocatie</dc:creator>
  <cp:lastModifiedBy>Provocatie</cp:lastModifiedBy>
  <cp:revision>28</cp:revision>
  <dcterms:created xsi:type="dcterms:W3CDTF">2022-01-08T11:56:57Z</dcterms:created>
  <dcterms:modified xsi:type="dcterms:W3CDTF">2022-01-08T14:04:03Z</dcterms:modified>
</cp:coreProperties>
</file>