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534" r:id="rId2"/>
    <p:sldId id="513" r:id="rId3"/>
    <p:sldId id="279" r:id="rId4"/>
    <p:sldId id="280" r:id="rId5"/>
    <p:sldId id="511" r:id="rId6"/>
    <p:sldId id="377" r:id="rId7"/>
    <p:sldId id="530" r:id="rId8"/>
    <p:sldId id="379" r:id="rId9"/>
    <p:sldId id="515" r:id="rId10"/>
    <p:sldId id="514" r:id="rId11"/>
    <p:sldId id="517" r:id="rId12"/>
    <p:sldId id="520" r:id="rId13"/>
    <p:sldId id="533" r:id="rId14"/>
    <p:sldId id="521" r:id="rId15"/>
    <p:sldId id="531" r:id="rId16"/>
    <p:sldId id="522" r:id="rId17"/>
    <p:sldId id="523" r:id="rId18"/>
    <p:sldId id="532" r:id="rId19"/>
    <p:sldId id="524" r:id="rId20"/>
    <p:sldId id="52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D4DE"/>
    <a:srgbClr val="D7E2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CF4973-B2B6-4FD5-89E3-FE09F16CD32D}" v="1" dt="2022-02-03T15:32:56.256"/>
    <p1510:client id="{B218A594-1195-4425-A14E-FA6CAA19E347}" v="18" dt="2022-02-03T12:56:22.3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p:scale>
          <a:sx n="77" d="100"/>
          <a:sy n="77" d="100"/>
        </p:scale>
        <p:origin x="744" y="1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y" userId="e47dc0ae-6c19-427e-9bde-3947698ae47d" providerId="ADAL" clId="{77CF4973-B2B6-4FD5-89E3-FE09F16CD32D}"/>
    <pc:docChg chg="undo redo custSel addSld delSld modSld">
      <pc:chgData name="Lucy" userId="e47dc0ae-6c19-427e-9bde-3947698ae47d" providerId="ADAL" clId="{77CF4973-B2B6-4FD5-89E3-FE09F16CD32D}" dt="2022-02-03T18:25:30.606" v="1868" actId="20577"/>
      <pc:docMkLst>
        <pc:docMk/>
      </pc:docMkLst>
      <pc:sldChg chg="modSp mod">
        <pc:chgData name="Lucy" userId="e47dc0ae-6c19-427e-9bde-3947698ae47d" providerId="ADAL" clId="{77CF4973-B2B6-4FD5-89E3-FE09F16CD32D}" dt="2022-02-03T14:41:13.789" v="248" actId="1076"/>
        <pc:sldMkLst>
          <pc:docMk/>
          <pc:sldMk cId="629221605" sldId="279"/>
        </pc:sldMkLst>
        <pc:picChg chg="mod">
          <ac:chgData name="Lucy" userId="e47dc0ae-6c19-427e-9bde-3947698ae47d" providerId="ADAL" clId="{77CF4973-B2B6-4FD5-89E3-FE09F16CD32D}" dt="2022-02-03T14:41:13.789" v="248" actId="1076"/>
          <ac:picMkLst>
            <pc:docMk/>
            <pc:sldMk cId="629221605" sldId="279"/>
            <ac:picMk id="4" creationId="{8C83F010-F404-4CA3-9B7B-0D8E4E513190}"/>
          </ac:picMkLst>
        </pc:picChg>
      </pc:sldChg>
      <pc:sldChg chg="modSp mod">
        <pc:chgData name="Lucy" userId="e47dc0ae-6c19-427e-9bde-3947698ae47d" providerId="ADAL" clId="{77CF4973-B2B6-4FD5-89E3-FE09F16CD32D}" dt="2022-02-03T14:41:26.955" v="272" actId="1076"/>
        <pc:sldMkLst>
          <pc:docMk/>
          <pc:sldMk cId="773878672" sldId="280"/>
        </pc:sldMkLst>
        <pc:picChg chg="mod">
          <ac:chgData name="Lucy" userId="e47dc0ae-6c19-427e-9bde-3947698ae47d" providerId="ADAL" clId="{77CF4973-B2B6-4FD5-89E3-FE09F16CD32D}" dt="2022-02-03T14:41:26.955" v="272" actId="1076"/>
          <ac:picMkLst>
            <pc:docMk/>
            <pc:sldMk cId="773878672" sldId="280"/>
            <ac:picMk id="3" creationId="{33236BDA-EEA4-4356-94F9-2DB1645B4DCA}"/>
          </ac:picMkLst>
        </pc:picChg>
      </pc:sldChg>
      <pc:sldChg chg="add">
        <pc:chgData name="Lucy" userId="e47dc0ae-6c19-427e-9bde-3947698ae47d" providerId="ADAL" clId="{77CF4973-B2B6-4FD5-89E3-FE09F16CD32D}" dt="2022-02-03T15:32:56.255" v="416"/>
        <pc:sldMkLst>
          <pc:docMk/>
          <pc:sldMk cId="2653225115" sldId="377"/>
        </pc:sldMkLst>
      </pc:sldChg>
      <pc:sldChg chg="modSp mod">
        <pc:chgData name="Lucy" userId="e47dc0ae-6c19-427e-9bde-3947698ae47d" providerId="ADAL" clId="{77CF4973-B2B6-4FD5-89E3-FE09F16CD32D}" dt="2022-02-03T16:17:59.154" v="936" actId="20577"/>
        <pc:sldMkLst>
          <pc:docMk/>
          <pc:sldMk cId="4183705576" sldId="513"/>
        </pc:sldMkLst>
        <pc:spChg chg="mod">
          <ac:chgData name="Lucy" userId="e47dc0ae-6c19-427e-9bde-3947698ae47d" providerId="ADAL" clId="{77CF4973-B2B6-4FD5-89E3-FE09F16CD32D}" dt="2022-02-03T16:17:59.154" v="936" actId="20577"/>
          <ac:spMkLst>
            <pc:docMk/>
            <pc:sldMk cId="4183705576" sldId="513"/>
            <ac:spMk id="3" creationId="{2E08D7D0-93C3-40D5-A917-F632821132AC}"/>
          </ac:spMkLst>
        </pc:spChg>
      </pc:sldChg>
      <pc:sldChg chg="modSp mod">
        <pc:chgData name="Lucy" userId="e47dc0ae-6c19-427e-9bde-3947698ae47d" providerId="ADAL" clId="{77CF4973-B2B6-4FD5-89E3-FE09F16CD32D}" dt="2022-02-03T16:19:15.213" v="964" actId="20577"/>
        <pc:sldMkLst>
          <pc:docMk/>
          <pc:sldMk cId="1534785473" sldId="514"/>
        </pc:sldMkLst>
        <pc:spChg chg="mod">
          <ac:chgData name="Lucy" userId="e47dc0ae-6c19-427e-9bde-3947698ae47d" providerId="ADAL" clId="{77CF4973-B2B6-4FD5-89E3-FE09F16CD32D}" dt="2022-02-03T16:19:15.213" v="964" actId="20577"/>
          <ac:spMkLst>
            <pc:docMk/>
            <pc:sldMk cId="1534785473" sldId="514"/>
            <ac:spMk id="3" creationId="{0FB1C3D7-7C83-4F9B-8B88-CF490105A9FD}"/>
          </ac:spMkLst>
        </pc:spChg>
      </pc:sldChg>
      <pc:sldChg chg="modSp mod">
        <pc:chgData name="Lucy" userId="e47dc0ae-6c19-427e-9bde-3947698ae47d" providerId="ADAL" clId="{77CF4973-B2B6-4FD5-89E3-FE09F16CD32D}" dt="2022-02-03T16:18:50.009" v="958" actId="20577"/>
        <pc:sldMkLst>
          <pc:docMk/>
          <pc:sldMk cId="526746874" sldId="515"/>
        </pc:sldMkLst>
        <pc:spChg chg="mod">
          <ac:chgData name="Lucy" userId="e47dc0ae-6c19-427e-9bde-3947698ae47d" providerId="ADAL" clId="{77CF4973-B2B6-4FD5-89E3-FE09F16CD32D}" dt="2022-02-03T16:18:50.009" v="958" actId="20577"/>
          <ac:spMkLst>
            <pc:docMk/>
            <pc:sldMk cId="526746874" sldId="515"/>
            <ac:spMk id="3" creationId="{8AB4B80F-4748-4E25-BDC7-3ADC34132918}"/>
          </ac:spMkLst>
        </pc:spChg>
      </pc:sldChg>
      <pc:sldChg chg="del">
        <pc:chgData name="Lucy" userId="e47dc0ae-6c19-427e-9bde-3947698ae47d" providerId="ADAL" clId="{77CF4973-B2B6-4FD5-89E3-FE09F16CD32D}" dt="2022-02-03T14:59:02.851" v="273" actId="47"/>
        <pc:sldMkLst>
          <pc:docMk/>
          <pc:sldMk cId="3894607203" sldId="516"/>
        </pc:sldMkLst>
      </pc:sldChg>
      <pc:sldChg chg="del">
        <pc:chgData name="Lucy" userId="e47dc0ae-6c19-427e-9bde-3947698ae47d" providerId="ADAL" clId="{77CF4973-B2B6-4FD5-89E3-FE09F16CD32D}" dt="2022-02-03T14:59:06.827" v="274" actId="47"/>
        <pc:sldMkLst>
          <pc:docMk/>
          <pc:sldMk cId="2230928202" sldId="518"/>
        </pc:sldMkLst>
      </pc:sldChg>
      <pc:sldChg chg="del">
        <pc:chgData name="Lucy" userId="e47dc0ae-6c19-427e-9bde-3947698ae47d" providerId="ADAL" clId="{77CF4973-B2B6-4FD5-89E3-FE09F16CD32D}" dt="2022-02-03T15:06:22.581" v="354" actId="47"/>
        <pc:sldMkLst>
          <pc:docMk/>
          <pc:sldMk cId="1677075975" sldId="519"/>
        </pc:sldMkLst>
      </pc:sldChg>
      <pc:sldChg chg="modSp mod">
        <pc:chgData name="Lucy" userId="e47dc0ae-6c19-427e-9bde-3947698ae47d" providerId="ADAL" clId="{77CF4973-B2B6-4FD5-89E3-FE09F16CD32D}" dt="2022-02-03T18:18:17.618" v="1530" actId="20577"/>
        <pc:sldMkLst>
          <pc:docMk/>
          <pc:sldMk cId="1962774495" sldId="520"/>
        </pc:sldMkLst>
        <pc:spChg chg="mod">
          <ac:chgData name="Lucy" userId="e47dc0ae-6c19-427e-9bde-3947698ae47d" providerId="ADAL" clId="{77CF4973-B2B6-4FD5-89E3-FE09F16CD32D}" dt="2022-02-03T15:00:15.692" v="291" actId="14100"/>
          <ac:spMkLst>
            <pc:docMk/>
            <pc:sldMk cId="1962774495" sldId="520"/>
            <ac:spMk id="2" creationId="{291AA10D-E70B-44AB-8F3A-933D8C532511}"/>
          </ac:spMkLst>
        </pc:spChg>
        <pc:spChg chg="mod">
          <ac:chgData name="Lucy" userId="e47dc0ae-6c19-427e-9bde-3947698ae47d" providerId="ADAL" clId="{77CF4973-B2B6-4FD5-89E3-FE09F16CD32D}" dt="2022-02-03T18:18:17.618" v="1530" actId="20577"/>
          <ac:spMkLst>
            <pc:docMk/>
            <pc:sldMk cId="1962774495" sldId="520"/>
            <ac:spMk id="3" creationId="{E5636B43-B6C6-488D-8E76-C57D678A87CA}"/>
          </ac:spMkLst>
        </pc:spChg>
      </pc:sldChg>
      <pc:sldChg chg="modSp mod">
        <pc:chgData name="Lucy" userId="e47dc0ae-6c19-427e-9bde-3947698ae47d" providerId="ADAL" clId="{77CF4973-B2B6-4FD5-89E3-FE09F16CD32D}" dt="2022-02-03T15:51:16.251" v="728" actId="1076"/>
        <pc:sldMkLst>
          <pc:docMk/>
          <pc:sldMk cId="639670976" sldId="521"/>
        </pc:sldMkLst>
        <pc:spChg chg="mod">
          <ac:chgData name="Lucy" userId="e47dc0ae-6c19-427e-9bde-3947698ae47d" providerId="ADAL" clId="{77CF4973-B2B6-4FD5-89E3-FE09F16CD32D}" dt="2022-02-03T15:44:48.787" v="466" actId="14100"/>
          <ac:spMkLst>
            <pc:docMk/>
            <pc:sldMk cId="639670976" sldId="521"/>
            <ac:spMk id="2" creationId="{BE26713B-C5B0-4CC1-86EF-1368079A9A74}"/>
          </ac:spMkLst>
        </pc:spChg>
        <pc:spChg chg="mod">
          <ac:chgData name="Lucy" userId="e47dc0ae-6c19-427e-9bde-3947698ae47d" providerId="ADAL" clId="{77CF4973-B2B6-4FD5-89E3-FE09F16CD32D}" dt="2022-02-03T15:51:16.251" v="728" actId="1076"/>
          <ac:spMkLst>
            <pc:docMk/>
            <pc:sldMk cId="639670976" sldId="521"/>
            <ac:spMk id="3" creationId="{3C796074-C28A-48D1-B44B-541A7456C38A}"/>
          </ac:spMkLst>
        </pc:spChg>
      </pc:sldChg>
      <pc:sldChg chg="modSp mod">
        <pc:chgData name="Lucy" userId="e47dc0ae-6c19-427e-9bde-3947698ae47d" providerId="ADAL" clId="{77CF4973-B2B6-4FD5-89E3-FE09F16CD32D}" dt="2022-02-03T16:28:47.860" v="1079" actId="6549"/>
        <pc:sldMkLst>
          <pc:docMk/>
          <pc:sldMk cId="308344846" sldId="523"/>
        </pc:sldMkLst>
        <pc:spChg chg="mod">
          <ac:chgData name="Lucy" userId="e47dc0ae-6c19-427e-9bde-3947698ae47d" providerId="ADAL" clId="{77CF4973-B2B6-4FD5-89E3-FE09F16CD32D}" dt="2022-02-03T16:28:00.860" v="1067" actId="1076"/>
          <ac:spMkLst>
            <pc:docMk/>
            <pc:sldMk cId="308344846" sldId="523"/>
            <ac:spMk id="2" creationId="{7F02E8B1-E742-4EF2-B7C2-28AA206C73E5}"/>
          </ac:spMkLst>
        </pc:spChg>
        <pc:spChg chg="mod">
          <ac:chgData name="Lucy" userId="e47dc0ae-6c19-427e-9bde-3947698ae47d" providerId="ADAL" clId="{77CF4973-B2B6-4FD5-89E3-FE09F16CD32D}" dt="2022-02-03T16:28:47.860" v="1079" actId="6549"/>
          <ac:spMkLst>
            <pc:docMk/>
            <pc:sldMk cId="308344846" sldId="523"/>
            <ac:spMk id="3" creationId="{F52795B9-281F-411F-B40D-61F5918797D1}"/>
          </ac:spMkLst>
        </pc:spChg>
      </pc:sldChg>
      <pc:sldChg chg="modSp mod">
        <pc:chgData name="Lucy" userId="e47dc0ae-6c19-427e-9bde-3947698ae47d" providerId="ADAL" clId="{77CF4973-B2B6-4FD5-89E3-FE09F16CD32D}" dt="2022-02-03T16:10:22.259" v="863" actId="20577"/>
        <pc:sldMkLst>
          <pc:docMk/>
          <pc:sldMk cId="892951416" sldId="524"/>
        </pc:sldMkLst>
        <pc:spChg chg="mod">
          <ac:chgData name="Lucy" userId="e47dc0ae-6c19-427e-9bde-3947698ae47d" providerId="ADAL" clId="{77CF4973-B2B6-4FD5-89E3-FE09F16CD32D}" dt="2022-02-03T14:35:43.028" v="121" actId="1076"/>
          <ac:spMkLst>
            <pc:docMk/>
            <pc:sldMk cId="892951416" sldId="524"/>
            <ac:spMk id="2" creationId="{1111C066-9B56-4A6D-B527-D62E66E0BA0E}"/>
          </ac:spMkLst>
        </pc:spChg>
        <pc:spChg chg="mod">
          <ac:chgData name="Lucy" userId="e47dc0ae-6c19-427e-9bde-3947698ae47d" providerId="ADAL" clId="{77CF4973-B2B6-4FD5-89E3-FE09F16CD32D}" dt="2022-02-03T16:10:22.259" v="863" actId="20577"/>
          <ac:spMkLst>
            <pc:docMk/>
            <pc:sldMk cId="892951416" sldId="524"/>
            <ac:spMk id="3" creationId="{3D2CF147-4C7C-4A10-BE62-EB86D5EC1F09}"/>
          </ac:spMkLst>
        </pc:spChg>
      </pc:sldChg>
      <pc:sldChg chg="modSp new mod">
        <pc:chgData name="Lucy" userId="e47dc0ae-6c19-427e-9bde-3947698ae47d" providerId="ADAL" clId="{77CF4973-B2B6-4FD5-89E3-FE09F16CD32D}" dt="2022-02-03T16:10:48.707" v="869" actId="20577"/>
        <pc:sldMkLst>
          <pc:docMk/>
          <pc:sldMk cId="3161827797" sldId="525"/>
        </pc:sldMkLst>
        <pc:spChg chg="mod">
          <ac:chgData name="Lucy" userId="e47dc0ae-6c19-427e-9bde-3947698ae47d" providerId="ADAL" clId="{77CF4973-B2B6-4FD5-89E3-FE09F16CD32D}" dt="2022-02-03T15:07:32.613" v="391" actId="14100"/>
          <ac:spMkLst>
            <pc:docMk/>
            <pc:sldMk cId="3161827797" sldId="525"/>
            <ac:spMk id="2" creationId="{B0F30327-6EDF-4219-85E2-CE916B9B97CA}"/>
          </ac:spMkLst>
        </pc:spChg>
        <pc:spChg chg="mod">
          <ac:chgData name="Lucy" userId="e47dc0ae-6c19-427e-9bde-3947698ae47d" providerId="ADAL" clId="{77CF4973-B2B6-4FD5-89E3-FE09F16CD32D}" dt="2022-02-03T16:10:48.707" v="869" actId="20577"/>
          <ac:spMkLst>
            <pc:docMk/>
            <pc:sldMk cId="3161827797" sldId="525"/>
            <ac:spMk id="3" creationId="{56706E4F-A28B-490B-A5EA-ADB23F1B5CAA}"/>
          </ac:spMkLst>
        </pc:spChg>
      </pc:sldChg>
      <pc:sldChg chg="add">
        <pc:chgData name="Lucy" userId="e47dc0ae-6c19-427e-9bde-3947698ae47d" providerId="ADAL" clId="{77CF4973-B2B6-4FD5-89E3-FE09F16CD32D}" dt="2022-02-03T15:32:56.255" v="416"/>
        <pc:sldMkLst>
          <pc:docMk/>
          <pc:sldMk cId="752518093" sldId="530"/>
        </pc:sldMkLst>
      </pc:sldChg>
      <pc:sldChg chg="modSp new mod">
        <pc:chgData name="Lucy" userId="e47dc0ae-6c19-427e-9bde-3947698ae47d" providerId="ADAL" clId="{77CF4973-B2B6-4FD5-89E3-FE09F16CD32D}" dt="2022-02-03T15:51:48.084" v="739" actId="14100"/>
        <pc:sldMkLst>
          <pc:docMk/>
          <pc:sldMk cId="8499141" sldId="531"/>
        </pc:sldMkLst>
        <pc:spChg chg="mod">
          <ac:chgData name="Lucy" userId="e47dc0ae-6c19-427e-9bde-3947698ae47d" providerId="ADAL" clId="{77CF4973-B2B6-4FD5-89E3-FE09F16CD32D}" dt="2022-02-03T15:51:20.308" v="729" actId="14100"/>
          <ac:spMkLst>
            <pc:docMk/>
            <pc:sldMk cId="8499141" sldId="531"/>
            <ac:spMk id="2" creationId="{14A293DB-5EA5-4AC7-BA8A-6538C29F1997}"/>
          </ac:spMkLst>
        </pc:spChg>
        <pc:spChg chg="mod">
          <ac:chgData name="Lucy" userId="e47dc0ae-6c19-427e-9bde-3947698ae47d" providerId="ADAL" clId="{77CF4973-B2B6-4FD5-89E3-FE09F16CD32D}" dt="2022-02-03T15:51:48.084" v="739" actId="14100"/>
          <ac:spMkLst>
            <pc:docMk/>
            <pc:sldMk cId="8499141" sldId="531"/>
            <ac:spMk id="3" creationId="{5297C22F-BFDD-478F-9179-2709071B99AB}"/>
          </ac:spMkLst>
        </pc:spChg>
      </pc:sldChg>
      <pc:sldChg chg="modSp new mod">
        <pc:chgData name="Lucy" userId="e47dc0ae-6c19-427e-9bde-3947698ae47d" providerId="ADAL" clId="{77CF4973-B2B6-4FD5-89E3-FE09F16CD32D}" dt="2022-02-03T18:00:44.234" v="1305" actId="20577"/>
        <pc:sldMkLst>
          <pc:docMk/>
          <pc:sldMk cId="2745187400" sldId="532"/>
        </pc:sldMkLst>
        <pc:spChg chg="mod">
          <ac:chgData name="Lucy" userId="e47dc0ae-6c19-427e-9bde-3947698ae47d" providerId="ADAL" clId="{77CF4973-B2B6-4FD5-89E3-FE09F16CD32D}" dt="2022-02-03T18:00:05.969" v="1291" actId="14100"/>
          <ac:spMkLst>
            <pc:docMk/>
            <pc:sldMk cId="2745187400" sldId="532"/>
            <ac:spMk id="2" creationId="{3D6F9BEB-513C-4928-836A-6677403D838A}"/>
          </ac:spMkLst>
        </pc:spChg>
        <pc:spChg chg="mod">
          <ac:chgData name="Lucy" userId="e47dc0ae-6c19-427e-9bde-3947698ae47d" providerId="ADAL" clId="{77CF4973-B2B6-4FD5-89E3-FE09F16CD32D}" dt="2022-02-03T18:00:44.234" v="1305" actId="20577"/>
          <ac:spMkLst>
            <pc:docMk/>
            <pc:sldMk cId="2745187400" sldId="532"/>
            <ac:spMk id="3" creationId="{7F5E8D5D-B5B5-49D5-BE6C-002EC795B9B0}"/>
          </ac:spMkLst>
        </pc:spChg>
      </pc:sldChg>
      <pc:sldChg chg="modSp new mod">
        <pc:chgData name="Lucy" userId="e47dc0ae-6c19-427e-9bde-3947698ae47d" providerId="ADAL" clId="{77CF4973-B2B6-4FD5-89E3-FE09F16CD32D}" dt="2022-02-03T18:25:30.606" v="1868" actId="20577"/>
        <pc:sldMkLst>
          <pc:docMk/>
          <pc:sldMk cId="134185909" sldId="533"/>
        </pc:sldMkLst>
        <pc:spChg chg="mod">
          <ac:chgData name="Lucy" userId="e47dc0ae-6c19-427e-9bde-3947698ae47d" providerId="ADAL" clId="{77CF4973-B2B6-4FD5-89E3-FE09F16CD32D}" dt="2022-02-03T18:14:00.113" v="1392" actId="14100"/>
          <ac:spMkLst>
            <pc:docMk/>
            <pc:sldMk cId="134185909" sldId="533"/>
            <ac:spMk id="2" creationId="{613DD227-EEFE-46FD-869C-F034D86216D3}"/>
          </ac:spMkLst>
        </pc:spChg>
        <pc:spChg chg="mod">
          <ac:chgData name="Lucy" userId="e47dc0ae-6c19-427e-9bde-3947698ae47d" providerId="ADAL" clId="{77CF4973-B2B6-4FD5-89E3-FE09F16CD32D}" dt="2022-02-03T18:25:30.606" v="1868" actId="20577"/>
          <ac:spMkLst>
            <pc:docMk/>
            <pc:sldMk cId="134185909" sldId="533"/>
            <ac:spMk id="3" creationId="{A9D85231-FD57-4925-A1B4-6EA6D377EED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2218CA-3126-4ADD-8093-A26A1B1F5E2C}" type="datetimeFigureOut">
              <a:rPr lang="en-GB" smtClean="0"/>
              <a:t>03/02/2022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B287E-5FFD-4255-8277-FB6260C5C8FD}" type="slidenum">
              <a:rPr lang="en-GB" smtClean="0"/>
              <a:t>‹#›</a:t>
            </a:fld>
            <a:endParaRPr lang="en-GB"/>
          </a:p>
        </p:txBody>
      </p:sp>
    </p:spTree>
    <p:extLst>
      <p:ext uri="{BB962C8B-B14F-4D97-AF65-F5344CB8AC3E}">
        <p14:creationId xmlns:p14="http://schemas.microsoft.com/office/powerpoint/2010/main" val="2889217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xfrm>
            <a:off x="685800" y="1143000"/>
            <a:ext cx="5486400" cy="3086100"/>
          </a:xfrm>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cs typeface="Arial" pitchFamily="34" charset="0"/>
            </a:endParaRP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1"/>
                </a:solidFill>
                <a:latin typeface="Times"/>
                <a:cs typeface="Times New Roman" pitchFamily="18" charset="0"/>
              </a:defRPr>
            </a:lvl1pPr>
            <a:lvl2pPr marL="742950" indent="-285750" eaLnBrk="0" hangingPunct="0">
              <a:defRPr>
                <a:solidFill>
                  <a:schemeClr val="bg1"/>
                </a:solidFill>
                <a:latin typeface="Times"/>
                <a:cs typeface="Times New Roman" pitchFamily="18" charset="0"/>
              </a:defRPr>
            </a:lvl2pPr>
            <a:lvl3pPr marL="1143000" indent="-228600" eaLnBrk="0" hangingPunct="0">
              <a:defRPr>
                <a:solidFill>
                  <a:schemeClr val="bg1"/>
                </a:solidFill>
                <a:latin typeface="Times"/>
                <a:cs typeface="Times New Roman" pitchFamily="18" charset="0"/>
              </a:defRPr>
            </a:lvl3pPr>
            <a:lvl4pPr marL="1600200" indent="-228600" eaLnBrk="0" hangingPunct="0">
              <a:defRPr>
                <a:solidFill>
                  <a:schemeClr val="bg1"/>
                </a:solidFill>
                <a:latin typeface="Times"/>
                <a:cs typeface="Times New Roman" pitchFamily="18" charset="0"/>
              </a:defRPr>
            </a:lvl4pPr>
            <a:lvl5pPr marL="2057400" indent="-228600" eaLnBrk="0" hangingPunct="0">
              <a:defRPr>
                <a:solidFill>
                  <a:schemeClr val="bg1"/>
                </a:solidFill>
                <a:latin typeface="Times"/>
                <a:cs typeface="Times New Roman" pitchFamily="18" charset="0"/>
              </a:defRPr>
            </a:lvl5pPr>
            <a:lvl6pPr marL="2514600" indent="-228600" eaLnBrk="0" fontAlgn="base" hangingPunct="0">
              <a:spcBef>
                <a:spcPct val="0"/>
              </a:spcBef>
              <a:spcAft>
                <a:spcPct val="0"/>
              </a:spcAft>
              <a:defRPr>
                <a:solidFill>
                  <a:schemeClr val="bg1"/>
                </a:solidFill>
                <a:latin typeface="Times"/>
                <a:cs typeface="Times New Roman" pitchFamily="18" charset="0"/>
              </a:defRPr>
            </a:lvl6pPr>
            <a:lvl7pPr marL="2971800" indent="-228600" eaLnBrk="0" fontAlgn="base" hangingPunct="0">
              <a:spcBef>
                <a:spcPct val="0"/>
              </a:spcBef>
              <a:spcAft>
                <a:spcPct val="0"/>
              </a:spcAft>
              <a:defRPr>
                <a:solidFill>
                  <a:schemeClr val="bg1"/>
                </a:solidFill>
                <a:latin typeface="Times"/>
                <a:cs typeface="Times New Roman" pitchFamily="18" charset="0"/>
              </a:defRPr>
            </a:lvl7pPr>
            <a:lvl8pPr marL="3429000" indent="-228600" eaLnBrk="0" fontAlgn="base" hangingPunct="0">
              <a:spcBef>
                <a:spcPct val="0"/>
              </a:spcBef>
              <a:spcAft>
                <a:spcPct val="0"/>
              </a:spcAft>
              <a:defRPr>
                <a:solidFill>
                  <a:schemeClr val="bg1"/>
                </a:solidFill>
                <a:latin typeface="Times"/>
                <a:cs typeface="Times New Roman" pitchFamily="18" charset="0"/>
              </a:defRPr>
            </a:lvl8pPr>
            <a:lvl9pPr marL="3886200" indent="-228600" eaLnBrk="0" fontAlgn="base" hangingPunct="0">
              <a:spcBef>
                <a:spcPct val="0"/>
              </a:spcBef>
              <a:spcAft>
                <a:spcPct val="0"/>
              </a:spcAft>
              <a:defRPr>
                <a:solidFill>
                  <a:schemeClr val="bg1"/>
                </a:solidFill>
                <a:latin typeface="Times"/>
                <a:cs typeface="Times New Roman" pitchFamily="18" charset="0"/>
              </a:defRPr>
            </a:lvl9pPr>
          </a:lstStyle>
          <a:p>
            <a:pPr eaLnBrk="1" hangingPunct="1"/>
            <a:fld id="{572FB5F2-0F2F-4B20-8BDC-C0DAC47C0073}" type="slidenum">
              <a:rPr lang="en-GB">
                <a:solidFill>
                  <a:prstClr val="black"/>
                </a:solidFill>
                <a:latin typeface="Arial" pitchFamily="34" charset="0"/>
                <a:cs typeface="Arial" pitchFamily="34" charset="0"/>
              </a:rPr>
              <a:pPr eaLnBrk="1" hangingPunct="1"/>
              <a:t>3</a:t>
            </a:fld>
            <a:endParaRPr lang="en-GB">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374689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xfrm>
            <a:off x="685800" y="1143000"/>
            <a:ext cx="5486400" cy="3086100"/>
          </a:xfrm>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cs typeface="Arial" pitchFamily="34" charset="0"/>
            </a:endParaRP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1"/>
                </a:solidFill>
                <a:latin typeface="Times"/>
                <a:cs typeface="Times New Roman" pitchFamily="18" charset="0"/>
              </a:defRPr>
            </a:lvl1pPr>
            <a:lvl2pPr marL="742950" indent="-285750" eaLnBrk="0" hangingPunct="0">
              <a:defRPr>
                <a:solidFill>
                  <a:schemeClr val="bg1"/>
                </a:solidFill>
                <a:latin typeface="Times"/>
                <a:cs typeface="Times New Roman" pitchFamily="18" charset="0"/>
              </a:defRPr>
            </a:lvl2pPr>
            <a:lvl3pPr marL="1143000" indent="-228600" eaLnBrk="0" hangingPunct="0">
              <a:defRPr>
                <a:solidFill>
                  <a:schemeClr val="bg1"/>
                </a:solidFill>
                <a:latin typeface="Times"/>
                <a:cs typeface="Times New Roman" pitchFamily="18" charset="0"/>
              </a:defRPr>
            </a:lvl3pPr>
            <a:lvl4pPr marL="1600200" indent="-228600" eaLnBrk="0" hangingPunct="0">
              <a:defRPr>
                <a:solidFill>
                  <a:schemeClr val="bg1"/>
                </a:solidFill>
                <a:latin typeface="Times"/>
                <a:cs typeface="Times New Roman" pitchFamily="18" charset="0"/>
              </a:defRPr>
            </a:lvl4pPr>
            <a:lvl5pPr marL="2057400" indent="-228600" eaLnBrk="0" hangingPunct="0">
              <a:defRPr>
                <a:solidFill>
                  <a:schemeClr val="bg1"/>
                </a:solidFill>
                <a:latin typeface="Times"/>
                <a:cs typeface="Times New Roman" pitchFamily="18" charset="0"/>
              </a:defRPr>
            </a:lvl5pPr>
            <a:lvl6pPr marL="2514600" indent="-228600" eaLnBrk="0" fontAlgn="base" hangingPunct="0">
              <a:spcBef>
                <a:spcPct val="0"/>
              </a:spcBef>
              <a:spcAft>
                <a:spcPct val="0"/>
              </a:spcAft>
              <a:defRPr>
                <a:solidFill>
                  <a:schemeClr val="bg1"/>
                </a:solidFill>
                <a:latin typeface="Times"/>
                <a:cs typeface="Times New Roman" pitchFamily="18" charset="0"/>
              </a:defRPr>
            </a:lvl6pPr>
            <a:lvl7pPr marL="2971800" indent="-228600" eaLnBrk="0" fontAlgn="base" hangingPunct="0">
              <a:spcBef>
                <a:spcPct val="0"/>
              </a:spcBef>
              <a:spcAft>
                <a:spcPct val="0"/>
              </a:spcAft>
              <a:defRPr>
                <a:solidFill>
                  <a:schemeClr val="bg1"/>
                </a:solidFill>
                <a:latin typeface="Times"/>
                <a:cs typeface="Times New Roman" pitchFamily="18" charset="0"/>
              </a:defRPr>
            </a:lvl7pPr>
            <a:lvl8pPr marL="3429000" indent="-228600" eaLnBrk="0" fontAlgn="base" hangingPunct="0">
              <a:spcBef>
                <a:spcPct val="0"/>
              </a:spcBef>
              <a:spcAft>
                <a:spcPct val="0"/>
              </a:spcAft>
              <a:defRPr>
                <a:solidFill>
                  <a:schemeClr val="bg1"/>
                </a:solidFill>
                <a:latin typeface="Times"/>
                <a:cs typeface="Times New Roman" pitchFamily="18" charset="0"/>
              </a:defRPr>
            </a:lvl8pPr>
            <a:lvl9pPr marL="3886200" indent="-228600" eaLnBrk="0" fontAlgn="base" hangingPunct="0">
              <a:spcBef>
                <a:spcPct val="0"/>
              </a:spcBef>
              <a:spcAft>
                <a:spcPct val="0"/>
              </a:spcAft>
              <a:defRPr>
                <a:solidFill>
                  <a:schemeClr val="bg1"/>
                </a:solidFill>
                <a:latin typeface="Times"/>
                <a:cs typeface="Times New Roman" pitchFamily="18" charset="0"/>
              </a:defRPr>
            </a:lvl9pPr>
          </a:lstStyle>
          <a:p>
            <a:pPr eaLnBrk="1" hangingPunct="1"/>
            <a:fld id="{572FB5F2-0F2F-4B20-8BDC-C0DAC47C0073}" type="slidenum">
              <a:rPr lang="en-GB">
                <a:solidFill>
                  <a:prstClr val="black"/>
                </a:solidFill>
                <a:latin typeface="Arial" pitchFamily="34" charset="0"/>
                <a:cs typeface="Arial" pitchFamily="34" charset="0"/>
              </a:rPr>
              <a:pPr eaLnBrk="1" hangingPunct="1"/>
              <a:t>4</a:t>
            </a:fld>
            <a:endParaRPr lang="en-GB">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797257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1E11FEC-6F2E-4BD3-BC2A-5B699B6BE4D8}" type="datetimeFigureOut">
              <a:rPr lang="en-GB" smtClean="0"/>
              <a:t>03/02/2022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F2DFDC-D54F-4065-9533-41C1062AC202}" type="slidenum">
              <a:rPr lang="en-GB" smtClean="0"/>
              <a:t>‹#›</a:t>
            </a:fld>
            <a:endParaRPr lang="en-GB"/>
          </a:p>
        </p:txBody>
      </p:sp>
    </p:spTree>
    <p:extLst>
      <p:ext uri="{BB962C8B-B14F-4D97-AF65-F5344CB8AC3E}">
        <p14:creationId xmlns:p14="http://schemas.microsoft.com/office/powerpoint/2010/main" val="3053735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E11FEC-6F2E-4BD3-BC2A-5B699B6BE4D8}" type="datetimeFigureOut">
              <a:rPr lang="en-GB" smtClean="0"/>
              <a:t>03/02/2022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F2DFDC-D54F-4065-9533-41C1062AC202}" type="slidenum">
              <a:rPr lang="en-GB" smtClean="0"/>
              <a:t>‹#›</a:t>
            </a:fld>
            <a:endParaRPr lang="en-GB"/>
          </a:p>
        </p:txBody>
      </p:sp>
    </p:spTree>
    <p:extLst>
      <p:ext uri="{BB962C8B-B14F-4D97-AF65-F5344CB8AC3E}">
        <p14:creationId xmlns:p14="http://schemas.microsoft.com/office/powerpoint/2010/main" val="3892923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E11FEC-6F2E-4BD3-BC2A-5B699B6BE4D8}" type="datetimeFigureOut">
              <a:rPr lang="en-GB" smtClean="0"/>
              <a:t>03/02/2022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F2DFDC-D54F-4065-9533-41C1062AC202}" type="slidenum">
              <a:rPr lang="en-GB" smtClean="0"/>
              <a:t>‹#›</a:t>
            </a:fld>
            <a:endParaRPr lang="en-GB"/>
          </a:p>
        </p:txBody>
      </p:sp>
    </p:spTree>
    <p:extLst>
      <p:ext uri="{BB962C8B-B14F-4D97-AF65-F5344CB8AC3E}">
        <p14:creationId xmlns:p14="http://schemas.microsoft.com/office/powerpoint/2010/main" val="1457132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E11FEC-6F2E-4BD3-BC2A-5B699B6BE4D8}" type="datetimeFigureOut">
              <a:rPr lang="en-GB" smtClean="0"/>
              <a:t>03/02/2022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F2DFDC-D54F-4065-9533-41C1062AC202}" type="slidenum">
              <a:rPr lang="en-GB" smtClean="0"/>
              <a:t>‹#›</a:t>
            </a:fld>
            <a:endParaRPr lang="en-GB"/>
          </a:p>
        </p:txBody>
      </p:sp>
      <p:pic>
        <p:nvPicPr>
          <p:cNvPr id="7" name="Content Placeholder 4" descr="Graphical user interface, application&#10;&#10;Description automatically generated with medium confidence">
            <a:extLst>
              <a:ext uri="{FF2B5EF4-FFF2-40B4-BE49-F238E27FC236}">
                <a16:creationId xmlns:a16="http://schemas.microsoft.com/office/drawing/2014/main" id="{48D9D6A2-082B-E842-97EA-FF48B57C4236}"/>
              </a:ext>
            </a:extLst>
          </p:cNvPr>
          <p:cNvPicPr>
            <a:picLocks noChangeAspect="1"/>
          </p:cNvPicPr>
          <p:nvPr/>
        </p:nvPicPr>
        <p:blipFill>
          <a:blip r:embed="rId2"/>
          <a:stretch>
            <a:fillRect/>
          </a:stretch>
        </p:blipFill>
        <p:spPr>
          <a:xfrm>
            <a:off x="0" y="6130166"/>
            <a:ext cx="2774731" cy="727834"/>
          </a:xfrm>
          <a:prstGeom prst="rect">
            <a:avLst/>
          </a:prstGeom>
        </p:spPr>
      </p:pic>
      <p:sp>
        <p:nvSpPr>
          <p:cNvPr id="8" name="Rectangle 7">
            <a:extLst>
              <a:ext uri="{FF2B5EF4-FFF2-40B4-BE49-F238E27FC236}">
                <a16:creationId xmlns:a16="http://schemas.microsoft.com/office/drawing/2014/main" id="{C3E43173-5E46-7D43-89BD-5C8FF57F8683}"/>
              </a:ext>
            </a:extLst>
          </p:cNvPr>
          <p:cNvSpPr/>
          <p:nvPr/>
        </p:nvSpPr>
        <p:spPr>
          <a:xfrm>
            <a:off x="2774731" y="6130169"/>
            <a:ext cx="9417269" cy="727831"/>
          </a:xfrm>
          <a:prstGeom prst="rect">
            <a:avLst/>
          </a:prstGeom>
          <a:solidFill>
            <a:srgbClr val="C4D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72922BE-C07C-144D-8182-977DB220B353}"/>
              </a:ext>
            </a:extLst>
          </p:cNvPr>
          <p:cNvPicPr>
            <a:picLocks noChangeAspect="1"/>
          </p:cNvPicPr>
          <p:nvPr/>
        </p:nvPicPr>
        <p:blipFill>
          <a:blip r:embed="rId3"/>
          <a:stretch>
            <a:fillRect/>
          </a:stretch>
        </p:blipFill>
        <p:spPr>
          <a:xfrm>
            <a:off x="7734767" y="6295697"/>
            <a:ext cx="4265118" cy="421623"/>
          </a:xfrm>
          <a:prstGeom prst="rect">
            <a:avLst/>
          </a:prstGeom>
        </p:spPr>
      </p:pic>
    </p:spTree>
    <p:extLst>
      <p:ext uri="{BB962C8B-B14F-4D97-AF65-F5344CB8AC3E}">
        <p14:creationId xmlns:p14="http://schemas.microsoft.com/office/powerpoint/2010/main" val="344956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E11FEC-6F2E-4BD3-BC2A-5B699B6BE4D8}" type="datetimeFigureOut">
              <a:rPr lang="en-GB" smtClean="0"/>
              <a:t>03/02/2022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F2DFDC-D54F-4065-9533-41C1062AC202}" type="slidenum">
              <a:rPr lang="en-GB" smtClean="0"/>
              <a:t>‹#›</a:t>
            </a:fld>
            <a:endParaRPr lang="en-GB"/>
          </a:p>
        </p:txBody>
      </p:sp>
    </p:spTree>
    <p:extLst>
      <p:ext uri="{BB962C8B-B14F-4D97-AF65-F5344CB8AC3E}">
        <p14:creationId xmlns:p14="http://schemas.microsoft.com/office/powerpoint/2010/main" val="1185586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1E11FEC-6F2E-4BD3-BC2A-5B699B6BE4D8}" type="datetimeFigureOut">
              <a:rPr lang="en-GB" smtClean="0"/>
              <a:t>03/02/2022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F2DFDC-D54F-4065-9533-41C1062AC202}" type="slidenum">
              <a:rPr lang="en-GB" smtClean="0"/>
              <a:t>‹#›</a:t>
            </a:fld>
            <a:endParaRPr lang="en-GB"/>
          </a:p>
        </p:txBody>
      </p:sp>
    </p:spTree>
    <p:extLst>
      <p:ext uri="{BB962C8B-B14F-4D97-AF65-F5344CB8AC3E}">
        <p14:creationId xmlns:p14="http://schemas.microsoft.com/office/powerpoint/2010/main" val="3705894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1E11FEC-6F2E-4BD3-BC2A-5B699B6BE4D8}" type="datetimeFigureOut">
              <a:rPr lang="en-GB" smtClean="0"/>
              <a:t>03/02/2022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FF2DFDC-D54F-4065-9533-41C1062AC202}" type="slidenum">
              <a:rPr lang="en-GB" smtClean="0"/>
              <a:t>‹#›</a:t>
            </a:fld>
            <a:endParaRPr lang="en-GB"/>
          </a:p>
        </p:txBody>
      </p:sp>
    </p:spTree>
    <p:extLst>
      <p:ext uri="{BB962C8B-B14F-4D97-AF65-F5344CB8AC3E}">
        <p14:creationId xmlns:p14="http://schemas.microsoft.com/office/powerpoint/2010/main" val="3330516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1E11FEC-6F2E-4BD3-BC2A-5B699B6BE4D8}" type="datetimeFigureOut">
              <a:rPr lang="en-GB" smtClean="0"/>
              <a:t>03/02/2022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FF2DFDC-D54F-4065-9533-41C1062AC202}" type="slidenum">
              <a:rPr lang="en-GB" smtClean="0"/>
              <a:t>‹#›</a:t>
            </a:fld>
            <a:endParaRPr lang="en-GB"/>
          </a:p>
        </p:txBody>
      </p:sp>
    </p:spTree>
    <p:extLst>
      <p:ext uri="{BB962C8B-B14F-4D97-AF65-F5344CB8AC3E}">
        <p14:creationId xmlns:p14="http://schemas.microsoft.com/office/powerpoint/2010/main" val="2900182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E11FEC-6F2E-4BD3-BC2A-5B699B6BE4D8}" type="datetimeFigureOut">
              <a:rPr lang="en-GB" smtClean="0"/>
              <a:t>03/02/2022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FF2DFDC-D54F-4065-9533-41C1062AC202}" type="slidenum">
              <a:rPr lang="en-GB" smtClean="0"/>
              <a:t>‹#›</a:t>
            </a:fld>
            <a:endParaRPr lang="en-GB"/>
          </a:p>
        </p:txBody>
      </p:sp>
    </p:spTree>
    <p:extLst>
      <p:ext uri="{BB962C8B-B14F-4D97-AF65-F5344CB8AC3E}">
        <p14:creationId xmlns:p14="http://schemas.microsoft.com/office/powerpoint/2010/main" val="529636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E11FEC-6F2E-4BD3-BC2A-5B699B6BE4D8}" type="datetimeFigureOut">
              <a:rPr lang="en-GB" smtClean="0"/>
              <a:t>03/02/2022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F2DFDC-D54F-4065-9533-41C1062AC202}" type="slidenum">
              <a:rPr lang="en-GB" smtClean="0"/>
              <a:t>‹#›</a:t>
            </a:fld>
            <a:endParaRPr lang="en-GB"/>
          </a:p>
        </p:txBody>
      </p:sp>
    </p:spTree>
    <p:extLst>
      <p:ext uri="{BB962C8B-B14F-4D97-AF65-F5344CB8AC3E}">
        <p14:creationId xmlns:p14="http://schemas.microsoft.com/office/powerpoint/2010/main" val="1826715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E11FEC-6F2E-4BD3-BC2A-5B699B6BE4D8}" type="datetimeFigureOut">
              <a:rPr lang="en-GB" smtClean="0"/>
              <a:t>03/02/2022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F2DFDC-D54F-4065-9533-41C1062AC202}" type="slidenum">
              <a:rPr lang="en-GB" smtClean="0"/>
              <a:t>‹#›</a:t>
            </a:fld>
            <a:endParaRPr lang="en-GB"/>
          </a:p>
        </p:txBody>
      </p:sp>
    </p:spTree>
    <p:extLst>
      <p:ext uri="{BB962C8B-B14F-4D97-AF65-F5344CB8AC3E}">
        <p14:creationId xmlns:p14="http://schemas.microsoft.com/office/powerpoint/2010/main" val="4237210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E11FEC-6F2E-4BD3-BC2A-5B699B6BE4D8}" type="datetimeFigureOut">
              <a:rPr lang="en-GB" smtClean="0"/>
              <a:t>03/02/2022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2DFDC-D54F-4065-9533-41C1062AC202}" type="slidenum">
              <a:rPr lang="en-GB" smtClean="0"/>
              <a:t>‹#›</a:t>
            </a:fld>
            <a:endParaRPr lang="en-GB"/>
          </a:p>
        </p:txBody>
      </p:sp>
    </p:spTree>
    <p:extLst>
      <p:ext uri="{BB962C8B-B14F-4D97-AF65-F5344CB8AC3E}">
        <p14:creationId xmlns:p14="http://schemas.microsoft.com/office/powerpoint/2010/main" val="11453954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ourworldindata.org/energy-acces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ourworldindata.org/energy-acces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4D4DE"/>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97263" y="1672713"/>
            <a:ext cx="10397474" cy="2317396"/>
          </a:xfrm>
          <a:solidFill>
            <a:srgbClr val="C4D4DD">
              <a:alpha val="67000"/>
            </a:srgbClr>
          </a:solidFill>
        </p:spPr>
        <p:txBody>
          <a:bodyPr>
            <a:noAutofit/>
          </a:bodyPr>
          <a:lstStyle/>
          <a:p>
            <a:r>
              <a:rPr lang="en-GB" sz="3600" b="1" dirty="0">
                <a:latin typeface="Arial Rounded MT Bold" panose="020F0704030504030204" pitchFamily="34" charset="0"/>
              </a:rPr>
              <a:t>Of monopolies and mini grids: the evolving governance of decentralised electricity in Kenya, Tanzania, Nigeria and Senegal.</a:t>
            </a:r>
            <a:endParaRPr lang="en-GB" sz="3600" b="1" dirty="0">
              <a:solidFill>
                <a:schemeClr val="accent5">
                  <a:lumMod val="75000"/>
                </a:schemeClr>
              </a:solidFill>
            </a:endParaRPr>
          </a:p>
        </p:txBody>
      </p:sp>
      <p:sp>
        <p:nvSpPr>
          <p:cNvPr id="3" name="Subtitle 2"/>
          <p:cNvSpPr>
            <a:spLocks noGrp="1"/>
          </p:cNvSpPr>
          <p:nvPr>
            <p:ph type="subTitle" idx="1"/>
          </p:nvPr>
        </p:nvSpPr>
        <p:spPr>
          <a:xfrm>
            <a:off x="1828016" y="4845827"/>
            <a:ext cx="9144000" cy="678919"/>
          </a:xfrm>
          <a:solidFill>
            <a:srgbClr val="C4D4DD">
              <a:alpha val="60000"/>
            </a:srgbClr>
          </a:solidFill>
        </p:spPr>
        <p:txBody>
          <a:bodyPr>
            <a:normAutofit/>
          </a:bodyPr>
          <a:lstStyle/>
          <a:p>
            <a:r>
              <a:rPr lang="en-GB" b="1" dirty="0" err="1">
                <a:latin typeface="+mj-lt"/>
              </a:rPr>
              <a:t>Dr.</a:t>
            </a:r>
            <a:r>
              <a:rPr lang="en-GB" b="1" dirty="0">
                <a:latin typeface="+mj-lt"/>
              </a:rPr>
              <a:t> Lucy Baker</a:t>
            </a:r>
          </a:p>
        </p:txBody>
      </p:sp>
      <p:sp>
        <p:nvSpPr>
          <p:cNvPr id="10" name="AutoShape 4" descr="Home">
            <a:extLst>
              <a:ext uri="{FF2B5EF4-FFF2-40B4-BE49-F238E27FC236}">
                <a16:creationId xmlns:a16="http://schemas.microsoft.com/office/drawing/2014/main" id="{72922D7B-F59D-48A9-847E-0B4043B19C54}"/>
              </a:ext>
            </a:extLst>
          </p:cNvPr>
          <p:cNvSpPr>
            <a:spLocks noChangeAspect="1" noChangeArrowheads="1"/>
          </p:cNvSpPr>
          <p:nvPr/>
        </p:nvSpPr>
        <p:spPr bwMode="auto">
          <a:xfrm>
            <a:off x="8952270" y="1044677"/>
            <a:ext cx="2462982" cy="125607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a:extLst>
              <a:ext uri="{FF2B5EF4-FFF2-40B4-BE49-F238E27FC236}">
                <a16:creationId xmlns:a16="http://schemas.microsoft.com/office/drawing/2014/main" id="{8EE57C72-FF55-46F0-B1ED-3000BAF1EE87}"/>
              </a:ext>
            </a:extLst>
          </p:cNvPr>
          <p:cNvPicPr>
            <a:picLocks noChangeAspect="1"/>
          </p:cNvPicPr>
          <p:nvPr/>
        </p:nvPicPr>
        <p:blipFill>
          <a:blip r:embed="rId2"/>
          <a:stretch>
            <a:fillRect/>
          </a:stretch>
        </p:blipFill>
        <p:spPr>
          <a:xfrm>
            <a:off x="2674744" y="5831586"/>
            <a:ext cx="6867911" cy="678919"/>
          </a:xfrm>
          <a:prstGeom prst="rect">
            <a:avLst/>
          </a:prstGeom>
        </p:spPr>
      </p:pic>
      <p:pic>
        <p:nvPicPr>
          <p:cNvPr id="11" name="Picture 10" descr="Graphical user interface, application&#10;&#10;Description automatically generated with medium confidence">
            <a:extLst>
              <a:ext uri="{FF2B5EF4-FFF2-40B4-BE49-F238E27FC236}">
                <a16:creationId xmlns:a16="http://schemas.microsoft.com/office/drawing/2014/main" id="{747E0235-BC78-4C0D-A1A0-3133B18B4FD8}"/>
              </a:ext>
            </a:extLst>
          </p:cNvPr>
          <p:cNvPicPr>
            <a:picLocks noChangeAspect="1"/>
          </p:cNvPicPr>
          <p:nvPr/>
        </p:nvPicPr>
        <p:blipFill>
          <a:blip r:embed="rId3"/>
          <a:stretch>
            <a:fillRect/>
          </a:stretch>
        </p:blipFill>
        <p:spPr>
          <a:xfrm>
            <a:off x="2976955" y="25361"/>
            <a:ext cx="6846122" cy="1795782"/>
          </a:xfrm>
          <a:prstGeom prst="rect">
            <a:avLst/>
          </a:prstGeom>
        </p:spPr>
      </p:pic>
    </p:spTree>
    <p:extLst>
      <p:ext uri="{BB962C8B-B14F-4D97-AF65-F5344CB8AC3E}">
        <p14:creationId xmlns:p14="http://schemas.microsoft.com/office/powerpoint/2010/main" val="2533710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8720D-0482-4D71-8D4B-A93E790212A8}"/>
              </a:ext>
            </a:extLst>
          </p:cNvPr>
          <p:cNvSpPr>
            <a:spLocks noGrp="1"/>
          </p:cNvSpPr>
          <p:nvPr>
            <p:ph type="title"/>
          </p:nvPr>
        </p:nvSpPr>
        <p:spPr>
          <a:xfrm>
            <a:off x="838200" y="365125"/>
            <a:ext cx="10515600" cy="969153"/>
          </a:xfrm>
        </p:spPr>
        <p:txBody>
          <a:bodyPr>
            <a:normAutofit/>
          </a:bodyPr>
          <a:lstStyle/>
          <a:p>
            <a:pPr algn="ctr"/>
            <a:r>
              <a:rPr lang="en-GB" sz="4000" dirty="0">
                <a:latin typeface="Arial Rounded MT Bold" panose="020F0704030504030204" pitchFamily="34" charset="0"/>
              </a:rPr>
              <a:t>Third generation mini-grids</a:t>
            </a:r>
          </a:p>
        </p:txBody>
      </p:sp>
      <p:sp>
        <p:nvSpPr>
          <p:cNvPr id="3" name="Content Placeholder 2">
            <a:extLst>
              <a:ext uri="{FF2B5EF4-FFF2-40B4-BE49-F238E27FC236}">
                <a16:creationId xmlns:a16="http://schemas.microsoft.com/office/drawing/2014/main" id="{0FB1C3D7-7C83-4F9B-8B88-CF490105A9FD}"/>
              </a:ext>
            </a:extLst>
          </p:cNvPr>
          <p:cNvSpPr>
            <a:spLocks noGrp="1"/>
          </p:cNvSpPr>
          <p:nvPr>
            <p:ph idx="1"/>
          </p:nvPr>
        </p:nvSpPr>
        <p:spPr>
          <a:xfrm>
            <a:off x="838200" y="1463040"/>
            <a:ext cx="10515600" cy="4713923"/>
          </a:xfrm>
        </p:spPr>
        <p:txBody>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Mini-grids in sub-Saharan Africa have been built, owned and operated under various models by various entities including state-owned utilities, public sector agencies, NGOs, local communities, the private sector, depending on political and socio-economic context of the country or region in question and the size and structure of the mini grid. </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Some of the largest developers of mini-grids thus far have been national utility companies, including TANESCO in Tanzania and KPLC in Kenya where mini grids have for the most part been hydro or diesel-powered respectively. </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Recent years have seen a growing shift to solar powered, or ‘third generation’ mini-grids, involving private sector developers and investors who are anticipated to drive future growth in the industry. </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This private sector development which began in Kenya in 2011 but is evolving in other countries in SSA. </a:t>
            </a:r>
          </a:p>
          <a:p>
            <a:endParaRPr lang="en-GB" dirty="0"/>
          </a:p>
        </p:txBody>
      </p:sp>
    </p:spTree>
    <p:extLst>
      <p:ext uri="{BB962C8B-B14F-4D97-AF65-F5344CB8AC3E}">
        <p14:creationId xmlns:p14="http://schemas.microsoft.com/office/powerpoint/2010/main" val="1534785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0B717-8824-40F1-BECC-19C8F64A331E}"/>
              </a:ext>
            </a:extLst>
          </p:cNvPr>
          <p:cNvSpPr>
            <a:spLocks noGrp="1"/>
          </p:cNvSpPr>
          <p:nvPr>
            <p:ph type="title"/>
          </p:nvPr>
        </p:nvSpPr>
        <p:spPr>
          <a:xfrm>
            <a:off x="838200" y="365125"/>
            <a:ext cx="10515600" cy="959822"/>
          </a:xfrm>
        </p:spPr>
        <p:txBody>
          <a:bodyPr>
            <a:normAutofit/>
          </a:bodyPr>
          <a:lstStyle/>
          <a:p>
            <a:pPr algn="ctr"/>
            <a:r>
              <a:rPr lang="en-GB" sz="4000" dirty="0">
                <a:latin typeface="Arial Rounded MT Bold" panose="020F0704030504030204" pitchFamily="34" charset="0"/>
              </a:rPr>
              <a:t>Research questions</a:t>
            </a:r>
          </a:p>
        </p:txBody>
      </p:sp>
      <p:sp>
        <p:nvSpPr>
          <p:cNvPr id="3" name="Content Placeholder 2">
            <a:extLst>
              <a:ext uri="{FF2B5EF4-FFF2-40B4-BE49-F238E27FC236}">
                <a16:creationId xmlns:a16="http://schemas.microsoft.com/office/drawing/2014/main" id="{81076C3E-CBC6-495F-A29B-03057D44D64B}"/>
              </a:ext>
            </a:extLst>
          </p:cNvPr>
          <p:cNvSpPr>
            <a:spLocks noGrp="1"/>
          </p:cNvSpPr>
          <p:nvPr>
            <p:ph idx="1"/>
          </p:nvPr>
        </p:nvSpPr>
        <p:spPr>
          <a:xfrm>
            <a:off x="1296784" y="1662545"/>
            <a:ext cx="9709267" cy="4514418"/>
          </a:xfrm>
        </p:spPr>
        <p:txBody>
          <a:bodyPr>
            <a:normAutofit/>
          </a:bodyPr>
          <a:lstStyle/>
          <a:p>
            <a:pPr marL="354013" indent="-354013">
              <a:lnSpc>
                <a:spcPct val="100000"/>
              </a:lnSpc>
              <a:spcBef>
                <a:spcPts val="600"/>
              </a:spcBef>
              <a:spcAft>
                <a:spcPts val="600"/>
              </a:spcAft>
            </a:pPr>
            <a:r>
              <a:rPr lang="en-GB" sz="2000" i="1" dirty="0">
                <a:effectLst/>
                <a:latin typeface="Calibri" panose="020F0502020204030204" pitchFamily="34" charset="0"/>
                <a:ea typeface="Calibri" panose="020F0502020204030204" pitchFamily="34" charset="0"/>
                <a:cs typeface="Times New Roman" panose="02020603050405020304" pitchFamily="18" charset="0"/>
              </a:rPr>
              <a:t>What are the key institutions, actors and processes involved in electricity governance at the national level?</a:t>
            </a:r>
          </a:p>
          <a:p>
            <a:pPr marL="354013" indent="-354013">
              <a:lnSpc>
                <a:spcPct val="100000"/>
              </a:lnSpc>
              <a:spcBef>
                <a:spcPts val="600"/>
              </a:spcBef>
              <a:spcAft>
                <a:spcPts val="600"/>
              </a:spcAft>
            </a:pPr>
            <a:r>
              <a:rPr lang="en-GB" sz="2000" i="1" dirty="0">
                <a:effectLst/>
                <a:latin typeface="Calibri" panose="020F0502020204030204" pitchFamily="34" charset="0"/>
                <a:ea typeface="Calibri" panose="020F0502020204030204" pitchFamily="34" charset="0"/>
                <a:cs typeface="Times New Roman" panose="02020603050405020304" pitchFamily="18" charset="0"/>
              </a:rPr>
              <a:t>What regulatory and policy frameworks for mini grids have been introduced thus far? </a:t>
            </a:r>
          </a:p>
          <a:p>
            <a:pPr marL="354013" indent="-354013">
              <a:lnSpc>
                <a:spcPct val="100000"/>
              </a:lnSpc>
              <a:spcBef>
                <a:spcPts val="600"/>
              </a:spcBef>
              <a:spcAft>
                <a:spcPts val="600"/>
              </a:spcAft>
            </a:pPr>
            <a:r>
              <a:rPr lang="en-GB" sz="2000" i="1" dirty="0">
                <a:effectLst/>
                <a:latin typeface="Calibri" panose="020F0502020204030204" pitchFamily="34" charset="0"/>
                <a:ea typeface="Calibri" panose="020F0502020204030204" pitchFamily="34" charset="0"/>
                <a:cs typeface="Times New Roman" panose="02020603050405020304" pitchFamily="18" charset="0"/>
              </a:rPr>
              <a:t>What key regulatory challenges remain for the future deployment of mini grids?</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GB" sz="3200" b="1" dirty="0"/>
          </a:p>
        </p:txBody>
      </p:sp>
    </p:spTree>
    <p:extLst>
      <p:ext uri="{BB962C8B-B14F-4D97-AF65-F5344CB8AC3E}">
        <p14:creationId xmlns:p14="http://schemas.microsoft.com/office/powerpoint/2010/main" val="3386547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AA10D-E70B-44AB-8F3A-933D8C532511}"/>
              </a:ext>
            </a:extLst>
          </p:cNvPr>
          <p:cNvSpPr>
            <a:spLocks noGrp="1"/>
          </p:cNvSpPr>
          <p:nvPr>
            <p:ph type="title"/>
          </p:nvPr>
        </p:nvSpPr>
        <p:spPr>
          <a:xfrm>
            <a:off x="838200" y="232124"/>
            <a:ext cx="10515600" cy="795081"/>
          </a:xfrm>
        </p:spPr>
        <p:txBody>
          <a:bodyPr>
            <a:normAutofit/>
          </a:bodyPr>
          <a:lstStyle/>
          <a:p>
            <a:pPr algn="ctr"/>
            <a:r>
              <a:rPr lang="en-GB" sz="4000" dirty="0">
                <a:latin typeface="Arial Rounded MT Bold" panose="020F0704030504030204" pitchFamily="34" charset="0"/>
              </a:rPr>
              <a:t>Kenya</a:t>
            </a:r>
          </a:p>
        </p:txBody>
      </p:sp>
      <p:sp>
        <p:nvSpPr>
          <p:cNvPr id="3" name="Content Placeholder 2">
            <a:extLst>
              <a:ext uri="{FF2B5EF4-FFF2-40B4-BE49-F238E27FC236}">
                <a16:creationId xmlns:a16="http://schemas.microsoft.com/office/drawing/2014/main" id="{E5636B43-B6C6-488D-8E76-C57D678A87CA}"/>
              </a:ext>
            </a:extLst>
          </p:cNvPr>
          <p:cNvSpPr>
            <a:spLocks noGrp="1"/>
          </p:cNvSpPr>
          <p:nvPr>
            <p:ph idx="1"/>
          </p:nvPr>
        </p:nvSpPr>
        <p:spPr>
          <a:xfrm>
            <a:off x="648393" y="1029531"/>
            <a:ext cx="11022676" cy="5423695"/>
          </a:xfrm>
        </p:spPr>
        <p:txBody>
          <a:bodyPr>
            <a:normAutofit/>
          </a:bodyPr>
          <a:lstStyle/>
          <a:p>
            <a:pPr marL="354013" indent="-354013">
              <a:lnSpc>
                <a:spcPct val="110000"/>
              </a:lnSpc>
              <a:spcBef>
                <a:spcPts val="600"/>
              </a:spcBef>
              <a:spcAft>
                <a:spcPts val="6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Highest levels of electricity access and one of most ambitious power sectors in East Africa</a:t>
            </a:r>
          </a:p>
          <a:p>
            <a:pPr marL="354013" indent="-354013">
              <a:lnSpc>
                <a:spcPct val="110000"/>
              </a:lnSpc>
              <a:spcBef>
                <a:spcPts val="600"/>
              </a:spcBef>
              <a:spcAft>
                <a:spcPts val="6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‘Kenya Vision 2030′ plan, launched in 2008, aim of universal electricity access by 2022 and middle-income country status by 2030 </a:t>
            </a:r>
          </a:p>
          <a:p>
            <a:pPr marL="354013" indent="-354013">
              <a:lnSpc>
                <a:spcPct val="110000"/>
              </a:lnSpc>
              <a:spcBef>
                <a:spcPts val="600"/>
              </a:spcBef>
              <a:spcAft>
                <a:spcPts val="6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Connectivity rose from 20% in 2013 to almost 85% of population in 2019.  Urban and rural electricity at approximately 100 % and 79% respectively (IEA 2019). </a:t>
            </a:r>
          </a:p>
          <a:p>
            <a:pPr marL="354013" indent="-354013">
              <a:lnSpc>
                <a:spcPct val="110000"/>
              </a:lnSpc>
              <a:spcBef>
                <a:spcPts val="600"/>
              </a:spcBef>
              <a:spcAft>
                <a:spcPts val="6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Donor supported, government run rapid grid extension programmes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e.g</a:t>
            </a:r>
            <a:r>
              <a:rPr lang="en-US" sz="1400" dirty="0">
                <a:effectLst/>
                <a:latin typeface="Calibri" panose="020F0502020204030204" pitchFamily="34" charset="0"/>
                <a:ea typeface="Calibri" panose="020F0502020204030204" pitchFamily="34" charset="0"/>
                <a:cs typeface="Times New Roman" panose="02020603050405020304" pitchFamily="18" charset="0"/>
              </a:rPr>
              <a:t> Last Mile Programme), and to a lesser extent through the introduction of SHSs. </a:t>
            </a:r>
          </a:p>
          <a:p>
            <a:pPr marL="354013" indent="-354013">
              <a:lnSpc>
                <a:spcPct val="110000"/>
              </a:lnSpc>
              <a:spcBef>
                <a:spcPts val="600"/>
              </a:spcBef>
              <a:spcAft>
                <a:spcPts val="6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8.1 million people in Kenya are without electricity access.</a:t>
            </a:r>
          </a:p>
          <a:p>
            <a:pPr marL="354013" indent="-354013">
              <a:lnSpc>
                <a:spcPct val="110000"/>
              </a:lnSpc>
              <a:spcBef>
                <a:spcPts val="600"/>
              </a:spcBef>
              <a:spcAft>
                <a:spcPts val="6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One of most successful markets for off-grid solar PV and global leader in PAYGO mobile payment for SHSs (alongside Tanzania) but mini grid sector much less developed. </a:t>
            </a:r>
          </a:p>
          <a:p>
            <a:pPr marL="354013" indent="-354013">
              <a:lnSpc>
                <a:spcPct val="110000"/>
              </a:lnSpc>
              <a:spcBef>
                <a:spcPts val="600"/>
              </a:spcBef>
              <a:spcAft>
                <a:spcPts val="600"/>
              </a:spcAft>
            </a:pPr>
            <a:r>
              <a:rPr lang="en-GB" sz="1400" dirty="0">
                <a:latin typeface="Calibri" panose="020F0502020204030204" pitchFamily="34" charset="0"/>
                <a:ea typeface="Calibri" panose="020F0502020204030204" pitchFamily="34" charset="0"/>
                <a:cs typeface="Times New Roman" panose="02020603050405020304" pitchFamily="18" charset="0"/>
              </a:rPr>
              <a:t>R</a:t>
            </a:r>
            <a:r>
              <a:rPr lang="en-GB" sz="1400" dirty="0">
                <a:effectLst/>
                <a:latin typeface="Calibri" panose="020F0502020204030204" pitchFamily="34" charset="0"/>
                <a:ea typeface="Calibri" panose="020F0502020204030204" pitchFamily="34" charset="0"/>
                <a:cs typeface="Times New Roman" panose="02020603050405020304" pitchFamily="18" charset="0"/>
              </a:rPr>
              <a:t>ural electrification agency (REA) established in 2007. </a:t>
            </a:r>
          </a:p>
          <a:p>
            <a:pPr marL="354013" indent="-354013">
              <a:lnSpc>
                <a:spcPct val="110000"/>
              </a:lnSpc>
              <a:spcBef>
                <a:spcPts val="600"/>
              </a:spcBef>
              <a:spcAft>
                <a:spcPts val="6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State-owned electricity sector partially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privatised</a:t>
            </a:r>
            <a:r>
              <a:rPr lang="en-US" sz="1400" dirty="0">
                <a:effectLst/>
                <a:latin typeface="Calibri" panose="020F0502020204030204" pitchFamily="34" charset="0"/>
                <a:ea typeface="Calibri" panose="020F0502020204030204" pitchFamily="34" charset="0"/>
                <a:cs typeface="Times New Roman" panose="02020603050405020304" pitchFamily="18" charset="0"/>
              </a:rPr>
              <a:t> following reforms in 1990s.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KenGen</a:t>
            </a:r>
            <a:r>
              <a:rPr lang="en-US" sz="1400" dirty="0">
                <a:effectLst/>
                <a:latin typeface="Calibri" panose="020F0502020204030204" pitchFamily="34" charset="0"/>
                <a:ea typeface="Calibri" panose="020F0502020204030204" pitchFamily="34" charset="0"/>
                <a:cs typeface="Times New Roman" panose="02020603050405020304" pitchFamily="18" charset="0"/>
              </a:rPr>
              <a:t> PLC (majority of hydro generation); KPLC owns transmission grid, single buyer of electricity, sole distributor and retailer of electricity;  KETRACO, the state-owned transmission company, shares transmission ownership and operations with KPLC. </a:t>
            </a:r>
          </a:p>
          <a:p>
            <a:pPr marL="354013" indent="-354013">
              <a:lnSpc>
                <a:spcPct val="110000"/>
              </a:lnSpc>
              <a:spcBef>
                <a:spcPts val="600"/>
              </a:spcBef>
              <a:spcAft>
                <a:spcPts val="6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Until recently, rural electrification efforts largely prioritised industrial and productive sectors. Demand from low-income rural households considered too low to be financially viable. In 2018 Kenya National Electrification Strategy, government reaffirmed intention to achieve universal electricity access by 2022, through on-grid, off-grid and small-scale solutions to remote rural and/or underserved peri-urban locations.</a:t>
            </a:r>
          </a:p>
          <a:p>
            <a:endParaRPr lang="en-GB" sz="1400" dirty="0"/>
          </a:p>
        </p:txBody>
      </p:sp>
    </p:spTree>
    <p:extLst>
      <p:ext uri="{BB962C8B-B14F-4D97-AF65-F5344CB8AC3E}">
        <p14:creationId xmlns:p14="http://schemas.microsoft.com/office/powerpoint/2010/main" val="1962774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DD227-EEFE-46FD-869C-F034D86216D3}"/>
              </a:ext>
            </a:extLst>
          </p:cNvPr>
          <p:cNvSpPr>
            <a:spLocks noGrp="1"/>
          </p:cNvSpPr>
          <p:nvPr>
            <p:ph type="title"/>
          </p:nvPr>
        </p:nvSpPr>
        <p:spPr>
          <a:xfrm>
            <a:off x="838200" y="265375"/>
            <a:ext cx="10515600" cy="838524"/>
          </a:xfrm>
        </p:spPr>
        <p:txBody>
          <a:bodyPr>
            <a:normAutofit/>
          </a:bodyPr>
          <a:lstStyle/>
          <a:p>
            <a:pPr algn="ctr"/>
            <a:r>
              <a:rPr lang="en-GB" sz="4000" dirty="0">
                <a:latin typeface="Arial Rounded MT Bold" panose="020F0704030504030204" pitchFamily="34" charset="0"/>
              </a:rPr>
              <a:t>Kenya</a:t>
            </a:r>
          </a:p>
        </p:txBody>
      </p:sp>
      <p:sp>
        <p:nvSpPr>
          <p:cNvPr id="3" name="Content Placeholder 2">
            <a:extLst>
              <a:ext uri="{FF2B5EF4-FFF2-40B4-BE49-F238E27FC236}">
                <a16:creationId xmlns:a16="http://schemas.microsoft.com/office/drawing/2014/main" id="{A9D85231-FD57-4925-A1B4-6EA6D377EED4}"/>
              </a:ext>
            </a:extLst>
          </p:cNvPr>
          <p:cNvSpPr>
            <a:spLocks noGrp="1"/>
          </p:cNvSpPr>
          <p:nvPr>
            <p:ph idx="1"/>
          </p:nvPr>
        </p:nvSpPr>
        <p:spPr>
          <a:xfrm>
            <a:off x="631767" y="1120525"/>
            <a:ext cx="11188931" cy="5486399"/>
          </a:xfrm>
        </p:spPr>
        <p:txBody>
          <a:bodyPr>
            <a:normAutofit fontScale="55000" lnSpcReduction="20000"/>
          </a:bodyPr>
          <a:lstStyle/>
          <a:p>
            <a:pPr marL="354013" indent="-354013">
              <a:lnSpc>
                <a:spcPct val="120000"/>
              </a:lnSpc>
              <a:spcBef>
                <a:spcPts val="600"/>
              </a:spcBef>
              <a:spcAft>
                <a:spcPts val="600"/>
              </a:spcAft>
            </a:pPr>
            <a:r>
              <a:rPr lang="en-US" sz="2500" dirty="0">
                <a:effectLst/>
                <a:latin typeface="Calibri" panose="020F0502020204030204" pitchFamily="34" charset="0"/>
                <a:ea typeface="Calibri" panose="020F0502020204030204" pitchFamily="34" charset="0"/>
                <a:cs typeface="Times New Roman" panose="02020603050405020304" pitchFamily="18" charset="0"/>
              </a:rPr>
              <a:t>Regulator (Energy and Petroleum Regulatory Authority)</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a:effectLst/>
                <a:latin typeface="Calibri" panose="020F0502020204030204" pitchFamily="34" charset="0"/>
                <a:ea typeface="Calibri" panose="020F0502020204030204" pitchFamily="34" charset="0"/>
                <a:cs typeface="Times New Roman" panose="02020603050405020304" pitchFamily="18" charset="0"/>
              </a:rPr>
              <a:t>various challenges over the years including tensions with KPLC. </a:t>
            </a:r>
          </a:p>
          <a:p>
            <a:pPr marL="354013" indent="-354013">
              <a:lnSpc>
                <a:spcPct val="120000"/>
              </a:lnSpc>
              <a:spcBef>
                <a:spcPts val="600"/>
              </a:spcBef>
              <a:spcAft>
                <a:spcPts val="600"/>
              </a:spcAft>
            </a:pPr>
            <a:r>
              <a:rPr lang="en-US" sz="2500" dirty="0">
                <a:effectLst/>
                <a:latin typeface="Calibri" panose="020F0502020204030204" pitchFamily="34" charset="0"/>
                <a:ea typeface="Calibri" panose="020F0502020204030204" pitchFamily="34" charset="0"/>
                <a:cs typeface="Times New Roman" panose="02020603050405020304" pitchFamily="18" charset="0"/>
              </a:rPr>
              <a:t>Despite the regulator’s apparent independence, it is in reality </a:t>
            </a:r>
            <a:r>
              <a:rPr lang="en-US" sz="2500" i="1" dirty="0">
                <a:effectLst/>
                <a:latin typeface="Calibri" panose="020F0502020204030204" pitchFamily="34" charset="0"/>
                <a:ea typeface="Calibri" panose="020F0502020204030204" pitchFamily="34" charset="0"/>
                <a:cs typeface="Times New Roman" panose="02020603050405020304" pitchFamily="18" charset="0"/>
              </a:rPr>
              <a:t>“dependent on being given clear policy frameworks by the </a:t>
            </a:r>
            <a:r>
              <a:rPr lang="en-US" sz="2500" i="1" dirty="0" err="1">
                <a:effectLst/>
                <a:latin typeface="Calibri" panose="020F0502020204030204" pitchFamily="34" charset="0"/>
                <a:ea typeface="Calibri" panose="020F0502020204030204" pitchFamily="34" charset="0"/>
                <a:cs typeface="Times New Roman" panose="02020603050405020304" pitchFamily="18" charset="0"/>
              </a:rPr>
              <a:t>MoEP</a:t>
            </a:r>
            <a:r>
              <a:rPr lang="en-US" sz="2500" i="1" dirty="0">
                <a:effectLst/>
                <a:latin typeface="Calibri" panose="020F0502020204030204" pitchFamily="34" charset="0"/>
                <a:ea typeface="Calibri" panose="020F0502020204030204" pitchFamily="34" charset="0"/>
                <a:cs typeface="Times New Roman" panose="02020603050405020304" pitchFamily="18" charset="0"/>
              </a:rPr>
              <a:t> in order to make cases that create precedents regarding regulatory issues”</a:t>
            </a:r>
            <a:r>
              <a:rPr lang="en-US" sz="2500" dirty="0">
                <a:effectLst/>
                <a:latin typeface="Calibri" panose="020F0502020204030204" pitchFamily="34" charset="0"/>
                <a:ea typeface="Calibri" panose="020F0502020204030204" pitchFamily="34" charset="0"/>
                <a:cs typeface="Times New Roman" panose="02020603050405020304" pitchFamily="18" charset="0"/>
              </a:rPr>
              <a:t> (Pedersen and Nygaard 2018:214).</a:t>
            </a:r>
          </a:p>
          <a:p>
            <a:pPr marL="354013" indent="-354013">
              <a:lnSpc>
                <a:spcPct val="120000"/>
              </a:lnSpc>
              <a:spcBef>
                <a:spcPts val="600"/>
              </a:spcBef>
              <a:spcAft>
                <a:spcPts val="600"/>
              </a:spcAft>
            </a:pPr>
            <a:r>
              <a:rPr lang="en-GB" sz="2500" dirty="0">
                <a:effectLst/>
                <a:latin typeface="Calibri" panose="020F0502020204030204" pitchFamily="34" charset="0"/>
                <a:ea typeface="Calibri" panose="020F0502020204030204" pitchFamily="34" charset="0"/>
                <a:cs typeface="Times New Roman" panose="02020603050405020304" pitchFamily="18" charset="0"/>
              </a:rPr>
              <a:t>Key challenge to the introduction of mini-grid regulation in Kenya has been resistance of KPLC to private and decentralised players in electricity: threat to monopoly control over distribution.</a:t>
            </a:r>
          </a:p>
          <a:p>
            <a:pPr marL="354013" indent="-354013">
              <a:lnSpc>
                <a:spcPct val="120000"/>
              </a:lnSpc>
              <a:spcBef>
                <a:spcPts val="600"/>
              </a:spcBef>
              <a:spcAft>
                <a:spcPts val="600"/>
              </a:spcAft>
            </a:pPr>
            <a:r>
              <a:rPr lang="en-GB" sz="2500" dirty="0">
                <a:effectLst/>
                <a:latin typeface="Calibri" panose="020F0502020204030204" pitchFamily="34" charset="0"/>
                <a:ea typeface="Calibri" panose="020F0502020204030204" pitchFamily="34" charset="0"/>
                <a:cs typeface="Times New Roman" panose="02020603050405020304" pitchFamily="18" charset="0"/>
              </a:rPr>
              <a:t>Despite this, regulator, ERC/EPRA has actively pursued private sector led mini-grid developments and hybrid public private models. Supported by GIZ ,ERC developed draft mini-grid framework up to 1 MW  (2017).</a:t>
            </a:r>
          </a:p>
          <a:p>
            <a:pPr marL="354013" indent="-354013">
              <a:lnSpc>
                <a:spcPct val="120000"/>
              </a:lnSpc>
              <a:spcBef>
                <a:spcPts val="600"/>
              </a:spcBef>
              <a:spcAft>
                <a:spcPts val="600"/>
              </a:spcAft>
            </a:pPr>
            <a:r>
              <a:rPr lang="en-GB" sz="2500" dirty="0">
                <a:effectLst/>
                <a:latin typeface="Calibri" panose="020F0502020204030204" pitchFamily="34" charset="0"/>
                <a:ea typeface="Calibri" panose="020F0502020204030204" pitchFamily="34" charset="0"/>
                <a:cs typeface="Times New Roman" panose="02020603050405020304" pitchFamily="18" charset="0"/>
              </a:rPr>
              <a:t>Established government-regulated, uniform tariff for all customers, made possible by a high level of cross subsidy from main grid to mini grid customers.  Draft regulations updated in April 2021 in collaboration with industry stakeholders to include licensing requirements, guidelines for operations, performance and reporting requirements.</a:t>
            </a:r>
          </a:p>
          <a:p>
            <a:pPr marL="354013" indent="-354013">
              <a:lnSpc>
                <a:spcPct val="120000"/>
              </a:lnSpc>
              <a:spcBef>
                <a:spcPts val="600"/>
              </a:spcBef>
              <a:spcAft>
                <a:spcPts val="600"/>
              </a:spcAft>
            </a:pPr>
            <a:r>
              <a:rPr lang="en-GB" sz="2500" dirty="0">
                <a:effectLst/>
                <a:latin typeface="Calibri" panose="020F0502020204030204" pitchFamily="34" charset="0"/>
                <a:ea typeface="Calibri" panose="020F0502020204030204" pitchFamily="34" charset="0"/>
                <a:cs typeface="Times New Roman" panose="02020603050405020304" pitchFamily="18" charset="0"/>
              </a:rPr>
              <a:t>Government and donor support to mini-grids previously focussed on large-scale urban/ peri-urban with growing demand, population growth and increasing productive activities. NGOs and community organisations previously involved in delivery of small-scale, village level mini grids. </a:t>
            </a:r>
          </a:p>
          <a:p>
            <a:pPr marL="354013" indent="-354013">
              <a:lnSpc>
                <a:spcPct val="120000"/>
              </a:lnSpc>
              <a:spcBef>
                <a:spcPts val="600"/>
              </a:spcBef>
              <a:spcAft>
                <a:spcPts val="600"/>
              </a:spcAft>
            </a:pPr>
            <a:r>
              <a:rPr lang="en-GB" sz="2500" dirty="0">
                <a:effectLst/>
                <a:latin typeface="Calibri" panose="020F0502020204030204" pitchFamily="34" charset="0"/>
                <a:ea typeface="Calibri" panose="020F0502020204030204" pitchFamily="34" charset="0"/>
                <a:cs typeface="Times New Roman" panose="02020603050405020304" pitchFamily="18" charset="0"/>
              </a:rPr>
              <a:t>Private companies </a:t>
            </a:r>
            <a:r>
              <a:rPr lang="en-GB" sz="2500" dirty="0" err="1">
                <a:effectLst/>
                <a:latin typeface="Calibri" panose="020F0502020204030204" pitchFamily="34" charset="0"/>
                <a:ea typeface="Calibri" panose="020F0502020204030204" pitchFamily="34" charset="0"/>
                <a:cs typeface="Times New Roman" panose="02020603050405020304" pitchFamily="18" charset="0"/>
              </a:rPr>
              <a:t>e.g</a:t>
            </a:r>
            <a:r>
              <a:rPr lang="en-GB" sz="2500" dirty="0">
                <a:effectLst/>
                <a:latin typeface="Calibri" panose="020F0502020204030204" pitchFamily="34" charset="0"/>
                <a:ea typeface="Calibri" panose="020F0502020204030204" pitchFamily="34" charset="0"/>
                <a:cs typeface="Times New Roman" panose="02020603050405020304" pitchFamily="18" charset="0"/>
              </a:rPr>
              <a:t> </a:t>
            </a:r>
            <a:r>
              <a:rPr lang="en-GB" sz="2500" dirty="0" err="1">
                <a:effectLst/>
                <a:latin typeface="Calibri" panose="020F0502020204030204" pitchFamily="34" charset="0"/>
                <a:ea typeface="Calibri" panose="020F0502020204030204" pitchFamily="34" charset="0"/>
                <a:cs typeface="Times New Roman" panose="02020603050405020304" pitchFamily="18" charset="0"/>
              </a:rPr>
              <a:t>PowerGen</a:t>
            </a:r>
            <a:r>
              <a:rPr lang="en-GB" sz="2500" dirty="0">
                <a:effectLst/>
                <a:latin typeface="Calibri" panose="020F0502020204030204" pitchFamily="34" charset="0"/>
                <a:ea typeface="Calibri" panose="020F0502020204030204" pitchFamily="34" charset="0"/>
                <a:cs typeface="Times New Roman" panose="02020603050405020304" pitchFamily="18" charset="0"/>
              </a:rPr>
              <a:t> Renewable Energy and </a:t>
            </a:r>
            <a:r>
              <a:rPr lang="en-GB" sz="2500" dirty="0" err="1">
                <a:effectLst/>
                <a:latin typeface="Calibri" panose="020F0502020204030204" pitchFamily="34" charset="0"/>
                <a:ea typeface="Calibri" panose="020F0502020204030204" pitchFamily="34" charset="0"/>
                <a:cs typeface="Times New Roman" panose="02020603050405020304" pitchFamily="18" charset="0"/>
              </a:rPr>
              <a:t>Powerhive</a:t>
            </a:r>
            <a:r>
              <a:rPr lang="en-GB" sz="2500" dirty="0">
                <a:effectLst/>
                <a:latin typeface="Calibri" panose="020F0502020204030204" pitchFamily="34" charset="0"/>
                <a:ea typeface="Calibri" panose="020F0502020204030204" pitchFamily="34" charset="0"/>
                <a:cs typeface="Times New Roman" panose="02020603050405020304" pitchFamily="18" charset="0"/>
              </a:rPr>
              <a:t> playing an increasingly important role (portfolio investments). </a:t>
            </a:r>
          </a:p>
          <a:p>
            <a:pPr marL="354013" indent="-354013">
              <a:lnSpc>
                <a:spcPct val="120000"/>
              </a:lnSpc>
              <a:spcBef>
                <a:spcPts val="600"/>
              </a:spcBef>
              <a:spcAft>
                <a:spcPts val="600"/>
              </a:spcAft>
            </a:pPr>
            <a:r>
              <a:rPr lang="en-GB" sz="2500" dirty="0">
                <a:effectLst/>
                <a:latin typeface="Calibri" panose="020F0502020204030204" pitchFamily="34" charset="0"/>
                <a:ea typeface="Calibri" panose="020F0502020204030204" pitchFamily="34" charset="0"/>
                <a:cs typeface="Times New Roman" panose="02020603050405020304" pitchFamily="18" charset="0"/>
              </a:rPr>
              <a:t>Diesel-fuelled mini grids belonging to KPLC gradually being replaced by third generation hybrid systems and allocated to IPPs or independent power distributors (IPDs) </a:t>
            </a:r>
          </a:p>
          <a:p>
            <a:pPr marL="354013" indent="-354013">
              <a:lnSpc>
                <a:spcPct val="120000"/>
              </a:lnSpc>
              <a:spcBef>
                <a:spcPts val="600"/>
              </a:spcBef>
              <a:spcAft>
                <a:spcPts val="600"/>
              </a:spcAft>
            </a:pPr>
            <a:r>
              <a:rPr lang="en-GB" sz="2500" dirty="0">
                <a:effectLst/>
                <a:latin typeface="Calibri" panose="020F0502020204030204" pitchFamily="34" charset="0"/>
                <a:ea typeface="Calibri" panose="020F0502020204030204" pitchFamily="34" charset="0"/>
                <a:cs typeface="Times New Roman" panose="02020603050405020304" pitchFamily="18" charset="0"/>
              </a:rPr>
              <a:t>But still considerable uncertainty. For instance, if mini-grid developer acquires a licence for a restricted area, developer will not be granted exclusive rights and KPLC still retains right to construct facilities within the same area.</a:t>
            </a:r>
          </a:p>
          <a:p>
            <a:pPr marL="354013" indent="-354013">
              <a:lnSpc>
                <a:spcPct val="120000"/>
              </a:lnSpc>
              <a:spcBef>
                <a:spcPts val="600"/>
              </a:spcBef>
              <a:spcAft>
                <a:spcPts val="600"/>
              </a:spcAft>
            </a:pPr>
            <a:endParaRPr lang="en-GB" sz="2500" dirty="0">
              <a:effectLst/>
              <a:latin typeface="Calibri" panose="020F0502020204030204" pitchFamily="34" charset="0"/>
              <a:ea typeface="Calibri" panose="020F0502020204030204" pitchFamily="34" charset="0"/>
              <a:cs typeface="Times New Roman" panose="02020603050405020304" pitchFamily="18" charset="0"/>
            </a:endParaRPr>
          </a:p>
          <a:p>
            <a:pPr marL="354013" indent="-354013"/>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34185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6713B-C5B0-4CC1-86EF-1368079A9A74}"/>
              </a:ext>
            </a:extLst>
          </p:cNvPr>
          <p:cNvSpPr>
            <a:spLocks noGrp="1"/>
          </p:cNvSpPr>
          <p:nvPr>
            <p:ph type="title"/>
          </p:nvPr>
        </p:nvSpPr>
        <p:spPr>
          <a:xfrm>
            <a:off x="838200" y="365125"/>
            <a:ext cx="10515600" cy="854075"/>
          </a:xfrm>
        </p:spPr>
        <p:txBody>
          <a:bodyPr>
            <a:normAutofit/>
          </a:bodyPr>
          <a:lstStyle/>
          <a:p>
            <a:pPr algn="ctr"/>
            <a:r>
              <a:rPr lang="en-GB" sz="4000" dirty="0">
                <a:latin typeface="Arial Rounded MT Bold" panose="020F0704030504030204" pitchFamily="34" charset="0"/>
              </a:rPr>
              <a:t>Tanzania</a:t>
            </a:r>
          </a:p>
        </p:txBody>
      </p:sp>
      <p:sp>
        <p:nvSpPr>
          <p:cNvPr id="3" name="Content Placeholder 2">
            <a:extLst>
              <a:ext uri="{FF2B5EF4-FFF2-40B4-BE49-F238E27FC236}">
                <a16:creationId xmlns:a16="http://schemas.microsoft.com/office/drawing/2014/main" id="{3C796074-C28A-48D1-B44B-541A7456C38A}"/>
              </a:ext>
            </a:extLst>
          </p:cNvPr>
          <p:cNvSpPr>
            <a:spLocks noGrp="1"/>
          </p:cNvSpPr>
          <p:nvPr>
            <p:ph idx="1"/>
          </p:nvPr>
        </p:nvSpPr>
        <p:spPr>
          <a:xfrm>
            <a:off x="838200" y="1528916"/>
            <a:ext cx="10723418" cy="5329084"/>
          </a:xfrm>
        </p:spPr>
        <p:txBody>
          <a:bodyPr>
            <a:noAutofit/>
          </a:bodyPr>
          <a:lstStyle/>
          <a:p>
            <a:pPr marL="342900" lvl="0" indent="-342900">
              <a:lnSpc>
                <a:spcPct val="100000"/>
              </a:lnSpc>
              <a:spcBef>
                <a:spcPts val="600"/>
              </a:spcBef>
              <a:spcAft>
                <a:spcPts val="600"/>
              </a:spcAft>
              <a:buFont typeface="Symbol" panose="05050102010706020507" pitchFamily="18" charset="2"/>
              <a:buChar char=""/>
            </a:pPr>
            <a:r>
              <a:rPr lang="en-GB" sz="1600" dirty="0">
                <a:effectLst/>
                <a:ea typeface="Calibri" panose="020F0502020204030204" pitchFamily="34" charset="0"/>
                <a:cs typeface="Times New Roman" panose="02020603050405020304" pitchFamily="18" charset="0"/>
              </a:rPr>
              <a:t>One of lowest electrification rates in East Africa, fewer than 40 per cent of Tanzania’s population had electricity access in 2019.</a:t>
            </a:r>
          </a:p>
          <a:p>
            <a:pPr marL="342900" lvl="0" indent="-342900">
              <a:lnSpc>
                <a:spcPct val="100000"/>
              </a:lnSpc>
              <a:spcBef>
                <a:spcPts val="600"/>
              </a:spcBef>
              <a:spcAft>
                <a:spcPts val="600"/>
              </a:spcAft>
              <a:buFont typeface="Symbol" panose="05050102010706020507" pitchFamily="18" charset="2"/>
              <a:buChar char=""/>
            </a:pPr>
            <a:r>
              <a:rPr lang="en-GB" sz="1600" dirty="0">
                <a:effectLst/>
                <a:ea typeface="Calibri" panose="020F0502020204030204" pitchFamily="34" charset="0"/>
                <a:cs typeface="Times New Roman" panose="02020603050405020304" pitchFamily="18" charset="0"/>
              </a:rPr>
              <a:t>Unstable electricity supply and transmission grid only extends to certain parts of country. Large areas (</a:t>
            </a:r>
            <a:r>
              <a:rPr lang="en-GB" sz="1600" dirty="0" err="1">
                <a:effectLst/>
                <a:ea typeface="Calibri" panose="020F0502020204030204" pitchFamily="34" charset="0"/>
                <a:cs typeface="Times New Roman" panose="02020603050405020304" pitchFamily="18" charset="0"/>
              </a:rPr>
              <a:t>espec</a:t>
            </a:r>
            <a:r>
              <a:rPr lang="en-GB" sz="1600" dirty="0">
                <a:effectLst/>
                <a:ea typeface="Calibri" panose="020F0502020204030204" pitchFamily="34" charset="0"/>
                <a:cs typeface="Times New Roman" panose="02020603050405020304" pitchFamily="18" charset="0"/>
              </a:rPr>
              <a:t> western and southern regions) where it does not reach.</a:t>
            </a:r>
          </a:p>
          <a:p>
            <a:pPr marL="342900" lvl="0" indent="-342900">
              <a:lnSpc>
                <a:spcPct val="100000"/>
              </a:lnSpc>
              <a:spcBef>
                <a:spcPts val="600"/>
              </a:spcBef>
              <a:spcAft>
                <a:spcPts val="600"/>
              </a:spcAft>
              <a:buFont typeface="Symbol" panose="05050102010706020507" pitchFamily="18" charset="2"/>
              <a:buChar char=""/>
            </a:pPr>
            <a:r>
              <a:rPr lang="en-GB" sz="1600" dirty="0">
                <a:effectLst/>
                <a:ea typeface="Calibri" panose="020F0502020204030204" pitchFamily="34" charset="0"/>
                <a:cs typeface="Times New Roman" panose="02020603050405020304" pitchFamily="18" charset="0"/>
              </a:rPr>
              <a:t>Generation, transmission, distribution dominated by vertically-integrated, state-owned monopoly utility TANESCO.</a:t>
            </a:r>
          </a:p>
          <a:p>
            <a:pPr marL="342900" lvl="0" indent="-342900">
              <a:lnSpc>
                <a:spcPct val="100000"/>
              </a:lnSpc>
              <a:spcBef>
                <a:spcPts val="600"/>
              </a:spcBef>
              <a:spcAft>
                <a:spcPts val="600"/>
              </a:spcAft>
              <a:buFont typeface="Symbol" panose="05050102010706020507" pitchFamily="18" charset="2"/>
              <a:buChar char=""/>
            </a:pPr>
            <a:r>
              <a:rPr lang="en-GB" sz="1600" dirty="0">
                <a:effectLst/>
                <a:ea typeface="Calibri" panose="020F0502020204030204" pitchFamily="34" charset="0"/>
                <a:cs typeface="Times New Roman" panose="02020603050405020304" pitchFamily="18" charset="0"/>
              </a:rPr>
              <a:t>Some standard model reforms implemented: 2007 introduction of an independent regulator, the Energy and Water Utilities Regulatory Authority (EWURA), sets electricity tariffs and oversees licensing; establishment of various IPPs and small power producers, including mini grids, with whom TANESCO has power purchase agreements. </a:t>
            </a:r>
          </a:p>
          <a:p>
            <a:pPr marL="342900" lvl="0" indent="-342900">
              <a:lnSpc>
                <a:spcPct val="100000"/>
              </a:lnSpc>
              <a:spcBef>
                <a:spcPts val="600"/>
              </a:spcBef>
              <a:spcAft>
                <a:spcPts val="600"/>
              </a:spcAft>
              <a:buFont typeface="Symbol" panose="05050102010706020507" pitchFamily="18" charset="2"/>
              <a:buChar char=""/>
            </a:pPr>
            <a:r>
              <a:rPr lang="en-GB" sz="1600" dirty="0">
                <a:effectLst/>
                <a:ea typeface="Calibri" panose="020F0502020204030204" pitchFamily="34" charset="0"/>
                <a:cs typeface="Times New Roman" panose="02020603050405020304" pitchFamily="18" charset="0"/>
              </a:rPr>
              <a:t>2008 Electricity Act, and 2014–2025 Electricity Supply Industry Reform Strategy sets out plans for the unbundling of the electricity sector as move towards privatisation.</a:t>
            </a:r>
          </a:p>
          <a:p>
            <a:pPr marL="342900" lvl="0" indent="-342900">
              <a:lnSpc>
                <a:spcPct val="100000"/>
              </a:lnSpc>
              <a:spcBef>
                <a:spcPts val="600"/>
              </a:spcBef>
              <a:spcAft>
                <a:spcPts val="600"/>
              </a:spcAft>
              <a:buFont typeface="Symbol" panose="05050102010706020507" pitchFamily="18" charset="2"/>
              <a:buChar char=""/>
            </a:pPr>
            <a:r>
              <a:rPr lang="en-GB" sz="1600" dirty="0">
                <a:effectLst/>
                <a:ea typeface="Calibri" panose="020F0502020204030204" pitchFamily="34" charset="0"/>
                <a:cs typeface="Times New Roman" panose="02020603050405020304" pitchFamily="18" charset="0"/>
              </a:rPr>
              <a:t>Ministry of Energy holds overall responsibility for energy policy and the governance of TANESCO. </a:t>
            </a:r>
          </a:p>
          <a:p>
            <a:pPr marL="342900" lvl="0" indent="-342900">
              <a:lnSpc>
                <a:spcPct val="100000"/>
              </a:lnSpc>
              <a:spcBef>
                <a:spcPts val="600"/>
              </a:spcBef>
              <a:spcAft>
                <a:spcPts val="600"/>
              </a:spcAft>
              <a:buFont typeface="Symbol" panose="05050102010706020507" pitchFamily="18" charset="2"/>
              <a:buChar char=""/>
            </a:pPr>
            <a:r>
              <a:rPr lang="en-GB" sz="1600" dirty="0">
                <a:effectLst/>
                <a:ea typeface="Calibri" panose="020F0502020204030204" pitchFamily="34" charset="0"/>
                <a:cs typeface="Times New Roman" panose="02020603050405020304" pitchFamily="18" charset="0"/>
              </a:rPr>
              <a:t>Rural Energy Agency (REA), established in 2007: mandate to scale up rural electrification and electricity access. Reports to the Ministry of Energy. </a:t>
            </a:r>
          </a:p>
        </p:txBody>
      </p:sp>
    </p:spTree>
    <p:extLst>
      <p:ext uri="{BB962C8B-B14F-4D97-AF65-F5344CB8AC3E}">
        <p14:creationId xmlns:p14="http://schemas.microsoft.com/office/powerpoint/2010/main" val="639670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293DB-5EA5-4AC7-BA8A-6538C29F1997}"/>
              </a:ext>
            </a:extLst>
          </p:cNvPr>
          <p:cNvSpPr>
            <a:spLocks noGrp="1"/>
          </p:cNvSpPr>
          <p:nvPr>
            <p:ph type="title"/>
          </p:nvPr>
        </p:nvSpPr>
        <p:spPr>
          <a:xfrm>
            <a:off x="838199" y="269753"/>
            <a:ext cx="10515600" cy="775416"/>
          </a:xfrm>
        </p:spPr>
        <p:txBody>
          <a:bodyPr>
            <a:normAutofit/>
          </a:bodyPr>
          <a:lstStyle/>
          <a:p>
            <a:pPr algn="ctr"/>
            <a:r>
              <a:rPr lang="en-GB" sz="4000" dirty="0">
                <a:latin typeface="Arial Rounded MT Bold" panose="020F0704030504030204" pitchFamily="34" charset="0"/>
              </a:rPr>
              <a:t>Tanzania</a:t>
            </a:r>
          </a:p>
        </p:txBody>
      </p:sp>
      <p:sp>
        <p:nvSpPr>
          <p:cNvPr id="3" name="Content Placeholder 2">
            <a:extLst>
              <a:ext uri="{FF2B5EF4-FFF2-40B4-BE49-F238E27FC236}">
                <a16:creationId xmlns:a16="http://schemas.microsoft.com/office/drawing/2014/main" id="{5297C22F-BFDD-478F-9179-2709071B99AB}"/>
              </a:ext>
            </a:extLst>
          </p:cNvPr>
          <p:cNvSpPr>
            <a:spLocks noGrp="1"/>
          </p:cNvSpPr>
          <p:nvPr>
            <p:ph idx="1"/>
          </p:nvPr>
        </p:nvSpPr>
        <p:spPr>
          <a:xfrm>
            <a:off x="443345" y="1045803"/>
            <a:ext cx="11305309" cy="5447071"/>
          </a:xfrm>
        </p:spPr>
        <p:txBody>
          <a:bodyPr>
            <a:normAutofit fontScale="25000" lnSpcReduction="20000"/>
          </a:bodyPr>
          <a:lstStyle/>
          <a:p>
            <a:pPr marL="342900" indent="-342900">
              <a:lnSpc>
                <a:spcPct val="120000"/>
              </a:lnSpc>
              <a:spcBef>
                <a:spcPts val="600"/>
              </a:spcBef>
              <a:spcAft>
                <a:spcPts val="600"/>
              </a:spcAft>
              <a:buFont typeface="Symbol" panose="05050102010706020507" pitchFamily="18" charset="2"/>
              <a:buChar char=""/>
            </a:pPr>
            <a:r>
              <a:rPr lang="en-GB" sz="6400" dirty="0">
                <a:effectLst/>
                <a:ea typeface="Calibri" panose="020F0502020204030204" pitchFamily="34" charset="0"/>
                <a:cs typeface="Times New Roman" panose="02020603050405020304" pitchFamily="18" charset="0"/>
              </a:rPr>
              <a:t>Tanzania (and Kenya) considered  success story for the deployment of SHSs. </a:t>
            </a:r>
          </a:p>
          <a:p>
            <a:pPr marL="342900" lvl="0" indent="-342900">
              <a:lnSpc>
                <a:spcPct val="120000"/>
              </a:lnSpc>
              <a:spcBef>
                <a:spcPts val="600"/>
              </a:spcBef>
              <a:spcAft>
                <a:spcPts val="600"/>
              </a:spcAft>
              <a:buFont typeface="Symbol" panose="05050102010706020507" pitchFamily="18" charset="2"/>
              <a:buChar char=""/>
            </a:pPr>
            <a:r>
              <a:rPr lang="en-GB" sz="6400" dirty="0">
                <a:effectLst/>
                <a:ea typeface="Calibri" panose="020F0502020204030204" pitchFamily="34" charset="0"/>
                <a:cs typeface="Times New Roman" panose="02020603050405020304" pitchFamily="18" charset="0"/>
              </a:rPr>
              <a:t>Regulatory environment for mini grids considered relatively strong. Developed with support and technical assistance from DFIs &amp; donors. </a:t>
            </a:r>
          </a:p>
          <a:p>
            <a:pPr marL="342900" lvl="0" indent="-342900">
              <a:lnSpc>
                <a:spcPct val="120000"/>
              </a:lnSpc>
              <a:spcBef>
                <a:spcPts val="600"/>
              </a:spcBef>
              <a:spcAft>
                <a:spcPts val="600"/>
              </a:spcAft>
              <a:buFont typeface="Symbol" panose="05050102010706020507" pitchFamily="18" charset="2"/>
              <a:buChar char=""/>
            </a:pPr>
            <a:r>
              <a:rPr lang="en-GB" sz="6400" dirty="0">
                <a:effectLst/>
                <a:latin typeface="Calibri" panose="020F0502020204030204" pitchFamily="34" charset="0"/>
                <a:ea typeface="Calibri" panose="020F0502020204030204" pitchFamily="34" charset="0"/>
                <a:cs typeface="Times New Roman" panose="02020603050405020304" pitchFamily="18" charset="0"/>
              </a:rPr>
              <a:t>But sector’s development recently hampered by an ‘overly complicated implementation process’, increasing insolvency of TANESCO, and government opposition.</a:t>
            </a:r>
          </a:p>
          <a:p>
            <a:pPr marL="342900" lvl="0" indent="-342900">
              <a:lnSpc>
                <a:spcPct val="120000"/>
              </a:lnSpc>
              <a:spcBef>
                <a:spcPts val="600"/>
              </a:spcBef>
              <a:spcAft>
                <a:spcPts val="600"/>
              </a:spcAft>
              <a:buFont typeface="Symbol" panose="05050102010706020507" pitchFamily="18" charset="2"/>
              <a:buChar char=""/>
            </a:pPr>
            <a:r>
              <a:rPr lang="en-GB" sz="6400" dirty="0">
                <a:effectLst/>
                <a:latin typeface="Calibri" panose="020F0502020204030204" pitchFamily="34" charset="0"/>
                <a:ea typeface="Calibri" panose="020F0502020204030204" pitchFamily="34" charset="0"/>
                <a:cs typeface="Times New Roman" panose="02020603050405020304" pitchFamily="18" charset="0"/>
              </a:rPr>
              <a:t>Since 2016, government has not allowed EWURA to raise TANESCO’s tariff which has been unable to meet its financial obligations to IPPs and SPPs due to its tariff being not cost-reflective.  Gov bail outs of TANESCO for several years.  </a:t>
            </a:r>
          </a:p>
          <a:p>
            <a:pPr marL="342900" lvl="0" indent="-342900">
              <a:lnSpc>
                <a:spcPct val="120000"/>
              </a:lnSpc>
              <a:spcBef>
                <a:spcPts val="600"/>
              </a:spcBef>
              <a:spcAft>
                <a:spcPts val="600"/>
              </a:spcAft>
              <a:buFont typeface="Symbol" panose="05050102010706020507" pitchFamily="18" charset="2"/>
              <a:buChar char=""/>
            </a:pPr>
            <a:r>
              <a:rPr lang="en-GB" sz="6400" i="1" dirty="0">
                <a:effectLst/>
                <a:latin typeface="Calibri" panose="020F0502020204030204" pitchFamily="34" charset="0"/>
                <a:ea typeface="Calibri" panose="020F0502020204030204" pitchFamily="34" charset="0"/>
                <a:cs typeface="Times New Roman" panose="02020603050405020304" pitchFamily="18" charset="0"/>
              </a:rPr>
              <a:t>“</a:t>
            </a:r>
            <a:r>
              <a:rPr lang="en-GB" sz="6400" i="1" dirty="0">
                <a:latin typeface="Calibri" panose="020F0502020204030204" pitchFamily="34" charset="0"/>
                <a:ea typeface="Calibri" panose="020F0502020204030204" pitchFamily="34" charset="0"/>
                <a:cs typeface="Times New Roman" panose="02020603050405020304" pitchFamily="18" charset="0"/>
              </a:rPr>
              <a:t>I</a:t>
            </a:r>
            <a:r>
              <a:rPr lang="en-GB" sz="6400" i="1" dirty="0">
                <a:effectLst/>
                <a:latin typeface="Calibri" panose="020F0502020204030204" pitchFamily="34" charset="0"/>
                <a:ea typeface="Calibri" panose="020F0502020204030204" pitchFamily="34" charset="0"/>
                <a:cs typeface="Times New Roman" panose="02020603050405020304" pitchFamily="18" charset="0"/>
              </a:rPr>
              <a:t>ssues concerning implementation and enforcement, as well as elements within the regulations themselves, have recently restricted private-sector investment in mini grids”</a:t>
            </a:r>
            <a:r>
              <a:rPr lang="en-GB" sz="6400" dirty="0">
                <a:effectLst/>
                <a:latin typeface="Calibri" panose="020F0502020204030204" pitchFamily="34" charset="0"/>
                <a:ea typeface="Calibri" panose="020F0502020204030204" pitchFamily="34" charset="0"/>
                <a:cs typeface="Times New Roman" panose="02020603050405020304" pitchFamily="18" charset="0"/>
              </a:rPr>
              <a:t> (ESMAP 2019:33). </a:t>
            </a:r>
          </a:p>
          <a:p>
            <a:pPr marL="342900" lvl="0" indent="-342900">
              <a:lnSpc>
                <a:spcPct val="120000"/>
              </a:lnSpc>
              <a:spcBef>
                <a:spcPts val="600"/>
              </a:spcBef>
              <a:spcAft>
                <a:spcPts val="600"/>
              </a:spcAft>
              <a:buFont typeface="Symbol" panose="05050102010706020507" pitchFamily="18" charset="2"/>
              <a:buChar char=""/>
            </a:pPr>
            <a:r>
              <a:rPr lang="en-GB" sz="6400" dirty="0">
                <a:latin typeface="Calibri" panose="020F0502020204030204" pitchFamily="34" charset="0"/>
                <a:ea typeface="Calibri" panose="020F0502020204030204" pitchFamily="34" charset="0"/>
                <a:cs typeface="Times New Roman" panose="02020603050405020304" pitchFamily="18" charset="0"/>
              </a:rPr>
              <a:t>I</a:t>
            </a:r>
            <a:r>
              <a:rPr lang="en-GB" sz="6400" dirty="0">
                <a:effectLst/>
                <a:latin typeface="Calibri" panose="020F0502020204030204" pitchFamily="34" charset="0"/>
                <a:ea typeface="Calibri" panose="020F0502020204030204" pitchFamily="34" charset="0"/>
                <a:cs typeface="Times New Roman" panose="02020603050405020304" pitchFamily="18" charset="0"/>
              </a:rPr>
              <a:t>deological suspicion of private sector involvement and foreign interference (Godinho and Eberhard 2018:7).. </a:t>
            </a:r>
          </a:p>
          <a:p>
            <a:pPr marL="342900" lvl="0" indent="-342900">
              <a:lnSpc>
                <a:spcPct val="120000"/>
              </a:lnSpc>
              <a:spcBef>
                <a:spcPts val="600"/>
              </a:spcBef>
              <a:spcAft>
                <a:spcPts val="600"/>
              </a:spcAft>
              <a:buFont typeface="Symbol" panose="05050102010706020507" pitchFamily="18" charset="2"/>
              <a:buChar char=""/>
            </a:pPr>
            <a:r>
              <a:rPr lang="en-GB" sz="6400" dirty="0">
                <a:effectLst/>
                <a:latin typeface="Calibri" panose="020F0502020204030204" pitchFamily="34" charset="0"/>
                <a:ea typeface="Calibri" panose="020F0502020204030204" pitchFamily="34" charset="0"/>
                <a:cs typeface="Times New Roman" panose="02020603050405020304" pitchFamily="18" charset="0"/>
              </a:rPr>
              <a:t>In recent years, business environment has changed, uncertainty for infrastructure investors such as </a:t>
            </a:r>
            <a:r>
              <a:rPr lang="en-GB" sz="6400" dirty="0" err="1">
                <a:effectLst/>
                <a:latin typeface="Calibri" panose="020F0502020204030204" pitchFamily="34" charset="0"/>
                <a:ea typeface="Calibri" panose="020F0502020204030204" pitchFamily="34" charset="0"/>
                <a:cs typeface="Times New Roman" panose="02020603050405020304" pitchFamily="18" charset="0"/>
              </a:rPr>
              <a:t>InfraCo</a:t>
            </a:r>
            <a:r>
              <a:rPr lang="en-GB" sz="6400" dirty="0">
                <a:effectLst/>
                <a:latin typeface="Calibri" panose="020F0502020204030204" pitchFamily="34" charset="0"/>
                <a:ea typeface="Calibri" panose="020F0502020204030204" pitchFamily="34" charset="0"/>
                <a:cs typeface="Times New Roman" panose="02020603050405020304" pitchFamily="18" charset="0"/>
              </a:rPr>
              <a:t> Africa, developers and bi-lateral donors. Developers frustrated with lack of coordination</a:t>
            </a:r>
          </a:p>
          <a:p>
            <a:pPr marL="342900" lvl="0" indent="-342900">
              <a:lnSpc>
                <a:spcPct val="120000"/>
              </a:lnSpc>
              <a:spcBef>
                <a:spcPts val="600"/>
              </a:spcBef>
              <a:spcAft>
                <a:spcPts val="600"/>
              </a:spcAft>
              <a:buFont typeface="Symbol" panose="05050102010706020507" pitchFamily="18" charset="2"/>
              <a:buChar char=""/>
            </a:pPr>
            <a:r>
              <a:rPr lang="en-GB" sz="6400" dirty="0">
                <a:effectLst/>
                <a:latin typeface="Calibri" panose="020F0502020204030204" pitchFamily="34" charset="0"/>
                <a:ea typeface="Calibri" panose="020F0502020204030204" pitchFamily="34" charset="0"/>
                <a:cs typeface="Times New Roman" panose="02020603050405020304" pitchFamily="18" charset="0"/>
              </a:rPr>
              <a:t>“It is not unusual for [developers] to discover that the grid is about to arrive, just months after installing their equipment in a locality” (</a:t>
            </a:r>
            <a:r>
              <a:rPr lang="en-GB" sz="6400" dirty="0" err="1">
                <a:effectLst/>
                <a:latin typeface="Calibri" panose="020F0502020204030204" pitchFamily="34" charset="0"/>
                <a:ea typeface="Calibri" panose="020F0502020204030204" pitchFamily="34" charset="0"/>
                <a:cs typeface="Times New Roman" panose="02020603050405020304" pitchFamily="18" charset="0"/>
              </a:rPr>
              <a:t>Jaglin</a:t>
            </a:r>
            <a:r>
              <a:rPr lang="en-GB" sz="6400" dirty="0">
                <a:effectLst/>
                <a:latin typeface="Calibri" panose="020F0502020204030204" pitchFamily="34" charset="0"/>
                <a:ea typeface="Calibri" panose="020F0502020204030204" pitchFamily="34" charset="0"/>
                <a:cs typeface="Times New Roman" panose="02020603050405020304" pitchFamily="18" charset="0"/>
              </a:rPr>
              <a:t> and </a:t>
            </a:r>
            <a:r>
              <a:rPr lang="en-GB" sz="6400" dirty="0" err="1">
                <a:effectLst/>
                <a:latin typeface="Calibri" panose="020F0502020204030204" pitchFamily="34" charset="0"/>
                <a:ea typeface="Calibri" panose="020F0502020204030204" pitchFamily="34" charset="0"/>
                <a:cs typeface="Times New Roman" panose="02020603050405020304" pitchFamily="18" charset="0"/>
              </a:rPr>
              <a:t>Gilou</a:t>
            </a:r>
            <a:r>
              <a:rPr lang="en-GB" sz="6400" dirty="0">
                <a:effectLst/>
                <a:latin typeface="Calibri" panose="020F0502020204030204" pitchFamily="34" charset="0"/>
                <a:ea typeface="Calibri" panose="020F0502020204030204" pitchFamily="34" charset="0"/>
                <a:cs typeface="Times New Roman" panose="02020603050405020304" pitchFamily="18" charset="0"/>
              </a:rPr>
              <a:t> 2020:60) </a:t>
            </a:r>
          </a:p>
          <a:p>
            <a:pPr marL="342900" lvl="0" indent="-342900">
              <a:lnSpc>
                <a:spcPct val="120000"/>
              </a:lnSpc>
              <a:spcBef>
                <a:spcPts val="600"/>
              </a:spcBef>
              <a:spcAft>
                <a:spcPts val="600"/>
              </a:spcAft>
              <a:buFont typeface="Symbol" panose="05050102010706020507" pitchFamily="18" charset="2"/>
              <a:buChar char=""/>
            </a:pPr>
            <a:r>
              <a:rPr lang="en-GB" sz="6400" dirty="0">
                <a:effectLst/>
                <a:latin typeface="Calibri" panose="020F0502020204030204" pitchFamily="34" charset="0"/>
                <a:ea typeface="Calibri" panose="020F0502020204030204" pitchFamily="34" charset="0"/>
                <a:cs typeface="Times New Roman" panose="02020603050405020304" pitchFamily="18" charset="0"/>
              </a:rPr>
              <a:t>UK’s FCDO closed its contribution to Green Mini-Grid’s Tanzania programme in March 2019 though the programme has continued. </a:t>
            </a:r>
          </a:p>
          <a:p>
            <a:pPr>
              <a:lnSpc>
                <a:spcPct val="120000"/>
              </a:lnSpc>
              <a:spcBef>
                <a:spcPts val="600"/>
              </a:spcBef>
              <a:spcAft>
                <a:spcPts val="600"/>
              </a:spcAft>
            </a:pPr>
            <a:endParaRPr lang="en-GB" sz="6400" dirty="0"/>
          </a:p>
          <a:p>
            <a:endParaRPr lang="en-GB" dirty="0"/>
          </a:p>
        </p:txBody>
      </p:sp>
    </p:spTree>
    <p:extLst>
      <p:ext uri="{BB962C8B-B14F-4D97-AF65-F5344CB8AC3E}">
        <p14:creationId xmlns:p14="http://schemas.microsoft.com/office/powerpoint/2010/main" val="8499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70FE-60F9-49F4-89CD-CF6C672E8D12}"/>
              </a:ext>
            </a:extLst>
          </p:cNvPr>
          <p:cNvSpPr>
            <a:spLocks noGrp="1"/>
          </p:cNvSpPr>
          <p:nvPr>
            <p:ph type="title"/>
          </p:nvPr>
        </p:nvSpPr>
        <p:spPr>
          <a:xfrm>
            <a:off x="838200" y="365125"/>
            <a:ext cx="10515600" cy="1099781"/>
          </a:xfrm>
        </p:spPr>
        <p:txBody>
          <a:bodyPr>
            <a:normAutofit/>
          </a:bodyPr>
          <a:lstStyle/>
          <a:p>
            <a:pPr algn="ctr"/>
            <a:r>
              <a:rPr lang="en-GB" sz="4000" dirty="0">
                <a:latin typeface="Arial Rounded MT Bold" panose="020F0704030504030204" pitchFamily="34" charset="0"/>
              </a:rPr>
              <a:t>Nigeria</a:t>
            </a:r>
          </a:p>
        </p:txBody>
      </p:sp>
      <p:sp>
        <p:nvSpPr>
          <p:cNvPr id="3" name="Content Placeholder 2">
            <a:extLst>
              <a:ext uri="{FF2B5EF4-FFF2-40B4-BE49-F238E27FC236}">
                <a16:creationId xmlns:a16="http://schemas.microsoft.com/office/drawing/2014/main" id="{DEA16F96-329F-4AB8-ADDB-904D5EAECA52}"/>
              </a:ext>
            </a:extLst>
          </p:cNvPr>
          <p:cNvSpPr>
            <a:spLocks noGrp="1"/>
          </p:cNvSpPr>
          <p:nvPr>
            <p:ph idx="1"/>
          </p:nvPr>
        </p:nvSpPr>
        <p:spPr>
          <a:xfrm>
            <a:off x="838200" y="1464906"/>
            <a:ext cx="10515600" cy="4712057"/>
          </a:xfrm>
        </p:spPr>
        <p:txBody>
          <a:bodyPr/>
          <a:lstStyle/>
          <a:p>
            <a:endParaRPr lang="en-GB" dirty="0"/>
          </a:p>
        </p:txBody>
      </p:sp>
    </p:spTree>
    <p:extLst>
      <p:ext uri="{BB962C8B-B14F-4D97-AF65-F5344CB8AC3E}">
        <p14:creationId xmlns:p14="http://schemas.microsoft.com/office/powerpoint/2010/main" val="1629045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2E8B1-E742-4EF2-B7C2-28AA206C73E5}"/>
              </a:ext>
            </a:extLst>
          </p:cNvPr>
          <p:cNvSpPr>
            <a:spLocks noGrp="1"/>
          </p:cNvSpPr>
          <p:nvPr>
            <p:ph type="title"/>
          </p:nvPr>
        </p:nvSpPr>
        <p:spPr>
          <a:xfrm>
            <a:off x="838200" y="260556"/>
            <a:ext cx="10515600" cy="804913"/>
          </a:xfrm>
        </p:spPr>
        <p:txBody>
          <a:bodyPr>
            <a:normAutofit/>
          </a:bodyPr>
          <a:lstStyle/>
          <a:p>
            <a:pPr algn="ctr"/>
            <a:r>
              <a:rPr lang="en-GB" sz="4000" dirty="0">
                <a:latin typeface="Arial Rounded MT Bold" panose="020F0704030504030204" pitchFamily="34" charset="0"/>
              </a:rPr>
              <a:t>Senegal</a:t>
            </a:r>
          </a:p>
        </p:txBody>
      </p:sp>
      <p:sp>
        <p:nvSpPr>
          <p:cNvPr id="3" name="Content Placeholder 2">
            <a:extLst>
              <a:ext uri="{FF2B5EF4-FFF2-40B4-BE49-F238E27FC236}">
                <a16:creationId xmlns:a16="http://schemas.microsoft.com/office/drawing/2014/main" id="{F52795B9-281F-411F-B40D-61F5918797D1}"/>
              </a:ext>
            </a:extLst>
          </p:cNvPr>
          <p:cNvSpPr>
            <a:spLocks noGrp="1"/>
          </p:cNvSpPr>
          <p:nvPr>
            <p:ph idx="1"/>
          </p:nvPr>
        </p:nvSpPr>
        <p:spPr>
          <a:xfrm>
            <a:off x="598515" y="1399418"/>
            <a:ext cx="11388437" cy="4703564"/>
          </a:xfrm>
        </p:spPr>
        <p:txBody>
          <a:bodyPr>
            <a:noAutofit/>
          </a:bodyPr>
          <a:lstStyle/>
          <a:p>
            <a:pPr marL="342900" lvl="0" indent="-342900">
              <a:lnSpc>
                <a:spcPct val="100000"/>
              </a:lnSpc>
              <a:spcBef>
                <a:spcPts val="600"/>
              </a:spcBef>
              <a:spcAft>
                <a:spcPts val="600"/>
              </a:spcAft>
              <a:buFont typeface="Symbol" panose="05050102010706020507" pitchFamily="18" charset="2"/>
              <a:buChar char=""/>
            </a:pPr>
            <a:r>
              <a:rPr lang="en-GB" sz="1600" dirty="0">
                <a:effectLst/>
                <a:latin typeface="Calibri" panose="020F0502020204030204" pitchFamily="34" charset="0"/>
                <a:ea typeface="Calibri" panose="020F0502020204030204" pitchFamily="34" charset="0"/>
                <a:cs typeface="Times New Roman" panose="02020603050405020304" pitchFamily="18" charset="0"/>
              </a:rPr>
              <a:t>75 per cent of electricity from diesel generators. Highest electricity tariffs in sub-Saharan Africa after Ghana (</a:t>
            </a:r>
            <a:r>
              <a:rPr lang="en-GB" sz="1600" dirty="0" err="1">
                <a:effectLst/>
                <a:latin typeface="Calibri" panose="020F0502020204030204" pitchFamily="34" charset="0"/>
                <a:ea typeface="Calibri" panose="020F0502020204030204" pitchFamily="34" charset="0"/>
                <a:cs typeface="Times New Roman" panose="02020603050405020304" pitchFamily="18" charset="0"/>
              </a:rPr>
              <a:t>BloombergNEF</a:t>
            </a:r>
            <a:r>
              <a:rPr lang="en-GB" sz="1600" dirty="0">
                <a:effectLst/>
                <a:latin typeface="Calibri" panose="020F0502020204030204" pitchFamily="34" charset="0"/>
                <a:ea typeface="Calibri" panose="020F0502020204030204" pitchFamily="34" charset="0"/>
                <a:cs typeface="Times New Roman" panose="02020603050405020304" pitchFamily="18" charset="0"/>
              </a:rPr>
              <a:t> 2019). </a:t>
            </a:r>
          </a:p>
          <a:p>
            <a:pPr marL="342900" indent="-342900">
              <a:lnSpc>
                <a:spcPct val="100000"/>
              </a:lnSpc>
              <a:spcBef>
                <a:spcPts val="600"/>
              </a:spcBef>
              <a:spcAft>
                <a:spcPts val="600"/>
              </a:spcAft>
              <a:buFont typeface="Symbol" panose="05050102010706020507" pitchFamily="18" charset="2"/>
              <a:buChar char=""/>
            </a:pPr>
            <a:r>
              <a:rPr lang="en-GB" sz="1600" dirty="0">
                <a:effectLst/>
                <a:latin typeface="Calibri" panose="020F0502020204030204" pitchFamily="34" charset="0"/>
                <a:ea typeface="Calibri" panose="020F0502020204030204" pitchFamily="34" charset="0"/>
                <a:cs typeface="Times New Roman" panose="02020603050405020304" pitchFamily="18" charset="0"/>
              </a:rPr>
              <a:t>Electricity connectivity at 66 per cent of population (World Bank data 2020). Grid reaches most urban centres and large rural habitations. </a:t>
            </a:r>
          </a:p>
          <a:p>
            <a:pPr marL="342900" lvl="0" indent="-342900">
              <a:lnSpc>
                <a:spcPct val="100000"/>
              </a:lnSpc>
              <a:spcBef>
                <a:spcPts val="600"/>
              </a:spcBef>
              <a:spcAft>
                <a:spcPts val="600"/>
              </a:spcAft>
              <a:buFont typeface="Symbol" panose="05050102010706020507" pitchFamily="18" charset="2"/>
              <a:buChar char=""/>
            </a:pPr>
            <a:r>
              <a:rPr lang="en-GB" sz="1600" dirty="0">
                <a:effectLst/>
                <a:latin typeface="Calibri" panose="020F0502020204030204" pitchFamily="34" charset="0"/>
                <a:ea typeface="Calibri" panose="020F0502020204030204" pitchFamily="34" charset="0"/>
                <a:cs typeface="Times New Roman" panose="02020603050405020304" pitchFamily="18" charset="0"/>
              </a:rPr>
              <a:t>Considerable disparity between urban (92%) and rural (44%) electrification. </a:t>
            </a:r>
          </a:p>
          <a:p>
            <a:pPr marL="342900" lvl="0" indent="-342900">
              <a:lnSpc>
                <a:spcPct val="100000"/>
              </a:lnSpc>
              <a:spcBef>
                <a:spcPts val="600"/>
              </a:spcBef>
              <a:spcAft>
                <a:spcPts val="600"/>
              </a:spcAft>
              <a:buFont typeface="Symbol" panose="05050102010706020507" pitchFamily="18" charset="2"/>
              <a:buChar char=""/>
            </a:pPr>
            <a:r>
              <a:rPr lang="en-GB" sz="1600" dirty="0">
                <a:effectLst/>
                <a:latin typeface="Calibri" panose="020F0502020204030204" pitchFamily="34" charset="0"/>
                <a:ea typeface="Calibri" panose="020F0502020204030204" pitchFamily="34" charset="0"/>
                <a:cs typeface="Times New Roman" panose="02020603050405020304" pitchFamily="18" charset="0"/>
              </a:rPr>
              <a:t>Improvement in electricity security and access since 2012: government commitment to achieve universal access to electricity by 2025. </a:t>
            </a:r>
          </a:p>
          <a:p>
            <a:pPr marL="342900" indent="-342900">
              <a:lnSpc>
                <a:spcPct val="100000"/>
              </a:lnSpc>
              <a:spcBef>
                <a:spcPts val="600"/>
              </a:spcBef>
              <a:spcAft>
                <a:spcPts val="600"/>
              </a:spcAft>
              <a:buFont typeface="Symbol" panose="05050102010706020507" pitchFamily="18" charset="2"/>
              <a:buChar char=""/>
            </a:pPr>
            <a:r>
              <a:rPr lang="en-GB" sz="1600" dirty="0">
                <a:effectLst/>
                <a:latin typeface="Calibri" panose="020F0502020204030204" pitchFamily="34" charset="0"/>
                <a:ea typeface="Calibri" panose="020F0502020204030204" pitchFamily="34" charset="0"/>
                <a:cs typeface="Times New Roman" panose="02020603050405020304" pitchFamily="18" charset="0"/>
              </a:rPr>
              <a:t>Plan </a:t>
            </a:r>
            <a:r>
              <a:rPr lang="en-GB" sz="1600" dirty="0" err="1">
                <a:effectLst/>
                <a:latin typeface="Calibri" panose="020F0502020204030204" pitchFamily="34" charset="0"/>
                <a:ea typeface="Calibri" panose="020F0502020204030204" pitchFamily="34" charset="0"/>
                <a:cs typeface="Times New Roman" panose="02020603050405020304" pitchFamily="18" charset="0"/>
              </a:rPr>
              <a:t>Sénégal</a:t>
            </a:r>
            <a:r>
              <a:rPr lang="en-GB" sz="1600" dirty="0">
                <a:effectLst/>
                <a:latin typeface="Calibri" panose="020F0502020204030204" pitchFamily="34" charset="0"/>
                <a:ea typeface="Calibri" panose="020F0502020204030204" pitchFamily="34" charset="0"/>
                <a:cs typeface="Times New Roman" panose="02020603050405020304" pitchFamily="18" charset="0"/>
              </a:rPr>
              <a:t> Emergent (PSE): obtain middle-income country status by 2035. Solar at core of PSE: includes target for renewables to meet 20 per cent of all power generation by 2017 (achieved end 2019). Renewable energy an increasingly established niche sector.  </a:t>
            </a:r>
          </a:p>
          <a:p>
            <a:pPr marL="342900" lvl="0" indent="-342900">
              <a:lnSpc>
                <a:spcPct val="100000"/>
              </a:lnSpc>
              <a:spcBef>
                <a:spcPts val="600"/>
              </a:spcBef>
              <a:spcAft>
                <a:spcPts val="600"/>
              </a:spcAft>
              <a:buFont typeface="Symbol" panose="05050102010706020507" pitchFamily="18" charset="2"/>
              <a:buChar char=""/>
            </a:pPr>
            <a:r>
              <a:rPr lang="en-GB" sz="1600" dirty="0">
                <a:effectLst/>
                <a:latin typeface="Calibri" panose="020F0502020204030204" pitchFamily="34" charset="0"/>
                <a:ea typeface="Calibri" panose="020F0502020204030204" pitchFamily="34" charset="0"/>
                <a:cs typeface="Times New Roman" panose="02020603050405020304" pitchFamily="18" charset="0"/>
              </a:rPr>
              <a:t>Partially liberalised electricity sector. State-owned power utility Société Nationale l’Électricité du </a:t>
            </a:r>
            <a:r>
              <a:rPr lang="en-GB" sz="1600" dirty="0" err="1">
                <a:effectLst/>
                <a:latin typeface="Calibri" panose="020F0502020204030204" pitchFamily="34" charset="0"/>
                <a:ea typeface="Calibri" panose="020F0502020204030204" pitchFamily="34" charset="0"/>
                <a:cs typeface="Times New Roman" panose="02020603050405020304" pitchFamily="18" charset="0"/>
              </a:rPr>
              <a:t>Sénégal</a:t>
            </a: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r>
              <a:rPr lang="en-GB" sz="1600" dirty="0" err="1">
                <a:effectLst/>
                <a:latin typeface="Calibri" panose="020F0502020204030204" pitchFamily="34" charset="0"/>
                <a:ea typeface="Calibri" panose="020F0502020204030204" pitchFamily="34" charset="0"/>
                <a:cs typeface="Times New Roman" panose="02020603050405020304" pitchFamily="18" charset="0"/>
              </a:rPr>
              <a:t>Sénélec</a:t>
            </a:r>
            <a:r>
              <a:rPr lang="en-GB" sz="1600" dirty="0">
                <a:effectLst/>
                <a:latin typeface="Calibri" panose="020F0502020204030204" pitchFamily="34" charset="0"/>
                <a:ea typeface="Calibri" panose="020F0502020204030204" pitchFamily="34" charset="0"/>
                <a:cs typeface="Times New Roman" panose="02020603050405020304" pitchFamily="18" charset="0"/>
              </a:rPr>
              <a:t>) holds monopoly on transmission and distribution, just under half of generation. Remainder from IPPs that sell exclusively to utility.</a:t>
            </a:r>
          </a:p>
          <a:p>
            <a:pPr marL="342900" lvl="0" indent="-342900">
              <a:lnSpc>
                <a:spcPct val="100000"/>
              </a:lnSpc>
              <a:spcBef>
                <a:spcPts val="600"/>
              </a:spcBef>
              <a:spcAft>
                <a:spcPts val="600"/>
              </a:spcAft>
              <a:buFont typeface="Symbol" panose="05050102010706020507" pitchFamily="18" charset="2"/>
              <a:buChar char=""/>
            </a:pPr>
            <a:r>
              <a:rPr lang="en-GB" sz="1600" dirty="0">
                <a:effectLst/>
                <a:latin typeface="Calibri" panose="020F0502020204030204" pitchFamily="34" charset="0"/>
                <a:ea typeface="Calibri" panose="020F0502020204030204" pitchFamily="34" charset="0"/>
                <a:cs typeface="Times New Roman" panose="02020603050405020304" pitchFamily="18" charset="0"/>
              </a:rPr>
              <a:t>Ministry of Petrol and Energy has overall responsibility for strategy and policy. </a:t>
            </a:r>
          </a:p>
          <a:p>
            <a:pPr marL="342900" lvl="0" indent="-342900">
              <a:lnSpc>
                <a:spcPct val="100000"/>
              </a:lnSpc>
              <a:spcBef>
                <a:spcPts val="600"/>
              </a:spcBef>
              <a:spcAft>
                <a:spcPts val="600"/>
              </a:spcAft>
              <a:buFont typeface="Symbol" panose="05050102010706020507" pitchFamily="18" charset="2"/>
              <a:buChar char=""/>
            </a:pPr>
            <a:r>
              <a:rPr lang="en-GB" sz="1600" dirty="0">
                <a:effectLst/>
                <a:latin typeface="Calibri" panose="020F0502020204030204" pitchFamily="34" charset="0"/>
                <a:ea typeface="Calibri" panose="020F0502020204030204" pitchFamily="34" charset="0"/>
                <a:cs typeface="Times New Roman" panose="02020603050405020304" pitchFamily="18" charset="0"/>
              </a:rPr>
              <a:t>Power sector liberalisation began 1998: creation of regulator; strategy for increased private sector; autonomous agency within Ministry for rural electrification L’Agence Sénégalaise d’électrification rurale (ASER). </a:t>
            </a:r>
          </a:p>
        </p:txBody>
      </p:sp>
    </p:spTree>
    <p:extLst>
      <p:ext uri="{BB962C8B-B14F-4D97-AF65-F5344CB8AC3E}">
        <p14:creationId xmlns:p14="http://schemas.microsoft.com/office/powerpoint/2010/main" val="308344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F9BEB-513C-4928-836A-6677403D838A}"/>
              </a:ext>
            </a:extLst>
          </p:cNvPr>
          <p:cNvSpPr>
            <a:spLocks noGrp="1"/>
          </p:cNvSpPr>
          <p:nvPr>
            <p:ph type="title"/>
          </p:nvPr>
        </p:nvSpPr>
        <p:spPr>
          <a:xfrm>
            <a:off x="838200" y="144835"/>
            <a:ext cx="10515600" cy="706590"/>
          </a:xfrm>
        </p:spPr>
        <p:txBody>
          <a:bodyPr>
            <a:normAutofit/>
          </a:bodyPr>
          <a:lstStyle/>
          <a:p>
            <a:pPr algn="ctr"/>
            <a:r>
              <a:rPr lang="en-GB" sz="4000" dirty="0">
                <a:latin typeface="Arial Rounded MT Bold" panose="020F0704030504030204" pitchFamily="34" charset="0"/>
              </a:rPr>
              <a:t>Senegal</a:t>
            </a:r>
          </a:p>
        </p:txBody>
      </p:sp>
      <p:sp>
        <p:nvSpPr>
          <p:cNvPr id="3" name="Content Placeholder 2">
            <a:extLst>
              <a:ext uri="{FF2B5EF4-FFF2-40B4-BE49-F238E27FC236}">
                <a16:creationId xmlns:a16="http://schemas.microsoft.com/office/drawing/2014/main" id="{7F5E8D5D-B5B5-49D5-BE6C-002EC795B9B0}"/>
              </a:ext>
            </a:extLst>
          </p:cNvPr>
          <p:cNvSpPr>
            <a:spLocks noGrp="1"/>
          </p:cNvSpPr>
          <p:nvPr>
            <p:ph idx="1"/>
          </p:nvPr>
        </p:nvSpPr>
        <p:spPr>
          <a:xfrm>
            <a:off x="838200" y="938712"/>
            <a:ext cx="10932622" cy="5421158"/>
          </a:xfrm>
        </p:spPr>
        <p:txBody>
          <a:bodyPr>
            <a:normAutofit fontScale="47500" lnSpcReduction="20000"/>
          </a:bodyPr>
          <a:lstStyle/>
          <a:p>
            <a:pPr marL="354013" indent="-354013">
              <a:lnSpc>
                <a:spcPct val="120000"/>
              </a:lnSpc>
              <a:spcBef>
                <a:spcPts val="600"/>
              </a:spcBef>
              <a:spcAft>
                <a:spcPts val="600"/>
              </a:spcAft>
            </a:pPr>
            <a:r>
              <a:rPr lang="en-GB" sz="2900" dirty="0">
                <a:effectLst/>
                <a:latin typeface="Calibri" panose="020F0502020204030204" pitchFamily="34" charset="0"/>
                <a:ea typeface="Calibri" panose="020F0502020204030204" pitchFamily="34" charset="0"/>
                <a:cs typeface="Times New Roman" panose="02020603050405020304" pitchFamily="18" charset="0"/>
              </a:rPr>
              <a:t>Rural regions divided into 10 large concession areas for electrification, to be managed by ASER. Private utilities granted the right to construct a mix of grid extension and off-grid electrification including mini grids under 25-year mandate. </a:t>
            </a:r>
          </a:p>
          <a:p>
            <a:pPr marL="354013" indent="-354013">
              <a:lnSpc>
                <a:spcPct val="120000"/>
              </a:lnSpc>
              <a:spcBef>
                <a:spcPts val="600"/>
              </a:spcBef>
              <a:spcAft>
                <a:spcPts val="600"/>
              </a:spcAft>
            </a:pPr>
            <a:r>
              <a:rPr lang="en-GB" sz="2900" dirty="0">
                <a:effectLst/>
                <a:latin typeface="Calibri" panose="020F0502020204030204" pitchFamily="34" charset="0"/>
                <a:ea typeface="Calibri" panose="020F0502020204030204" pitchFamily="34" charset="0"/>
                <a:cs typeface="Times New Roman" panose="02020603050405020304" pitchFamily="18" charset="0"/>
              </a:rPr>
              <a:t>Tariffs capped at below cost and vary across concessions. But tariff caps seen as deterrent to private participation. Significant delays in awarding the concessions.</a:t>
            </a:r>
          </a:p>
          <a:p>
            <a:pPr marL="354013" indent="-354013">
              <a:lnSpc>
                <a:spcPct val="120000"/>
              </a:lnSpc>
              <a:spcBef>
                <a:spcPts val="600"/>
              </a:spcBef>
              <a:spcAft>
                <a:spcPts val="600"/>
              </a:spcAft>
            </a:pPr>
            <a:r>
              <a:rPr lang="en-US" sz="2900" dirty="0"/>
              <a:t>Government has been reluctant to formulate proper regulations for tariff setting that could enable solar mini-grid developers to be economically sustainable in areas where the national grid is not yet established. </a:t>
            </a:r>
          </a:p>
          <a:p>
            <a:pPr marL="354013" indent="-354013">
              <a:lnSpc>
                <a:spcPct val="120000"/>
              </a:lnSpc>
              <a:spcBef>
                <a:spcPts val="600"/>
              </a:spcBef>
              <a:spcAft>
                <a:spcPts val="600"/>
              </a:spcAft>
            </a:pPr>
            <a:r>
              <a:rPr lang="en-US" sz="2900" dirty="0"/>
              <a:t>Until recently, diesel generated mini grids in Senegal were largely government owned and operated by Senelec but since liberalisation measures, private companies have become more involved. </a:t>
            </a:r>
          </a:p>
          <a:p>
            <a:pPr marL="354013" indent="-354013">
              <a:lnSpc>
                <a:spcPct val="120000"/>
              </a:lnSpc>
              <a:spcBef>
                <a:spcPts val="600"/>
              </a:spcBef>
              <a:spcAft>
                <a:spcPts val="600"/>
              </a:spcAft>
            </a:pPr>
            <a:r>
              <a:rPr lang="en-US" sz="2900" dirty="0"/>
              <a:t>Private investment has been discouraged by government perspective that everyone should pay the same tariff regardless and the current legal requirement that mini-grid operators withdraw under all circumstances once a locality is connected to the national grid </a:t>
            </a:r>
          </a:p>
          <a:p>
            <a:pPr marL="342900" lvl="0" indent="-342900">
              <a:lnSpc>
                <a:spcPct val="120000"/>
              </a:lnSpc>
              <a:spcBef>
                <a:spcPts val="600"/>
              </a:spcBef>
              <a:spcAft>
                <a:spcPts val="600"/>
              </a:spcAft>
              <a:buFont typeface="Symbol" panose="05050102010706020507" pitchFamily="18" charset="2"/>
              <a:buChar char=""/>
            </a:pPr>
            <a:r>
              <a:rPr lang="en-GB" sz="2900" dirty="0">
                <a:effectLst/>
                <a:latin typeface="Calibri" panose="020F0502020204030204" pitchFamily="34" charset="0"/>
                <a:ea typeface="Calibri" panose="020F0502020204030204" pitchFamily="34" charset="0"/>
                <a:cs typeface="Times New Roman" panose="02020603050405020304" pitchFamily="18" charset="0"/>
              </a:rPr>
              <a:t>Renewable Energy Law 2010 objectives include: increasing renewable energy generation to 20 per cent of total installed capacity by 2017; reducing the cost of electricity generation and the tariff for households and companies; and increasing the share of renewables in the energy mix in order to improve the energy independence of the country.</a:t>
            </a:r>
          </a:p>
          <a:p>
            <a:pPr marL="342900" indent="-342900">
              <a:lnSpc>
                <a:spcPct val="120000"/>
              </a:lnSpc>
              <a:spcBef>
                <a:spcPts val="600"/>
              </a:spcBef>
              <a:spcAft>
                <a:spcPts val="600"/>
              </a:spcAft>
              <a:buFont typeface="Symbol" panose="05050102010706020507" pitchFamily="18" charset="2"/>
              <a:buChar char=""/>
            </a:pPr>
            <a:r>
              <a:rPr lang="en-GB" sz="2900" dirty="0">
                <a:effectLst/>
                <a:latin typeface="Calibri" panose="020F0502020204030204" pitchFamily="34" charset="0"/>
                <a:ea typeface="Calibri" panose="020F0502020204030204" pitchFamily="34" charset="0"/>
                <a:cs typeface="Times New Roman" panose="02020603050405020304" pitchFamily="18" charset="0"/>
              </a:rPr>
              <a:t>This partial privatisation process was met with significant opposition, including a major strike by the trade union </a:t>
            </a:r>
            <a:r>
              <a:rPr lang="en-GB" sz="2900" dirty="0" err="1">
                <a:effectLst/>
                <a:latin typeface="Calibri" panose="020F0502020204030204" pitchFamily="34" charset="0"/>
                <a:ea typeface="Calibri" panose="020F0502020204030204" pitchFamily="34" charset="0"/>
                <a:cs typeface="Times New Roman" panose="02020603050405020304" pitchFamily="18" charset="0"/>
              </a:rPr>
              <a:t>Syndicat</a:t>
            </a:r>
            <a:r>
              <a:rPr lang="en-GB" sz="2900" dirty="0">
                <a:effectLst/>
                <a:latin typeface="Calibri" panose="020F0502020204030204" pitchFamily="34" charset="0"/>
                <a:ea typeface="Calibri" panose="020F0502020204030204" pitchFamily="34" charset="0"/>
                <a:cs typeface="Times New Roman" panose="02020603050405020304" pitchFamily="18" charset="0"/>
              </a:rPr>
              <a:t> Unique des Travailleurs de l’Électricité (SUTELEC) and the imprisonment of its leader.</a:t>
            </a:r>
          </a:p>
          <a:p>
            <a:pPr marL="342900" lvl="0" indent="-342900">
              <a:lnSpc>
                <a:spcPct val="120000"/>
              </a:lnSpc>
              <a:spcBef>
                <a:spcPts val="600"/>
              </a:spcBef>
              <a:spcAft>
                <a:spcPts val="600"/>
              </a:spcAft>
              <a:buFont typeface="Symbol" panose="05050102010706020507" pitchFamily="18" charset="2"/>
              <a:buChar char=""/>
            </a:pPr>
            <a:r>
              <a:rPr lang="en-GB" sz="2900" dirty="0">
                <a:effectLst/>
                <a:latin typeface="Calibri" panose="020F0502020204030204" pitchFamily="34" charset="0"/>
                <a:ea typeface="Calibri" panose="020F0502020204030204" pitchFamily="34" charset="0"/>
                <a:cs typeface="Times New Roman" panose="02020603050405020304" pitchFamily="18" charset="0"/>
              </a:rPr>
              <a:t>Creation of a dedicated renewable energy department (ANER) within in </a:t>
            </a:r>
            <a:r>
              <a:rPr lang="en-GB" sz="2900" dirty="0" err="1">
                <a:effectLst/>
                <a:latin typeface="Calibri" panose="020F0502020204030204" pitchFamily="34" charset="0"/>
                <a:ea typeface="Calibri" panose="020F0502020204030204" pitchFamily="34" charset="0"/>
                <a:cs typeface="Times New Roman" panose="02020603050405020304" pitchFamily="18" charset="0"/>
              </a:rPr>
              <a:t>Sénélec</a:t>
            </a:r>
            <a:r>
              <a:rPr lang="en-GB" sz="2900" dirty="0">
                <a:effectLst/>
                <a:latin typeface="Calibri" panose="020F0502020204030204" pitchFamily="34" charset="0"/>
                <a:ea typeface="Calibri" panose="020F0502020204030204" pitchFamily="34" charset="0"/>
                <a:cs typeface="Times New Roman" panose="02020603050405020304" pitchFamily="18" charset="0"/>
              </a:rPr>
              <a:t> (ECREE 2018). </a:t>
            </a:r>
          </a:p>
          <a:p>
            <a:pPr marL="342900" lvl="0" indent="-342900">
              <a:lnSpc>
                <a:spcPct val="120000"/>
              </a:lnSpc>
              <a:spcBef>
                <a:spcPts val="600"/>
              </a:spcBef>
              <a:spcAft>
                <a:spcPts val="600"/>
              </a:spcAft>
              <a:buFont typeface="Symbol" panose="05050102010706020507" pitchFamily="18" charset="2"/>
              <a:buChar char=""/>
            </a:pPr>
            <a:r>
              <a:rPr lang="en-GB" sz="2900" dirty="0">
                <a:effectLst/>
                <a:latin typeface="Calibri" panose="020F0502020204030204" pitchFamily="34" charset="0"/>
                <a:ea typeface="Calibri" panose="020F0502020204030204" pitchFamily="34" charset="0"/>
                <a:cs typeface="Times New Roman" panose="02020603050405020304" pitchFamily="18" charset="0"/>
              </a:rPr>
              <a:t>Mission overlap and lack of coordination and accountability between multiple agencies that have emerged for rural electrification (</a:t>
            </a:r>
            <a:r>
              <a:rPr lang="en-GB" sz="2900" dirty="0" err="1">
                <a:effectLst/>
                <a:latin typeface="Calibri" panose="020F0502020204030204" pitchFamily="34" charset="0"/>
                <a:ea typeface="Calibri" panose="020F0502020204030204" pitchFamily="34" charset="0"/>
                <a:cs typeface="Times New Roman" panose="02020603050405020304" pitchFamily="18" charset="0"/>
              </a:rPr>
              <a:t>Jaglin</a:t>
            </a:r>
            <a:r>
              <a:rPr lang="en-GB" sz="2900" dirty="0">
                <a:effectLst/>
                <a:latin typeface="Calibri" panose="020F0502020204030204" pitchFamily="34" charset="0"/>
                <a:ea typeface="Calibri" panose="020F0502020204030204" pitchFamily="34" charset="0"/>
                <a:cs typeface="Times New Roman" panose="02020603050405020304" pitchFamily="18" charset="0"/>
              </a:rPr>
              <a:t> and </a:t>
            </a:r>
            <a:r>
              <a:rPr lang="en-GB" sz="2900" dirty="0" err="1">
                <a:effectLst/>
                <a:latin typeface="Calibri" panose="020F0502020204030204" pitchFamily="34" charset="0"/>
                <a:ea typeface="Calibri" panose="020F0502020204030204" pitchFamily="34" charset="0"/>
                <a:cs typeface="Times New Roman" panose="02020603050405020304" pitchFamily="18" charset="0"/>
              </a:rPr>
              <a:t>Gillou</a:t>
            </a:r>
            <a:r>
              <a:rPr lang="en-GB" sz="2900" dirty="0">
                <a:effectLst/>
                <a:latin typeface="Calibri" panose="020F0502020204030204" pitchFamily="34" charset="0"/>
                <a:ea typeface="Calibri" panose="020F0502020204030204" pitchFamily="34" charset="0"/>
                <a:cs typeface="Times New Roman" panose="02020603050405020304" pitchFamily="18" charset="0"/>
              </a:rPr>
              <a:t> 2020).</a:t>
            </a:r>
          </a:p>
          <a:p>
            <a:pPr marL="354013" indent="-354013"/>
            <a:endParaRPr lang="en-US" sz="2900" dirty="0"/>
          </a:p>
          <a:p>
            <a:pPr marL="354013" indent="-354013"/>
            <a:endParaRPr lang="en-GB" sz="2800" dirty="0"/>
          </a:p>
          <a:p>
            <a:endParaRPr lang="en-GB" dirty="0"/>
          </a:p>
        </p:txBody>
      </p:sp>
    </p:spTree>
    <p:extLst>
      <p:ext uri="{BB962C8B-B14F-4D97-AF65-F5344CB8AC3E}">
        <p14:creationId xmlns:p14="http://schemas.microsoft.com/office/powerpoint/2010/main" val="2745187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C066-9B56-4A6D-B527-D62E66E0BA0E}"/>
              </a:ext>
            </a:extLst>
          </p:cNvPr>
          <p:cNvSpPr>
            <a:spLocks noGrp="1"/>
          </p:cNvSpPr>
          <p:nvPr>
            <p:ph type="title"/>
          </p:nvPr>
        </p:nvSpPr>
        <p:spPr>
          <a:xfrm>
            <a:off x="838200" y="214607"/>
            <a:ext cx="10515600" cy="875846"/>
          </a:xfrm>
        </p:spPr>
        <p:txBody>
          <a:bodyPr>
            <a:normAutofit/>
          </a:bodyPr>
          <a:lstStyle/>
          <a:p>
            <a:pPr algn="ctr"/>
            <a:r>
              <a:rPr lang="en-GB" sz="4000" dirty="0">
                <a:latin typeface="Arial Rounded MT Bold" panose="020F0704030504030204" pitchFamily="34" charset="0"/>
              </a:rPr>
              <a:t>Concluding thoughts</a:t>
            </a:r>
          </a:p>
        </p:txBody>
      </p:sp>
      <p:sp>
        <p:nvSpPr>
          <p:cNvPr id="3" name="Content Placeholder 2">
            <a:extLst>
              <a:ext uri="{FF2B5EF4-FFF2-40B4-BE49-F238E27FC236}">
                <a16:creationId xmlns:a16="http://schemas.microsoft.com/office/drawing/2014/main" id="{3D2CF147-4C7C-4A10-BE62-EB86D5EC1F09}"/>
              </a:ext>
            </a:extLst>
          </p:cNvPr>
          <p:cNvSpPr>
            <a:spLocks noGrp="1"/>
          </p:cNvSpPr>
          <p:nvPr>
            <p:ph idx="1"/>
          </p:nvPr>
        </p:nvSpPr>
        <p:spPr>
          <a:xfrm>
            <a:off x="838200" y="1156996"/>
            <a:ext cx="10515600" cy="5115985"/>
          </a:xfrm>
        </p:spPr>
        <p:txBody>
          <a:bodyPr>
            <a:normAutofit fontScale="32500" lnSpcReduction="20000"/>
          </a:bodyPr>
          <a:lstStyle/>
          <a:p>
            <a:pPr marL="354013" indent="-354013">
              <a:lnSpc>
                <a:spcPct val="120000"/>
              </a:lnSpc>
              <a:spcBef>
                <a:spcPts val="600"/>
              </a:spcBef>
              <a:spcAft>
                <a:spcPts val="600"/>
              </a:spcAft>
            </a:pPr>
            <a:r>
              <a:rPr lang="en-US" sz="5600" dirty="0"/>
              <a:t>Ability to pay, a big challenge for private participation in mini grids. Rural electrification efforts have been heavily dependent on public subsidy of some kind. </a:t>
            </a:r>
          </a:p>
          <a:p>
            <a:pPr marL="354013" indent="-354013">
              <a:lnSpc>
                <a:spcPct val="120000"/>
              </a:lnSpc>
              <a:spcBef>
                <a:spcPts val="600"/>
              </a:spcBef>
              <a:spcAft>
                <a:spcPts val="600"/>
              </a:spcAft>
            </a:pPr>
            <a:r>
              <a:rPr lang="en-US" sz="5600" dirty="0"/>
              <a:t>Mini grids no panacea for energy access. Many low-income citizens excluded from both centralised grid and/or decentralised alternatives. </a:t>
            </a:r>
          </a:p>
          <a:p>
            <a:pPr marL="354013" indent="-354013">
              <a:lnSpc>
                <a:spcPct val="120000"/>
              </a:lnSpc>
              <a:spcBef>
                <a:spcPts val="600"/>
              </a:spcBef>
              <a:spcAft>
                <a:spcPts val="600"/>
              </a:spcAft>
            </a:pPr>
            <a:r>
              <a:rPr lang="en-US" sz="5600" dirty="0"/>
              <a:t>Rural electrification efforts not necessarily providing energy access for those on low incomes, but rather the </a:t>
            </a:r>
            <a:r>
              <a:rPr lang="en-US" sz="5600" dirty="0" err="1"/>
              <a:t>prioritisation</a:t>
            </a:r>
            <a:r>
              <a:rPr lang="en-US" sz="5600" dirty="0"/>
              <a:t> of industrial and productive sectors.</a:t>
            </a:r>
          </a:p>
          <a:p>
            <a:pPr marL="354013" indent="-354013">
              <a:lnSpc>
                <a:spcPct val="120000"/>
              </a:lnSpc>
              <a:spcBef>
                <a:spcPts val="600"/>
              </a:spcBef>
              <a:spcAft>
                <a:spcPts val="600"/>
              </a:spcAft>
            </a:pPr>
            <a:r>
              <a:rPr lang="en-US" sz="5600" dirty="0"/>
              <a:t>Tensions between state and private sector ownership; centralised and decentralised systems; and priorities for energy access and productive use. </a:t>
            </a:r>
          </a:p>
          <a:p>
            <a:pPr marL="354013" indent="-354013">
              <a:lnSpc>
                <a:spcPct val="120000"/>
              </a:lnSpc>
              <a:spcBef>
                <a:spcPts val="600"/>
              </a:spcBef>
              <a:spcAft>
                <a:spcPts val="600"/>
              </a:spcAft>
            </a:pPr>
            <a:r>
              <a:rPr lang="en-US" sz="5600" dirty="0"/>
              <a:t>Kenya, Tanzania and Senegal: ambiguity of the position of some parts of government and state-owned utilities towards mini-grid development. Conflict of interest between and within national institutions of electricity governance. </a:t>
            </a:r>
          </a:p>
          <a:p>
            <a:pPr marL="354013" indent="-354013">
              <a:lnSpc>
                <a:spcPct val="120000"/>
              </a:lnSpc>
              <a:spcBef>
                <a:spcPts val="600"/>
              </a:spcBef>
              <a:spcAft>
                <a:spcPts val="600"/>
              </a:spcAft>
            </a:pPr>
            <a:r>
              <a:rPr lang="en-US" sz="5600" dirty="0"/>
              <a:t>National regulatory frameworks and policies being implemented by various government departments responsible for decentralised electricity v. strong national political discourse regarding the extension of the electric grid and support to the state utility. (less so in Nigeria). </a:t>
            </a:r>
          </a:p>
          <a:p>
            <a:endParaRPr lang="en-GB" dirty="0"/>
          </a:p>
        </p:txBody>
      </p:sp>
    </p:spTree>
    <p:extLst>
      <p:ext uri="{BB962C8B-B14F-4D97-AF65-F5344CB8AC3E}">
        <p14:creationId xmlns:p14="http://schemas.microsoft.com/office/powerpoint/2010/main" val="892951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BA3CF-4721-4045-966D-9C90B29FDCC7}"/>
              </a:ext>
            </a:extLst>
          </p:cNvPr>
          <p:cNvSpPr>
            <a:spLocks noGrp="1"/>
          </p:cNvSpPr>
          <p:nvPr>
            <p:ph type="title"/>
          </p:nvPr>
        </p:nvSpPr>
        <p:spPr>
          <a:xfrm>
            <a:off x="838200" y="365126"/>
            <a:ext cx="10515600" cy="972062"/>
          </a:xfrm>
        </p:spPr>
        <p:txBody>
          <a:bodyPr>
            <a:normAutofit/>
          </a:bodyPr>
          <a:lstStyle/>
          <a:p>
            <a:pPr algn="ctr"/>
            <a:r>
              <a:rPr lang="en-GB" sz="4000" dirty="0">
                <a:latin typeface="Arial Rounded MT Bold" panose="020F0704030504030204" pitchFamily="34" charset="0"/>
              </a:rPr>
              <a:t>Energy access</a:t>
            </a:r>
          </a:p>
        </p:txBody>
      </p:sp>
      <p:sp>
        <p:nvSpPr>
          <p:cNvPr id="3" name="Content Placeholder 2">
            <a:extLst>
              <a:ext uri="{FF2B5EF4-FFF2-40B4-BE49-F238E27FC236}">
                <a16:creationId xmlns:a16="http://schemas.microsoft.com/office/drawing/2014/main" id="{2E08D7D0-93C3-40D5-A917-F632821132AC}"/>
              </a:ext>
            </a:extLst>
          </p:cNvPr>
          <p:cNvSpPr>
            <a:spLocks noGrp="1"/>
          </p:cNvSpPr>
          <p:nvPr>
            <p:ph idx="1"/>
          </p:nvPr>
        </p:nvSpPr>
        <p:spPr>
          <a:xfrm>
            <a:off x="838200" y="1576873"/>
            <a:ext cx="7627374" cy="4600090"/>
          </a:xfrm>
        </p:spPr>
        <p:txBody>
          <a:bodyPr>
            <a:normAutofit/>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Progress towards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SEforAll</a:t>
            </a:r>
            <a:r>
              <a:rPr lang="en-GB" sz="1800" dirty="0">
                <a:effectLst/>
                <a:latin typeface="Calibri" panose="020F0502020204030204" pitchFamily="34" charset="0"/>
                <a:ea typeface="Calibri" panose="020F0502020204030204" pitchFamily="34" charset="0"/>
                <a:cs typeface="Times New Roman" panose="02020603050405020304" pitchFamily="18" charset="0"/>
              </a:rPr>
              <a:t> and Sustainable Development Goal 7 to provide universal access to electricity by 2030. </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Number of people without access to electricity now stands at 770 million according to 2019 figures. </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Seventy-five per cent of the world’s population without access to electricity are in sub-Saharan Africa, (nearly 50 per cent of the continent’s inhabitants, approximately 580 million people (IEA 2019)). </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The goal of SE4All, which has been further undermined by the Covid-19 pandemic, unlikely to be met following current trends (IEA 2020). </a:t>
            </a:r>
          </a:p>
          <a:p>
            <a:r>
              <a:rPr lang="en-GB" sz="1800" dirty="0">
                <a:latin typeface="Calibri" panose="020F0502020204030204" pitchFamily="34" charset="0"/>
                <a:ea typeface="Calibri" panose="020F0502020204030204" pitchFamily="34" charset="0"/>
                <a:cs typeface="Times New Roman" panose="02020603050405020304" pitchFamily="18" charset="0"/>
              </a:rPr>
              <a:t>M</a:t>
            </a:r>
            <a:r>
              <a:rPr lang="en-GB" sz="1800" dirty="0">
                <a:effectLst/>
                <a:latin typeface="Calibri" panose="020F0502020204030204" pitchFamily="34" charset="0"/>
                <a:ea typeface="Calibri" panose="020F0502020204030204" pitchFamily="34" charset="0"/>
                <a:cs typeface="Times New Roman" panose="02020603050405020304" pitchFamily="18" charset="0"/>
              </a:rPr>
              <a:t>any households counted as having an electricity connection have unreliable and poorly functioning supply, but rarely captured in official statistics (Ulsrud 2020).</a:t>
            </a:r>
            <a:r>
              <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While World Bank has gone some way to account for these complexities with its multi-tier framework (World Bank 2015), conventional measurements of electricity access still dominate global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stastics</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p>
          <a:p>
            <a:endParaRPr lang="en-GB" dirty="0"/>
          </a:p>
        </p:txBody>
      </p:sp>
      <p:pic>
        <p:nvPicPr>
          <p:cNvPr id="4" name="Picture 2" descr="Goal 7 | Department of Economic and Social Affairs">
            <a:extLst>
              <a:ext uri="{FF2B5EF4-FFF2-40B4-BE49-F238E27FC236}">
                <a16:creationId xmlns:a16="http://schemas.microsoft.com/office/drawing/2014/main" id="{42719BA0-E718-4491-B228-B60B64D414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9483772" y="1579107"/>
            <a:ext cx="1849893" cy="1849893"/>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a:noFill/>
          <a:extLst>
            <a:ext uri="{909E8E84-426E-40DD-AFC4-6F175D3DCCD1}">
              <a14:hiddenFill xmlns:a14="http://schemas.microsoft.com/office/drawing/2010/main">
                <a:solidFill>
                  <a:srgbClr val="FFFFFF"/>
                </a:solidFill>
              </a14:hiddenFill>
            </a:ext>
          </a:extLst>
        </p:spPr>
      </p:pic>
      <p:pic>
        <p:nvPicPr>
          <p:cNvPr id="5" name="Content Placeholder 4" descr="Sustainable Energy for All - Wikipedia">
            <a:extLst>
              <a:ext uri="{FF2B5EF4-FFF2-40B4-BE49-F238E27FC236}">
                <a16:creationId xmlns:a16="http://schemas.microsoft.com/office/drawing/2014/main" id="{ED73031A-68D9-4C28-BB4D-B69CE0BBC7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9548178" y="4057278"/>
            <a:ext cx="1721080" cy="1721080"/>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3705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30327-6EDF-4219-85E2-CE916B9B97CA}"/>
              </a:ext>
            </a:extLst>
          </p:cNvPr>
          <p:cNvSpPr>
            <a:spLocks noGrp="1"/>
          </p:cNvSpPr>
          <p:nvPr>
            <p:ph type="title"/>
          </p:nvPr>
        </p:nvSpPr>
        <p:spPr>
          <a:xfrm>
            <a:off x="838200" y="365126"/>
            <a:ext cx="10515600" cy="834410"/>
          </a:xfrm>
        </p:spPr>
        <p:txBody>
          <a:bodyPr>
            <a:normAutofit/>
          </a:bodyPr>
          <a:lstStyle/>
          <a:p>
            <a:pPr algn="ctr"/>
            <a:r>
              <a:rPr lang="en-GB" sz="4000" dirty="0">
                <a:latin typeface="Arial Rounded MT Bold" panose="020F0704030504030204" pitchFamily="34" charset="0"/>
              </a:rPr>
              <a:t>Concluding thoughts</a:t>
            </a:r>
          </a:p>
        </p:txBody>
      </p:sp>
      <p:sp>
        <p:nvSpPr>
          <p:cNvPr id="3" name="Content Placeholder 2">
            <a:extLst>
              <a:ext uri="{FF2B5EF4-FFF2-40B4-BE49-F238E27FC236}">
                <a16:creationId xmlns:a16="http://schemas.microsoft.com/office/drawing/2014/main" id="{56706E4F-A28B-490B-A5EA-ADB23F1B5CAA}"/>
              </a:ext>
            </a:extLst>
          </p:cNvPr>
          <p:cNvSpPr>
            <a:spLocks noGrp="1"/>
          </p:cNvSpPr>
          <p:nvPr>
            <p:ph idx="1"/>
          </p:nvPr>
        </p:nvSpPr>
        <p:spPr>
          <a:xfrm>
            <a:off x="838200" y="1366684"/>
            <a:ext cx="10515600" cy="4810279"/>
          </a:xfrm>
        </p:spPr>
        <p:txBody>
          <a:bodyPr>
            <a:normAutofit/>
          </a:bodyPr>
          <a:lstStyle/>
          <a:p>
            <a:pPr marL="354013" indent="-354013">
              <a:lnSpc>
                <a:spcPct val="120000"/>
              </a:lnSpc>
              <a:spcBef>
                <a:spcPts val="600"/>
              </a:spcBef>
              <a:spcAft>
                <a:spcPts val="600"/>
              </a:spcAft>
            </a:pPr>
            <a:r>
              <a:rPr lang="en-US" sz="1900" dirty="0"/>
              <a:t>Institutions and actors in decentralised electricity systems have less power and influence over national policy than those who </a:t>
            </a:r>
            <a:r>
              <a:rPr lang="en-US" sz="1900" dirty="0" err="1"/>
              <a:t>prioritise</a:t>
            </a:r>
            <a:r>
              <a:rPr lang="en-US" sz="1900" dirty="0"/>
              <a:t> centralised grid extension.</a:t>
            </a:r>
          </a:p>
          <a:p>
            <a:pPr marL="354013" indent="-354013">
              <a:lnSpc>
                <a:spcPct val="120000"/>
              </a:lnSpc>
              <a:spcBef>
                <a:spcPts val="600"/>
              </a:spcBef>
              <a:spcAft>
                <a:spcPts val="600"/>
              </a:spcAft>
            </a:pPr>
            <a:r>
              <a:rPr lang="en-US" sz="1900" dirty="0"/>
              <a:t>Mini-grid value chain, including technology supply is mostly internationally-owned.  </a:t>
            </a:r>
          </a:p>
          <a:p>
            <a:pPr marL="354013" indent="-354013">
              <a:lnSpc>
                <a:spcPct val="120000"/>
              </a:lnSpc>
              <a:spcBef>
                <a:spcPts val="600"/>
              </a:spcBef>
              <a:spcAft>
                <a:spcPts val="600"/>
              </a:spcAft>
            </a:pPr>
            <a:r>
              <a:rPr lang="en-US" sz="1900" dirty="0"/>
              <a:t>Growing, largely international, private sector, backed by technical assistance and financial leverage from DFIs and bi-lateral donors pushing for reform and access. Portfolio-based approach to investment and the ownership.</a:t>
            </a:r>
          </a:p>
          <a:p>
            <a:pPr marL="354013" indent="-354013">
              <a:lnSpc>
                <a:spcPct val="120000"/>
              </a:lnSpc>
              <a:spcBef>
                <a:spcPts val="600"/>
              </a:spcBef>
              <a:spcAft>
                <a:spcPts val="600"/>
              </a:spcAft>
            </a:pPr>
            <a:r>
              <a:rPr lang="en-US" sz="1900" dirty="0"/>
              <a:t>Extension of the centralised grid to areas in which mini grids have recently been installed is often seen as an investment risk for developers rather than an opportunity (Muchunku et al 2018). </a:t>
            </a:r>
          </a:p>
          <a:p>
            <a:pPr marL="354013" indent="-354013">
              <a:lnSpc>
                <a:spcPct val="120000"/>
              </a:lnSpc>
              <a:spcBef>
                <a:spcPts val="600"/>
              </a:spcBef>
              <a:spcAft>
                <a:spcPts val="600"/>
              </a:spcAft>
            </a:pPr>
            <a:r>
              <a:rPr lang="en-US" sz="1900" dirty="0"/>
              <a:t>In whose best interests will this reform be and what do these governance challenges mean for the introduction of new players in the mini-grid space? </a:t>
            </a:r>
          </a:p>
          <a:p>
            <a:endParaRPr lang="en-GB" dirty="0"/>
          </a:p>
        </p:txBody>
      </p:sp>
    </p:spTree>
    <p:extLst>
      <p:ext uri="{BB962C8B-B14F-4D97-AF65-F5344CB8AC3E}">
        <p14:creationId xmlns:p14="http://schemas.microsoft.com/office/powerpoint/2010/main" val="3161827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7917" y="304800"/>
            <a:ext cx="9525931" cy="990600"/>
          </a:xfrm>
        </p:spPr>
        <p:txBody>
          <a:bodyPr/>
          <a:lstStyle/>
          <a:p>
            <a:r>
              <a:rPr lang="en-GB" sz="3300" dirty="0">
                <a:solidFill>
                  <a:srgbClr val="3F5658"/>
                </a:solidFill>
                <a:latin typeface="Calibri" panose="020F0502020204030204" pitchFamily="34" charset="0"/>
              </a:rPr>
              <a:t>Electricity access, 2019 </a:t>
            </a:r>
            <a:r>
              <a:rPr kumimoji="0" lang="en-GB" sz="20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Arial" panose="020B0604020202020204" pitchFamily="34" charset="0"/>
                <a:hlinkClick r:id="rId3"/>
              </a:rPr>
              <a:t>https://ourworldindata.org/energy-access</a:t>
            </a:r>
            <a:r>
              <a:rPr kumimoji="0" lang="en-GB" sz="20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Arial" panose="020B0604020202020204" pitchFamily="34" charset="0"/>
              </a:rPr>
              <a:t> </a:t>
            </a:r>
            <a:endParaRPr lang="en-GB" sz="3300" dirty="0">
              <a:solidFill>
                <a:schemeClr val="tx1"/>
              </a:solidFill>
              <a:latin typeface="Calibri" panose="020F0502020204030204" pitchFamily="34" charset="0"/>
            </a:endParaRPr>
          </a:p>
        </p:txBody>
      </p:sp>
      <p:pic>
        <p:nvPicPr>
          <p:cNvPr id="4" name="Picture 3" descr="Map&#10;&#10;Description automatically generated">
            <a:extLst>
              <a:ext uri="{FF2B5EF4-FFF2-40B4-BE49-F238E27FC236}">
                <a16:creationId xmlns:a16="http://schemas.microsoft.com/office/drawing/2014/main" id="{8C83F010-F404-4CA3-9B7B-0D8E4E513190}"/>
              </a:ext>
            </a:extLst>
          </p:cNvPr>
          <p:cNvPicPr>
            <a:picLocks noChangeAspect="1"/>
          </p:cNvPicPr>
          <p:nvPr/>
        </p:nvPicPr>
        <p:blipFill rotWithShape="1">
          <a:blip r:embed="rId4">
            <a:extLst>
              <a:ext uri="{28A0092B-C50C-407E-A947-70E740481C1C}">
                <a14:useLocalDpi xmlns:a14="http://schemas.microsoft.com/office/drawing/2010/main" val="0"/>
              </a:ext>
            </a:extLst>
          </a:blip>
          <a:srcRect t="14811"/>
          <a:stretch/>
        </p:blipFill>
        <p:spPr>
          <a:xfrm>
            <a:off x="2150219" y="1295400"/>
            <a:ext cx="7891562" cy="4745455"/>
          </a:xfrm>
          <a:prstGeom prst="rect">
            <a:avLst/>
          </a:prstGeom>
        </p:spPr>
      </p:pic>
    </p:spTree>
    <p:extLst>
      <p:ext uri="{BB962C8B-B14F-4D97-AF65-F5344CB8AC3E}">
        <p14:creationId xmlns:p14="http://schemas.microsoft.com/office/powerpoint/2010/main" val="629221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7917" y="304800"/>
            <a:ext cx="10166011" cy="990600"/>
          </a:xfrm>
        </p:spPr>
        <p:txBody>
          <a:bodyPr/>
          <a:lstStyle/>
          <a:p>
            <a:r>
              <a:rPr lang="en-GB" sz="3300" dirty="0">
                <a:solidFill>
                  <a:srgbClr val="3F5658"/>
                </a:solidFill>
                <a:latin typeface="Calibri" panose="020F0502020204030204" pitchFamily="34" charset="0"/>
              </a:rPr>
              <a:t>Access to clean cooking, 2016 </a:t>
            </a:r>
            <a:r>
              <a:rPr kumimoji="0" lang="en-GB" sz="20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Arial" panose="020B0604020202020204" pitchFamily="34" charset="0"/>
                <a:hlinkClick r:id="rId3"/>
              </a:rPr>
              <a:t>https://ourworldindata.org/energy-access</a:t>
            </a:r>
            <a:r>
              <a:rPr kumimoji="0" lang="en-GB" sz="20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Arial" panose="020B0604020202020204" pitchFamily="34" charset="0"/>
              </a:rPr>
              <a:t> </a:t>
            </a:r>
            <a:endParaRPr lang="en-GB" sz="3300" dirty="0">
              <a:solidFill>
                <a:schemeClr val="tx1"/>
              </a:solidFill>
              <a:latin typeface="Calibri" panose="020F0502020204030204" pitchFamily="34" charset="0"/>
            </a:endParaRPr>
          </a:p>
        </p:txBody>
      </p:sp>
      <p:pic>
        <p:nvPicPr>
          <p:cNvPr id="3" name="Picture 2" descr="Map&#10;&#10;Description automatically generated">
            <a:extLst>
              <a:ext uri="{FF2B5EF4-FFF2-40B4-BE49-F238E27FC236}">
                <a16:creationId xmlns:a16="http://schemas.microsoft.com/office/drawing/2014/main" id="{33236BDA-EEA4-4356-94F9-2DB1645B4DCA}"/>
              </a:ext>
            </a:extLst>
          </p:cNvPr>
          <p:cNvPicPr>
            <a:picLocks noChangeAspect="1"/>
          </p:cNvPicPr>
          <p:nvPr/>
        </p:nvPicPr>
        <p:blipFill rotWithShape="1">
          <a:blip r:embed="rId4">
            <a:extLst>
              <a:ext uri="{28A0092B-C50C-407E-A947-70E740481C1C}">
                <a14:useLocalDpi xmlns:a14="http://schemas.microsoft.com/office/drawing/2010/main" val="0"/>
              </a:ext>
            </a:extLst>
          </a:blip>
          <a:srcRect t="16533"/>
          <a:stretch/>
        </p:blipFill>
        <p:spPr>
          <a:xfrm>
            <a:off x="1743727" y="1295400"/>
            <a:ext cx="8054390" cy="4745455"/>
          </a:xfrm>
          <a:prstGeom prst="rect">
            <a:avLst/>
          </a:prstGeom>
        </p:spPr>
      </p:pic>
    </p:spTree>
    <p:extLst>
      <p:ext uri="{BB962C8B-B14F-4D97-AF65-F5344CB8AC3E}">
        <p14:creationId xmlns:p14="http://schemas.microsoft.com/office/powerpoint/2010/main" val="773878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252" y="304800"/>
            <a:ext cx="11002923" cy="795338"/>
          </a:xfrm>
        </p:spPr>
        <p:txBody>
          <a:bodyPr>
            <a:noAutofit/>
          </a:bodyPr>
          <a:lstStyle/>
          <a:p>
            <a:pPr algn="ctr"/>
            <a:r>
              <a:rPr lang="en-GB" sz="3200" b="1" dirty="0">
                <a:latin typeface="Arial Rounded MT Bold" panose="020F0704030504030204" pitchFamily="34" charset="0"/>
              </a:rPr>
              <a:t>The political economy of a socio-technical system</a:t>
            </a:r>
          </a:p>
        </p:txBody>
      </p:sp>
      <p:sp>
        <p:nvSpPr>
          <p:cNvPr id="3" name="Content Placeholder 2"/>
          <p:cNvSpPr>
            <a:spLocks noGrp="1"/>
          </p:cNvSpPr>
          <p:nvPr>
            <p:ph idx="1"/>
          </p:nvPr>
        </p:nvSpPr>
        <p:spPr>
          <a:xfrm>
            <a:off x="264169" y="1156570"/>
            <a:ext cx="5900657" cy="5396629"/>
          </a:xfrm>
        </p:spPr>
        <p:txBody>
          <a:bodyPr>
            <a:normAutofit/>
          </a:bodyPr>
          <a:lstStyle/>
          <a:p>
            <a:pPr marL="354013" indent="-354013">
              <a:lnSpc>
                <a:spcPct val="100000"/>
              </a:lnSpc>
              <a:spcBef>
                <a:spcPts val="600"/>
              </a:spcBef>
              <a:spcAft>
                <a:spcPts val="600"/>
              </a:spcAft>
            </a:pPr>
            <a:r>
              <a:rPr lang="en-GB" sz="1600" dirty="0">
                <a:cs typeface="Calibri" panose="020F0502020204030204" pitchFamily="34" charset="0"/>
              </a:rPr>
              <a:t>Electricity: a large socio-technical system, networked infrastructure and assemblage of technologies under a centralised system of generation, transmission and distribution (Hughes 1983).</a:t>
            </a:r>
            <a:endParaRPr lang="en-GB" sz="1600" dirty="0">
              <a:latin typeface="Calibri" panose="020F0502020204030204" pitchFamily="34" charset="0"/>
              <a:cs typeface="Calibri" panose="020F0502020204030204" pitchFamily="34" charset="0"/>
            </a:endParaRPr>
          </a:p>
          <a:p>
            <a:pPr marL="354013" indent="-354013">
              <a:lnSpc>
                <a:spcPct val="100000"/>
              </a:lnSpc>
              <a:spcBef>
                <a:spcPts val="600"/>
              </a:spcBef>
              <a:spcAft>
                <a:spcPts val="600"/>
              </a:spcAft>
            </a:pPr>
            <a:r>
              <a:rPr lang="en-GB" sz="1600" dirty="0">
                <a:latin typeface="Calibri" panose="020F0502020204030204" pitchFamily="34" charset="0"/>
                <a:cs typeface="Calibri" panose="020F0502020204030204" pitchFamily="34" charset="0"/>
              </a:rPr>
              <a:t>Electricity is often perceived as technical/ neutral.</a:t>
            </a:r>
          </a:p>
          <a:p>
            <a:pPr marL="354013" indent="-354013">
              <a:spcBef>
                <a:spcPts val="600"/>
              </a:spcBef>
              <a:spcAft>
                <a:spcPts val="600"/>
              </a:spcAft>
            </a:pPr>
            <a:r>
              <a:rPr lang="en-US" sz="1600" dirty="0"/>
              <a:t>Site of struggle over</a:t>
            </a:r>
            <a:r>
              <a:rPr lang="en-GB" sz="1600" dirty="0">
                <a:latin typeface="Calibri" panose="020F0502020204030204" pitchFamily="34" charset="0"/>
                <a:cs typeface="Calibri" panose="020F0502020204030204" pitchFamily="34" charset="0"/>
              </a:rPr>
              <a:t>:</a:t>
            </a:r>
          </a:p>
          <a:p>
            <a:pPr marL="541338" indent="-365125">
              <a:spcBef>
                <a:spcPts val="600"/>
              </a:spcBef>
              <a:spcAft>
                <a:spcPts val="600"/>
              </a:spcAft>
              <a:buFont typeface="Courier New" panose="02070309020205020404" pitchFamily="49" charset="0"/>
              <a:buChar char="o"/>
            </a:pPr>
            <a:r>
              <a:rPr lang="en-GB" sz="1600" dirty="0">
                <a:latin typeface="Calibri" panose="020F0502020204030204" pitchFamily="34" charset="0"/>
              </a:rPr>
              <a:t>governance and ownership of technologies, infrastructure and resources involved in generation, distribution and transmission, and the allocation of its benefits;</a:t>
            </a:r>
          </a:p>
          <a:p>
            <a:pPr marL="541338" indent="-365125">
              <a:spcBef>
                <a:spcPts val="600"/>
              </a:spcBef>
              <a:spcAft>
                <a:spcPts val="600"/>
              </a:spcAft>
              <a:buFont typeface="Courier New" panose="02070309020205020404" pitchFamily="49" charset="0"/>
              <a:buChar char="o"/>
            </a:pPr>
            <a:r>
              <a:rPr lang="en-GB" sz="1600" dirty="0">
                <a:latin typeface="Calibri" panose="020F0502020204030204" pitchFamily="34" charset="0"/>
              </a:rPr>
              <a:t>the way in which ‘disruptive’ technologies may challenge monopoly infrastructures of grid-connected electricity and the institutions that support them;</a:t>
            </a:r>
          </a:p>
          <a:p>
            <a:pPr marL="541338" indent="-365125">
              <a:spcBef>
                <a:spcPts val="600"/>
              </a:spcBef>
              <a:spcAft>
                <a:spcPts val="600"/>
              </a:spcAft>
              <a:buFont typeface="Courier New" panose="02070309020205020404" pitchFamily="49" charset="0"/>
              <a:buChar char="o"/>
            </a:pPr>
            <a:r>
              <a:rPr lang="en-GB" sz="1600" dirty="0">
                <a:latin typeface="Calibri" panose="020F0502020204030204" pitchFamily="34" charset="0"/>
              </a:rPr>
              <a:t>interactions between technological innovation and established relations of political, social and economic power (Baker and Phillips 2018).</a:t>
            </a:r>
          </a:p>
          <a:p>
            <a:pPr marL="355600" indent="-355600">
              <a:lnSpc>
                <a:spcPct val="100000"/>
              </a:lnSpc>
              <a:spcBef>
                <a:spcPts val="600"/>
              </a:spcBef>
              <a:spcAft>
                <a:spcPts val="600"/>
              </a:spcAft>
            </a:pPr>
            <a:r>
              <a:rPr lang="en-GB" sz="1600" dirty="0">
                <a:latin typeface="Calibri" panose="020F0502020204030204" pitchFamily="34" charset="0"/>
                <a:cs typeface="Calibri" panose="020F0502020204030204" pitchFamily="34" charset="0"/>
              </a:rPr>
              <a:t>Electricity is embedded within a (geographical) political economy (Baker 2014, Bridge et al 2018). </a:t>
            </a:r>
            <a:endParaRPr lang="en-GB" sz="1600" dirty="0">
              <a:latin typeface="Calibri" panose="020F0502020204030204" pitchFamily="34" charset="0"/>
            </a:endParaRPr>
          </a:p>
          <a:p>
            <a:pPr marL="354013" indent="-354013">
              <a:lnSpc>
                <a:spcPct val="100000"/>
              </a:lnSpc>
              <a:spcBef>
                <a:spcPts val="600"/>
              </a:spcBef>
              <a:spcAft>
                <a:spcPts val="600"/>
              </a:spcAft>
            </a:pPr>
            <a:endParaRPr lang="en-GB" sz="1800" dirty="0">
              <a:latin typeface="Calibri" panose="020F0502020204030204" pitchFamily="34" charset="0"/>
              <a:cs typeface="Calibri" panose="020F0502020204030204" pitchFamily="34" charset="0"/>
            </a:endParaRPr>
          </a:p>
          <a:p>
            <a:pPr marL="354013" indent="-354013">
              <a:lnSpc>
                <a:spcPct val="100000"/>
              </a:lnSpc>
              <a:spcBef>
                <a:spcPts val="600"/>
              </a:spcBef>
              <a:spcAft>
                <a:spcPts val="600"/>
              </a:spcAft>
            </a:pPr>
            <a:endParaRPr lang="en-GB" sz="1800" b="1" dirty="0">
              <a:latin typeface="Calibri" panose="020F0502020204030204" pitchFamily="34" charset="0"/>
              <a:cs typeface="Calibri" panose="020F0502020204030204" pitchFamily="34" charset="0"/>
            </a:endParaRPr>
          </a:p>
        </p:txBody>
      </p:sp>
      <p:sp>
        <p:nvSpPr>
          <p:cNvPr id="4" name="Date Placeholder 3"/>
          <p:cNvSpPr>
            <a:spLocks noGrp="1"/>
          </p:cNvSpPr>
          <p:nvPr>
            <p:ph type="dt" sz="half" idx="10"/>
          </p:nvPr>
        </p:nvSpPr>
        <p:spPr/>
        <p:txBody>
          <a:bodyPr/>
          <a:lstStyle/>
          <a:p>
            <a:pPr>
              <a:defRPr/>
            </a:pPr>
            <a:fld id="{F069D403-F5CF-40AC-9D8C-3DD548A0E3AF}" type="datetime3">
              <a:rPr lang="en-GB" altLang="en-US" smtClean="0">
                <a:solidFill>
                  <a:srgbClr val="326065"/>
                </a:solidFill>
              </a:rPr>
              <a:pPr>
                <a:defRPr/>
              </a:pPr>
              <a:t>3 February, 2022</a:t>
            </a:fld>
            <a:endParaRPr lang="en-GB" altLang="en-GB">
              <a:solidFill>
                <a:srgbClr val="326065"/>
              </a:solidFill>
            </a:endParaRPr>
          </a:p>
        </p:txBody>
      </p:sp>
      <p:pic>
        <p:nvPicPr>
          <p:cNvPr id="2050" name="Picture 2" descr="Delivery to consumers - U.S. Energy Information Administration (EIA)">
            <a:extLst>
              <a:ext uri="{FF2B5EF4-FFF2-40B4-BE49-F238E27FC236}">
                <a16:creationId xmlns:a16="http://schemas.microsoft.com/office/drawing/2014/main" id="{064D6A68-F500-4EE4-BA6D-5C2FA65A65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9333" y="1245086"/>
            <a:ext cx="5300842" cy="26462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CCC758D-2FEA-4880-9C25-1B528E8E095D}"/>
              </a:ext>
            </a:extLst>
          </p:cNvPr>
          <p:cNvSpPr txBox="1"/>
          <p:nvPr/>
        </p:nvSpPr>
        <p:spPr>
          <a:xfrm>
            <a:off x="6096000" y="4158990"/>
            <a:ext cx="5654175" cy="2077492"/>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GB" sz="1600" dirty="0">
                <a:effectLst/>
                <a:latin typeface="Calibri" panose="020F0502020204030204" pitchFamily="34" charset="0"/>
                <a:ea typeface="Calibri" panose="020F0502020204030204" pitchFamily="34" charset="0"/>
                <a:cs typeface="Times New Roman" panose="02020603050405020304" pitchFamily="18" charset="0"/>
              </a:rPr>
              <a:t>Electricity as embedded within “an evolving set of political relationships” Balls and Fischer (2019:474) </a:t>
            </a:r>
          </a:p>
          <a:p>
            <a:pPr marL="285750" indent="-285750">
              <a:spcBef>
                <a:spcPts val="600"/>
              </a:spcBef>
              <a:spcAft>
                <a:spcPts val="600"/>
              </a:spcAft>
              <a:buFont typeface="Arial" panose="020B0604020202020204" pitchFamily="34" charset="0"/>
              <a:buChar char="•"/>
            </a:pPr>
            <a:r>
              <a:rPr lang="en-GB" sz="1600" dirty="0">
                <a:effectLst/>
                <a:latin typeface="Calibri" panose="020F0502020204030204" pitchFamily="34" charset="0"/>
                <a:ea typeface="Calibri" panose="020F0502020204030204" pitchFamily="34" charset="0"/>
                <a:cs typeface="Times New Roman" panose="02020603050405020304" pitchFamily="18" charset="0"/>
              </a:rPr>
              <a:t>Ulsrud et al (2018): factors such as population density, settlement patterns socio-economic conditions, political ideologies, the role of the state, markets and institutions, all condition electricity supply and demand in important ways.</a:t>
            </a:r>
          </a:p>
          <a:p>
            <a:endParaRPr lang="en-GB" sz="1600" dirty="0"/>
          </a:p>
        </p:txBody>
      </p:sp>
    </p:spTree>
    <p:extLst>
      <p:ext uri="{BB962C8B-B14F-4D97-AF65-F5344CB8AC3E}">
        <p14:creationId xmlns:p14="http://schemas.microsoft.com/office/powerpoint/2010/main" val="1436673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4CA2C-DD10-498B-9A28-F30FBD819865}"/>
              </a:ext>
            </a:extLst>
          </p:cNvPr>
          <p:cNvSpPr>
            <a:spLocks noGrp="1"/>
          </p:cNvSpPr>
          <p:nvPr>
            <p:ph type="title"/>
          </p:nvPr>
        </p:nvSpPr>
        <p:spPr>
          <a:xfrm>
            <a:off x="643467" y="321735"/>
            <a:ext cx="10905066" cy="907298"/>
          </a:xfrm>
        </p:spPr>
        <p:txBody>
          <a:bodyPr>
            <a:normAutofit/>
          </a:bodyPr>
          <a:lstStyle/>
          <a:p>
            <a:pPr algn="ctr"/>
            <a:r>
              <a:rPr lang="en-GB" sz="3600" b="1" dirty="0">
                <a:latin typeface="Arial Rounded MT Bold" panose="020F0704030504030204" pitchFamily="34" charset="0"/>
              </a:rPr>
              <a:t>Governing electricity: monopoly v. market</a:t>
            </a:r>
          </a:p>
        </p:txBody>
      </p:sp>
      <p:sp>
        <p:nvSpPr>
          <p:cNvPr id="3" name="Content Placeholder 2">
            <a:extLst>
              <a:ext uri="{FF2B5EF4-FFF2-40B4-BE49-F238E27FC236}">
                <a16:creationId xmlns:a16="http://schemas.microsoft.com/office/drawing/2014/main" id="{EC146A37-A0D0-48C7-B335-7BFAC1EA2C8E}"/>
              </a:ext>
            </a:extLst>
          </p:cNvPr>
          <p:cNvSpPr>
            <a:spLocks noGrp="1"/>
          </p:cNvSpPr>
          <p:nvPr>
            <p:ph idx="1"/>
          </p:nvPr>
        </p:nvSpPr>
        <p:spPr>
          <a:xfrm>
            <a:off x="377687" y="1162533"/>
            <a:ext cx="6737047" cy="5078796"/>
          </a:xfrm>
        </p:spPr>
        <p:txBody>
          <a:bodyPr>
            <a:normAutofit fontScale="77500" lnSpcReduction="20000"/>
          </a:bodyPr>
          <a:lstStyle/>
          <a:p>
            <a:pPr marL="354013" indent="-354013">
              <a:lnSpc>
                <a:spcPct val="120000"/>
              </a:lnSpc>
              <a:spcBef>
                <a:spcPts val="600"/>
              </a:spcBef>
              <a:spcAft>
                <a:spcPts val="600"/>
              </a:spcAft>
            </a:pPr>
            <a:r>
              <a:rPr lang="en-GB" sz="2000" dirty="0">
                <a:cs typeface="Calibri" panose="020F0502020204030204" pitchFamily="34" charset="0"/>
              </a:rPr>
              <a:t>Long-standing ideological tensions public state-owned monopoly utility v. private/liberalised market. </a:t>
            </a:r>
          </a:p>
          <a:p>
            <a:pPr marL="354013" indent="-354013">
              <a:lnSpc>
                <a:spcPct val="120000"/>
              </a:lnSpc>
              <a:spcBef>
                <a:spcPts val="600"/>
              </a:spcBef>
              <a:spcAft>
                <a:spcPts val="600"/>
              </a:spcAft>
            </a:pPr>
            <a:r>
              <a:rPr lang="en-GB" sz="2000" dirty="0"/>
              <a:t>In favour of a public monopoly: </a:t>
            </a:r>
            <a:r>
              <a:rPr lang="en-GB" sz="2000" i="1" dirty="0"/>
              <a:t>“the simple advantage of public ownership of the [electricity] system is that it enables democratic control and public planning of a system providing an extremely important public good”</a:t>
            </a:r>
            <a:r>
              <a:rPr lang="en-GB" sz="2000" dirty="0"/>
              <a:t> (Hall 2016:5). </a:t>
            </a:r>
          </a:p>
          <a:p>
            <a:pPr marL="354013" indent="-354013">
              <a:lnSpc>
                <a:spcPct val="120000"/>
              </a:lnSpc>
              <a:spcBef>
                <a:spcPts val="600"/>
              </a:spcBef>
              <a:spcAft>
                <a:spcPts val="600"/>
              </a:spcAft>
            </a:pPr>
            <a:r>
              <a:rPr lang="en-GB" sz="2000" dirty="0"/>
              <a:t>In favour of a private market: liberalised electricity sector is seen as automatically efficient and competitive and a state-owned electricity monopoly as over-subsidised, susceptible to corruption and resistant to innovation (</a:t>
            </a:r>
            <a:r>
              <a:rPr lang="en-GB" sz="2000" dirty="0" err="1"/>
              <a:t>Harraway</a:t>
            </a:r>
            <a:r>
              <a:rPr lang="en-GB" sz="2000" dirty="0"/>
              <a:t> 2014).   </a:t>
            </a:r>
          </a:p>
          <a:p>
            <a:pPr marL="354013" indent="-354013">
              <a:lnSpc>
                <a:spcPct val="120000"/>
              </a:lnSpc>
              <a:spcBef>
                <a:spcPts val="600"/>
              </a:spcBef>
              <a:spcAft>
                <a:spcPts val="600"/>
              </a:spcAft>
            </a:pPr>
            <a:r>
              <a:rPr lang="en-GB" sz="2000" dirty="0">
                <a:cs typeface="Calibri" panose="020F0502020204030204" pitchFamily="34" charset="0"/>
              </a:rPr>
              <a:t>‘Standard model’ of power sector reform: blueprint for the liberalisation of utilities across the globe (</a:t>
            </a:r>
            <a:r>
              <a:rPr lang="en-GB" sz="2000" dirty="0" err="1">
                <a:cs typeface="Calibri" panose="020F0502020204030204" pitchFamily="34" charset="0"/>
              </a:rPr>
              <a:t>Gratwick</a:t>
            </a:r>
            <a:r>
              <a:rPr lang="en-GB" sz="2000" dirty="0">
                <a:cs typeface="Calibri" panose="020F0502020204030204" pitchFamily="34" charset="0"/>
              </a:rPr>
              <a:t> and Eberhard 2008).</a:t>
            </a:r>
          </a:p>
          <a:p>
            <a:pPr marL="354013" indent="-354013">
              <a:lnSpc>
                <a:spcPct val="120000"/>
              </a:lnSpc>
              <a:spcBef>
                <a:spcPts val="600"/>
              </a:spcBef>
              <a:spcAft>
                <a:spcPts val="600"/>
              </a:spcAft>
            </a:pPr>
            <a:r>
              <a:rPr lang="en-US" sz="2000" dirty="0"/>
              <a:t>Electricity has proven to be one of the hardest network industries to reform and it has been difficult to “replace the state with private enterprise because infrastructures usually display strong economies of scale, which arise through network interactions that are prone to natural monopoly” (Victor and Heller 2007:1). </a:t>
            </a:r>
          </a:p>
          <a:p>
            <a:pPr marL="354013" indent="-354013">
              <a:spcBef>
                <a:spcPts val="600"/>
              </a:spcBef>
              <a:spcAft>
                <a:spcPts val="600"/>
              </a:spcAft>
            </a:pPr>
            <a:endParaRPr lang="en-GB" sz="2000" dirty="0"/>
          </a:p>
          <a:p>
            <a:pPr marL="354013" indent="-354013">
              <a:spcBef>
                <a:spcPts val="600"/>
              </a:spcBef>
              <a:spcAft>
                <a:spcPts val="600"/>
              </a:spcAft>
            </a:pPr>
            <a:endParaRPr lang="en-GB" sz="2000" b="1" dirty="0"/>
          </a:p>
          <a:p>
            <a:pPr marL="354013" indent="-354013"/>
            <a:endParaRPr lang="en-GB" sz="2000" dirty="0"/>
          </a:p>
        </p:txBody>
      </p:sp>
      <p:pic>
        <p:nvPicPr>
          <p:cNvPr id="2052" name="Picture 4" descr="Eskom is turning out the lights in South Africa | The Economist">
            <a:extLst>
              <a:ext uri="{FF2B5EF4-FFF2-40B4-BE49-F238E27FC236}">
                <a16:creationId xmlns:a16="http://schemas.microsoft.com/office/drawing/2014/main" id="{57BC8139-3B00-429F-B38B-CDB7F001F5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9533" y="1319818"/>
            <a:ext cx="4624780" cy="3360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225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B4B9B-896B-4C63-97BB-AC958B66DEC1}"/>
              </a:ext>
            </a:extLst>
          </p:cNvPr>
          <p:cNvSpPr>
            <a:spLocks noGrp="1"/>
          </p:cNvSpPr>
          <p:nvPr>
            <p:ph type="title"/>
          </p:nvPr>
        </p:nvSpPr>
        <p:spPr>
          <a:xfrm>
            <a:off x="838200" y="365126"/>
            <a:ext cx="10515600" cy="972062"/>
          </a:xfrm>
        </p:spPr>
        <p:txBody>
          <a:bodyPr>
            <a:normAutofit/>
          </a:bodyPr>
          <a:lstStyle/>
          <a:p>
            <a:r>
              <a:rPr lang="en-GB" sz="3600" b="1" dirty="0">
                <a:latin typeface="Arial Rounded MT Bold" panose="020F0704030504030204" pitchFamily="34" charset="0"/>
              </a:rPr>
              <a:t>Shifting trends in electricity governance</a:t>
            </a:r>
            <a:endParaRPr lang="en-GB" sz="3600" dirty="0"/>
          </a:p>
        </p:txBody>
      </p:sp>
      <p:sp>
        <p:nvSpPr>
          <p:cNvPr id="3" name="Content Placeholder 2">
            <a:extLst>
              <a:ext uri="{FF2B5EF4-FFF2-40B4-BE49-F238E27FC236}">
                <a16:creationId xmlns:a16="http://schemas.microsoft.com/office/drawing/2014/main" id="{973F46F4-C3D0-45EA-BEED-277210B0CB5D}"/>
              </a:ext>
            </a:extLst>
          </p:cNvPr>
          <p:cNvSpPr>
            <a:spLocks noGrp="1"/>
          </p:cNvSpPr>
          <p:nvPr>
            <p:ph idx="1"/>
          </p:nvPr>
        </p:nvSpPr>
        <p:spPr>
          <a:xfrm>
            <a:off x="838200" y="1337188"/>
            <a:ext cx="10515600" cy="4839775"/>
          </a:xfrm>
        </p:spPr>
        <p:txBody>
          <a:bodyPr/>
          <a:lstStyle/>
          <a:p>
            <a:pPr marL="354013" indent="-354013">
              <a:lnSpc>
                <a:spcPct val="100000"/>
              </a:lnSpc>
              <a:spcBef>
                <a:spcPts val="600"/>
              </a:spcBef>
              <a:spcAft>
                <a:spcPts val="600"/>
              </a:spcAft>
            </a:pPr>
            <a:r>
              <a:rPr lang="en-GB" dirty="0"/>
              <a:t>From state-owned monopoly to liberalisation</a:t>
            </a:r>
          </a:p>
          <a:p>
            <a:pPr marL="354013" indent="-354013">
              <a:lnSpc>
                <a:spcPct val="100000"/>
              </a:lnSpc>
              <a:spcBef>
                <a:spcPts val="600"/>
              </a:spcBef>
              <a:spcAft>
                <a:spcPts val="600"/>
              </a:spcAft>
            </a:pPr>
            <a:r>
              <a:rPr lang="en-GB" dirty="0"/>
              <a:t>From monopoly to disruption</a:t>
            </a:r>
            <a:endParaRPr lang="en-US" dirty="0"/>
          </a:p>
          <a:p>
            <a:pPr marL="354013" indent="-354013">
              <a:lnSpc>
                <a:spcPct val="100000"/>
              </a:lnSpc>
              <a:spcBef>
                <a:spcPts val="600"/>
              </a:spcBef>
              <a:spcAft>
                <a:spcPts val="600"/>
              </a:spcAft>
            </a:pPr>
            <a:r>
              <a:rPr lang="en-GB" dirty="0"/>
              <a:t>From public finance to private finance</a:t>
            </a:r>
          </a:p>
          <a:p>
            <a:endParaRPr lang="en-US" dirty="0"/>
          </a:p>
          <a:p>
            <a:endParaRPr lang="en-US" dirty="0"/>
          </a:p>
          <a:p>
            <a:endParaRPr lang="en-GB" dirty="0"/>
          </a:p>
        </p:txBody>
      </p:sp>
    </p:spTree>
    <p:extLst>
      <p:ext uri="{BB962C8B-B14F-4D97-AF65-F5344CB8AC3E}">
        <p14:creationId xmlns:p14="http://schemas.microsoft.com/office/powerpoint/2010/main" val="752518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41048-C667-4DDC-A00B-35952761E85E}"/>
              </a:ext>
            </a:extLst>
          </p:cNvPr>
          <p:cNvSpPr>
            <a:spLocks noGrp="1"/>
          </p:cNvSpPr>
          <p:nvPr>
            <p:ph type="title"/>
          </p:nvPr>
        </p:nvSpPr>
        <p:spPr>
          <a:xfrm>
            <a:off x="643467" y="321734"/>
            <a:ext cx="5136416" cy="1323357"/>
          </a:xfrm>
        </p:spPr>
        <p:txBody>
          <a:bodyPr>
            <a:normAutofit fontScale="90000"/>
          </a:bodyPr>
          <a:lstStyle/>
          <a:p>
            <a:r>
              <a:rPr lang="en-GB" sz="3600" dirty="0">
                <a:latin typeface="Arial Rounded MT Bold" panose="020F0704030504030204" pitchFamily="34" charset="0"/>
              </a:rPr>
              <a:t>From monopoly to market, to mini-grids, and micro-grids</a:t>
            </a:r>
          </a:p>
        </p:txBody>
      </p:sp>
      <p:sp>
        <p:nvSpPr>
          <p:cNvPr id="3" name="Content Placeholder 2">
            <a:extLst>
              <a:ext uri="{FF2B5EF4-FFF2-40B4-BE49-F238E27FC236}">
                <a16:creationId xmlns:a16="http://schemas.microsoft.com/office/drawing/2014/main" id="{FF559D84-2567-4C2D-9AE8-5C8CB0EBF90B}"/>
              </a:ext>
            </a:extLst>
          </p:cNvPr>
          <p:cNvSpPr>
            <a:spLocks noGrp="1"/>
          </p:cNvSpPr>
          <p:nvPr>
            <p:ph idx="1"/>
          </p:nvPr>
        </p:nvSpPr>
        <p:spPr>
          <a:xfrm>
            <a:off x="643468" y="2128057"/>
            <a:ext cx="5452532" cy="3857107"/>
          </a:xfrm>
        </p:spPr>
        <p:txBody>
          <a:bodyPr>
            <a:normAutofit/>
          </a:bodyPr>
          <a:lstStyle/>
          <a:p>
            <a:pPr marL="0" indent="0">
              <a:buNone/>
            </a:pPr>
            <a:r>
              <a:rPr lang="en-GB" sz="2000" dirty="0">
                <a:latin typeface="Calibri" panose="020F0502020204030204" pitchFamily="34" charset="0"/>
                <a:cs typeface="Calibri" panose="020F0502020204030204" pitchFamily="34" charset="0"/>
              </a:rPr>
              <a:t>Shifting nature of governance and ownership with the introduction of new electricity systems at multiple scales:</a:t>
            </a:r>
          </a:p>
          <a:p>
            <a:pPr marL="895350" indent="-354013">
              <a:buFont typeface="+mj-lt"/>
              <a:buAutoNum type="arabicPeriod"/>
            </a:pPr>
            <a:r>
              <a:rPr lang="en-GB" sz="2000" dirty="0">
                <a:latin typeface="Calibri" panose="020F0502020204030204" pitchFamily="34" charset="0"/>
                <a:cs typeface="Calibri" panose="020F0502020204030204" pitchFamily="34" charset="0"/>
              </a:rPr>
              <a:t>Utility-scale (10 MW and upwards): connects to the transmission grid</a:t>
            </a:r>
          </a:p>
          <a:p>
            <a:pPr marL="895350" indent="-354013">
              <a:buFont typeface="+mj-lt"/>
              <a:buAutoNum type="arabicPeriod"/>
            </a:pPr>
            <a:r>
              <a:rPr lang="en-GB" sz="2000" dirty="0">
                <a:latin typeface="Calibri" panose="020F0502020204030204" pitchFamily="34" charset="0"/>
                <a:cs typeface="Calibri" panose="020F0502020204030204" pitchFamily="34" charset="0"/>
              </a:rPr>
              <a:t>Mini-grid (few kW to several MW): standalone and/or connects to the distribution grid</a:t>
            </a:r>
          </a:p>
          <a:p>
            <a:pPr marL="895350" indent="-354013">
              <a:buFont typeface="+mj-lt"/>
              <a:buAutoNum type="arabicPeriod"/>
            </a:pPr>
            <a:r>
              <a:rPr lang="en-GB" sz="2000" dirty="0">
                <a:latin typeface="Calibri" panose="020F0502020204030204" pitchFamily="34" charset="0"/>
                <a:cs typeface="Calibri" panose="020F0502020204030204" pitchFamily="34" charset="0"/>
              </a:rPr>
              <a:t>Micro-grid/off-grid (below 50 kW): isolated from main grid</a:t>
            </a:r>
          </a:p>
          <a:p>
            <a:pPr marL="354013" indent="-354013">
              <a:spcBef>
                <a:spcPts val="600"/>
              </a:spcBef>
              <a:spcAft>
                <a:spcPts val="600"/>
              </a:spcAft>
            </a:pPr>
            <a:endParaRPr lang="en-GB" sz="2000" b="1" dirty="0"/>
          </a:p>
          <a:p>
            <a:pPr marL="354013" indent="-354013"/>
            <a:endParaRPr lang="en-US" sz="2000" dirty="0"/>
          </a:p>
          <a:p>
            <a:pPr marL="354013" indent="-354013"/>
            <a:endParaRPr lang="en-GB" sz="2000" dirty="0"/>
          </a:p>
        </p:txBody>
      </p:sp>
      <p:pic>
        <p:nvPicPr>
          <p:cNvPr id="1026" name="Picture 2" descr="Africa Goes off the Grid to Bring Power to Rural Villages | TakePart">
            <a:extLst>
              <a:ext uri="{FF2B5EF4-FFF2-40B4-BE49-F238E27FC236}">
                <a16:creationId xmlns:a16="http://schemas.microsoft.com/office/drawing/2014/main" id="{6FA6E73A-DA68-4AB3-8622-E88C8C64ED8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751" r="2" b="37951"/>
          <a:stretch/>
        </p:blipFill>
        <p:spPr bwMode="auto">
          <a:xfrm>
            <a:off x="6695720" y="4660103"/>
            <a:ext cx="5496256" cy="21755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mproving Access to Power Through Off-Grid Solar Energy and Mini-Grids">
            <a:extLst>
              <a:ext uri="{FF2B5EF4-FFF2-40B4-BE49-F238E27FC236}">
                <a16:creationId xmlns:a16="http://schemas.microsoft.com/office/drawing/2014/main" id="{6D7F40EA-0F19-437C-BA8A-C400FA14186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203" r="1" b="9351"/>
          <a:stretch/>
        </p:blipFill>
        <p:spPr bwMode="auto">
          <a:xfrm>
            <a:off x="6695768" y="2366536"/>
            <a:ext cx="5496232" cy="21755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ake Turkana Wind Power Project: The largest wind farm project in Africa |  African Development Bank - Building today, a better Africa tomorrow">
            <a:extLst>
              <a:ext uri="{FF2B5EF4-FFF2-40B4-BE49-F238E27FC236}">
                <a16:creationId xmlns:a16="http://schemas.microsoft.com/office/drawing/2014/main" id="{D2ADA345-05E1-40B4-9D9F-BE149C0A1F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5720" y="22357"/>
            <a:ext cx="5496256" cy="2226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6798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4F204-93A1-4031-8CF3-3194FD36B1C4}"/>
              </a:ext>
            </a:extLst>
          </p:cNvPr>
          <p:cNvSpPr>
            <a:spLocks noGrp="1"/>
          </p:cNvSpPr>
          <p:nvPr>
            <p:ph type="title"/>
          </p:nvPr>
        </p:nvSpPr>
        <p:spPr>
          <a:xfrm>
            <a:off x="838200" y="365125"/>
            <a:ext cx="10515600" cy="913169"/>
          </a:xfrm>
        </p:spPr>
        <p:txBody>
          <a:bodyPr>
            <a:normAutofit/>
          </a:bodyPr>
          <a:lstStyle/>
          <a:p>
            <a:pPr algn="ctr"/>
            <a:r>
              <a:rPr lang="en-GB" sz="4000" dirty="0">
                <a:latin typeface="Arial Rounded MT Bold" panose="020F0704030504030204" pitchFamily="34" charset="0"/>
              </a:rPr>
              <a:t>The potential of mini grids</a:t>
            </a:r>
          </a:p>
        </p:txBody>
      </p:sp>
      <p:sp>
        <p:nvSpPr>
          <p:cNvPr id="3" name="Content Placeholder 2">
            <a:extLst>
              <a:ext uri="{FF2B5EF4-FFF2-40B4-BE49-F238E27FC236}">
                <a16:creationId xmlns:a16="http://schemas.microsoft.com/office/drawing/2014/main" id="{8AB4B80F-4748-4E25-BDC7-3ADC34132918}"/>
              </a:ext>
            </a:extLst>
          </p:cNvPr>
          <p:cNvSpPr>
            <a:spLocks noGrp="1"/>
          </p:cNvSpPr>
          <p:nvPr>
            <p:ph idx="1"/>
          </p:nvPr>
        </p:nvSpPr>
        <p:spPr>
          <a:xfrm>
            <a:off x="838200" y="1529542"/>
            <a:ext cx="10515600" cy="4647421"/>
          </a:xfrm>
        </p:spPr>
        <p:txBody>
          <a:bodyPr/>
          <a:lstStyle/>
          <a:p>
            <a:pPr marL="354013" indent="-354013"/>
            <a:r>
              <a:rPr lang="en-US" sz="1800" dirty="0">
                <a:effectLst/>
                <a:latin typeface="Calibri" panose="020F0502020204030204" pitchFamily="34" charset="0"/>
                <a:ea typeface="Calibri" panose="020F0502020204030204" pitchFamily="34" charset="0"/>
                <a:cs typeface="Times New Roman" panose="02020603050405020304" pitchFamily="18" charset="0"/>
              </a:rPr>
              <a:t>As power producers and power distributors, mini-grids have the potential to ‘spatially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reorganise</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 electric grid (Boamah 2020), </a:t>
            </a:r>
          </a:p>
          <a:p>
            <a:pPr marL="354013" indent="-354013"/>
            <a:r>
              <a:rPr lang="en-US" sz="1800" dirty="0">
                <a:latin typeface="Calibri" panose="020F0502020204030204" pitchFamily="34" charset="0"/>
                <a:ea typeface="Calibri" panose="020F0502020204030204" pitchFamily="34" charset="0"/>
                <a:cs typeface="Times New Roman" panose="02020603050405020304" pitchFamily="18" charset="0"/>
              </a:rPr>
              <a:t>Mini-grids </a:t>
            </a:r>
            <a:r>
              <a:rPr lang="en-US" sz="1800" dirty="0">
                <a:effectLst/>
                <a:latin typeface="Calibri" panose="020F0502020204030204" pitchFamily="34" charset="0"/>
                <a:ea typeface="Calibri" panose="020F0502020204030204" pitchFamily="34" charset="0"/>
                <a:cs typeface="Times New Roman" panose="02020603050405020304" pitchFamily="18" charset="0"/>
              </a:rPr>
              <a:t>pose significant threat to existing institutions of centralised electricity, particularly state-owned utilities and large-scale generation, distribution and transmission companies.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54013" indent="-354013"/>
            <a:r>
              <a:rPr lang="en-GB" sz="1800" dirty="0">
                <a:effectLst/>
                <a:latin typeface="Calibri" panose="020F0502020204030204" pitchFamily="34" charset="0"/>
                <a:ea typeface="Calibri" panose="020F0502020204030204" pitchFamily="34" charset="0"/>
                <a:cs typeface="Times New Roman" panose="02020603050405020304" pitchFamily="18" charset="0"/>
              </a:rPr>
              <a:t>Renewable energy mini-grids: technologically flexible, modular, and able to reach informal settlements in urban areas and remote rural populations where the cost of connection to the centralised national grid is prohibitive. </a:t>
            </a:r>
          </a:p>
          <a:p>
            <a:pPr marL="354013" indent="-354013"/>
            <a:r>
              <a:rPr lang="en-GB" sz="1800" dirty="0">
                <a:latin typeface="Calibri" panose="020F0502020204030204" pitchFamily="34" charset="0"/>
                <a:ea typeface="Calibri" panose="020F0502020204030204" pitchFamily="34" charset="0"/>
                <a:cs typeface="Times New Roman" panose="02020603050405020304" pitchFamily="18" charset="0"/>
              </a:rPr>
              <a:t>Co</a:t>
            </a:r>
            <a:r>
              <a:rPr lang="en-GB" sz="1800" dirty="0">
                <a:effectLst/>
                <a:latin typeface="Calibri" panose="020F0502020204030204" pitchFamily="34" charset="0"/>
                <a:ea typeface="Calibri" panose="020F0502020204030204" pitchFamily="34" charset="0"/>
                <a:cs typeface="Times New Roman" panose="02020603050405020304" pitchFamily="18" charset="0"/>
              </a:rPr>
              <a:t>st of electricity generated by mini-grids anticipated to decline significantly to become competitive with electricity from the centralised grid and diesel generators, particularly in electricity access-deficit countries. </a:t>
            </a:r>
          </a:p>
          <a:p>
            <a:pPr marL="354013" indent="-354013"/>
            <a:r>
              <a:rPr lang="en-GB" sz="1800" dirty="0">
                <a:latin typeface="Calibri" panose="020F0502020204030204" pitchFamily="34" charset="0"/>
                <a:ea typeface="Calibri" panose="020F0502020204030204" pitchFamily="34" charset="0"/>
                <a:cs typeface="Times New Roman" panose="02020603050405020304" pitchFamily="18" charset="0"/>
              </a:rPr>
              <a:t>Mini-grids: </a:t>
            </a:r>
            <a:r>
              <a:rPr lang="en-GB" sz="1800" dirty="0">
                <a:effectLst/>
                <a:latin typeface="Calibri" panose="020F0502020204030204" pitchFamily="34" charset="0"/>
                <a:ea typeface="Calibri" panose="020F0502020204030204" pitchFamily="34" charset="0"/>
                <a:cs typeface="Times New Roman" panose="02020603050405020304" pitchFamily="18" charset="0"/>
              </a:rPr>
              <a:t>a potential game changer for cost-effective, pro-poor, low-carbon, universal electrification (Sesan 2021).</a:t>
            </a:r>
          </a:p>
          <a:p>
            <a:pPr marL="354013" indent="-354013"/>
            <a:r>
              <a:rPr lang="en-GB" sz="1800" dirty="0">
                <a:latin typeface="Calibri" panose="020F0502020204030204" pitchFamily="34" charset="0"/>
                <a:ea typeface="Calibri" panose="020F0502020204030204" pitchFamily="34" charset="0"/>
                <a:cs typeface="Times New Roman" panose="02020603050405020304" pitchFamily="18" charset="0"/>
              </a:rPr>
              <a:t>A</a:t>
            </a:r>
            <a:r>
              <a:rPr lang="en-GB" sz="1800" dirty="0">
                <a:effectLst/>
                <a:latin typeface="Calibri" panose="020F0502020204030204" pitchFamily="34" charset="0"/>
                <a:ea typeface="Calibri" panose="020F0502020204030204" pitchFamily="34" charset="0"/>
                <a:cs typeface="Times New Roman" panose="02020603050405020304" pitchFamily="18" charset="0"/>
              </a:rPr>
              <a:t> way to bypass failing, often indebted, crisis-ridden, large-scale, capital-intensive utilities in many low- and middle-income countries (LMICs). </a:t>
            </a:r>
          </a:p>
          <a:p>
            <a:endParaRPr lang="en-GB" dirty="0"/>
          </a:p>
        </p:txBody>
      </p:sp>
    </p:spTree>
    <p:extLst>
      <p:ext uri="{BB962C8B-B14F-4D97-AF65-F5344CB8AC3E}">
        <p14:creationId xmlns:p14="http://schemas.microsoft.com/office/powerpoint/2010/main" val="526746874"/>
      </p:ext>
    </p:extLst>
  </p:cSld>
  <p:clrMapOvr>
    <a:masterClrMapping/>
  </p:clrMapOvr>
</p:sld>
</file>

<file path=ppt/theme/theme1.xml><?xml version="1.0" encoding="utf-8"?>
<a:theme xmlns:a="http://schemas.openxmlformats.org/drawingml/2006/main" name="SIGMA">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GMA" id="{33DC6759-42F9-9140-A2F3-2009E7FB5EDD}" vid="{05C22D0C-27FC-B544-B102-4C76C0FE17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SIGMA</Template>
  <TotalTime>315</TotalTime>
  <Words>2797</Words>
  <Application>Microsoft Macintosh PowerPoint</Application>
  <PresentationFormat>Widescreen</PresentationFormat>
  <Paragraphs>131</Paragraphs>
  <Slides>20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Arial Rounded MT Bold</vt:lpstr>
      <vt:lpstr>Calibri</vt:lpstr>
      <vt:lpstr>Calibri Light</vt:lpstr>
      <vt:lpstr>Courier New</vt:lpstr>
      <vt:lpstr>Symbol</vt:lpstr>
      <vt:lpstr>SIGMA</vt:lpstr>
      <vt:lpstr>Of monopolies and mini grids: the evolving governance of decentralised electricity in Kenya, Tanzania, Nigeria and Senegal.</vt:lpstr>
      <vt:lpstr>Energy access</vt:lpstr>
      <vt:lpstr>Electricity access, 2019 https://ourworldindata.org/energy-access </vt:lpstr>
      <vt:lpstr>Access to clean cooking, 2016 https://ourworldindata.org/energy-access </vt:lpstr>
      <vt:lpstr>The political economy of a socio-technical system</vt:lpstr>
      <vt:lpstr>Governing electricity: monopoly v. market</vt:lpstr>
      <vt:lpstr>Shifting trends in electricity governance</vt:lpstr>
      <vt:lpstr>From monopoly to market, to mini-grids, and micro-grids</vt:lpstr>
      <vt:lpstr>The potential of mini grids</vt:lpstr>
      <vt:lpstr>Third generation mini-grids</vt:lpstr>
      <vt:lpstr>Research questions</vt:lpstr>
      <vt:lpstr>Kenya</vt:lpstr>
      <vt:lpstr>Kenya</vt:lpstr>
      <vt:lpstr>Tanzania</vt:lpstr>
      <vt:lpstr>Tanzania</vt:lpstr>
      <vt:lpstr>Nigeria</vt:lpstr>
      <vt:lpstr>Senegal</vt:lpstr>
      <vt:lpstr>Senegal</vt:lpstr>
      <vt:lpstr>Concluding thoughts</vt:lpstr>
      <vt:lpstr>Concluding thoughts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 monopolies and mini grids: the evolving governance of decentralised electricity in Kenya, Tanzania, Nigeria and Senegal.</dc:title>
  <dc:creator>Lucy Baker</dc:creator>
  <cp:lastModifiedBy>Adriana P. Fajardo Mazorra</cp:lastModifiedBy>
  <cp:revision>5</cp:revision>
  <dcterms:created xsi:type="dcterms:W3CDTF">2022-02-03T12:04:30Z</dcterms:created>
  <dcterms:modified xsi:type="dcterms:W3CDTF">2022-02-03T20:19:42Z</dcterms:modified>
</cp:coreProperties>
</file>