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8" r:id="rId6"/>
    <p:sldId id="270" r:id="rId7"/>
    <p:sldId id="281" r:id="rId8"/>
    <p:sldId id="282" r:id="rId9"/>
    <p:sldId id="283" r:id="rId10"/>
    <p:sldId id="279" r:id="rId11"/>
    <p:sldId id="269" r:id="rId12"/>
    <p:sldId id="280" r:id="rId13"/>
    <p:sldId id="275" r:id="rId14"/>
    <p:sldId id="276" r:id="rId15"/>
    <p:sldId id="277" r:id="rId16"/>
    <p:sldId id="273"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001"/>
    <a:srgbClr val="C4D4DD"/>
    <a:srgbClr val="B9B9B9"/>
    <a:srgbClr val="5B99D8"/>
    <a:srgbClr val="EE7D31"/>
    <a:srgbClr val="70AE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14" autoAdjust="0"/>
    <p:restoredTop sz="95405" autoAdjust="0"/>
  </p:normalViewPr>
  <p:slideViewPr>
    <p:cSldViewPr snapToGrid="0">
      <p:cViewPr varScale="1">
        <p:scale>
          <a:sx n="66" d="100"/>
          <a:sy n="66" d="100"/>
        </p:scale>
        <p:origin x="924" y="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08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BBD5B-94D6-4E9F-8E04-FE1216B3CF22}"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GB"/>
        </a:p>
      </dgm:t>
    </dgm:pt>
    <dgm:pt modelId="{68E8A180-0514-42B4-B2FD-B1E074451F4E}">
      <dgm:prSet phldrT="[Text]" custT="1"/>
      <dgm:spPr/>
      <dgm:t>
        <a:bodyPr/>
        <a:lstStyle/>
        <a:p>
          <a:r>
            <a:rPr lang="en-GB" sz="2400" b="1" dirty="0" err="1"/>
            <a:t>Techical</a:t>
          </a:r>
          <a:endParaRPr lang="en-GB" sz="2400" b="1" dirty="0"/>
        </a:p>
      </dgm:t>
    </dgm:pt>
    <dgm:pt modelId="{2A5B1843-BE93-4630-A59D-D9B6402E47BE}" type="parTrans" cxnId="{794A1F0F-2CB0-4B93-B9B3-B7AC01138109}">
      <dgm:prSet/>
      <dgm:spPr/>
      <dgm:t>
        <a:bodyPr/>
        <a:lstStyle/>
        <a:p>
          <a:endParaRPr lang="en-GB"/>
        </a:p>
      </dgm:t>
    </dgm:pt>
    <dgm:pt modelId="{B63D8118-B119-4238-9C3A-BBA7C0C68847}" type="sibTrans" cxnId="{794A1F0F-2CB0-4B93-B9B3-B7AC01138109}">
      <dgm:prSet/>
      <dgm:spPr/>
      <dgm:t>
        <a:bodyPr/>
        <a:lstStyle/>
        <a:p>
          <a:endParaRPr lang="en-GB"/>
        </a:p>
      </dgm:t>
    </dgm:pt>
    <dgm:pt modelId="{308622D5-919C-4235-80B7-6D72FB756B94}">
      <dgm:prSet phldrT="[Text]" custT="1"/>
      <dgm:spPr/>
      <dgm:t>
        <a:bodyPr/>
        <a:lstStyle/>
        <a:p>
          <a:pPr algn="l"/>
          <a:r>
            <a:rPr lang="de-DE" sz="1300" dirty="0"/>
            <a:t>There is still a major lack of capacity and skills around minigrid development</a:t>
          </a:r>
          <a:endParaRPr lang="en-GB" sz="1300" dirty="0"/>
        </a:p>
      </dgm:t>
    </dgm:pt>
    <dgm:pt modelId="{BD505BAC-42AB-4FA4-AACA-719C3BBD019A}" type="parTrans" cxnId="{B4C83D40-FD0C-40C1-A033-6F1A50233E4F}">
      <dgm:prSet/>
      <dgm:spPr/>
      <dgm:t>
        <a:bodyPr/>
        <a:lstStyle/>
        <a:p>
          <a:endParaRPr lang="en-GB"/>
        </a:p>
      </dgm:t>
    </dgm:pt>
    <dgm:pt modelId="{76098858-34D5-4AC1-B675-2902DCCF45AC}" type="sibTrans" cxnId="{B4C83D40-FD0C-40C1-A033-6F1A50233E4F}">
      <dgm:prSet/>
      <dgm:spPr/>
      <dgm:t>
        <a:bodyPr/>
        <a:lstStyle/>
        <a:p>
          <a:endParaRPr lang="en-GB"/>
        </a:p>
      </dgm:t>
    </dgm:pt>
    <dgm:pt modelId="{A4E0FE28-CFA9-472F-BB32-418F7612D946}">
      <dgm:prSet phldrT="[Text]" custT="1"/>
      <dgm:spPr/>
      <dgm:t>
        <a:bodyPr/>
        <a:lstStyle/>
        <a:p>
          <a:pPr algn="l">
            <a:buClrTx/>
            <a:buSzTx/>
            <a:buFontTx/>
            <a:buNone/>
          </a:pPr>
          <a:r>
            <a:rPr lang="de-DE" sz="1300" dirty="0"/>
            <a:t>Technical specifications around grid readiness of minigrids are unclear in the regulations</a:t>
          </a:r>
          <a:endParaRPr lang="en-GB" sz="1300" dirty="0"/>
        </a:p>
      </dgm:t>
    </dgm:pt>
    <dgm:pt modelId="{FA45106E-536D-405C-9630-7BD8F3B0367C}" type="parTrans" cxnId="{CC040C2C-C32F-4A00-8380-28D52D3EE17C}">
      <dgm:prSet/>
      <dgm:spPr/>
      <dgm:t>
        <a:bodyPr/>
        <a:lstStyle/>
        <a:p>
          <a:endParaRPr lang="en-GB"/>
        </a:p>
      </dgm:t>
    </dgm:pt>
    <dgm:pt modelId="{5CF6E634-6480-4B71-83CB-DC65C05DFAB8}" type="sibTrans" cxnId="{CC040C2C-C32F-4A00-8380-28D52D3EE17C}">
      <dgm:prSet/>
      <dgm:spPr/>
      <dgm:t>
        <a:bodyPr/>
        <a:lstStyle/>
        <a:p>
          <a:endParaRPr lang="en-GB"/>
        </a:p>
      </dgm:t>
    </dgm:pt>
    <dgm:pt modelId="{A1A68D66-5C51-4865-8867-23628A5A4CE6}">
      <dgm:prSet phldrT="[Text]" custT="1"/>
      <dgm:spPr/>
      <dgm:t>
        <a:bodyPr/>
        <a:lstStyle/>
        <a:p>
          <a:r>
            <a:rPr lang="en-GB" sz="2400" b="1" dirty="0"/>
            <a:t>Economic</a:t>
          </a:r>
        </a:p>
      </dgm:t>
    </dgm:pt>
    <dgm:pt modelId="{54837BF7-C312-465E-AB54-5FE66FAC3BFD}" type="parTrans" cxnId="{48314613-81D5-4F33-8911-BA103AD7EEBA}">
      <dgm:prSet/>
      <dgm:spPr/>
      <dgm:t>
        <a:bodyPr/>
        <a:lstStyle/>
        <a:p>
          <a:endParaRPr lang="en-GB"/>
        </a:p>
      </dgm:t>
    </dgm:pt>
    <dgm:pt modelId="{45680E37-03FE-4B04-BFFF-7EF8F9440F48}" type="sibTrans" cxnId="{48314613-81D5-4F33-8911-BA103AD7EEBA}">
      <dgm:prSet/>
      <dgm:spPr/>
      <dgm:t>
        <a:bodyPr/>
        <a:lstStyle/>
        <a:p>
          <a:endParaRPr lang="en-GB"/>
        </a:p>
      </dgm:t>
    </dgm:pt>
    <dgm:pt modelId="{DBDF873C-51CF-4C9B-87F4-7D1B8BC52B58}">
      <dgm:prSet phldrT="[Text]" custT="1"/>
      <dgm:spPr/>
      <dgm:t>
        <a:bodyPr/>
        <a:lstStyle/>
        <a:p>
          <a:pPr algn="l"/>
          <a:r>
            <a:rPr lang="de-DE" sz="1300" dirty="0"/>
            <a:t>Cost-reflective minigrid tarrifs remain prohibitively high for vulnerale households</a:t>
          </a:r>
          <a:endParaRPr lang="en-GB" sz="1300" dirty="0"/>
        </a:p>
      </dgm:t>
    </dgm:pt>
    <dgm:pt modelId="{FAA9E593-4FBB-49B1-AAA2-75EFE21CAC14}" type="parTrans" cxnId="{CD4C61BE-3A80-49E7-A314-04CED51AE3D2}">
      <dgm:prSet/>
      <dgm:spPr/>
      <dgm:t>
        <a:bodyPr/>
        <a:lstStyle/>
        <a:p>
          <a:endParaRPr lang="en-GB"/>
        </a:p>
      </dgm:t>
    </dgm:pt>
    <dgm:pt modelId="{E6BEE70B-9A01-41F2-A97A-C937B8C61847}" type="sibTrans" cxnId="{CD4C61BE-3A80-49E7-A314-04CED51AE3D2}">
      <dgm:prSet/>
      <dgm:spPr/>
      <dgm:t>
        <a:bodyPr/>
        <a:lstStyle/>
        <a:p>
          <a:endParaRPr lang="en-GB"/>
        </a:p>
      </dgm:t>
    </dgm:pt>
    <dgm:pt modelId="{861A1341-6426-432D-BA21-F0FCDB61F078}">
      <dgm:prSet phldrT="[Text]" custT="1"/>
      <dgm:spPr/>
      <dgm:t>
        <a:bodyPr/>
        <a:lstStyle/>
        <a:p>
          <a:pPr algn="l"/>
          <a:r>
            <a:rPr lang="de-DE" sz="1300" dirty="0"/>
            <a:t>Dominance of DFI financing in the minigrid sector. Grants are crucial at early stage of development</a:t>
          </a:r>
          <a:endParaRPr lang="en-GB" sz="1300" dirty="0"/>
        </a:p>
      </dgm:t>
    </dgm:pt>
    <dgm:pt modelId="{E072B4C6-DE91-4569-8A2F-AD32513DE13C}" type="parTrans" cxnId="{40675183-93DD-4126-A359-A3B9EAE69CCB}">
      <dgm:prSet/>
      <dgm:spPr/>
      <dgm:t>
        <a:bodyPr/>
        <a:lstStyle/>
        <a:p>
          <a:endParaRPr lang="en-GB"/>
        </a:p>
      </dgm:t>
    </dgm:pt>
    <dgm:pt modelId="{77021151-C7F9-4BC2-9F15-151211879EE6}" type="sibTrans" cxnId="{40675183-93DD-4126-A359-A3B9EAE69CCB}">
      <dgm:prSet/>
      <dgm:spPr/>
      <dgm:t>
        <a:bodyPr/>
        <a:lstStyle/>
        <a:p>
          <a:endParaRPr lang="en-GB"/>
        </a:p>
      </dgm:t>
    </dgm:pt>
    <dgm:pt modelId="{936DC660-DFF0-4AF7-AEC1-C0E4F4A5B063}">
      <dgm:prSet phldrT="[Text]" custT="1"/>
      <dgm:spPr/>
      <dgm:t>
        <a:bodyPr/>
        <a:lstStyle/>
        <a:p>
          <a:r>
            <a:rPr lang="en-GB" sz="2400" b="1" dirty="0"/>
            <a:t>Social</a:t>
          </a:r>
        </a:p>
      </dgm:t>
    </dgm:pt>
    <dgm:pt modelId="{B4989BAC-6114-414A-B3CA-1FC766ADABDD}" type="parTrans" cxnId="{DC770C80-1258-4DFA-A59A-1088B68B73AF}">
      <dgm:prSet/>
      <dgm:spPr/>
      <dgm:t>
        <a:bodyPr/>
        <a:lstStyle/>
        <a:p>
          <a:endParaRPr lang="en-GB"/>
        </a:p>
      </dgm:t>
    </dgm:pt>
    <dgm:pt modelId="{84C18FB8-91E5-4D9B-9FA8-3294AC87F827}" type="sibTrans" cxnId="{DC770C80-1258-4DFA-A59A-1088B68B73AF}">
      <dgm:prSet/>
      <dgm:spPr/>
      <dgm:t>
        <a:bodyPr/>
        <a:lstStyle/>
        <a:p>
          <a:endParaRPr lang="en-GB"/>
        </a:p>
      </dgm:t>
    </dgm:pt>
    <dgm:pt modelId="{692411F4-BCFE-4EAB-A402-AE49E90B1FA7}">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300" dirty="0">
              <a:cs typeface="Calibri"/>
            </a:rPr>
            <a:t>Political challenges: local politics create financial and project risks. E.g. delegitimization of minigrids by local politicians</a:t>
          </a:r>
          <a:endParaRPr lang="en-GB" sz="1300" dirty="0"/>
        </a:p>
      </dgm:t>
    </dgm:pt>
    <dgm:pt modelId="{CF446E1E-5FA7-466F-82B7-45AAB7D8AF7F}" type="parTrans" cxnId="{8289BE2B-E515-4669-B7D6-07F2D7C3DEE0}">
      <dgm:prSet/>
      <dgm:spPr/>
      <dgm:t>
        <a:bodyPr/>
        <a:lstStyle/>
        <a:p>
          <a:endParaRPr lang="en-GB"/>
        </a:p>
      </dgm:t>
    </dgm:pt>
    <dgm:pt modelId="{FFBF0BF1-568D-42C5-ABEE-F29A5C92A132}" type="sibTrans" cxnId="{8289BE2B-E515-4669-B7D6-07F2D7C3DEE0}">
      <dgm:prSet/>
      <dgm:spPr/>
      <dgm:t>
        <a:bodyPr/>
        <a:lstStyle/>
        <a:p>
          <a:endParaRPr lang="en-GB"/>
        </a:p>
      </dgm:t>
    </dgm:pt>
    <dgm:pt modelId="{0CE1116A-9761-4982-9954-6C44C8CECB7A}">
      <dgm:prSet phldrT="[Text]" custT="1"/>
      <dgm:spPr/>
      <dgm:t>
        <a:bodyPr/>
        <a:lstStyle/>
        <a:p>
          <a:pPr algn="l"/>
          <a:r>
            <a:rPr lang="en-GB" sz="1300" dirty="0">
              <a:ea typeface="Calibri"/>
              <a:cs typeface="Calibri"/>
            </a:rPr>
            <a:t>Implementing an inclusive process is very costly for government and developers. It is not clear to them what the value addition of community participation is</a:t>
          </a:r>
          <a:endParaRPr lang="en-GB" sz="1300" dirty="0"/>
        </a:p>
      </dgm:t>
    </dgm:pt>
    <dgm:pt modelId="{8630AF33-429E-4A39-A0BB-0E336514DFC7}" type="parTrans" cxnId="{6935E96F-4B54-4F44-A5EE-5F3D6C17A7E4}">
      <dgm:prSet/>
      <dgm:spPr/>
      <dgm:t>
        <a:bodyPr/>
        <a:lstStyle/>
        <a:p>
          <a:endParaRPr lang="en-GB"/>
        </a:p>
      </dgm:t>
    </dgm:pt>
    <dgm:pt modelId="{E0BF4404-8CE4-4DF4-82EB-116FEF814ACE}" type="sibTrans" cxnId="{6935E96F-4B54-4F44-A5EE-5F3D6C17A7E4}">
      <dgm:prSet/>
      <dgm:spPr/>
      <dgm:t>
        <a:bodyPr/>
        <a:lstStyle/>
        <a:p>
          <a:endParaRPr lang="en-GB"/>
        </a:p>
      </dgm:t>
    </dgm:pt>
    <dgm:pt modelId="{5E2FB8C4-B102-400A-B125-83AC4E3CFBD0}">
      <dgm:prSet custT="1"/>
      <dgm:spPr/>
      <dgm:t>
        <a:bodyPr/>
        <a:lstStyle/>
        <a:p>
          <a:r>
            <a:rPr lang="en-GB" sz="2400" b="1" dirty="0"/>
            <a:t>Governance</a:t>
          </a:r>
        </a:p>
      </dgm:t>
    </dgm:pt>
    <dgm:pt modelId="{518C1A58-3A01-4312-B8DA-5413B781F8C0}" type="parTrans" cxnId="{7BE9687C-15FF-4F5F-8F1E-9B10788CF3A0}">
      <dgm:prSet/>
      <dgm:spPr/>
      <dgm:t>
        <a:bodyPr/>
        <a:lstStyle/>
        <a:p>
          <a:endParaRPr lang="en-GB"/>
        </a:p>
      </dgm:t>
    </dgm:pt>
    <dgm:pt modelId="{5D02A944-ABE2-4126-88CB-8BE444941508}" type="sibTrans" cxnId="{7BE9687C-15FF-4F5F-8F1E-9B10788CF3A0}">
      <dgm:prSet/>
      <dgm:spPr/>
      <dgm:t>
        <a:bodyPr/>
        <a:lstStyle/>
        <a:p>
          <a:endParaRPr lang="en-GB"/>
        </a:p>
      </dgm:t>
    </dgm:pt>
    <dgm:pt modelId="{A529F873-6B5F-43E2-B717-7B3E9B5BC9BF}">
      <dgm:prSet custT="1"/>
      <dgm:spPr/>
      <dgm:t>
        <a:bodyPr/>
        <a:lstStyle/>
        <a:p>
          <a:pPr algn="l"/>
          <a:r>
            <a:rPr lang="de-DE" sz="1300" dirty="0"/>
            <a:t>Draft minigrid regulations have receptly been adopted. </a:t>
          </a:r>
        </a:p>
      </dgm:t>
    </dgm:pt>
    <dgm:pt modelId="{29496FA6-B2F3-47C6-8B11-A0975C3AED59}" type="parTrans" cxnId="{2107AD35-E3C8-4A96-9AE0-C2485D825063}">
      <dgm:prSet/>
      <dgm:spPr/>
      <dgm:t>
        <a:bodyPr/>
        <a:lstStyle/>
        <a:p>
          <a:endParaRPr lang="en-GB"/>
        </a:p>
      </dgm:t>
    </dgm:pt>
    <dgm:pt modelId="{3C71335D-5AC4-4D31-BFC2-A9628BA382A8}" type="sibTrans" cxnId="{2107AD35-E3C8-4A96-9AE0-C2485D825063}">
      <dgm:prSet/>
      <dgm:spPr/>
      <dgm:t>
        <a:bodyPr/>
        <a:lstStyle/>
        <a:p>
          <a:endParaRPr lang="en-GB"/>
        </a:p>
      </dgm:t>
    </dgm:pt>
    <dgm:pt modelId="{1E474AC0-0FBC-4BD1-ACBF-E6FB2DBC74CD}">
      <dgm:prSe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1300" dirty="0"/>
            <a:t>There is a lack of alignment between the national regulator and local authorities</a:t>
          </a:r>
          <a:endParaRPr lang="en-GB" sz="1300" dirty="0"/>
        </a:p>
      </dgm:t>
    </dgm:pt>
    <dgm:pt modelId="{C5CD673F-BF51-4ACA-A783-24870834A1A1}" type="parTrans" cxnId="{09A6B9CA-AAC6-452A-9436-34A35CA0FB4A}">
      <dgm:prSet/>
      <dgm:spPr/>
      <dgm:t>
        <a:bodyPr/>
        <a:lstStyle/>
        <a:p>
          <a:endParaRPr lang="en-GB"/>
        </a:p>
      </dgm:t>
    </dgm:pt>
    <dgm:pt modelId="{AA961789-C55D-40C4-84F0-59FEB6F87C90}" type="sibTrans" cxnId="{09A6B9CA-AAC6-452A-9436-34A35CA0FB4A}">
      <dgm:prSet/>
      <dgm:spPr/>
      <dgm:t>
        <a:bodyPr/>
        <a:lstStyle/>
        <a:p>
          <a:endParaRPr lang="en-GB"/>
        </a:p>
      </dgm:t>
    </dgm:pt>
    <dgm:pt modelId="{F05CCD33-889B-4A95-AE18-F5D363F5EE62}">
      <dgm:prSet custT="1"/>
      <dgm:spPr/>
      <dgm:t>
        <a:bodyPr/>
        <a:lstStyle/>
        <a:p>
          <a:pPr marL="0" lvl="0" algn="l" defTabSz="355600">
            <a:lnSpc>
              <a:spcPct val="90000"/>
            </a:lnSpc>
            <a:spcBef>
              <a:spcPct val="0"/>
            </a:spcBef>
            <a:spcAft>
              <a:spcPct val="35000"/>
            </a:spcAft>
            <a:buNone/>
          </a:pPr>
          <a:r>
            <a:rPr lang="de-DE" sz="1300" dirty="0"/>
            <a:t>Some minigrid developers feel there is a lack of transaprency in regulation, e.g. In tarrif setting, approval of permits</a:t>
          </a:r>
          <a:endParaRPr lang="en-GB" sz="1300" dirty="0"/>
        </a:p>
      </dgm:t>
    </dgm:pt>
    <dgm:pt modelId="{DC674463-8BFF-4BF8-8284-6264E2108720}" type="parTrans" cxnId="{EAC1C2B1-A685-48DD-9E21-D63C08F370FE}">
      <dgm:prSet/>
      <dgm:spPr/>
      <dgm:t>
        <a:bodyPr/>
        <a:lstStyle/>
        <a:p>
          <a:endParaRPr lang="en-GB"/>
        </a:p>
      </dgm:t>
    </dgm:pt>
    <dgm:pt modelId="{BAB10CD4-6B94-48D7-815C-BD0E95D2248D}" type="sibTrans" cxnId="{EAC1C2B1-A685-48DD-9E21-D63C08F370FE}">
      <dgm:prSet/>
      <dgm:spPr/>
      <dgm:t>
        <a:bodyPr/>
        <a:lstStyle/>
        <a:p>
          <a:endParaRPr lang="en-GB"/>
        </a:p>
      </dgm:t>
    </dgm:pt>
    <dgm:pt modelId="{4AF617BA-4A5F-424E-B909-9AE7B9AC6480}">
      <dgm:prSet custT="1"/>
      <dgm:spPr/>
      <dgm:t>
        <a:bodyPr/>
        <a:lstStyle/>
        <a:p>
          <a:pPr algn="l"/>
          <a:r>
            <a:rPr lang="de-DE" sz="1300" dirty="0"/>
            <a:t>Contentious issues: There is still ambiguity around what happens when the grid arrives</a:t>
          </a:r>
        </a:p>
      </dgm:t>
    </dgm:pt>
    <dgm:pt modelId="{50EB8E87-81AC-4B86-9E4F-D7458AFA4CDB}" type="parTrans" cxnId="{C342336A-1AE1-4101-BCD4-447E6983AEAF}">
      <dgm:prSet/>
      <dgm:spPr/>
      <dgm:t>
        <a:bodyPr/>
        <a:lstStyle/>
        <a:p>
          <a:endParaRPr lang="en-GB"/>
        </a:p>
      </dgm:t>
    </dgm:pt>
    <dgm:pt modelId="{E7277DB2-8AE4-4F69-83B8-E04FD43A1529}" type="sibTrans" cxnId="{C342336A-1AE1-4101-BCD4-447E6983AEAF}">
      <dgm:prSet/>
      <dgm:spPr/>
      <dgm:t>
        <a:bodyPr/>
        <a:lstStyle/>
        <a:p>
          <a:endParaRPr lang="en-GB"/>
        </a:p>
      </dgm:t>
    </dgm:pt>
    <dgm:pt modelId="{270D506C-62F4-475A-AC82-1FC415D80449}">
      <dgm:prSet phldrT="[Text]" custT="1"/>
      <dgm:spPr/>
      <dgm:t>
        <a:bodyPr/>
        <a:lstStyle/>
        <a:p>
          <a:pPr algn="l">
            <a:buClrTx/>
            <a:buSzTx/>
            <a:buFontTx/>
            <a:buNone/>
          </a:pPr>
          <a:r>
            <a:rPr lang="de-DE" sz="1300" dirty="0"/>
            <a:t>Significant grid reliability and scalability problems in smaller companies and community minigrids</a:t>
          </a:r>
          <a:endParaRPr lang="en-GB" sz="1300" dirty="0"/>
        </a:p>
      </dgm:t>
    </dgm:pt>
    <dgm:pt modelId="{2AB71981-373A-46D5-9D0E-8BCB9ADBF4B1}" type="parTrans" cxnId="{87869F5B-451A-4D99-B3AA-1BCE47CD4827}">
      <dgm:prSet/>
      <dgm:spPr/>
      <dgm:t>
        <a:bodyPr/>
        <a:lstStyle/>
        <a:p>
          <a:endParaRPr lang="en-GB"/>
        </a:p>
      </dgm:t>
    </dgm:pt>
    <dgm:pt modelId="{4F7BF67F-78C8-4925-B729-5A1EBDAD17E4}" type="sibTrans" cxnId="{87869F5B-451A-4D99-B3AA-1BCE47CD4827}">
      <dgm:prSet/>
      <dgm:spPr/>
      <dgm:t>
        <a:bodyPr/>
        <a:lstStyle/>
        <a:p>
          <a:endParaRPr lang="en-GB"/>
        </a:p>
      </dgm:t>
    </dgm:pt>
    <dgm:pt modelId="{8CA4FCA3-5104-4B49-9F51-EB1FC51D711B}">
      <dgm:prSet phldrT="[Text]" custT="1"/>
      <dgm:spPr/>
      <dgm:t>
        <a:bodyPr/>
        <a:lstStyle/>
        <a:p>
          <a:pPr algn="l"/>
          <a:r>
            <a:rPr lang="de-DE" sz="1300" dirty="0"/>
            <a:t>Underutilisation of minigrids keep costs high. Developers seeking businesses ad anchor customers </a:t>
          </a:r>
          <a:endParaRPr lang="en-GB" sz="1300" dirty="0"/>
        </a:p>
      </dgm:t>
    </dgm:pt>
    <dgm:pt modelId="{44BB0134-E876-488B-87A9-BAFAC4821F8C}" type="parTrans" cxnId="{225C1029-BC5E-42EC-A3FC-D99D2A8F9E32}">
      <dgm:prSet/>
      <dgm:spPr/>
      <dgm:t>
        <a:bodyPr/>
        <a:lstStyle/>
        <a:p>
          <a:endParaRPr lang="en-GB"/>
        </a:p>
      </dgm:t>
    </dgm:pt>
    <dgm:pt modelId="{918E09FE-CA90-47B5-8933-65F5EA2D6AB9}" type="sibTrans" cxnId="{225C1029-BC5E-42EC-A3FC-D99D2A8F9E32}">
      <dgm:prSet/>
      <dgm:spPr/>
      <dgm:t>
        <a:bodyPr/>
        <a:lstStyle/>
        <a:p>
          <a:endParaRPr lang="en-GB"/>
        </a:p>
      </dgm:t>
    </dgm:pt>
    <dgm:pt modelId="{A210B03E-8A77-46CF-939A-5A3D064FE284}">
      <dgm:prSet phldrT="[Text]" custT="1"/>
      <dgm:spPr/>
      <dgm:t>
        <a:bodyPr/>
        <a:lstStyle/>
        <a:p>
          <a:pPr algn="l"/>
          <a:r>
            <a:rPr lang="de-DE" sz="1300" dirty="0"/>
            <a:t>To be profitable, developers are investing in productive use value chains at the local level</a:t>
          </a:r>
          <a:endParaRPr lang="en-GB" sz="1300" dirty="0"/>
        </a:p>
      </dgm:t>
    </dgm:pt>
    <dgm:pt modelId="{62FF09D3-8F83-4EAC-869B-5D0BB07A1E08}" type="parTrans" cxnId="{8BC7CE2B-3297-4D5F-A0DE-D9A5164D6D8C}">
      <dgm:prSet/>
      <dgm:spPr/>
      <dgm:t>
        <a:bodyPr/>
        <a:lstStyle/>
        <a:p>
          <a:endParaRPr lang="en-GB"/>
        </a:p>
      </dgm:t>
    </dgm:pt>
    <dgm:pt modelId="{91C68D56-D6A6-4DB7-9868-41959DCD8EA0}" type="sibTrans" cxnId="{8BC7CE2B-3297-4D5F-A0DE-D9A5164D6D8C}">
      <dgm:prSet/>
      <dgm:spPr/>
      <dgm:t>
        <a:bodyPr/>
        <a:lstStyle/>
        <a:p>
          <a:endParaRPr lang="en-GB"/>
        </a:p>
      </dgm:t>
    </dgm:pt>
    <dgm:pt modelId="{04D4657E-5C85-4D54-8E9C-1855710D4A8C}">
      <dgm:prSe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300" dirty="0">
              <a:ea typeface="Calibri"/>
              <a:cs typeface="Calibri"/>
            </a:rPr>
            <a:t>Regulation on participation is underdeveloped in most SSA countries</a:t>
          </a:r>
        </a:p>
      </dgm:t>
    </dgm:pt>
    <dgm:pt modelId="{E7F2C4F5-A0B7-4CD4-9699-98A492C10E43}" type="parTrans" cxnId="{FFF1DF22-EB88-494F-8FB2-46059B78BFCF}">
      <dgm:prSet/>
      <dgm:spPr/>
      <dgm:t>
        <a:bodyPr/>
        <a:lstStyle/>
        <a:p>
          <a:endParaRPr lang="en-GB"/>
        </a:p>
      </dgm:t>
    </dgm:pt>
    <dgm:pt modelId="{DE74D04A-AE23-4A29-92E8-9003D486BBFD}" type="sibTrans" cxnId="{FFF1DF22-EB88-494F-8FB2-46059B78BFCF}">
      <dgm:prSet/>
      <dgm:spPr/>
      <dgm:t>
        <a:bodyPr/>
        <a:lstStyle/>
        <a:p>
          <a:endParaRPr lang="en-GB"/>
        </a:p>
      </dgm:t>
    </dgm:pt>
    <dgm:pt modelId="{89C74108-3D49-487E-A996-2BEC46335BEA}">
      <dgm:prSet custT="1"/>
      <dgm:spPr/>
      <dgm:t>
        <a:bodyPr/>
        <a:lstStyle/>
        <a:p>
          <a:pPr algn="l"/>
          <a:r>
            <a:rPr lang="en-GB" sz="1300" dirty="0">
              <a:ea typeface="Calibri"/>
              <a:cs typeface="Calibri"/>
            </a:rPr>
            <a:t>Cultural factors determine who is included. Men and wealthier community members have higher participation and decision-making capabilities in minigrid projects</a:t>
          </a:r>
        </a:p>
      </dgm:t>
    </dgm:pt>
    <dgm:pt modelId="{160EE431-E52A-4C32-AF05-ACBEB2ED3689}" type="parTrans" cxnId="{C9314987-7632-45E0-B090-DDDA1298803E}">
      <dgm:prSet/>
      <dgm:spPr/>
      <dgm:t>
        <a:bodyPr/>
        <a:lstStyle/>
        <a:p>
          <a:endParaRPr lang="en-GB"/>
        </a:p>
      </dgm:t>
    </dgm:pt>
    <dgm:pt modelId="{F9CCB2CE-4B6A-4B54-A8A9-9B880922AFC0}" type="sibTrans" cxnId="{C9314987-7632-45E0-B090-DDDA1298803E}">
      <dgm:prSet/>
      <dgm:spPr/>
      <dgm:t>
        <a:bodyPr/>
        <a:lstStyle/>
        <a:p>
          <a:endParaRPr lang="en-GB"/>
        </a:p>
      </dgm:t>
    </dgm:pt>
    <dgm:pt modelId="{42AABBC9-1541-49E4-8BDD-9EDD29E5F2D6}" type="pres">
      <dgm:prSet presAssocID="{D99BBD5B-94D6-4E9F-8E04-FE1216B3CF22}" presName="diagram" presStyleCnt="0">
        <dgm:presLayoutVars>
          <dgm:chPref val="1"/>
          <dgm:dir/>
          <dgm:animOne val="branch"/>
          <dgm:animLvl val="lvl"/>
          <dgm:resizeHandles/>
        </dgm:presLayoutVars>
      </dgm:prSet>
      <dgm:spPr/>
    </dgm:pt>
    <dgm:pt modelId="{AE660ED3-71EF-4230-88ED-C86DF318FB01}" type="pres">
      <dgm:prSet presAssocID="{68E8A180-0514-42B4-B2FD-B1E074451F4E}" presName="root" presStyleCnt="0"/>
      <dgm:spPr/>
    </dgm:pt>
    <dgm:pt modelId="{1B9E1240-F626-4DC7-BD51-035C79380A75}" type="pres">
      <dgm:prSet presAssocID="{68E8A180-0514-42B4-B2FD-B1E074451F4E}" presName="rootComposite" presStyleCnt="0"/>
      <dgm:spPr/>
    </dgm:pt>
    <dgm:pt modelId="{0D10F2C8-2613-4522-BFF1-EAC2C2033B79}" type="pres">
      <dgm:prSet presAssocID="{68E8A180-0514-42B4-B2FD-B1E074451F4E}" presName="rootText" presStyleLbl="node1" presStyleIdx="0" presStyleCnt="4" custScaleX="168248"/>
      <dgm:spPr/>
    </dgm:pt>
    <dgm:pt modelId="{8B72A175-5A0F-489E-8852-7AD3CC1B4BC1}" type="pres">
      <dgm:prSet presAssocID="{68E8A180-0514-42B4-B2FD-B1E074451F4E}" presName="rootConnector" presStyleLbl="node1" presStyleIdx="0" presStyleCnt="4"/>
      <dgm:spPr/>
    </dgm:pt>
    <dgm:pt modelId="{8324B4B3-2CAC-4BE8-A658-FC96EC7DD2C5}" type="pres">
      <dgm:prSet presAssocID="{68E8A180-0514-42B4-B2FD-B1E074451F4E}" presName="childShape" presStyleCnt="0"/>
      <dgm:spPr/>
    </dgm:pt>
    <dgm:pt modelId="{A4E9EF07-1AA1-458C-BFA8-51026E099321}" type="pres">
      <dgm:prSet presAssocID="{BD505BAC-42AB-4FA4-AACA-719C3BBD019A}" presName="Name13" presStyleLbl="parChTrans1D2" presStyleIdx="0" presStyleCnt="15"/>
      <dgm:spPr/>
    </dgm:pt>
    <dgm:pt modelId="{C42C23C6-EC96-4AF9-9C85-13B3A8A3A396}" type="pres">
      <dgm:prSet presAssocID="{308622D5-919C-4235-80B7-6D72FB756B94}" presName="childText" presStyleLbl="bgAcc1" presStyleIdx="0" presStyleCnt="15" custScaleX="168248" custScaleY="124286">
        <dgm:presLayoutVars>
          <dgm:bulletEnabled val="1"/>
        </dgm:presLayoutVars>
      </dgm:prSet>
      <dgm:spPr/>
    </dgm:pt>
    <dgm:pt modelId="{CAFF5608-926D-4AF9-9207-B41D58EAE15F}" type="pres">
      <dgm:prSet presAssocID="{FA45106E-536D-405C-9630-7BD8F3B0367C}" presName="Name13" presStyleLbl="parChTrans1D2" presStyleIdx="1" presStyleCnt="15"/>
      <dgm:spPr/>
    </dgm:pt>
    <dgm:pt modelId="{0A2917EC-1A8E-4672-BA43-EA4CB2A1C6BE}" type="pres">
      <dgm:prSet presAssocID="{A4E0FE28-CFA9-472F-BB32-418F7612D946}" presName="childText" presStyleLbl="bgAcc1" presStyleIdx="1" presStyleCnt="15" custScaleX="168248" custScaleY="136790">
        <dgm:presLayoutVars>
          <dgm:bulletEnabled val="1"/>
        </dgm:presLayoutVars>
      </dgm:prSet>
      <dgm:spPr/>
    </dgm:pt>
    <dgm:pt modelId="{51559FCE-C55E-4B84-9FB4-BBB2067B3D2A}" type="pres">
      <dgm:prSet presAssocID="{2AB71981-373A-46D5-9D0E-8BCB9ADBF4B1}" presName="Name13" presStyleLbl="parChTrans1D2" presStyleIdx="2" presStyleCnt="15"/>
      <dgm:spPr/>
    </dgm:pt>
    <dgm:pt modelId="{1933A8B7-3679-40EA-A338-B7E157C447BC}" type="pres">
      <dgm:prSet presAssocID="{270D506C-62F4-475A-AC82-1FC415D80449}" presName="childText" presStyleLbl="bgAcc1" presStyleIdx="2" presStyleCnt="15" custScaleX="168248" custScaleY="157928">
        <dgm:presLayoutVars>
          <dgm:bulletEnabled val="1"/>
        </dgm:presLayoutVars>
      </dgm:prSet>
      <dgm:spPr/>
    </dgm:pt>
    <dgm:pt modelId="{C94FE6EB-C8C2-4555-AC98-D7BD9B836481}" type="pres">
      <dgm:prSet presAssocID="{A1A68D66-5C51-4865-8867-23628A5A4CE6}" presName="root" presStyleCnt="0"/>
      <dgm:spPr/>
    </dgm:pt>
    <dgm:pt modelId="{0C20B366-C0EC-4FAE-839F-A7252C83F370}" type="pres">
      <dgm:prSet presAssocID="{A1A68D66-5C51-4865-8867-23628A5A4CE6}" presName="rootComposite" presStyleCnt="0"/>
      <dgm:spPr/>
    </dgm:pt>
    <dgm:pt modelId="{0A4E3E5A-B97B-41A2-8C0A-1789ACA11E50}" type="pres">
      <dgm:prSet presAssocID="{A1A68D66-5C51-4865-8867-23628A5A4CE6}" presName="rootText" presStyleLbl="node1" presStyleIdx="1" presStyleCnt="4" custScaleX="188505"/>
      <dgm:spPr/>
    </dgm:pt>
    <dgm:pt modelId="{A74787AE-1F38-4DE7-9A88-A7CA15C9696F}" type="pres">
      <dgm:prSet presAssocID="{A1A68D66-5C51-4865-8867-23628A5A4CE6}" presName="rootConnector" presStyleLbl="node1" presStyleIdx="1" presStyleCnt="4"/>
      <dgm:spPr/>
    </dgm:pt>
    <dgm:pt modelId="{744F7CEB-CC17-43EF-BA7B-DF3AC20F440D}" type="pres">
      <dgm:prSet presAssocID="{A1A68D66-5C51-4865-8867-23628A5A4CE6}" presName="childShape" presStyleCnt="0"/>
      <dgm:spPr/>
    </dgm:pt>
    <dgm:pt modelId="{E12EF084-975E-40A4-8552-DB281312BBA0}" type="pres">
      <dgm:prSet presAssocID="{FAA9E593-4FBB-49B1-AAA2-75EFE21CAC14}" presName="Name13" presStyleLbl="parChTrans1D2" presStyleIdx="3" presStyleCnt="15"/>
      <dgm:spPr/>
    </dgm:pt>
    <dgm:pt modelId="{FC8BDBBE-1D30-4745-8D5E-48AA899D8A6E}" type="pres">
      <dgm:prSet presAssocID="{DBDF873C-51CF-4C9B-87F4-7D1B8BC52B58}" presName="childText" presStyleLbl="bgAcc1" presStyleIdx="3" presStyleCnt="15" custScaleX="188505" custScaleY="122872">
        <dgm:presLayoutVars>
          <dgm:bulletEnabled val="1"/>
        </dgm:presLayoutVars>
      </dgm:prSet>
      <dgm:spPr/>
    </dgm:pt>
    <dgm:pt modelId="{5B0C534F-34CE-4E29-9617-2DE9DBED6428}" type="pres">
      <dgm:prSet presAssocID="{E072B4C6-DE91-4569-8A2F-AD32513DE13C}" presName="Name13" presStyleLbl="parChTrans1D2" presStyleIdx="4" presStyleCnt="15"/>
      <dgm:spPr/>
    </dgm:pt>
    <dgm:pt modelId="{0DF9D7DA-2573-4A02-9B60-AC2E5512F5B1}" type="pres">
      <dgm:prSet presAssocID="{861A1341-6426-432D-BA21-F0FCDB61F078}" presName="childText" presStyleLbl="bgAcc1" presStyleIdx="4" presStyleCnt="15" custScaleX="188505" custScaleY="119808">
        <dgm:presLayoutVars>
          <dgm:bulletEnabled val="1"/>
        </dgm:presLayoutVars>
      </dgm:prSet>
      <dgm:spPr/>
    </dgm:pt>
    <dgm:pt modelId="{F9309A47-F9E8-4F28-AB20-BCE36ACDE145}" type="pres">
      <dgm:prSet presAssocID="{44BB0134-E876-488B-87A9-BAFAC4821F8C}" presName="Name13" presStyleLbl="parChTrans1D2" presStyleIdx="5" presStyleCnt="15"/>
      <dgm:spPr/>
    </dgm:pt>
    <dgm:pt modelId="{A7766742-7379-4213-BCC9-E9891C28A6B5}" type="pres">
      <dgm:prSet presAssocID="{8CA4FCA3-5104-4B49-9F51-EB1FC51D711B}" presName="childText" presStyleLbl="bgAcc1" presStyleIdx="5" presStyleCnt="15" custScaleX="187901" custScaleY="122871">
        <dgm:presLayoutVars>
          <dgm:bulletEnabled val="1"/>
        </dgm:presLayoutVars>
      </dgm:prSet>
      <dgm:spPr/>
    </dgm:pt>
    <dgm:pt modelId="{C6A1AC3C-BCF2-4F10-988A-DDD58C56B983}" type="pres">
      <dgm:prSet presAssocID="{62FF09D3-8F83-4EAC-869B-5D0BB07A1E08}" presName="Name13" presStyleLbl="parChTrans1D2" presStyleIdx="6" presStyleCnt="15"/>
      <dgm:spPr/>
    </dgm:pt>
    <dgm:pt modelId="{B3B7FAFB-E59E-4C1D-9E2D-F04C4958F421}" type="pres">
      <dgm:prSet presAssocID="{A210B03E-8A77-46CF-939A-5A3D064FE284}" presName="childText" presStyleLbl="bgAcc1" presStyleIdx="6" presStyleCnt="15" custScaleX="182408" custScaleY="129705">
        <dgm:presLayoutVars>
          <dgm:bulletEnabled val="1"/>
        </dgm:presLayoutVars>
      </dgm:prSet>
      <dgm:spPr/>
    </dgm:pt>
    <dgm:pt modelId="{2DC28713-0376-49AA-8B2A-5B622DDA6C34}" type="pres">
      <dgm:prSet presAssocID="{936DC660-DFF0-4AF7-AEC1-C0E4F4A5B063}" presName="root" presStyleCnt="0"/>
      <dgm:spPr/>
    </dgm:pt>
    <dgm:pt modelId="{4DE0C0A4-2050-4F3D-8FBC-3BEA1BC25E29}" type="pres">
      <dgm:prSet presAssocID="{936DC660-DFF0-4AF7-AEC1-C0E4F4A5B063}" presName="rootComposite" presStyleCnt="0"/>
      <dgm:spPr/>
    </dgm:pt>
    <dgm:pt modelId="{A1D6C45B-298E-4877-9ACA-0DF4931F5D45}" type="pres">
      <dgm:prSet presAssocID="{936DC660-DFF0-4AF7-AEC1-C0E4F4A5B063}" presName="rootText" presStyleLbl="node1" presStyleIdx="2" presStyleCnt="4" custScaleX="170941" custLinFactNeighborY="-5331"/>
      <dgm:spPr/>
    </dgm:pt>
    <dgm:pt modelId="{9EA71D47-606E-4F92-A347-E9E4677066AB}" type="pres">
      <dgm:prSet presAssocID="{936DC660-DFF0-4AF7-AEC1-C0E4F4A5B063}" presName="rootConnector" presStyleLbl="node1" presStyleIdx="2" presStyleCnt="4"/>
      <dgm:spPr/>
    </dgm:pt>
    <dgm:pt modelId="{31EEA429-C2A0-4C58-A1AC-0344931FC81F}" type="pres">
      <dgm:prSet presAssocID="{936DC660-DFF0-4AF7-AEC1-C0E4F4A5B063}" presName="childShape" presStyleCnt="0"/>
      <dgm:spPr/>
    </dgm:pt>
    <dgm:pt modelId="{EB401DA7-79A3-4CFD-A7E8-380D4BF29A27}" type="pres">
      <dgm:prSet presAssocID="{CF446E1E-5FA7-466F-82B7-45AAB7D8AF7F}" presName="Name13" presStyleLbl="parChTrans1D2" presStyleIdx="7" presStyleCnt="15"/>
      <dgm:spPr/>
    </dgm:pt>
    <dgm:pt modelId="{DD88403E-BCD2-4EEE-A2DF-047CB20E26B0}" type="pres">
      <dgm:prSet presAssocID="{692411F4-BCFE-4EAB-A402-AE49E90B1FA7}" presName="childText" presStyleLbl="bgAcc1" presStyleIdx="7" presStyleCnt="15" custScaleX="214329" custScaleY="123460">
        <dgm:presLayoutVars>
          <dgm:bulletEnabled val="1"/>
        </dgm:presLayoutVars>
      </dgm:prSet>
      <dgm:spPr/>
    </dgm:pt>
    <dgm:pt modelId="{787EF1AC-CE7A-4B6B-B2FC-BC7C756950FC}" type="pres">
      <dgm:prSet presAssocID="{E7F2C4F5-A0B7-4CD4-9699-98A492C10E43}" presName="Name13" presStyleLbl="parChTrans1D2" presStyleIdx="8" presStyleCnt="15"/>
      <dgm:spPr/>
    </dgm:pt>
    <dgm:pt modelId="{DB80A23D-36A2-40B1-AA95-AA050B6E4ABB}" type="pres">
      <dgm:prSet presAssocID="{04D4657E-5C85-4D54-8E9C-1855710D4A8C}" presName="childText" presStyleLbl="bgAcc1" presStyleIdx="8" presStyleCnt="15" custScaleX="210537" custScaleY="111443">
        <dgm:presLayoutVars>
          <dgm:bulletEnabled val="1"/>
        </dgm:presLayoutVars>
      </dgm:prSet>
      <dgm:spPr/>
    </dgm:pt>
    <dgm:pt modelId="{F609EBFA-73D1-49CB-AE98-DCF856E929D6}" type="pres">
      <dgm:prSet presAssocID="{160EE431-E52A-4C32-AF05-ACBEB2ED3689}" presName="Name13" presStyleLbl="parChTrans1D2" presStyleIdx="9" presStyleCnt="15"/>
      <dgm:spPr/>
    </dgm:pt>
    <dgm:pt modelId="{B14F73BA-DFF4-41B6-BFB6-6C1748890EFC}" type="pres">
      <dgm:prSet presAssocID="{89C74108-3D49-487E-A996-2BEC46335BEA}" presName="childText" presStyleLbl="bgAcc1" presStyleIdx="9" presStyleCnt="15" custScaleX="210537" custScaleY="188870">
        <dgm:presLayoutVars>
          <dgm:bulletEnabled val="1"/>
        </dgm:presLayoutVars>
      </dgm:prSet>
      <dgm:spPr/>
    </dgm:pt>
    <dgm:pt modelId="{95F75BC7-9C04-4B61-B796-BAB0962B4F6B}" type="pres">
      <dgm:prSet presAssocID="{8630AF33-429E-4A39-A0BB-0E336514DFC7}" presName="Name13" presStyleLbl="parChTrans1D2" presStyleIdx="10" presStyleCnt="15"/>
      <dgm:spPr/>
    </dgm:pt>
    <dgm:pt modelId="{DA44DE79-1D15-4D36-8EFB-ADB64BDA50E8}" type="pres">
      <dgm:prSet presAssocID="{0CE1116A-9761-4982-9954-6C44C8CECB7A}" presName="childText" presStyleLbl="bgAcc1" presStyleIdx="10" presStyleCnt="15" custScaleX="214329" custScaleY="188553" custLinFactNeighborY="-2108">
        <dgm:presLayoutVars>
          <dgm:bulletEnabled val="1"/>
        </dgm:presLayoutVars>
      </dgm:prSet>
      <dgm:spPr/>
    </dgm:pt>
    <dgm:pt modelId="{8B79FE40-0484-4EB5-AD80-15C6AA47BEE9}" type="pres">
      <dgm:prSet presAssocID="{5E2FB8C4-B102-400A-B125-83AC4E3CFBD0}" presName="root" presStyleCnt="0"/>
      <dgm:spPr/>
    </dgm:pt>
    <dgm:pt modelId="{A3DE1B66-0933-4282-915B-9EF7DA1A7D8C}" type="pres">
      <dgm:prSet presAssocID="{5E2FB8C4-B102-400A-B125-83AC4E3CFBD0}" presName="rootComposite" presStyleCnt="0"/>
      <dgm:spPr/>
    </dgm:pt>
    <dgm:pt modelId="{73A794BE-1357-4BDB-8A4B-47B13CC89A17}" type="pres">
      <dgm:prSet presAssocID="{5E2FB8C4-B102-400A-B125-83AC4E3CFBD0}" presName="rootText" presStyleLbl="node1" presStyleIdx="3" presStyleCnt="4" custScaleX="198644"/>
      <dgm:spPr/>
    </dgm:pt>
    <dgm:pt modelId="{6836C3A8-AE8C-4FD0-8C9F-70F5FEC2FB42}" type="pres">
      <dgm:prSet presAssocID="{5E2FB8C4-B102-400A-B125-83AC4E3CFBD0}" presName="rootConnector" presStyleLbl="node1" presStyleIdx="3" presStyleCnt="4"/>
      <dgm:spPr/>
    </dgm:pt>
    <dgm:pt modelId="{6391FBC1-84E5-43A2-9931-0B732464B6E3}" type="pres">
      <dgm:prSet presAssocID="{5E2FB8C4-B102-400A-B125-83AC4E3CFBD0}" presName="childShape" presStyleCnt="0"/>
      <dgm:spPr/>
    </dgm:pt>
    <dgm:pt modelId="{570A257B-D23B-4EFE-8D57-124F820C6DB7}" type="pres">
      <dgm:prSet presAssocID="{29496FA6-B2F3-47C6-8B11-A0975C3AED59}" presName="Name13" presStyleLbl="parChTrans1D2" presStyleIdx="11" presStyleCnt="15"/>
      <dgm:spPr/>
    </dgm:pt>
    <dgm:pt modelId="{91B35EC5-FF53-44D1-BE45-BD4F4ADED48A}" type="pres">
      <dgm:prSet presAssocID="{A529F873-6B5F-43E2-B717-7B3E9B5BC9BF}" presName="childText" presStyleLbl="bgAcc1" presStyleIdx="11" presStyleCnt="15" custScaleX="198644">
        <dgm:presLayoutVars>
          <dgm:bulletEnabled val="1"/>
        </dgm:presLayoutVars>
      </dgm:prSet>
      <dgm:spPr/>
    </dgm:pt>
    <dgm:pt modelId="{6B67F9CD-B248-4563-9C89-FF741A13E5DA}" type="pres">
      <dgm:prSet presAssocID="{50EB8E87-81AC-4B86-9E4F-D7458AFA4CDB}" presName="Name13" presStyleLbl="parChTrans1D2" presStyleIdx="12" presStyleCnt="15"/>
      <dgm:spPr/>
    </dgm:pt>
    <dgm:pt modelId="{8EB1F953-D930-4496-9E02-FA7513141D03}" type="pres">
      <dgm:prSet presAssocID="{4AF617BA-4A5F-424E-B909-9AE7B9AC6480}" presName="childText" presStyleLbl="bgAcc1" presStyleIdx="12" presStyleCnt="15" custScaleX="198644" custScaleY="118504">
        <dgm:presLayoutVars>
          <dgm:bulletEnabled val="1"/>
        </dgm:presLayoutVars>
      </dgm:prSet>
      <dgm:spPr/>
    </dgm:pt>
    <dgm:pt modelId="{8B76185A-F8AA-49EC-8056-143E84A09231}" type="pres">
      <dgm:prSet presAssocID="{C5CD673F-BF51-4ACA-A783-24870834A1A1}" presName="Name13" presStyleLbl="parChTrans1D2" presStyleIdx="13" presStyleCnt="15"/>
      <dgm:spPr/>
    </dgm:pt>
    <dgm:pt modelId="{F055AAFE-440C-475E-B3DE-8CDD343D81F3}" type="pres">
      <dgm:prSet presAssocID="{1E474AC0-0FBC-4BD1-ACBF-E6FB2DBC74CD}" presName="childText" presStyleLbl="bgAcc1" presStyleIdx="13" presStyleCnt="15" custScaleX="198644" custScaleY="116456">
        <dgm:presLayoutVars>
          <dgm:bulletEnabled val="1"/>
        </dgm:presLayoutVars>
      </dgm:prSet>
      <dgm:spPr/>
    </dgm:pt>
    <dgm:pt modelId="{6C52842C-2832-4CB5-A9A0-AB65B02B4964}" type="pres">
      <dgm:prSet presAssocID="{DC674463-8BFF-4BF8-8284-6264E2108720}" presName="Name13" presStyleLbl="parChTrans1D2" presStyleIdx="14" presStyleCnt="15"/>
      <dgm:spPr/>
    </dgm:pt>
    <dgm:pt modelId="{B68FD07B-6A41-4DA1-8D85-4460AFFAC0ED}" type="pres">
      <dgm:prSet presAssocID="{F05CCD33-889B-4A95-AE18-F5D363F5EE62}" presName="childText" presStyleLbl="bgAcc1" presStyleIdx="14" presStyleCnt="15" custScaleX="198644" custScaleY="145350">
        <dgm:presLayoutVars>
          <dgm:bulletEnabled val="1"/>
        </dgm:presLayoutVars>
      </dgm:prSet>
      <dgm:spPr/>
    </dgm:pt>
  </dgm:ptLst>
  <dgm:cxnLst>
    <dgm:cxn modelId="{587B0B03-3035-49ED-ADD8-12B5FB41B9A9}" type="presOf" srcId="{CF446E1E-5FA7-466F-82B7-45AAB7D8AF7F}" destId="{EB401DA7-79A3-4CFD-A7E8-380D4BF29A27}" srcOrd="0" destOrd="0" presId="urn:microsoft.com/office/officeart/2005/8/layout/hierarchy3"/>
    <dgm:cxn modelId="{D610A708-B86D-4705-A85D-764E002C9C7B}" type="presOf" srcId="{C5CD673F-BF51-4ACA-A783-24870834A1A1}" destId="{8B76185A-F8AA-49EC-8056-143E84A09231}" srcOrd="0" destOrd="0" presId="urn:microsoft.com/office/officeart/2005/8/layout/hierarchy3"/>
    <dgm:cxn modelId="{D872100F-DBD4-43FC-9A6C-304E7260CBBB}" type="presOf" srcId="{D99BBD5B-94D6-4E9F-8E04-FE1216B3CF22}" destId="{42AABBC9-1541-49E4-8BDD-9EDD29E5F2D6}" srcOrd="0" destOrd="0" presId="urn:microsoft.com/office/officeart/2005/8/layout/hierarchy3"/>
    <dgm:cxn modelId="{794A1F0F-2CB0-4B93-B9B3-B7AC01138109}" srcId="{D99BBD5B-94D6-4E9F-8E04-FE1216B3CF22}" destId="{68E8A180-0514-42B4-B2FD-B1E074451F4E}" srcOrd="0" destOrd="0" parTransId="{2A5B1843-BE93-4630-A59D-D9B6402E47BE}" sibTransId="{B63D8118-B119-4238-9C3A-BBA7C0C68847}"/>
    <dgm:cxn modelId="{9F4FD110-E32C-4643-9AB4-3D7B40D43848}" type="presOf" srcId="{89C74108-3D49-487E-A996-2BEC46335BEA}" destId="{B14F73BA-DFF4-41B6-BFB6-6C1748890EFC}" srcOrd="0" destOrd="0" presId="urn:microsoft.com/office/officeart/2005/8/layout/hierarchy3"/>
    <dgm:cxn modelId="{48314613-81D5-4F33-8911-BA103AD7EEBA}" srcId="{D99BBD5B-94D6-4E9F-8E04-FE1216B3CF22}" destId="{A1A68D66-5C51-4865-8867-23628A5A4CE6}" srcOrd="1" destOrd="0" parTransId="{54837BF7-C312-465E-AB54-5FE66FAC3BFD}" sibTransId="{45680E37-03FE-4B04-BFFF-7EF8F9440F48}"/>
    <dgm:cxn modelId="{4527A415-1F2A-4FAC-9D59-EE0B01E1E685}" type="presOf" srcId="{5E2FB8C4-B102-400A-B125-83AC4E3CFBD0}" destId="{73A794BE-1357-4BDB-8A4B-47B13CC89A17}" srcOrd="0" destOrd="0" presId="urn:microsoft.com/office/officeart/2005/8/layout/hierarchy3"/>
    <dgm:cxn modelId="{C0DCA71B-8F23-42EC-A9E6-524A3F1BF8E6}" type="presOf" srcId="{8630AF33-429E-4A39-A0BB-0E336514DFC7}" destId="{95F75BC7-9C04-4B61-B796-BAB0962B4F6B}" srcOrd="0" destOrd="0" presId="urn:microsoft.com/office/officeart/2005/8/layout/hierarchy3"/>
    <dgm:cxn modelId="{1F376B21-D600-4702-B36A-859F43A08EAB}" type="presOf" srcId="{E7F2C4F5-A0B7-4CD4-9699-98A492C10E43}" destId="{787EF1AC-CE7A-4B6B-B2FC-BC7C756950FC}" srcOrd="0" destOrd="0" presId="urn:microsoft.com/office/officeart/2005/8/layout/hierarchy3"/>
    <dgm:cxn modelId="{FFF1DF22-EB88-494F-8FB2-46059B78BFCF}" srcId="{936DC660-DFF0-4AF7-AEC1-C0E4F4A5B063}" destId="{04D4657E-5C85-4D54-8E9C-1855710D4A8C}" srcOrd="1" destOrd="0" parTransId="{E7F2C4F5-A0B7-4CD4-9699-98A492C10E43}" sibTransId="{DE74D04A-AE23-4A29-92E8-9003D486BBFD}"/>
    <dgm:cxn modelId="{225C1029-BC5E-42EC-A3FC-D99D2A8F9E32}" srcId="{A1A68D66-5C51-4865-8867-23628A5A4CE6}" destId="{8CA4FCA3-5104-4B49-9F51-EB1FC51D711B}" srcOrd="2" destOrd="0" parTransId="{44BB0134-E876-488B-87A9-BAFAC4821F8C}" sibTransId="{918E09FE-CA90-47B5-8933-65F5EA2D6AB9}"/>
    <dgm:cxn modelId="{8289BE2B-E515-4669-B7D6-07F2D7C3DEE0}" srcId="{936DC660-DFF0-4AF7-AEC1-C0E4F4A5B063}" destId="{692411F4-BCFE-4EAB-A402-AE49E90B1FA7}" srcOrd="0" destOrd="0" parTransId="{CF446E1E-5FA7-466F-82B7-45AAB7D8AF7F}" sibTransId="{FFBF0BF1-568D-42C5-ABEE-F29A5C92A132}"/>
    <dgm:cxn modelId="{8BC7CE2B-3297-4D5F-A0DE-D9A5164D6D8C}" srcId="{A1A68D66-5C51-4865-8867-23628A5A4CE6}" destId="{A210B03E-8A77-46CF-939A-5A3D064FE284}" srcOrd="3" destOrd="0" parTransId="{62FF09D3-8F83-4EAC-869B-5D0BB07A1E08}" sibTransId="{91C68D56-D6A6-4DB7-9868-41959DCD8EA0}"/>
    <dgm:cxn modelId="{CC040C2C-C32F-4A00-8380-28D52D3EE17C}" srcId="{68E8A180-0514-42B4-B2FD-B1E074451F4E}" destId="{A4E0FE28-CFA9-472F-BB32-418F7612D946}" srcOrd="1" destOrd="0" parTransId="{FA45106E-536D-405C-9630-7BD8F3B0367C}" sibTransId="{5CF6E634-6480-4B71-83CB-DC65C05DFAB8}"/>
    <dgm:cxn modelId="{31C8322C-EA4C-4B6E-9141-374AE35BEF39}" type="presOf" srcId="{E072B4C6-DE91-4569-8A2F-AD32513DE13C}" destId="{5B0C534F-34CE-4E29-9617-2DE9DBED6428}" srcOrd="0" destOrd="0" presId="urn:microsoft.com/office/officeart/2005/8/layout/hierarchy3"/>
    <dgm:cxn modelId="{12545434-500D-4FE1-A301-75CB2B955A40}" type="presOf" srcId="{5E2FB8C4-B102-400A-B125-83AC4E3CFBD0}" destId="{6836C3A8-AE8C-4FD0-8C9F-70F5FEC2FB42}" srcOrd="1" destOrd="0" presId="urn:microsoft.com/office/officeart/2005/8/layout/hierarchy3"/>
    <dgm:cxn modelId="{2107AD35-E3C8-4A96-9AE0-C2485D825063}" srcId="{5E2FB8C4-B102-400A-B125-83AC4E3CFBD0}" destId="{A529F873-6B5F-43E2-B717-7B3E9B5BC9BF}" srcOrd="0" destOrd="0" parTransId="{29496FA6-B2F3-47C6-8B11-A0975C3AED59}" sibTransId="{3C71335D-5AC4-4D31-BFC2-A9628BA382A8}"/>
    <dgm:cxn modelId="{B4C83D40-FD0C-40C1-A033-6F1A50233E4F}" srcId="{68E8A180-0514-42B4-B2FD-B1E074451F4E}" destId="{308622D5-919C-4235-80B7-6D72FB756B94}" srcOrd="0" destOrd="0" parTransId="{BD505BAC-42AB-4FA4-AACA-719C3BBD019A}" sibTransId="{76098858-34D5-4AC1-B675-2902DCCF45AC}"/>
    <dgm:cxn modelId="{87869F5B-451A-4D99-B3AA-1BCE47CD4827}" srcId="{68E8A180-0514-42B4-B2FD-B1E074451F4E}" destId="{270D506C-62F4-475A-AC82-1FC415D80449}" srcOrd="2" destOrd="0" parTransId="{2AB71981-373A-46D5-9D0E-8BCB9ADBF4B1}" sibTransId="{4F7BF67F-78C8-4925-B729-5A1EBDAD17E4}"/>
    <dgm:cxn modelId="{6540A15B-C8FC-4251-BF36-DF2E697FCE96}" type="presOf" srcId="{62FF09D3-8F83-4EAC-869B-5D0BB07A1E08}" destId="{C6A1AC3C-BCF2-4F10-988A-DDD58C56B983}" srcOrd="0" destOrd="0" presId="urn:microsoft.com/office/officeart/2005/8/layout/hierarchy3"/>
    <dgm:cxn modelId="{3EDE4D5D-C054-4EF7-9740-7B2CD8323205}" type="presOf" srcId="{2AB71981-373A-46D5-9D0E-8BCB9ADBF4B1}" destId="{51559FCE-C55E-4B84-9FB4-BBB2067B3D2A}" srcOrd="0" destOrd="0" presId="urn:microsoft.com/office/officeart/2005/8/layout/hierarchy3"/>
    <dgm:cxn modelId="{7C548368-50E7-4D70-8620-A4B1A6D3F222}" type="presOf" srcId="{68E8A180-0514-42B4-B2FD-B1E074451F4E}" destId="{0D10F2C8-2613-4522-BFF1-EAC2C2033B79}" srcOrd="0" destOrd="0" presId="urn:microsoft.com/office/officeart/2005/8/layout/hierarchy3"/>
    <dgm:cxn modelId="{C342336A-1AE1-4101-BCD4-447E6983AEAF}" srcId="{5E2FB8C4-B102-400A-B125-83AC4E3CFBD0}" destId="{4AF617BA-4A5F-424E-B909-9AE7B9AC6480}" srcOrd="1" destOrd="0" parTransId="{50EB8E87-81AC-4B86-9E4F-D7458AFA4CDB}" sibTransId="{E7277DB2-8AE4-4F69-83B8-E04FD43A1529}"/>
    <dgm:cxn modelId="{D957B54A-A891-4999-8FEE-3A71F11AA131}" type="presOf" srcId="{FA45106E-536D-405C-9630-7BD8F3B0367C}" destId="{CAFF5608-926D-4AF9-9207-B41D58EAE15F}" srcOrd="0" destOrd="0" presId="urn:microsoft.com/office/officeart/2005/8/layout/hierarchy3"/>
    <dgm:cxn modelId="{6935E96F-4B54-4F44-A5EE-5F3D6C17A7E4}" srcId="{936DC660-DFF0-4AF7-AEC1-C0E4F4A5B063}" destId="{0CE1116A-9761-4982-9954-6C44C8CECB7A}" srcOrd="3" destOrd="0" parTransId="{8630AF33-429E-4A39-A0BB-0E336514DFC7}" sibTransId="{E0BF4404-8CE4-4DF4-82EB-116FEF814ACE}"/>
    <dgm:cxn modelId="{C0BED173-9981-4CD2-8926-5A4372817894}" type="presOf" srcId="{A1A68D66-5C51-4865-8867-23628A5A4CE6}" destId="{0A4E3E5A-B97B-41A2-8C0A-1789ACA11E50}" srcOrd="0" destOrd="0" presId="urn:microsoft.com/office/officeart/2005/8/layout/hierarchy3"/>
    <dgm:cxn modelId="{156C8075-8B0D-4EEC-AA9D-9680276CC564}" type="presOf" srcId="{50EB8E87-81AC-4B86-9E4F-D7458AFA4CDB}" destId="{6B67F9CD-B248-4563-9C89-FF741A13E5DA}" srcOrd="0" destOrd="0" presId="urn:microsoft.com/office/officeart/2005/8/layout/hierarchy3"/>
    <dgm:cxn modelId="{28689458-3863-44E1-8218-AF58653D21B2}" type="presOf" srcId="{A1A68D66-5C51-4865-8867-23628A5A4CE6}" destId="{A74787AE-1F38-4DE7-9A88-A7CA15C9696F}" srcOrd="1" destOrd="0" presId="urn:microsoft.com/office/officeart/2005/8/layout/hierarchy3"/>
    <dgm:cxn modelId="{A8318F5A-5E4F-4DF2-B4CF-9340C730D5F6}" type="presOf" srcId="{861A1341-6426-432D-BA21-F0FCDB61F078}" destId="{0DF9D7DA-2573-4A02-9B60-AC2E5512F5B1}" srcOrd="0" destOrd="0" presId="urn:microsoft.com/office/officeart/2005/8/layout/hierarchy3"/>
    <dgm:cxn modelId="{5471AB7A-32FD-48B3-A389-0A4FBF2488F8}" type="presOf" srcId="{DBDF873C-51CF-4C9B-87F4-7D1B8BC52B58}" destId="{FC8BDBBE-1D30-4745-8D5E-48AA899D8A6E}" srcOrd="0" destOrd="0" presId="urn:microsoft.com/office/officeart/2005/8/layout/hierarchy3"/>
    <dgm:cxn modelId="{66C0E97A-788F-4A1E-86AF-DC0F82CE3856}" type="presOf" srcId="{692411F4-BCFE-4EAB-A402-AE49E90B1FA7}" destId="{DD88403E-BCD2-4EEE-A2DF-047CB20E26B0}" srcOrd="0" destOrd="0" presId="urn:microsoft.com/office/officeart/2005/8/layout/hierarchy3"/>
    <dgm:cxn modelId="{7BE9687C-15FF-4F5F-8F1E-9B10788CF3A0}" srcId="{D99BBD5B-94D6-4E9F-8E04-FE1216B3CF22}" destId="{5E2FB8C4-B102-400A-B125-83AC4E3CFBD0}" srcOrd="3" destOrd="0" parTransId="{518C1A58-3A01-4312-B8DA-5413B781F8C0}" sibTransId="{5D02A944-ABE2-4126-88CB-8BE444941508}"/>
    <dgm:cxn modelId="{7C72697E-75EF-4496-9A60-D5D4A41CC916}" type="presOf" srcId="{29496FA6-B2F3-47C6-8B11-A0975C3AED59}" destId="{570A257B-D23B-4EFE-8D57-124F820C6DB7}" srcOrd="0" destOrd="0" presId="urn:microsoft.com/office/officeart/2005/8/layout/hierarchy3"/>
    <dgm:cxn modelId="{DC770C80-1258-4DFA-A59A-1088B68B73AF}" srcId="{D99BBD5B-94D6-4E9F-8E04-FE1216B3CF22}" destId="{936DC660-DFF0-4AF7-AEC1-C0E4F4A5B063}" srcOrd="2" destOrd="0" parTransId="{B4989BAC-6114-414A-B3CA-1FC766ADABDD}" sibTransId="{84C18FB8-91E5-4D9B-9FA8-3294AC87F827}"/>
    <dgm:cxn modelId="{06126980-F2E3-4374-9D87-06382F04F52C}" type="presOf" srcId="{160EE431-E52A-4C32-AF05-ACBEB2ED3689}" destId="{F609EBFA-73D1-49CB-AE98-DCF856E929D6}" srcOrd="0" destOrd="0" presId="urn:microsoft.com/office/officeart/2005/8/layout/hierarchy3"/>
    <dgm:cxn modelId="{40675183-93DD-4126-A359-A3B9EAE69CCB}" srcId="{A1A68D66-5C51-4865-8867-23628A5A4CE6}" destId="{861A1341-6426-432D-BA21-F0FCDB61F078}" srcOrd="1" destOrd="0" parTransId="{E072B4C6-DE91-4569-8A2F-AD32513DE13C}" sibTransId="{77021151-C7F9-4BC2-9F15-151211879EE6}"/>
    <dgm:cxn modelId="{C9314987-7632-45E0-B090-DDDA1298803E}" srcId="{936DC660-DFF0-4AF7-AEC1-C0E4F4A5B063}" destId="{89C74108-3D49-487E-A996-2BEC46335BEA}" srcOrd="2" destOrd="0" parTransId="{160EE431-E52A-4C32-AF05-ACBEB2ED3689}" sibTransId="{F9CCB2CE-4B6A-4B54-A8A9-9B880922AFC0}"/>
    <dgm:cxn modelId="{BE3B4C92-2904-4626-A40E-268216DE8E82}" type="presOf" srcId="{A529F873-6B5F-43E2-B717-7B3E9B5BC9BF}" destId="{91B35EC5-FF53-44D1-BE45-BD4F4ADED48A}" srcOrd="0" destOrd="0" presId="urn:microsoft.com/office/officeart/2005/8/layout/hierarchy3"/>
    <dgm:cxn modelId="{1C7BCCAB-F2BE-4974-8B68-4D2E6A52DCAA}" type="presOf" srcId="{A4E0FE28-CFA9-472F-BB32-418F7612D946}" destId="{0A2917EC-1A8E-4672-BA43-EA4CB2A1C6BE}" srcOrd="0" destOrd="0" presId="urn:microsoft.com/office/officeart/2005/8/layout/hierarchy3"/>
    <dgm:cxn modelId="{EAC1C2B1-A685-48DD-9E21-D63C08F370FE}" srcId="{5E2FB8C4-B102-400A-B125-83AC4E3CFBD0}" destId="{F05CCD33-889B-4A95-AE18-F5D363F5EE62}" srcOrd="3" destOrd="0" parTransId="{DC674463-8BFF-4BF8-8284-6264E2108720}" sibTransId="{BAB10CD4-6B94-48D7-815C-BD0E95D2248D}"/>
    <dgm:cxn modelId="{33878EB4-9330-4CEC-A4B5-089105765A3B}" type="presOf" srcId="{BD505BAC-42AB-4FA4-AACA-719C3BBD019A}" destId="{A4E9EF07-1AA1-458C-BFA8-51026E099321}" srcOrd="0" destOrd="0" presId="urn:microsoft.com/office/officeart/2005/8/layout/hierarchy3"/>
    <dgm:cxn modelId="{166C57B5-6870-4915-B5D2-76FDFCD83A66}" type="presOf" srcId="{A210B03E-8A77-46CF-939A-5A3D064FE284}" destId="{B3B7FAFB-E59E-4C1D-9E2D-F04C4958F421}" srcOrd="0" destOrd="0" presId="urn:microsoft.com/office/officeart/2005/8/layout/hierarchy3"/>
    <dgm:cxn modelId="{1B299AB9-7FBE-48BD-A580-D28BAF640A0F}" type="presOf" srcId="{0CE1116A-9761-4982-9954-6C44C8CECB7A}" destId="{DA44DE79-1D15-4D36-8EFB-ADB64BDA50E8}" srcOrd="0" destOrd="0" presId="urn:microsoft.com/office/officeart/2005/8/layout/hierarchy3"/>
    <dgm:cxn modelId="{CD4C61BE-3A80-49E7-A314-04CED51AE3D2}" srcId="{A1A68D66-5C51-4865-8867-23628A5A4CE6}" destId="{DBDF873C-51CF-4C9B-87F4-7D1B8BC52B58}" srcOrd="0" destOrd="0" parTransId="{FAA9E593-4FBB-49B1-AAA2-75EFE21CAC14}" sibTransId="{E6BEE70B-9A01-41F2-A97A-C937B8C61847}"/>
    <dgm:cxn modelId="{84B20DC2-5502-4FF4-8A9C-815C05872911}" type="presOf" srcId="{936DC660-DFF0-4AF7-AEC1-C0E4F4A5B063}" destId="{9EA71D47-606E-4F92-A347-E9E4677066AB}" srcOrd="1" destOrd="0" presId="urn:microsoft.com/office/officeart/2005/8/layout/hierarchy3"/>
    <dgm:cxn modelId="{8D8DE9C3-8233-44C8-B933-DC451FAA9E9D}" type="presOf" srcId="{F05CCD33-889B-4A95-AE18-F5D363F5EE62}" destId="{B68FD07B-6A41-4DA1-8D85-4460AFFAC0ED}" srcOrd="0" destOrd="0" presId="urn:microsoft.com/office/officeart/2005/8/layout/hierarchy3"/>
    <dgm:cxn modelId="{75A043C7-0E4F-434D-936C-46559DB11496}" type="presOf" srcId="{04D4657E-5C85-4D54-8E9C-1855710D4A8C}" destId="{DB80A23D-36A2-40B1-AA95-AA050B6E4ABB}" srcOrd="0" destOrd="0" presId="urn:microsoft.com/office/officeart/2005/8/layout/hierarchy3"/>
    <dgm:cxn modelId="{7111D1C7-9F50-46D4-93E9-833EFEA62D5C}" type="presOf" srcId="{4AF617BA-4A5F-424E-B909-9AE7B9AC6480}" destId="{8EB1F953-D930-4496-9E02-FA7513141D03}" srcOrd="0" destOrd="0" presId="urn:microsoft.com/office/officeart/2005/8/layout/hierarchy3"/>
    <dgm:cxn modelId="{AE7984C9-B7C5-49F8-85E2-DBE63E3DD2E0}" type="presOf" srcId="{44BB0134-E876-488B-87A9-BAFAC4821F8C}" destId="{F9309A47-F9E8-4F28-AB20-BCE36ACDE145}" srcOrd="0" destOrd="0" presId="urn:microsoft.com/office/officeart/2005/8/layout/hierarchy3"/>
    <dgm:cxn modelId="{09A6B9CA-AAC6-452A-9436-34A35CA0FB4A}" srcId="{5E2FB8C4-B102-400A-B125-83AC4E3CFBD0}" destId="{1E474AC0-0FBC-4BD1-ACBF-E6FB2DBC74CD}" srcOrd="2" destOrd="0" parTransId="{C5CD673F-BF51-4ACA-A783-24870834A1A1}" sibTransId="{AA961789-C55D-40C4-84F0-59FEB6F87C90}"/>
    <dgm:cxn modelId="{162316D6-F06E-4CE1-B91F-3BAFECC31775}" type="presOf" srcId="{DC674463-8BFF-4BF8-8284-6264E2108720}" destId="{6C52842C-2832-4CB5-A9A0-AB65B02B4964}" srcOrd="0" destOrd="0" presId="urn:microsoft.com/office/officeart/2005/8/layout/hierarchy3"/>
    <dgm:cxn modelId="{0D788FE7-AD68-471D-85FC-FA7C3BF7225A}" type="presOf" srcId="{308622D5-919C-4235-80B7-6D72FB756B94}" destId="{C42C23C6-EC96-4AF9-9C85-13B3A8A3A396}" srcOrd="0" destOrd="0" presId="urn:microsoft.com/office/officeart/2005/8/layout/hierarchy3"/>
    <dgm:cxn modelId="{DEF38DE9-6176-4C3A-B2AA-6B0A44120C31}" type="presOf" srcId="{936DC660-DFF0-4AF7-AEC1-C0E4F4A5B063}" destId="{A1D6C45B-298E-4877-9ACA-0DF4931F5D45}" srcOrd="0" destOrd="0" presId="urn:microsoft.com/office/officeart/2005/8/layout/hierarchy3"/>
    <dgm:cxn modelId="{C3612FEA-9D36-4FBB-AFF6-5E2A4D6A53B6}" type="presOf" srcId="{8CA4FCA3-5104-4B49-9F51-EB1FC51D711B}" destId="{A7766742-7379-4213-BCC9-E9891C28A6B5}" srcOrd="0" destOrd="0" presId="urn:microsoft.com/office/officeart/2005/8/layout/hierarchy3"/>
    <dgm:cxn modelId="{2AEF17EB-23F6-47CE-B8FC-D3C1FD826BB6}" type="presOf" srcId="{270D506C-62F4-475A-AC82-1FC415D80449}" destId="{1933A8B7-3679-40EA-A338-B7E157C447BC}" srcOrd="0" destOrd="0" presId="urn:microsoft.com/office/officeart/2005/8/layout/hierarchy3"/>
    <dgm:cxn modelId="{A518F9ED-386D-4EC4-8B77-9BF81B0E8AE3}" type="presOf" srcId="{1E474AC0-0FBC-4BD1-ACBF-E6FB2DBC74CD}" destId="{F055AAFE-440C-475E-B3DE-8CDD343D81F3}" srcOrd="0" destOrd="0" presId="urn:microsoft.com/office/officeart/2005/8/layout/hierarchy3"/>
    <dgm:cxn modelId="{067014F3-D3ED-41C0-A0B2-5BC3444B7813}" type="presOf" srcId="{68E8A180-0514-42B4-B2FD-B1E074451F4E}" destId="{8B72A175-5A0F-489E-8852-7AD3CC1B4BC1}" srcOrd="1" destOrd="0" presId="urn:microsoft.com/office/officeart/2005/8/layout/hierarchy3"/>
    <dgm:cxn modelId="{A612FAF8-880C-4B51-A940-4CBECEBED6AF}" type="presOf" srcId="{FAA9E593-4FBB-49B1-AAA2-75EFE21CAC14}" destId="{E12EF084-975E-40A4-8552-DB281312BBA0}" srcOrd="0" destOrd="0" presId="urn:microsoft.com/office/officeart/2005/8/layout/hierarchy3"/>
    <dgm:cxn modelId="{2F002063-C06B-4845-A10E-D2A2C0DB0277}" type="presParOf" srcId="{42AABBC9-1541-49E4-8BDD-9EDD29E5F2D6}" destId="{AE660ED3-71EF-4230-88ED-C86DF318FB01}" srcOrd="0" destOrd="0" presId="urn:microsoft.com/office/officeart/2005/8/layout/hierarchy3"/>
    <dgm:cxn modelId="{0F3F6705-A4AE-4C91-9380-DE4DA0B721AF}" type="presParOf" srcId="{AE660ED3-71EF-4230-88ED-C86DF318FB01}" destId="{1B9E1240-F626-4DC7-BD51-035C79380A75}" srcOrd="0" destOrd="0" presId="urn:microsoft.com/office/officeart/2005/8/layout/hierarchy3"/>
    <dgm:cxn modelId="{055FD37D-CE2F-41EA-8B76-03280862BB16}" type="presParOf" srcId="{1B9E1240-F626-4DC7-BD51-035C79380A75}" destId="{0D10F2C8-2613-4522-BFF1-EAC2C2033B79}" srcOrd="0" destOrd="0" presId="urn:microsoft.com/office/officeart/2005/8/layout/hierarchy3"/>
    <dgm:cxn modelId="{A5301195-2F36-4A85-B32D-E2102F3467DE}" type="presParOf" srcId="{1B9E1240-F626-4DC7-BD51-035C79380A75}" destId="{8B72A175-5A0F-489E-8852-7AD3CC1B4BC1}" srcOrd="1" destOrd="0" presId="urn:microsoft.com/office/officeart/2005/8/layout/hierarchy3"/>
    <dgm:cxn modelId="{7B1E23A4-C2A6-405D-945B-49BB549E25B6}" type="presParOf" srcId="{AE660ED3-71EF-4230-88ED-C86DF318FB01}" destId="{8324B4B3-2CAC-4BE8-A658-FC96EC7DD2C5}" srcOrd="1" destOrd="0" presId="urn:microsoft.com/office/officeart/2005/8/layout/hierarchy3"/>
    <dgm:cxn modelId="{E58D9DCC-E510-4A75-8DB1-46E92FAAE526}" type="presParOf" srcId="{8324B4B3-2CAC-4BE8-A658-FC96EC7DD2C5}" destId="{A4E9EF07-1AA1-458C-BFA8-51026E099321}" srcOrd="0" destOrd="0" presId="urn:microsoft.com/office/officeart/2005/8/layout/hierarchy3"/>
    <dgm:cxn modelId="{22762B08-65C4-42BA-BBAF-C62A13AC7DE0}" type="presParOf" srcId="{8324B4B3-2CAC-4BE8-A658-FC96EC7DD2C5}" destId="{C42C23C6-EC96-4AF9-9C85-13B3A8A3A396}" srcOrd="1" destOrd="0" presId="urn:microsoft.com/office/officeart/2005/8/layout/hierarchy3"/>
    <dgm:cxn modelId="{74F5E8D2-20F2-416A-8797-207F9CE1B727}" type="presParOf" srcId="{8324B4B3-2CAC-4BE8-A658-FC96EC7DD2C5}" destId="{CAFF5608-926D-4AF9-9207-B41D58EAE15F}" srcOrd="2" destOrd="0" presId="urn:microsoft.com/office/officeart/2005/8/layout/hierarchy3"/>
    <dgm:cxn modelId="{32B74714-9EFF-40B5-8B9B-DD0926D58681}" type="presParOf" srcId="{8324B4B3-2CAC-4BE8-A658-FC96EC7DD2C5}" destId="{0A2917EC-1A8E-4672-BA43-EA4CB2A1C6BE}" srcOrd="3" destOrd="0" presId="urn:microsoft.com/office/officeart/2005/8/layout/hierarchy3"/>
    <dgm:cxn modelId="{A7983257-B470-4FA1-B958-603C796F22E5}" type="presParOf" srcId="{8324B4B3-2CAC-4BE8-A658-FC96EC7DD2C5}" destId="{51559FCE-C55E-4B84-9FB4-BBB2067B3D2A}" srcOrd="4" destOrd="0" presId="urn:microsoft.com/office/officeart/2005/8/layout/hierarchy3"/>
    <dgm:cxn modelId="{A3DDEAB6-918E-400A-8E19-BB008E19FCE6}" type="presParOf" srcId="{8324B4B3-2CAC-4BE8-A658-FC96EC7DD2C5}" destId="{1933A8B7-3679-40EA-A338-B7E157C447BC}" srcOrd="5" destOrd="0" presId="urn:microsoft.com/office/officeart/2005/8/layout/hierarchy3"/>
    <dgm:cxn modelId="{7E182B98-7BB8-4731-B03B-70042F09C57D}" type="presParOf" srcId="{42AABBC9-1541-49E4-8BDD-9EDD29E5F2D6}" destId="{C94FE6EB-C8C2-4555-AC98-D7BD9B836481}" srcOrd="1" destOrd="0" presId="urn:microsoft.com/office/officeart/2005/8/layout/hierarchy3"/>
    <dgm:cxn modelId="{EA3CA9D6-D89A-4B71-8F04-3822059DA546}" type="presParOf" srcId="{C94FE6EB-C8C2-4555-AC98-D7BD9B836481}" destId="{0C20B366-C0EC-4FAE-839F-A7252C83F370}" srcOrd="0" destOrd="0" presId="urn:microsoft.com/office/officeart/2005/8/layout/hierarchy3"/>
    <dgm:cxn modelId="{5EBEF9E8-7992-46B3-8A07-A4D402C56EBE}" type="presParOf" srcId="{0C20B366-C0EC-4FAE-839F-A7252C83F370}" destId="{0A4E3E5A-B97B-41A2-8C0A-1789ACA11E50}" srcOrd="0" destOrd="0" presId="urn:microsoft.com/office/officeart/2005/8/layout/hierarchy3"/>
    <dgm:cxn modelId="{73A43456-40C3-4A03-85CB-42B7E5E77A0F}" type="presParOf" srcId="{0C20B366-C0EC-4FAE-839F-A7252C83F370}" destId="{A74787AE-1F38-4DE7-9A88-A7CA15C9696F}" srcOrd="1" destOrd="0" presId="urn:microsoft.com/office/officeart/2005/8/layout/hierarchy3"/>
    <dgm:cxn modelId="{6308F8AB-ACA7-40E6-8575-5C066F739B61}" type="presParOf" srcId="{C94FE6EB-C8C2-4555-AC98-D7BD9B836481}" destId="{744F7CEB-CC17-43EF-BA7B-DF3AC20F440D}" srcOrd="1" destOrd="0" presId="urn:microsoft.com/office/officeart/2005/8/layout/hierarchy3"/>
    <dgm:cxn modelId="{14B7D483-815C-4167-BB40-A749904EF3D5}" type="presParOf" srcId="{744F7CEB-CC17-43EF-BA7B-DF3AC20F440D}" destId="{E12EF084-975E-40A4-8552-DB281312BBA0}" srcOrd="0" destOrd="0" presId="urn:microsoft.com/office/officeart/2005/8/layout/hierarchy3"/>
    <dgm:cxn modelId="{E93D3742-6A58-42DA-A5C2-C92DAE307E31}" type="presParOf" srcId="{744F7CEB-CC17-43EF-BA7B-DF3AC20F440D}" destId="{FC8BDBBE-1D30-4745-8D5E-48AA899D8A6E}" srcOrd="1" destOrd="0" presId="urn:microsoft.com/office/officeart/2005/8/layout/hierarchy3"/>
    <dgm:cxn modelId="{3C94E320-3A10-4FD6-8117-5E66FFB02334}" type="presParOf" srcId="{744F7CEB-CC17-43EF-BA7B-DF3AC20F440D}" destId="{5B0C534F-34CE-4E29-9617-2DE9DBED6428}" srcOrd="2" destOrd="0" presId="urn:microsoft.com/office/officeart/2005/8/layout/hierarchy3"/>
    <dgm:cxn modelId="{C253FEBB-6CE3-4B0E-9865-5A93C7CCCC41}" type="presParOf" srcId="{744F7CEB-CC17-43EF-BA7B-DF3AC20F440D}" destId="{0DF9D7DA-2573-4A02-9B60-AC2E5512F5B1}" srcOrd="3" destOrd="0" presId="urn:microsoft.com/office/officeart/2005/8/layout/hierarchy3"/>
    <dgm:cxn modelId="{1B73EF9B-D8DC-4920-8B32-BB6D4F69DBCF}" type="presParOf" srcId="{744F7CEB-CC17-43EF-BA7B-DF3AC20F440D}" destId="{F9309A47-F9E8-4F28-AB20-BCE36ACDE145}" srcOrd="4" destOrd="0" presId="urn:microsoft.com/office/officeart/2005/8/layout/hierarchy3"/>
    <dgm:cxn modelId="{3CBEA336-2FB4-4911-B947-B8313B805E6F}" type="presParOf" srcId="{744F7CEB-CC17-43EF-BA7B-DF3AC20F440D}" destId="{A7766742-7379-4213-BCC9-E9891C28A6B5}" srcOrd="5" destOrd="0" presId="urn:microsoft.com/office/officeart/2005/8/layout/hierarchy3"/>
    <dgm:cxn modelId="{C3164A89-C56B-4112-8EB9-738177DDC375}" type="presParOf" srcId="{744F7CEB-CC17-43EF-BA7B-DF3AC20F440D}" destId="{C6A1AC3C-BCF2-4F10-988A-DDD58C56B983}" srcOrd="6" destOrd="0" presId="urn:microsoft.com/office/officeart/2005/8/layout/hierarchy3"/>
    <dgm:cxn modelId="{E2D970EA-61BC-4E93-9261-77E542B6583E}" type="presParOf" srcId="{744F7CEB-CC17-43EF-BA7B-DF3AC20F440D}" destId="{B3B7FAFB-E59E-4C1D-9E2D-F04C4958F421}" srcOrd="7" destOrd="0" presId="urn:microsoft.com/office/officeart/2005/8/layout/hierarchy3"/>
    <dgm:cxn modelId="{85AA9DF9-3BAF-4D62-BC73-3215C2402733}" type="presParOf" srcId="{42AABBC9-1541-49E4-8BDD-9EDD29E5F2D6}" destId="{2DC28713-0376-49AA-8B2A-5B622DDA6C34}" srcOrd="2" destOrd="0" presId="urn:microsoft.com/office/officeart/2005/8/layout/hierarchy3"/>
    <dgm:cxn modelId="{D242F29B-DD27-4AAE-89C0-3DDAE379D6E6}" type="presParOf" srcId="{2DC28713-0376-49AA-8B2A-5B622DDA6C34}" destId="{4DE0C0A4-2050-4F3D-8FBC-3BEA1BC25E29}" srcOrd="0" destOrd="0" presId="urn:microsoft.com/office/officeart/2005/8/layout/hierarchy3"/>
    <dgm:cxn modelId="{38B06F55-BBFB-43A0-A243-09B2DB8A91D5}" type="presParOf" srcId="{4DE0C0A4-2050-4F3D-8FBC-3BEA1BC25E29}" destId="{A1D6C45B-298E-4877-9ACA-0DF4931F5D45}" srcOrd="0" destOrd="0" presId="urn:microsoft.com/office/officeart/2005/8/layout/hierarchy3"/>
    <dgm:cxn modelId="{85407C73-4BBF-459E-83E5-E1F3478B3BAA}" type="presParOf" srcId="{4DE0C0A4-2050-4F3D-8FBC-3BEA1BC25E29}" destId="{9EA71D47-606E-4F92-A347-E9E4677066AB}" srcOrd="1" destOrd="0" presId="urn:microsoft.com/office/officeart/2005/8/layout/hierarchy3"/>
    <dgm:cxn modelId="{00543C82-733B-418B-87CF-1B05653DA4F5}" type="presParOf" srcId="{2DC28713-0376-49AA-8B2A-5B622DDA6C34}" destId="{31EEA429-C2A0-4C58-A1AC-0344931FC81F}" srcOrd="1" destOrd="0" presId="urn:microsoft.com/office/officeart/2005/8/layout/hierarchy3"/>
    <dgm:cxn modelId="{EB57126E-1D4E-4B61-8C2C-4384C730B822}" type="presParOf" srcId="{31EEA429-C2A0-4C58-A1AC-0344931FC81F}" destId="{EB401DA7-79A3-4CFD-A7E8-380D4BF29A27}" srcOrd="0" destOrd="0" presId="urn:microsoft.com/office/officeart/2005/8/layout/hierarchy3"/>
    <dgm:cxn modelId="{F3A4BB80-4199-47D4-B30D-AE9AAE4CA5F4}" type="presParOf" srcId="{31EEA429-C2A0-4C58-A1AC-0344931FC81F}" destId="{DD88403E-BCD2-4EEE-A2DF-047CB20E26B0}" srcOrd="1" destOrd="0" presId="urn:microsoft.com/office/officeart/2005/8/layout/hierarchy3"/>
    <dgm:cxn modelId="{10C771C6-9015-41E4-9C06-49F5B5C8F1D5}" type="presParOf" srcId="{31EEA429-C2A0-4C58-A1AC-0344931FC81F}" destId="{787EF1AC-CE7A-4B6B-B2FC-BC7C756950FC}" srcOrd="2" destOrd="0" presId="urn:microsoft.com/office/officeart/2005/8/layout/hierarchy3"/>
    <dgm:cxn modelId="{58732618-0087-4765-8D7C-6FD864175BE0}" type="presParOf" srcId="{31EEA429-C2A0-4C58-A1AC-0344931FC81F}" destId="{DB80A23D-36A2-40B1-AA95-AA050B6E4ABB}" srcOrd="3" destOrd="0" presId="urn:microsoft.com/office/officeart/2005/8/layout/hierarchy3"/>
    <dgm:cxn modelId="{D5CFCFF6-C7E9-448A-A15F-C45A3648CAA1}" type="presParOf" srcId="{31EEA429-C2A0-4C58-A1AC-0344931FC81F}" destId="{F609EBFA-73D1-49CB-AE98-DCF856E929D6}" srcOrd="4" destOrd="0" presId="urn:microsoft.com/office/officeart/2005/8/layout/hierarchy3"/>
    <dgm:cxn modelId="{02007A53-8F06-4520-AE7C-7C8528073EBB}" type="presParOf" srcId="{31EEA429-C2A0-4C58-A1AC-0344931FC81F}" destId="{B14F73BA-DFF4-41B6-BFB6-6C1748890EFC}" srcOrd="5" destOrd="0" presId="urn:microsoft.com/office/officeart/2005/8/layout/hierarchy3"/>
    <dgm:cxn modelId="{ED2E3A3D-6146-43D7-9D29-55556C56FB32}" type="presParOf" srcId="{31EEA429-C2A0-4C58-A1AC-0344931FC81F}" destId="{95F75BC7-9C04-4B61-B796-BAB0962B4F6B}" srcOrd="6" destOrd="0" presId="urn:microsoft.com/office/officeart/2005/8/layout/hierarchy3"/>
    <dgm:cxn modelId="{BB8E5E19-CBE9-4624-AB85-2BF27B5E1608}" type="presParOf" srcId="{31EEA429-C2A0-4C58-A1AC-0344931FC81F}" destId="{DA44DE79-1D15-4D36-8EFB-ADB64BDA50E8}" srcOrd="7" destOrd="0" presId="urn:microsoft.com/office/officeart/2005/8/layout/hierarchy3"/>
    <dgm:cxn modelId="{8B606F2C-3D29-4321-82DA-44D8E52E9BCE}" type="presParOf" srcId="{42AABBC9-1541-49E4-8BDD-9EDD29E5F2D6}" destId="{8B79FE40-0484-4EB5-AD80-15C6AA47BEE9}" srcOrd="3" destOrd="0" presId="urn:microsoft.com/office/officeart/2005/8/layout/hierarchy3"/>
    <dgm:cxn modelId="{FAB57453-E0DA-4F2F-B59E-C65558AC4521}" type="presParOf" srcId="{8B79FE40-0484-4EB5-AD80-15C6AA47BEE9}" destId="{A3DE1B66-0933-4282-915B-9EF7DA1A7D8C}" srcOrd="0" destOrd="0" presId="urn:microsoft.com/office/officeart/2005/8/layout/hierarchy3"/>
    <dgm:cxn modelId="{CD86C80A-5D6C-4CF0-8121-8A0DEB82B3F2}" type="presParOf" srcId="{A3DE1B66-0933-4282-915B-9EF7DA1A7D8C}" destId="{73A794BE-1357-4BDB-8A4B-47B13CC89A17}" srcOrd="0" destOrd="0" presId="urn:microsoft.com/office/officeart/2005/8/layout/hierarchy3"/>
    <dgm:cxn modelId="{C58DD736-5A46-48C4-BA94-772A1012427F}" type="presParOf" srcId="{A3DE1B66-0933-4282-915B-9EF7DA1A7D8C}" destId="{6836C3A8-AE8C-4FD0-8C9F-70F5FEC2FB42}" srcOrd="1" destOrd="0" presId="urn:microsoft.com/office/officeart/2005/8/layout/hierarchy3"/>
    <dgm:cxn modelId="{8C49329C-218B-4504-BFC1-F7B3225968F5}" type="presParOf" srcId="{8B79FE40-0484-4EB5-AD80-15C6AA47BEE9}" destId="{6391FBC1-84E5-43A2-9931-0B732464B6E3}" srcOrd="1" destOrd="0" presId="urn:microsoft.com/office/officeart/2005/8/layout/hierarchy3"/>
    <dgm:cxn modelId="{048DD3B2-998A-4132-90CB-93B3F77AA787}" type="presParOf" srcId="{6391FBC1-84E5-43A2-9931-0B732464B6E3}" destId="{570A257B-D23B-4EFE-8D57-124F820C6DB7}" srcOrd="0" destOrd="0" presId="urn:microsoft.com/office/officeart/2005/8/layout/hierarchy3"/>
    <dgm:cxn modelId="{44740097-5B53-44CC-9FD8-689EBC0EC14C}" type="presParOf" srcId="{6391FBC1-84E5-43A2-9931-0B732464B6E3}" destId="{91B35EC5-FF53-44D1-BE45-BD4F4ADED48A}" srcOrd="1" destOrd="0" presId="urn:microsoft.com/office/officeart/2005/8/layout/hierarchy3"/>
    <dgm:cxn modelId="{E79058B9-1314-4E02-A68A-FB3EEE98369A}" type="presParOf" srcId="{6391FBC1-84E5-43A2-9931-0B732464B6E3}" destId="{6B67F9CD-B248-4563-9C89-FF741A13E5DA}" srcOrd="2" destOrd="0" presId="urn:microsoft.com/office/officeart/2005/8/layout/hierarchy3"/>
    <dgm:cxn modelId="{322CB85D-9CFB-4943-B9AE-33965BD74B71}" type="presParOf" srcId="{6391FBC1-84E5-43A2-9931-0B732464B6E3}" destId="{8EB1F953-D930-4496-9E02-FA7513141D03}" srcOrd="3" destOrd="0" presId="urn:microsoft.com/office/officeart/2005/8/layout/hierarchy3"/>
    <dgm:cxn modelId="{71BBD372-FAB8-47B3-9A06-02128CBA49E7}" type="presParOf" srcId="{6391FBC1-84E5-43A2-9931-0B732464B6E3}" destId="{8B76185A-F8AA-49EC-8056-143E84A09231}" srcOrd="4" destOrd="0" presId="urn:microsoft.com/office/officeart/2005/8/layout/hierarchy3"/>
    <dgm:cxn modelId="{99E4DD1C-F6D4-4F58-A51B-4924C986DBCA}" type="presParOf" srcId="{6391FBC1-84E5-43A2-9931-0B732464B6E3}" destId="{F055AAFE-440C-475E-B3DE-8CDD343D81F3}" srcOrd="5" destOrd="0" presId="urn:microsoft.com/office/officeart/2005/8/layout/hierarchy3"/>
    <dgm:cxn modelId="{BC8180A5-B311-40D9-B112-7D4FBA22D56B}" type="presParOf" srcId="{6391FBC1-84E5-43A2-9931-0B732464B6E3}" destId="{6C52842C-2832-4CB5-A9A0-AB65B02B4964}" srcOrd="6" destOrd="0" presId="urn:microsoft.com/office/officeart/2005/8/layout/hierarchy3"/>
    <dgm:cxn modelId="{58B3822B-424B-49A0-B455-539AD3BE5E25}" type="presParOf" srcId="{6391FBC1-84E5-43A2-9931-0B732464B6E3}" destId="{B68FD07B-6A41-4DA1-8D85-4460AFFAC0E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9BBD5B-94D6-4E9F-8E04-FE1216B3CF2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GB"/>
        </a:p>
      </dgm:t>
    </dgm:pt>
    <dgm:pt modelId="{68E8A180-0514-42B4-B2FD-B1E074451F4E}">
      <dgm:prSet phldrT="[Text]"/>
      <dgm:spPr/>
      <dgm:t>
        <a:bodyPr/>
        <a:lstStyle/>
        <a:p>
          <a:r>
            <a:rPr lang="en-GB" dirty="0"/>
            <a:t>Technical</a:t>
          </a:r>
        </a:p>
      </dgm:t>
    </dgm:pt>
    <dgm:pt modelId="{2A5B1843-BE93-4630-A59D-D9B6402E47BE}" type="parTrans" cxnId="{794A1F0F-2CB0-4B93-B9B3-B7AC01138109}">
      <dgm:prSet/>
      <dgm:spPr/>
      <dgm:t>
        <a:bodyPr/>
        <a:lstStyle/>
        <a:p>
          <a:endParaRPr lang="en-GB"/>
        </a:p>
      </dgm:t>
    </dgm:pt>
    <dgm:pt modelId="{B63D8118-B119-4238-9C3A-BBA7C0C68847}" type="sibTrans" cxnId="{794A1F0F-2CB0-4B93-B9B3-B7AC01138109}">
      <dgm:prSet/>
      <dgm:spPr/>
      <dgm:t>
        <a:bodyPr/>
        <a:lstStyle/>
        <a:p>
          <a:endParaRPr lang="en-GB"/>
        </a:p>
      </dgm:t>
    </dgm:pt>
    <dgm:pt modelId="{308622D5-919C-4235-80B7-6D72FB756B94}">
      <dgm:prSet phldrT="[Text]"/>
      <dgm:spPr/>
      <dgm:t>
        <a:bodyPr/>
        <a:lstStyle/>
        <a:p>
          <a:r>
            <a:rPr lang="en-GB" b="0" dirty="0">
              <a:effectLst/>
              <a:latin typeface="+mj-lt"/>
            </a:rPr>
            <a:t>Strong support for the utility model and state-owned mini-grids in Tanzania. </a:t>
          </a:r>
          <a:endParaRPr lang="en-GB" dirty="0"/>
        </a:p>
      </dgm:t>
    </dgm:pt>
    <dgm:pt modelId="{BD505BAC-42AB-4FA4-AACA-719C3BBD019A}" type="parTrans" cxnId="{B4C83D40-FD0C-40C1-A033-6F1A50233E4F}">
      <dgm:prSet/>
      <dgm:spPr/>
      <dgm:t>
        <a:bodyPr/>
        <a:lstStyle/>
        <a:p>
          <a:endParaRPr lang="en-GB"/>
        </a:p>
      </dgm:t>
    </dgm:pt>
    <dgm:pt modelId="{76098858-34D5-4AC1-B675-2902DCCF45AC}" type="sibTrans" cxnId="{B4C83D40-FD0C-40C1-A033-6F1A50233E4F}">
      <dgm:prSet/>
      <dgm:spPr/>
      <dgm:t>
        <a:bodyPr/>
        <a:lstStyle/>
        <a:p>
          <a:endParaRPr lang="en-GB"/>
        </a:p>
      </dgm:t>
    </dgm:pt>
    <dgm:pt modelId="{A4E0FE28-CFA9-472F-BB32-418F7612D946}">
      <dgm:prSet phldrT="[Text]"/>
      <dgm:spPr/>
      <dgm:t>
        <a:bodyPr/>
        <a:lstStyle/>
        <a:p>
          <a:r>
            <a:rPr lang="en-GB" dirty="0"/>
            <a:t>Lack of technical expertise for major maintenances of the power plants</a:t>
          </a:r>
        </a:p>
      </dgm:t>
    </dgm:pt>
    <dgm:pt modelId="{FA45106E-536D-405C-9630-7BD8F3B0367C}" type="parTrans" cxnId="{CC040C2C-C32F-4A00-8380-28D52D3EE17C}">
      <dgm:prSet/>
      <dgm:spPr/>
      <dgm:t>
        <a:bodyPr/>
        <a:lstStyle/>
        <a:p>
          <a:endParaRPr lang="en-GB"/>
        </a:p>
      </dgm:t>
    </dgm:pt>
    <dgm:pt modelId="{5CF6E634-6480-4B71-83CB-DC65C05DFAB8}" type="sibTrans" cxnId="{CC040C2C-C32F-4A00-8380-28D52D3EE17C}">
      <dgm:prSet/>
      <dgm:spPr/>
      <dgm:t>
        <a:bodyPr/>
        <a:lstStyle/>
        <a:p>
          <a:endParaRPr lang="en-GB"/>
        </a:p>
      </dgm:t>
    </dgm:pt>
    <dgm:pt modelId="{A1A68D66-5C51-4865-8867-23628A5A4CE6}">
      <dgm:prSet phldrT="[Text]"/>
      <dgm:spPr/>
      <dgm:t>
        <a:bodyPr/>
        <a:lstStyle/>
        <a:p>
          <a:r>
            <a:rPr lang="en-GB" dirty="0"/>
            <a:t>Economic</a:t>
          </a:r>
        </a:p>
      </dgm:t>
    </dgm:pt>
    <dgm:pt modelId="{54837BF7-C312-465E-AB54-5FE66FAC3BFD}" type="parTrans" cxnId="{48314613-81D5-4F33-8911-BA103AD7EEBA}">
      <dgm:prSet/>
      <dgm:spPr/>
      <dgm:t>
        <a:bodyPr/>
        <a:lstStyle/>
        <a:p>
          <a:endParaRPr lang="en-GB"/>
        </a:p>
      </dgm:t>
    </dgm:pt>
    <dgm:pt modelId="{45680E37-03FE-4B04-BFFF-7EF8F9440F48}" type="sibTrans" cxnId="{48314613-81D5-4F33-8911-BA103AD7EEBA}">
      <dgm:prSet/>
      <dgm:spPr/>
      <dgm:t>
        <a:bodyPr/>
        <a:lstStyle/>
        <a:p>
          <a:endParaRPr lang="en-GB"/>
        </a:p>
      </dgm:t>
    </dgm:pt>
    <dgm:pt modelId="{936DC660-DFF0-4AF7-AEC1-C0E4F4A5B063}">
      <dgm:prSet phldrT="[Text]"/>
      <dgm:spPr/>
      <dgm:t>
        <a:bodyPr/>
        <a:lstStyle/>
        <a:p>
          <a:r>
            <a:rPr lang="en-GB" dirty="0"/>
            <a:t>Inclusiveness</a:t>
          </a:r>
        </a:p>
      </dgm:t>
    </dgm:pt>
    <dgm:pt modelId="{B4989BAC-6114-414A-B3CA-1FC766ADABDD}" type="parTrans" cxnId="{DC770C80-1258-4DFA-A59A-1088B68B73AF}">
      <dgm:prSet/>
      <dgm:spPr/>
      <dgm:t>
        <a:bodyPr/>
        <a:lstStyle/>
        <a:p>
          <a:endParaRPr lang="en-GB"/>
        </a:p>
      </dgm:t>
    </dgm:pt>
    <dgm:pt modelId="{84C18FB8-91E5-4D9B-9FA8-3294AC87F827}" type="sibTrans" cxnId="{DC770C80-1258-4DFA-A59A-1088B68B73AF}">
      <dgm:prSet/>
      <dgm:spPr/>
      <dgm:t>
        <a:bodyPr/>
        <a:lstStyle/>
        <a:p>
          <a:endParaRPr lang="en-GB"/>
        </a:p>
      </dgm:t>
    </dgm:pt>
    <dgm:pt modelId="{692411F4-BCFE-4EAB-A402-AE49E90B1FA7}">
      <dgm:prSet phldrT="[Text]"/>
      <dgm:spPr/>
      <dgm:t>
        <a:bodyPr/>
        <a:lstStyle/>
        <a:p>
          <a:r>
            <a:rPr lang="en-GB" dirty="0"/>
            <a:t>Local Government Authorities and Local leaders play key roles in project acceptability though they possess little knowledge, awareness on the mini-grid technology</a:t>
          </a:r>
        </a:p>
      </dgm:t>
    </dgm:pt>
    <dgm:pt modelId="{CF446E1E-5FA7-466F-82B7-45AAB7D8AF7F}" type="parTrans" cxnId="{8289BE2B-E515-4669-B7D6-07F2D7C3DEE0}">
      <dgm:prSet/>
      <dgm:spPr/>
      <dgm:t>
        <a:bodyPr/>
        <a:lstStyle/>
        <a:p>
          <a:endParaRPr lang="en-GB"/>
        </a:p>
      </dgm:t>
    </dgm:pt>
    <dgm:pt modelId="{FFBF0BF1-568D-42C5-ABEE-F29A5C92A132}" type="sibTrans" cxnId="{8289BE2B-E515-4669-B7D6-07F2D7C3DEE0}">
      <dgm:prSet/>
      <dgm:spPr/>
      <dgm:t>
        <a:bodyPr/>
        <a:lstStyle/>
        <a:p>
          <a:endParaRPr lang="en-GB"/>
        </a:p>
      </dgm:t>
    </dgm:pt>
    <dgm:pt modelId="{5E2FB8C4-B102-400A-B125-83AC4E3CFBD0}">
      <dgm:prSet/>
      <dgm:spPr/>
      <dgm:t>
        <a:bodyPr/>
        <a:lstStyle/>
        <a:p>
          <a:r>
            <a:rPr lang="en-GB" dirty="0"/>
            <a:t>Governance</a:t>
          </a:r>
        </a:p>
      </dgm:t>
    </dgm:pt>
    <dgm:pt modelId="{518C1A58-3A01-4312-B8DA-5413B781F8C0}" type="parTrans" cxnId="{7BE9687C-15FF-4F5F-8F1E-9B10788CF3A0}">
      <dgm:prSet/>
      <dgm:spPr/>
      <dgm:t>
        <a:bodyPr/>
        <a:lstStyle/>
        <a:p>
          <a:endParaRPr lang="en-GB"/>
        </a:p>
      </dgm:t>
    </dgm:pt>
    <dgm:pt modelId="{5D02A944-ABE2-4126-88CB-8BE444941508}" type="sibTrans" cxnId="{7BE9687C-15FF-4F5F-8F1E-9B10788CF3A0}">
      <dgm:prSet/>
      <dgm:spPr/>
      <dgm:t>
        <a:bodyPr/>
        <a:lstStyle/>
        <a:p>
          <a:endParaRPr lang="en-GB"/>
        </a:p>
      </dgm:t>
    </dgm:pt>
    <dgm:pt modelId="{EA3A223A-BE89-4144-B113-B137D93B7823}">
      <dgm:prSet/>
      <dgm:spPr/>
      <dgm:t>
        <a:bodyPr/>
        <a:lstStyle/>
        <a:p>
          <a:r>
            <a:rPr lang="en-GB" dirty="0"/>
            <a:t>No records of statistical data available at districts level to assist the developers for a right energy demand assessment at local levels.</a:t>
          </a:r>
          <a:endParaRPr lang="en-TZ" dirty="0"/>
        </a:p>
      </dgm:t>
    </dgm:pt>
    <dgm:pt modelId="{964A9897-A73B-4ED0-9F4F-EAA513078439}" type="parTrans" cxnId="{48B6BEED-83D8-43EC-B85C-4078F71C2815}">
      <dgm:prSet/>
      <dgm:spPr/>
      <dgm:t>
        <a:bodyPr/>
        <a:lstStyle/>
        <a:p>
          <a:endParaRPr lang="en-GB"/>
        </a:p>
      </dgm:t>
    </dgm:pt>
    <dgm:pt modelId="{BC8E68D7-E761-46CB-91E0-B71CCF04ECCA}" type="sibTrans" cxnId="{48B6BEED-83D8-43EC-B85C-4078F71C2815}">
      <dgm:prSet/>
      <dgm:spPr/>
      <dgm:t>
        <a:bodyPr/>
        <a:lstStyle/>
        <a:p>
          <a:endParaRPr lang="en-GB"/>
        </a:p>
      </dgm:t>
    </dgm:pt>
    <dgm:pt modelId="{79F28FD0-6EDF-4E37-9A25-1178F524D181}">
      <dgm:prSet/>
      <dgm:spPr/>
      <dgm:t>
        <a:bodyPr/>
        <a:lstStyle/>
        <a:p>
          <a:r>
            <a:rPr lang="en-GB" dirty="0"/>
            <a:t>Complaints of high tariff per unit charged based on flat rate metering in community owned mini-grids pose challenges on sustainability</a:t>
          </a:r>
          <a:endParaRPr lang="en-TZ" dirty="0"/>
        </a:p>
      </dgm:t>
    </dgm:pt>
    <dgm:pt modelId="{76511E1F-83CA-4241-856F-0641D90098FD}" type="parTrans" cxnId="{81076830-6F77-470D-B3B2-F7B6F5EBA9A1}">
      <dgm:prSet/>
      <dgm:spPr/>
      <dgm:t>
        <a:bodyPr/>
        <a:lstStyle/>
        <a:p>
          <a:endParaRPr lang="en-GB"/>
        </a:p>
      </dgm:t>
    </dgm:pt>
    <dgm:pt modelId="{E31EE43C-41AF-4553-A7AA-61FDB1FC265B}" type="sibTrans" cxnId="{81076830-6F77-470D-B3B2-F7B6F5EBA9A1}">
      <dgm:prSet/>
      <dgm:spPr/>
      <dgm:t>
        <a:bodyPr/>
        <a:lstStyle/>
        <a:p>
          <a:endParaRPr lang="en-GB"/>
        </a:p>
      </dgm:t>
    </dgm:pt>
    <dgm:pt modelId="{B1A259CC-094B-459E-A230-E044404EF50F}">
      <dgm:prSet/>
      <dgm:spPr/>
      <dgm:t>
        <a:bodyPr/>
        <a:lstStyle/>
        <a:p>
          <a:r>
            <a:rPr lang="en-GB" dirty="0"/>
            <a:t>Often unexpected national grid extension causes commercial uncertainty and risks, if electrification plans/ guidelines are not followed.</a:t>
          </a:r>
          <a:endParaRPr lang="en-TZ" dirty="0"/>
        </a:p>
      </dgm:t>
    </dgm:pt>
    <dgm:pt modelId="{38E409FE-D02A-4708-A868-2D1DCD045C69}" type="parTrans" cxnId="{63926E06-6811-4351-932F-44D5EE3D3AA4}">
      <dgm:prSet/>
      <dgm:spPr/>
      <dgm:t>
        <a:bodyPr/>
        <a:lstStyle/>
        <a:p>
          <a:endParaRPr lang="en-GB"/>
        </a:p>
      </dgm:t>
    </dgm:pt>
    <dgm:pt modelId="{FE95A36A-EC48-45D9-8C62-91753B036508}" type="sibTrans" cxnId="{63926E06-6811-4351-932F-44D5EE3D3AA4}">
      <dgm:prSet/>
      <dgm:spPr/>
      <dgm:t>
        <a:bodyPr/>
        <a:lstStyle/>
        <a:p>
          <a:endParaRPr lang="en-GB"/>
        </a:p>
      </dgm:t>
    </dgm:pt>
    <dgm:pt modelId="{169D2370-4251-44F2-9DFD-D0DFCD70C070}">
      <dgm:prSet/>
      <dgm:spPr/>
      <dgm:t>
        <a:bodyPr/>
        <a:lstStyle/>
        <a:p>
          <a:r>
            <a:rPr lang="en-GB" dirty="0"/>
            <a:t>Lack of business and entrepreneurship development skills at the local levels</a:t>
          </a:r>
        </a:p>
      </dgm:t>
    </dgm:pt>
    <dgm:pt modelId="{33198918-84CE-4165-92D7-51D8D358A07F}" type="parTrans" cxnId="{EDA8F788-FCCD-4E33-871B-83B9BC40BD11}">
      <dgm:prSet/>
      <dgm:spPr/>
      <dgm:t>
        <a:bodyPr/>
        <a:lstStyle/>
        <a:p>
          <a:endParaRPr lang="en-GB"/>
        </a:p>
      </dgm:t>
    </dgm:pt>
    <dgm:pt modelId="{07F0B040-394D-4D76-BD34-E30D29B2CB0B}" type="sibTrans" cxnId="{EDA8F788-FCCD-4E33-871B-83B9BC40BD11}">
      <dgm:prSet/>
      <dgm:spPr/>
      <dgm:t>
        <a:bodyPr/>
        <a:lstStyle/>
        <a:p>
          <a:endParaRPr lang="en-GB"/>
        </a:p>
      </dgm:t>
    </dgm:pt>
    <dgm:pt modelId="{0DAF352B-95EE-47CB-A9A9-36487CA25F2D}">
      <dgm:prSet/>
      <dgm:spPr/>
      <dgm:t>
        <a:bodyPr/>
        <a:lstStyle/>
        <a:p>
          <a:r>
            <a:rPr lang="en-GB" dirty="0"/>
            <a:t>Gender inclusion is considered in plants operations and committees that govern the mini-grids.</a:t>
          </a:r>
          <a:endParaRPr lang="en-US" dirty="0"/>
        </a:p>
      </dgm:t>
    </dgm:pt>
    <dgm:pt modelId="{55E53BC9-7424-4061-AEDA-8F7734F4B4FA}" type="parTrans" cxnId="{C64ED444-6951-45E0-A6A2-148CF264C25F}">
      <dgm:prSet/>
      <dgm:spPr/>
      <dgm:t>
        <a:bodyPr/>
        <a:lstStyle/>
        <a:p>
          <a:endParaRPr lang="en-GB"/>
        </a:p>
      </dgm:t>
    </dgm:pt>
    <dgm:pt modelId="{56CCB98B-64F4-4DE8-8275-5A2F0D183A1E}" type="sibTrans" cxnId="{C64ED444-6951-45E0-A6A2-148CF264C25F}">
      <dgm:prSet/>
      <dgm:spPr/>
      <dgm:t>
        <a:bodyPr/>
        <a:lstStyle/>
        <a:p>
          <a:endParaRPr lang="en-GB"/>
        </a:p>
      </dgm:t>
    </dgm:pt>
    <dgm:pt modelId="{5DCD0369-FE68-4A82-9AE1-13F856B74858}">
      <dgm:prSet/>
      <dgm:spPr/>
      <dgm:t>
        <a:bodyPr/>
        <a:lstStyle/>
        <a:p>
          <a:r>
            <a:rPr lang="en-GB" dirty="0"/>
            <a:t>A robust Small Power Producers (SPPs) policy and regulatory framework exists to address barriers that hinder accelerated mini grids deployment and use. However seems not to work due to conflicting interests between political and commercial aspects. </a:t>
          </a:r>
          <a:endParaRPr lang="en-US" dirty="0"/>
        </a:p>
      </dgm:t>
    </dgm:pt>
    <dgm:pt modelId="{AABA6969-4D51-4D08-A0E3-062E38EDC260}" type="parTrans" cxnId="{AF0D933D-9E78-4ECE-A39A-35D01432284F}">
      <dgm:prSet/>
      <dgm:spPr/>
      <dgm:t>
        <a:bodyPr/>
        <a:lstStyle/>
        <a:p>
          <a:endParaRPr lang="en-GB"/>
        </a:p>
      </dgm:t>
    </dgm:pt>
    <dgm:pt modelId="{C8E7E481-4E64-442C-8C73-1963C8DEC9C2}" type="sibTrans" cxnId="{AF0D933D-9E78-4ECE-A39A-35D01432284F}">
      <dgm:prSet/>
      <dgm:spPr/>
      <dgm:t>
        <a:bodyPr/>
        <a:lstStyle/>
        <a:p>
          <a:endParaRPr lang="en-GB"/>
        </a:p>
      </dgm:t>
    </dgm:pt>
    <dgm:pt modelId="{D7328BA3-11CC-49AA-BF13-804A9F31EF55}">
      <dgm:prSet/>
      <dgm:spPr/>
      <dgm:t>
        <a:bodyPr/>
        <a:lstStyle/>
        <a:p>
          <a:r>
            <a:rPr lang="en-GB" dirty="0"/>
            <a:t>Developers/ operators are mostly inexperienced, few with energy demand simulation techniques for financial sustainability analysis including lending for productive equipment uses</a:t>
          </a:r>
        </a:p>
      </dgm:t>
    </dgm:pt>
    <dgm:pt modelId="{F626EF30-BB52-4D8A-AAE0-213ACE0C54A4}" type="parTrans" cxnId="{F5CF1866-AF1A-466B-88EF-41C724B6BBFA}">
      <dgm:prSet/>
      <dgm:spPr/>
      <dgm:t>
        <a:bodyPr/>
        <a:lstStyle/>
        <a:p>
          <a:endParaRPr lang="en-NG"/>
        </a:p>
      </dgm:t>
    </dgm:pt>
    <dgm:pt modelId="{427BCF2B-8F1F-4418-88C2-F00AF4146265}" type="sibTrans" cxnId="{F5CF1866-AF1A-466B-88EF-41C724B6BBFA}">
      <dgm:prSet/>
      <dgm:spPr/>
      <dgm:t>
        <a:bodyPr/>
        <a:lstStyle/>
        <a:p>
          <a:endParaRPr lang="en-NG"/>
        </a:p>
      </dgm:t>
    </dgm:pt>
    <dgm:pt modelId="{8B3AA0F4-3F35-46C3-84E3-8F036A00FD69}" type="pres">
      <dgm:prSet presAssocID="{D99BBD5B-94D6-4E9F-8E04-FE1216B3CF22}" presName="Name0" presStyleCnt="0">
        <dgm:presLayoutVars>
          <dgm:dir/>
          <dgm:animLvl val="lvl"/>
          <dgm:resizeHandles val="exact"/>
        </dgm:presLayoutVars>
      </dgm:prSet>
      <dgm:spPr/>
    </dgm:pt>
    <dgm:pt modelId="{6AEAD70C-D645-4CF5-872A-EF2C8A6BAA5B}" type="pres">
      <dgm:prSet presAssocID="{68E8A180-0514-42B4-B2FD-B1E074451F4E}" presName="composite" presStyleCnt="0"/>
      <dgm:spPr/>
    </dgm:pt>
    <dgm:pt modelId="{0586EE27-346A-4866-9B63-C7BF430D8FEA}" type="pres">
      <dgm:prSet presAssocID="{68E8A180-0514-42B4-B2FD-B1E074451F4E}" presName="parTx" presStyleLbl="alignNode1" presStyleIdx="0" presStyleCnt="4">
        <dgm:presLayoutVars>
          <dgm:chMax val="0"/>
          <dgm:chPref val="0"/>
          <dgm:bulletEnabled val="1"/>
        </dgm:presLayoutVars>
      </dgm:prSet>
      <dgm:spPr/>
    </dgm:pt>
    <dgm:pt modelId="{7C2A2CA6-2329-405A-B87C-A07A7F763711}" type="pres">
      <dgm:prSet presAssocID="{68E8A180-0514-42B4-B2FD-B1E074451F4E}" presName="desTx" presStyleLbl="alignAccFollowNode1" presStyleIdx="0" presStyleCnt="4">
        <dgm:presLayoutVars>
          <dgm:bulletEnabled val="1"/>
        </dgm:presLayoutVars>
      </dgm:prSet>
      <dgm:spPr/>
    </dgm:pt>
    <dgm:pt modelId="{F1915E32-1327-47C1-B304-6D8338FA4480}" type="pres">
      <dgm:prSet presAssocID="{B63D8118-B119-4238-9C3A-BBA7C0C68847}" presName="space" presStyleCnt="0"/>
      <dgm:spPr/>
    </dgm:pt>
    <dgm:pt modelId="{B62342C0-647D-492E-8966-686AEA608275}" type="pres">
      <dgm:prSet presAssocID="{A1A68D66-5C51-4865-8867-23628A5A4CE6}" presName="composite" presStyleCnt="0"/>
      <dgm:spPr/>
    </dgm:pt>
    <dgm:pt modelId="{3416D9D1-E278-424D-8BCF-1B62A1F43528}" type="pres">
      <dgm:prSet presAssocID="{A1A68D66-5C51-4865-8867-23628A5A4CE6}" presName="parTx" presStyleLbl="alignNode1" presStyleIdx="1" presStyleCnt="4">
        <dgm:presLayoutVars>
          <dgm:chMax val="0"/>
          <dgm:chPref val="0"/>
          <dgm:bulletEnabled val="1"/>
        </dgm:presLayoutVars>
      </dgm:prSet>
      <dgm:spPr/>
    </dgm:pt>
    <dgm:pt modelId="{C29746BB-514B-44AD-84A3-10F09031FA55}" type="pres">
      <dgm:prSet presAssocID="{A1A68D66-5C51-4865-8867-23628A5A4CE6}" presName="desTx" presStyleLbl="alignAccFollowNode1" presStyleIdx="1" presStyleCnt="4">
        <dgm:presLayoutVars>
          <dgm:bulletEnabled val="1"/>
        </dgm:presLayoutVars>
      </dgm:prSet>
      <dgm:spPr/>
    </dgm:pt>
    <dgm:pt modelId="{91952EBB-AE05-4FFF-AE8F-5F931B8C29A3}" type="pres">
      <dgm:prSet presAssocID="{45680E37-03FE-4B04-BFFF-7EF8F9440F48}" presName="space" presStyleCnt="0"/>
      <dgm:spPr/>
    </dgm:pt>
    <dgm:pt modelId="{1D4BBB6A-E6CE-4E64-A9B0-D11F2A1BF8CE}" type="pres">
      <dgm:prSet presAssocID="{936DC660-DFF0-4AF7-AEC1-C0E4F4A5B063}" presName="composite" presStyleCnt="0"/>
      <dgm:spPr/>
    </dgm:pt>
    <dgm:pt modelId="{302F0714-A33A-42E6-A5F1-C0AF4DA8134B}" type="pres">
      <dgm:prSet presAssocID="{936DC660-DFF0-4AF7-AEC1-C0E4F4A5B063}" presName="parTx" presStyleLbl="alignNode1" presStyleIdx="2" presStyleCnt="4">
        <dgm:presLayoutVars>
          <dgm:chMax val="0"/>
          <dgm:chPref val="0"/>
          <dgm:bulletEnabled val="1"/>
        </dgm:presLayoutVars>
      </dgm:prSet>
      <dgm:spPr/>
    </dgm:pt>
    <dgm:pt modelId="{698DB613-8A91-494C-936F-8C63370AC697}" type="pres">
      <dgm:prSet presAssocID="{936DC660-DFF0-4AF7-AEC1-C0E4F4A5B063}" presName="desTx" presStyleLbl="alignAccFollowNode1" presStyleIdx="2" presStyleCnt="4">
        <dgm:presLayoutVars>
          <dgm:bulletEnabled val="1"/>
        </dgm:presLayoutVars>
      </dgm:prSet>
      <dgm:spPr/>
    </dgm:pt>
    <dgm:pt modelId="{48B268F0-9108-4942-A023-17F5BDC141FE}" type="pres">
      <dgm:prSet presAssocID="{84C18FB8-91E5-4D9B-9FA8-3294AC87F827}" presName="space" presStyleCnt="0"/>
      <dgm:spPr/>
    </dgm:pt>
    <dgm:pt modelId="{616237A7-96BA-4F16-8A2A-29681AC4135E}" type="pres">
      <dgm:prSet presAssocID="{5E2FB8C4-B102-400A-B125-83AC4E3CFBD0}" presName="composite" presStyleCnt="0"/>
      <dgm:spPr/>
    </dgm:pt>
    <dgm:pt modelId="{FC89910E-023B-46EB-8740-81739520AF60}" type="pres">
      <dgm:prSet presAssocID="{5E2FB8C4-B102-400A-B125-83AC4E3CFBD0}" presName="parTx" presStyleLbl="alignNode1" presStyleIdx="3" presStyleCnt="4">
        <dgm:presLayoutVars>
          <dgm:chMax val="0"/>
          <dgm:chPref val="0"/>
          <dgm:bulletEnabled val="1"/>
        </dgm:presLayoutVars>
      </dgm:prSet>
      <dgm:spPr/>
    </dgm:pt>
    <dgm:pt modelId="{F3CC9C33-38EE-474F-B886-34422E271333}" type="pres">
      <dgm:prSet presAssocID="{5E2FB8C4-B102-400A-B125-83AC4E3CFBD0}" presName="desTx" presStyleLbl="alignAccFollowNode1" presStyleIdx="3" presStyleCnt="4">
        <dgm:presLayoutVars>
          <dgm:bulletEnabled val="1"/>
        </dgm:presLayoutVars>
      </dgm:prSet>
      <dgm:spPr/>
    </dgm:pt>
  </dgm:ptLst>
  <dgm:cxnLst>
    <dgm:cxn modelId="{63926E06-6811-4351-932F-44D5EE3D3AA4}" srcId="{A1A68D66-5C51-4865-8867-23628A5A4CE6}" destId="{B1A259CC-094B-459E-A230-E044404EF50F}" srcOrd="1" destOrd="0" parTransId="{38E409FE-D02A-4708-A868-2D1DCD045C69}" sibTransId="{FE95A36A-EC48-45D9-8C62-91753B036508}"/>
    <dgm:cxn modelId="{794A1F0F-2CB0-4B93-B9B3-B7AC01138109}" srcId="{D99BBD5B-94D6-4E9F-8E04-FE1216B3CF22}" destId="{68E8A180-0514-42B4-B2FD-B1E074451F4E}" srcOrd="0" destOrd="0" parTransId="{2A5B1843-BE93-4630-A59D-D9B6402E47BE}" sibTransId="{B63D8118-B119-4238-9C3A-BBA7C0C68847}"/>
    <dgm:cxn modelId="{48314613-81D5-4F33-8911-BA103AD7EEBA}" srcId="{D99BBD5B-94D6-4E9F-8E04-FE1216B3CF22}" destId="{A1A68D66-5C51-4865-8867-23628A5A4CE6}" srcOrd="1" destOrd="0" parTransId="{54837BF7-C312-465E-AB54-5FE66FAC3BFD}" sibTransId="{45680E37-03FE-4B04-BFFF-7EF8F9440F48}"/>
    <dgm:cxn modelId="{8289BE2B-E515-4669-B7D6-07F2D7C3DEE0}" srcId="{936DC660-DFF0-4AF7-AEC1-C0E4F4A5B063}" destId="{692411F4-BCFE-4EAB-A402-AE49E90B1FA7}" srcOrd="0" destOrd="0" parTransId="{CF446E1E-5FA7-466F-82B7-45AAB7D8AF7F}" sibTransId="{FFBF0BF1-568D-42C5-ABEE-F29A5C92A132}"/>
    <dgm:cxn modelId="{CC040C2C-C32F-4A00-8380-28D52D3EE17C}" srcId="{68E8A180-0514-42B4-B2FD-B1E074451F4E}" destId="{A4E0FE28-CFA9-472F-BB32-418F7612D946}" srcOrd="1" destOrd="0" parTransId="{FA45106E-536D-405C-9630-7BD8F3B0367C}" sibTransId="{5CF6E634-6480-4B71-83CB-DC65C05DFAB8}"/>
    <dgm:cxn modelId="{81076830-6F77-470D-B3B2-F7B6F5EBA9A1}" srcId="{A1A68D66-5C51-4865-8867-23628A5A4CE6}" destId="{79F28FD0-6EDF-4E37-9A25-1178F524D181}" srcOrd="0" destOrd="0" parTransId="{76511E1F-83CA-4241-856F-0641D90098FD}" sibTransId="{E31EE43C-41AF-4553-A7AA-61FDB1FC265B}"/>
    <dgm:cxn modelId="{81ABC032-05FA-423C-B770-68CB8509A508}" type="presOf" srcId="{EA3A223A-BE89-4144-B113-B137D93B7823}" destId="{7C2A2CA6-2329-405A-B87C-A07A7F763711}" srcOrd="0" destOrd="2" presId="urn:microsoft.com/office/officeart/2005/8/layout/hList1"/>
    <dgm:cxn modelId="{AF0D933D-9E78-4ECE-A39A-35D01432284F}" srcId="{5E2FB8C4-B102-400A-B125-83AC4E3CFBD0}" destId="{5DCD0369-FE68-4A82-9AE1-13F856B74858}" srcOrd="0" destOrd="0" parTransId="{AABA6969-4D51-4D08-A0E3-062E38EDC260}" sibTransId="{C8E7E481-4E64-442C-8C73-1963C8DEC9C2}"/>
    <dgm:cxn modelId="{F788DA3F-B8E0-4CC4-9430-35FE90C7BF3A}" type="presOf" srcId="{169D2370-4251-44F2-9DFD-D0DFCD70C070}" destId="{C29746BB-514B-44AD-84A3-10F09031FA55}" srcOrd="0" destOrd="2" presId="urn:microsoft.com/office/officeart/2005/8/layout/hList1"/>
    <dgm:cxn modelId="{B4C83D40-FD0C-40C1-A033-6F1A50233E4F}" srcId="{68E8A180-0514-42B4-B2FD-B1E074451F4E}" destId="{308622D5-919C-4235-80B7-6D72FB756B94}" srcOrd="0" destOrd="0" parTransId="{BD505BAC-42AB-4FA4-AACA-719C3BBD019A}" sibTransId="{76098858-34D5-4AC1-B675-2902DCCF45AC}"/>
    <dgm:cxn modelId="{C64ED444-6951-45E0-A6A2-148CF264C25F}" srcId="{936DC660-DFF0-4AF7-AEC1-C0E4F4A5B063}" destId="{0DAF352B-95EE-47CB-A9A9-36487CA25F2D}" srcOrd="1" destOrd="0" parTransId="{55E53BC9-7424-4061-AEDA-8F7734F4B4FA}" sibTransId="{56CCB98B-64F4-4DE8-8275-5A2F0D183A1E}"/>
    <dgm:cxn modelId="{F5CF1866-AF1A-466B-88EF-41C724B6BBFA}" srcId="{A1A68D66-5C51-4865-8867-23628A5A4CE6}" destId="{D7328BA3-11CC-49AA-BF13-804A9F31EF55}" srcOrd="3" destOrd="0" parTransId="{F626EF30-BB52-4D8A-AAE0-213ACE0C54A4}" sibTransId="{427BCF2B-8F1F-4418-88C2-F00AF4146265}"/>
    <dgm:cxn modelId="{89564A47-98A6-4627-9915-4B4CAB01244E}" type="presOf" srcId="{936DC660-DFF0-4AF7-AEC1-C0E4F4A5B063}" destId="{302F0714-A33A-42E6-A5F1-C0AF4DA8134B}" srcOrd="0" destOrd="0" presId="urn:microsoft.com/office/officeart/2005/8/layout/hList1"/>
    <dgm:cxn modelId="{B417657B-1C57-4FF0-AC3B-2BFF054BEF27}" type="presOf" srcId="{A1A68D66-5C51-4865-8867-23628A5A4CE6}" destId="{3416D9D1-E278-424D-8BCF-1B62A1F43528}" srcOrd="0" destOrd="0" presId="urn:microsoft.com/office/officeart/2005/8/layout/hList1"/>
    <dgm:cxn modelId="{7BE9687C-15FF-4F5F-8F1E-9B10788CF3A0}" srcId="{D99BBD5B-94D6-4E9F-8E04-FE1216B3CF22}" destId="{5E2FB8C4-B102-400A-B125-83AC4E3CFBD0}" srcOrd="3" destOrd="0" parTransId="{518C1A58-3A01-4312-B8DA-5413B781F8C0}" sibTransId="{5D02A944-ABE2-4126-88CB-8BE444941508}"/>
    <dgm:cxn modelId="{DC770C80-1258-4DFA-A59A-1088B68B73AF}" srcId="{D99BBD5B-94D6-4E9F-8E04-FE1216B3CF22}" destId="{936DC660-DFF0-4AF7-AEC1-C0E4F4A5B063}" srcOrd="2" destOrd="0" parTransId="{B4989BAC-6114-414A-B3CA-1FC766ADABDD}" sibTransId="{84C18FB8-91E5-4D9B-9FA8-3294AC87F827}"/>
    <dgm:cxn modelId="{3B112A85-9B57-4A20-AEF4-C987FD5D830F}" type="presOf" srcId="{D7328BA3-11CC-49AA-BF13-804A9F31EF55}" destId="{C29746BB-514B-44AD-84A3-10F09031FA55}" srcOrd="0" destOrd="3" presId="urn:microsoft.com/office/officeart/2005/8/layout/hList1"/>
    <dgm:cxn modelId="{EDA8F788-FCCD-4E33-871B-83B9BC40BD11}" srcId="{A1A68D66-5C51-4865-8867-23628A5A4CE6}" destId="{169D2370-4251-44F2-9DFD-D0DFCD70C070}" srcOrd="2" destOrd="0" parTransId="{33198918-84CE-4165-92D7-51D8D358A07F}" sibTransId="{07F0B040-394D-4D76-BD34-E30D29B2CB0B}"/>
    <dgm:cxn modelId="{CD1F6DA4-C6C6-4EC5-845A-9361E2A89FEC}" type="presOf" srcId="{308622D5-919C-4235-80B7-6D72FB756B94}" destId="{7C2A2CA6-2329-405A-B87C-A07A7F763711}" srcOrd="0" destOrd="0" presId="urn:microsoft.com/office/officeart/2005/8/layout/hList1"/>
    <dgm:cxn modelId="{13531AA9-ED98-4314-B0A6-27674FE322B0}" type="presOf" srcId="{D99BBD5B-94D6-4E9F-8E04-FE1216B3CF22}" destId="{8B3AA0F4-3F35-46C3-84E3-8F036A00FD69}" srcOrd="0" destOrd="0" presId="urn:microsoft.com/office/officeart/2005/8/layout/hList1"/>
    <dgm:cxn modelId="{E1DB78A9-AAD1-4FB5-803B-0651AD8E9C86}" type="presOf" srcId="{5DCD0369-FE68-4A82-9AE1-13F856B74858}" destId="{F3CC9C33-38EE-474F-B886-34422E271333}" srcOrd="0" destOrd="0" presId="urn:microsoft.com/office/officeart/2005/8/layout/hList1"/>
    <dgm:cxn modelId="{2F1C31D2-058B-4B12-8F87-498E70BEBA46}" type="presOf" srcId="{B1A259CC-094B-459E-A230-E044404EF50F}" destId="{C29746BB-514B-44AD-84A3-10F09031FA55}" srcOrd="0" destOrd="1" presId="urn:microsoft.com/office/officeart/2005/8/layout/hList1"/>
    <dgm:cxn modelId="{3EAA49DE-663B-4CF7-9224-51D35C3EC21A}" type="presOf" srcId="{5E2FB8C4-B102-400A-B125-83AC4E3CFBD0}" destId="{FC89910E-023B-46EB-8740-81739520AF60}" srcOrd="0" destOrd="0" presId="urn:microsoft.com/office/officeart/2005/8/layout/hList1"/>
    <dgm:cxn modelId="{85C9ADE5-6A8B-4439-A8E8-1091F9E23A90}" type="presOf" srcId="{A4E0FE28-CFA9-472F-BB32-418F7612D946}" destId="{7C2A2CA6-2329-405A-B87C-A07A7F763711}" srcOrd="0" destOrd="1" presId="urn:microsoft.com/office/officeart/2005/8/layout/hList1"/>
    <dgm:cxn modelId="{48B6BEED-83D8-43EC-B85C-4078F71C2815}" srcId="{68E8A180-0514-42B4-B2FD-B1E074451F4E}" destId="{EA3A223A-BE89-4144-B113-B137D93B7823}" srcOrd="2" destOrd="0" parTransId="{964A9897-A73B-4ED0-9F4F-EAA513078439}" sibTransId="{BC8E68D7-E761-46CB-91E0-B71CCF04ECCA}"/>
    <dgm:cxn modelId="{AD0E51EF-6111-4D27-8A66-C520E645DAC6}" type="presOf" srcId="{0DAF352B-95EE-47CB-A9A9-36487CA25F2D}" destId="{698DB613-8A91-494C-936F-8C63370AC697}" srcOrd="0" destOrd="1" presId="urn:microsoft.com/office/officeart/2005/8/layout/hList1"/>
    <dgm:cxn modelId="{726EB9F3-26D7-4811-8DE8-A1D9779E7954}" type="presOf" srcId="{68E8A180-0514-42B4-B2FD-B1E074451F4E}" destId="{0586EE27-346A-4866-9B63-C7BF430D8FEA}" srcOrd="0" destOrd="0" presId="urn:microsoft.com/office/officeart/2005/8/layout/hList1"/>
    <dgm:cxn modelId="{D3134AF5-B609-4A23-85F7-5ADF68F88F92}" type="presOf" srcId="{79F28FD0-6EDF-4E37-9A25-1178F524D181}" destId="{C29746BB-514B-44AD-84A3-10F09031FA55}" srcOrd="0" destOrd="0" presId="urn:microsoft.com/office/officeart/2005/8/layout/hList1"/>
    <dgm:cxn modelId="{B99E07FB-AFB0-42CB-B9F3-DB5364457816}" type="presOf" srcId="{692411F4-BCFE-4EAB-A402-AE49E90B1FA7}" destId="{698DB613-8A91-494C-936F-8C63370AC697}" srcOrd="0" destOrd="0" presId="urn:microsoft.com/office/officeart/2005/8/layout/hList1"/>
    <dgm:cxn modelId="{24AAD797-7519-4F3F-9237-4A2922F156D0}" type="presParOf" srcId="{8B3AA0F4-3F35-46C3-84E3-8F036A00FD69}" destId="{6AEAD70C-D645-4CF5-872A-EF2C8A6BAA5B}" srcOrd="0" destOrd="0" presId="urn:microsoft.com/office/officeart/2005/8/layout/hList1"/>
    <dgm:cxn modelId="{9FB866D6-6774-40A6-A46A-3715D0A10FF9}" type="presParOf" srcId="{6AEAD70C-D645-4CF5-872A-EF2C8A6BAA5B}" destId="{0586EE27-346A-4866-9B63-C7BF430D8FEA}" srcOrd="0" destOrd="0" presId="urn:microsoft.com/office/officeart/2005/8/layout/hList1"/>
    <dgm:cxn modelId="{1F54B381-81DB-42F6-B54E-8EE8E157A26B}" type="presParOf" srcId="{6AEAD70C-D645-4CF5-872A-EF2C8A6BAA5B}" destId="{7C2A2CA6-2329-405A-B87C-A07A7F763711}" srcOrd="1" destOrd="0" presId="urn:microsoft.com/office/officeart/2005/8/layout/hList1"/>
    <dgm:cxn modelId="{F145F359-7226-4153-B147-28EC2DFC77B1}" type="presParOf" srcId="{8B3AA0F4-3F35-46C3-84E3-8F036A00FD69}" destId="{F1915E32-1327-47C1-B304-6D8338FA4480}" srcOrd="1" destOrd="0" presId="urn:microsoft.com/office/officeart/2005/8/layout/hList1"/>
    <dgm:cxn modelId="{83F5C125-B4C0-4087-887C-5A82EDB4504D}" type="presParOf" srcId="{8B3AA0F4-3F35-46C3-84E3-8F036A00FD69}" destId="{B62342C0-647D-492E-8966-686AEA608275}" srcOrd="2" destOrd="0" presId="urn:microsoft.com/office/officeart/2005/8/layout/hList1"/>
    <dgm:cxn modelId="{BF972F4D-5E27-493F-8BB0-8E8F534383DD}" type="presParOf" srcId="{B62342C0-647D-492E-8966-686AEA608275}" destId="{3416D9D1-E278-424D-8BCF-1B62A1F43528}" srcOrd="0" destOrd="0" presId="urn:microsoft.com/office/officeart/2005/8/layout/hList1"/>
    <dgm:cxn modelId="{E312A8C1-2B98-4884-8230-AD4CC62AA133}" type="presParOf" srcId="{B62342C0-647D-492E-8966-686AEA608275}" destId="{C29746BB-514B-44AD-84A3-10F09031FA55}" srcOrd="1" destOrd="0" presId="urn:microsoft.com/office/officeart/2005/8/layout/hList1"/>
    <dgm:cxn modelId="{ABA65A99-7C9D-4B2F-9573-709F7BE60C42}" type="presParOf" srcId="{8B3AA0F4-3F35-46C3-84E3-8F036A00FD69}" destId="{91952EBB-AE05-4FFF-AE8F-5F931B8C29A3}" srcOrd="3" destOrd="0" presId="urn:microsoft.com/office/officeart/2005/8/layout/hList1"/>
    <dgm:cxn modelId="{8FBE1B99-02FA-4862-8629-7F7D0B1C14FF}" type="presParOf" srcId="{8B3AA0F4-3F35-46C3-84E3-8F036A00FD69}" destId="{1D4BBB6A-E6CE-4E64-A9B0-D11F2A1BF8CE}" srcOrd="4" destOrd="0" presId="urn:microsoft.com/office/officeart/2005/8/layout/hList1"/>
    <dgm:cxn modelId="{CD0D2F44-6AAD-48C3-B579-2961968D7BD4}" type="presParOf" srcId="{1D4BBB6A-E6CE-4E64-A9B0-D11F2A1BF8CE}" destId="{302F0714-A33A-42E6-A5F1-C0AF4DA8134B}" srcOrd="0" destOrd="0" presId="urn:microsoft.com/office/officeart/2005/8/layout/hList1"/>
    <dgm:cxn modelId="{B4ADE4E4-D71A-48C6-8D95-526C860A0EBD}" type="presParOf" srcId="{1D4BBB6A-E6CE-4E64-A9B0-D11F2A1BF8CE}" destId="{698DB613-8A91-494C-936F-8C63370AC697}" srcOrd="1" destOrd="0" presId="urn:microsoft.com/office/officeart/2005/8/layout/hList1"/>
    <dgm:cxn modelId="{A9FAEA2A-7747-4BC4-9CB8-AA9FA50472F2}" type="presParOf" srcId="{8B3AA0F4-3F35-46C3-84E3-8F036A00FD69}" destId="{48B268F0-9108-4942-A023-17F5BDC141FE}" srcOrd="5" destOrd="0" presId="urn:microsoft.com/office/officeart/2005/8/layout/hList1"/>
    <dgm:cxn modelId="{2B9BC725-7A90-45F3-99C2-0AE097264CAC}" type="presParOf" srcId="{8B3AA0F4-3F35-46C3-84E3-8F036A00FD69}" destId="{616237A7-96BA-4F16-8A2A-29681AC4135E}" srcOrd="6" destOrd="0" presId="urn:microsoft.com/office/officeart/2005/8/layout/hList1"/>
    <dgm:cxn modelId="{3376C06F-9271-4D1E-BF02-A266CBE6847F}" type="presParOf" srcId="{616237A7-96BA-4F16-8A2A-29681AC4135E}" destId="{FC89910E-023B-46EB-8740-81739520AF60}" srcOrd="0" destOrd="0" presId="urn:microsoft.com/office/officeart/2005/8/layout/hList1"/>
    <dgm:cxn modelId="{3F215966-FAFE-4CE3-B5B4-6768343EA95B}" type="presParOf" srcId="{616237A7-96BA-4F16-8A2A-29681AC4135E}" destId="{F3CC9C33-38EE-474F-B886-34422E27133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9BBD5B-94D6-4E9F-8E04-FE1216B3CF22}"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GB"/>
        </a:p>
      </dgm:t>
    </dgm:pt>
    <dgm:pt modelId="{68E8A180-0514-42B4-B2FD-B1E074451F4E}">
      <dgm:prSet phldrT="[Text]"/>
      <dgm:spPr/>
      <dgm:t>
        <a:bodyPr/>
        <a:lstStyle/>
        <a:p>
          <a:r>
            <a:rPr lang="en-GB" dirty="0" err="1"/>
            <a:t>Techical</a:t>
          </a:r>
          <a:endParaRPr lang="en-GB" dirty="0"/>
        </a:p>
      </dgm:t>
    </dgm:pt>
    <dgm:pt modelId="{2A5B1843-BE93-4630-A59D-D9B6402E47BE}" type="parTrans" cxnId="{794A1F0F-2CB0-4B93-B9B3-B7AC01138109}">
      <dgm:prSet/>
      <dgm:spPr/>
      <dgm:t>
        <a:bodyPr/>
        <a:lstStyle/>
        <a:p>
          <a:endParaRPr lang="en-GB"/>
        </a:p>
      </dgm:t>
    </dgm:pt>
    <dgm:pt modelId="{B63D8118-B119-4238-9C3A-BBA7C0C68847}" type="sibTrans" cxnId="{794A1F0F-2CB0-4B93-B9B3-B7AC01138109}">
      <dgm:prSet/>
      <dgm:spPr/>
      <dgm:t>
        <a:bodyPr/>
        <a:lstStyle/>
        <a:p>
          <a:endParaRPr lang="en-GB"/>
        </a:p>
      </dgm:t>
    </dgm:pt>
    <dgm:pt modelId="{308622D5-919C-4235-80B7-6D72FB756B94}">
      <dgm:prSet phldrT="[Text]"/>
      <dgm:spPr/>
      <dgm:t>
        <a:bodyPr/>
        <a:lstStyle/>
        <a:p>
          <a:r>
            <a:rPr lang="en-GB" dirty="0"/>
            <a:t>Long history of mini-grid development </a:t>
          </a:r>
        </a:p>
      </dgm:t>
    </dgm:pt>
    <dgm:pt modelId="{BD505BAC-42AB-4FA4-AACA-719C3BBD019A}" type="parTrans" cxnId="{B4C83D40-FD0C-40C1-A033-6F1A50233E4F}">
      <dgm:prSet/>
      <dgm:spPr/>
      <dgm:t>
        <a:bodyPr/>
        <a:lstStyle/>
        <a:p>
          <a:endParaRPr lang="en-GB"/>
        </a:p>
      </dgm:t>
    </dgm:pt>
    <dgm:pt modelId="{76098858-34D5-4AC1-B675-2902DCCF45AC}" type="sibTrans" cxnId="{B4C83D40-FD0C-40C1-A033-6F1A50233E4F}">
      <dgm:prSet/>
      <dgm:spPr/>
      <dgm:t>
        <a:bodyPr/>
        <a:lstStyle/>
        <a:p>
          <a:endParaRPr lang="en-GB"/>
        </a:p>
      </dgm:t>
    </dgm:pt>
    <dgm:pt modelId="{A4E0FE28-CFA9-472F-BB32-418F7612D946}">
      <dgm:prSet phldrT="[Text]"/>
      <dgm:spPr/>
      <dgm:t>
        <a:bodyPr/>
        <a:lstStyle/>
        <a:p>
          <a:r>
            <a:rPr lang="en-GB" dirty="0"/>
            <a:t>Many initially developed projects non-operational due to poor O&amp;M</a:t>
          </a:r>
        </a:p>
      </dgm:t>
    </dgm:pt>
    <dgm:pt modelId="{FA45106E-536D-405C-9630-7BD8F3B0367C}" type="parTrans" cxnId="{CC040C2C-C32F-4A00-8380-28D52D3EE17C}">
      <dgm:prSet/>
      <dgm:spPr/>
      <dgm:t>
        <a:bodyPr/>
        <a:lstStyle/>
        <a:p>
          <a:endParaRPr lang="en-GB"/>
        </a:p>
      </dgm:t>
    </dgm:pt>
    <dgm:pt modelId="{5CF6E634-6480-4B71-83CB-DC65C05DFAB8}" type="sibTrans" cxnId="{CC040C2C-C32F-4A00-8380-28D52D3EE17C}">
      <dgm:prSet/>
      <dgm:spPr/>
      <dgm:t>
        <a:bodyPr/>
        <a:lstStyle/>
        <a:p>
          <a:endParaRPr lang="en-GB"/>
        </a:p>
      </dgm:t>
    </dgm:pt>
    <dgm:pt modelId="{A1A68D66-5C51-4865-8867-23628A5A4CE6}">
      <dgm:prSet phldrT="[Text]"/>
      <dgm:spPr/>
      <dgm:t>
        <a:bodyPr/>
        <a:lstStyle/>
        <a:p>
          <a:r>
            <a:rPr lang="en-GB" dirty="0"/>
            <a:t>Economic</a:t>
          </a:r>
        </a:p>
      </dgm:t>
    </dgm:pt>
    <dgm:pt modelId="{54837BF7-C312-465E-AB54-5FE66FAC3BFD}" type="parTrans" cxnId="{48314613-81D5-4F33-8911-BA103AD7EEBA}">
      <dgm:prSet/>
      <dgm:spPr/>
      <dgm:t>
        <a:bodyPr/>
        <a:lstStyle/>
        <a:p>
          <a:endParaRPr lang="en-GB"/>
        </a:p>
      </dgm:t>
    </dgm:pt>
    <dgm:pt modelId="{45680E37-03FE-4B04-BFFF-7EF8F9440F48}" type="sibTrans" cxnId="{48314613-81D5-4F33-8911-BA103AD7EEBA}">
      <dgm:prSet/>
      <dgm:spPr/>
      <dgm:t>
        <a:bodyPr/>
        <a:lstStyle/>
        <a:p>
          <a:endParaRPr lang="en-GB"/>
        </a:p>
      </dgm:t>
    </dgm:pt>
    <dgm:pt modelId="{DBDF873C-51CF-4C9B-87F4-7D1B8BC52B58}">
      <dgm:prSet phldrT="[Text]"/>
      <dgm:spPr/>
      <dgm:t>
        <a:bodyPr/>
        <a:lstStyle/>
        <a:p>
          <a:r>
            <a:rPr lang="en-GB" dirty="0"/>
            <a:t>Government –driven, donor funded development</a:t>
          </a:r>
        </a:p>
      </dgm:t>
    </dgm:pt>
    <dgm:pt modelId="{FAA9E593-4FBB-49B1-AAA2-75EFE21CAC14}" type="parTrans" cxnId="{CD4C61BE-3A80-49E7-A314-04CED51AE3D2}">
      <dgm:prSet/>
      <dgm:spPr/>
      <dgm:t>
        <a:bodyPr/>
        <a:lstStyle/>
        <a:p>
          <a:endParaRPr lang="en-GB"/>
        </a:p>
      </dgm:t>
    </dgm:pt>
    <dgm:pt modelId="{E6BEE70B-9A01-41F2-A97A-C937B8C61847}" type="sibTrans" cxnId="{CD4C61BE-3A80-49E7-A314-04CED51AE3D2}">
      <dgm:prSet/>
      <dgm:spPr/>
      <dgm:t>
        <a:bodyPr/>
        <a:lstStyle/>
        <a:p>
          <a:endParaRPr lang="en-GB"/>
        </a:p>
      </dgm:t>
    </dgm:pt>
    <dgm:pt modelId="{861A1341-6426-432D-BA21-F0FCDB61F078}">
      <dgm:prSet phldrT="[Text]"/>
      <dgm:spPr/>
      <dgm:t>
        <a:bodyPr/>
        <a:lstStyle/>
        <a:p>
          <a:r>
            <a:rPr lang="en-GB" dirty="0"/>
            <a:t>Investment issues due to licencing challenges</a:t>
          </a:r>
        </a:p>
      </dgm:t>
    </dgm:pt>
    <dgm:pt modelId="{E072B4C6-DE91-4569-8A2F-AD32513DE13C}" type="parTrans" cxnId="{40675183-93DD-4126-A359-A3B9EAE69CCB}">
      <dgm:prSet/>
      <dgm:spPr/>
      <dgm:t>
        <a:bodyPr/>
        <a:lstStyle/>
        <a:p>
          <a:endParaRPr lang="en-GB"/>
        </a:p>
      </dgm:t>
    </dgm:pt>
    <dgm:pt modelId="{77021151-C7F9-4BC2-9F15-151211879EE6}" type="sibTrans" cxnId="{40675183-93DD-4126-A359-A3B9EAE69CCB}">
      <dgm:prSet/>
      <dgm:spPr/>
      <dgm:t>
        <a:bodyPr/>
        <a:lstStyle/>
        <a:p>
          <a:endParaRPr lang="en-GB"/>
        </a:p>
      </dgm:t>
    </dgm:pt>
    <dgm:pt modelId="{936DC660-DFF0-4AF7-AEC1-C0E4F4A5B063}">
      <dgm:prSet phldrT="[Text]"/>
      <dgm:spPr/>
      <dgm:t>
        <a:bodyPr/>
        <a:lstStyle/>
        <a:p>
          <a:r>
            <a:rPr lang="en-GB" dirty="0"/>
            <a:t>Social</a:t>
          </a:r>
        </a:p>
      </dgm:t>
    </dgm:pt>
    <dgm:pt modelId="{B4989BAC-6114-414A-B3CA-1FC766ADABDD}" type="parTrans" cxnId="{DC770C80-1258-4DFA-A59A-1088B68B73AF}">
      <dgm:prSet/>
      <dgm:spPr/>
      <dgm:t>
        <a:bodyPr/>
        <a:lstStyle/>
        <a:p>
          <a:endParaRPr lang="en-GB"/>
        </a:p>
      </dgm:t>
    </dgm:pt>
    <dgm:pt modelId="{84C18FB8-91E5-4D9B-9FA8-3294AC87F827}" type="sibTrans" cxnId="{DC770C80-1258-4DFA-A59A-1088B68B73AF}">
      <dgm:prSet/>
      <dgm:spPr/>
      <dgm:t>
        <a:bodyPr/>
        <a:lstStyle/>
        <a:p>
          <a:endParaRPr lang="en-GB"/>
        </a:p>
      </dgm:t>
    </dgm:pt>
    <dgm:pt modelId="{692411F4-BCFE-4EAB-A402-AE49E90B1FA7}">
      <dgm:prSet phldrT="[Text]"/>
      <dgm:spPr/>
      <dgm:t>
        <a:bodyPr/>
        <a:lstStyle/>
        <a:p>
          <a:r>
            <a:rPr lang="en-GB" dirty="0"/>
            <a:t>Limited productive use </a:t>
          </a:r>
        </a:p>
      </dgm:t>
    </dgm:pt>
    <dgm:pt modelId="{CF446E1E-5FA7-466F-82B7-45AAB7D8AF7F}" type="parTrans" cxnId="{8289BE2B-E515-4669-B7D6-07F2D7C3DEE0}">
      <dgm:prSet/>
      <dgm:spPr/>
      <dgm:t>
        <a:bodyPr/>
        <a:lstStyle/>
        <a:p>
          <a:endParaRPr lang="en-GB"/>
        </a:p>
      </dgm:t>
    </dgm:pt>
    <dgm:pt modelId="{FFBF0BF1-568D-42C5-ABEE-F29A5C92A132}" type="sibTrans" cxnId="{8289BE2B-E515-4669-B7D6-07F2D7C3DEE0}">
      <dgm:prSet/>
      <dgm:spPr/>
      <dgm:t>
        <a:bodyPr/>
        <a:lstStyle/>
        <a:p>
          <a:endParaRPr lang="en-GB"/>
        </a:p>
      </dgm:t>
    </dgm:pt>
    <dgm:pt modelId="{0CE1116A-9761-4982-9954-6C44C8CECB7A}">
      <dgm:prSet phldrT="[Text]"/>
      <dgm:spPr/>
      <dgm:t>
        <a:bodyPr/>
        <a:lstStyle/>
        <a:p>
          <a:r>
            <a:rPr lang="en-GB" dirty="0"/>
            <a:t>Tariff parity supports social inclusion</a:t>
          </a:r>
        </a:p>
      </dgm:t>
    </dgm:pt>
    <dgm:pt modelId="{8630AF33-429E-4A39-A0BB-0E336514DFC7}" type="parTrans" cxnId="{6935E96F-4B54-4F44-A5EE-5F3D6C17A7E4}">
      <dgm:prSet/>
      <dgm:spPr/>
      <dgm:t>
        <a:bodyPr/>
        <a:lstStyle/>
        <a:p>
          <a:endParaRPr lang="en-GB"/>
        </a:p>
      </dgm:t>
    </dgm:pt>
    <dgm:pt modelId="{E0BF4404-8CE4-4DF4-82EB-116FEF814ACE}" type="sibTrans" cxnId="{6935E96F-4B54-4F44-A5EE-5F3D6C17A7E4}">
      <dgm:prSet/>
      <dgm:spPr/>
      <dgm:t>
        <a:bodyPr/>
        <a:lstStyle/>
        <a:p>
          <a:endParaRPr lang="en-GB"/>
        </a:p>
      </dgm:t>
    </dgm:pt>
    <dgm:pt modelId="{5E2FB8C4-B102-400A-B125-83AC4E3CFBD0}">
      <dgm:prSet/>
      <dgm:spPr/>
      <dgm:t>
        <a:bodyPr/>
        <a:lstStyle/>
        <a:p>
          <a:r>
            <a:rPr lang="en-GB" dirty="0"/>
            <a:t>Governance</a:t>
          </a:r>
        </a:p>
      </dgm:t>
    </dgm:pt>
    <dgm:pt modelId="{518C1A58-3A01-4312-B8DA-5413B781F8C0}" type="parTrans" cxnId="{7BE9687C-15FF-4F5F-8F1E-9B10788CF3A0}">
      <dgm:prSet/>
      <dgm:spPr/>
      <dgm:t>
        <a:bodyPr/>
        <a:lstStyle/>
        <a:p>
          <a:endParaRPr lang="en-GB"/>
        </a:p>
      </dgm:t>
    </dgm:pt>
    <dgm:pt modelId="{5D02A944-ABE2-4126-88CB-8BE444941508}" type="sibTrans" cxnId="{7BE9687C-15FF-4F5F-8F1E-9B10788CF3A0}">
      <dgm:prSet/>
      <dgm:spPr/>
      <dgm:t>
        <a:bodyPr/>
        <a:lstStyle/>
        <a:p>
          <a:endParaRPr lang="en-GB"/>
        </a:p>
      </dgm:t>
    </dgm:pt>
    <dgm:pt modelId="{A529F873-6B5F-43E2-B717-7B3E9B5BC9BF}">
      <dgm:prSet/>
      <dgm:spPr/>
      <dgm:t>
        <a:bodyPr/>
        <a:lstStyle/>
        <a:p>
          <a:r>
            <a:rPr lang="en-GB" dirty="0"/>
            <a:t>Policy framework exists, gives priority to </a:t>
          </a:r>
          <a:r>
            <a:rPr lang="en-GB" dirty="0" err="1"/>
            <a:t>Senelec</a:t>
          </a:r>
          <a:r>
            <a:rPr lang="en-GB" dirty="0"/>
            <a:t> and concessionaires</a:t>
          </a:r>
        </a:p>
      </dgm:t>
    </dgm:pt>
    <dgm:pt modelId="{29496FA6-B2F3-47C6-8B11-A0975C3AED59}" type="parTrans" cxnId="{2107AD35-E3C8-4A96-9AE0-C2485D825063}">
      <dgm:prSet/>
      <dgm:spPr/>
      <dgm:t>
        <a:bodyPr/>
        <a:lstStyle/>
        <a:p>
          <a:endParaRPr lang="en-GB"/>
        </a:p>
      </dgm:t>
    </dgm:pt>
    <dgm:pt modelId="{3C71335D-5AC4-4D31-BFC2-A9628BA382A8}" type="sibTrans" cxnId="{2107AD35-E3C8-4A96-9AE0-C2485D825063}">
      <dgm:prSet/>
      <dgm:spPr/>
      <dgm:t>
        <a:bodyPr/>
        <a:lstStyle/>
        <a:p>
          <a:endParaRPr lang="en-GB"/>
        </a:p>
      </dgm:t>
    </dgm:pt>
    <dgm:pt modelId="{1E474AC0-0FBC-4BD1-ACBF-E6FB2DBC74CD}">
      <dgm:prSet/>
      <dgm:spPr/>
      <dgm:t>
        <a:bodyPr/>
        <a:lstStyle/>
        <a:p>
          <a:r>
            <a:rPr lang="en-GB" dirty="0"/>
            <a:t>Licensing issues for private sector prevail</a:t>
          </a:r>
        </a:p>
      </dgm:t>
    </dgm:pt>
    <dgm:pt modelId="{C5CD673F-BF51-4ACA-A783-24870834A1A1}" type="parTrans" cxnId="{09A6B9CA-AAC6-452A-9436-34A35CA0FB4A}">
      <dgm:prSet/>
      <dgm:spPr/>
      <dgm:t>
        <a:bodyPr/>
        <a:lstStyle/>
        <a:p>
          <a:endParaRPr lang="en-GB"/>
        </a:p>
      </dgm:t>
    </dgm:pt>
    <dgm:pt modelId="{AA961789-C55D-40C4-84F0-59FEB6F87C90}" type="sibTrans" cxnId="{09A6B9CA-AAC6-452A-9436-34A35CA0FB4A}">
      <dgm:prSet/>
      <dgm:spPr/>
      <dgm:t>
        <a:bodyPr/>
        <a:lstStyle/>
        <a:p>
          <a:endParaRPr lang="en-GB"/>
        </a:p>
      </dgm:t>
    </dgm:pt>
    <dgm:pt modelId="{28328026-5BCB-4E34-B9C8-69B76E3F6BEE}">
      <dgm:prSet/>
      <dgm:spPr/>
      <dgm:t>
        <a:bodyPr/>
        <a:lstStyle/>
        <a:p>
          <a:r>
            <a:rPr lang="en-GB" dirty="0"/>
            <a:t>Private sector participates but facing challenges</a:t>
          </a:r>
        </a:p>
      </dgm:t>
    </dgm:pt>
    <dgm:pt modelId="{73D4F9E8-1894-4E58-A47F-894CE30CB495}" type="parTrans" cxnId="{5BFE93C7-5698-4F03-82E9-2EFA6CB82CFB}">
      <dgm:prSet/>
      <dgm:spPr/>
      <dgm:t>
        <a:bodyPr/>
        <a:lstStyle/>
        <a:p>
          <a:endParaRPr lang="en-GB"/>
        </a:p>
      </dgm:t>
    </dgm:pt>
    <dgm:pt modelId="{1179F861-215F-4DA4-9544-62549444A335}" type="sibTrans" cxnId="{5BFE93C7-5698-4F03-82E9-2EFA6CB82CFB}">
      <dgm:prSet/>
      <dgm:spPr/>
      <dgm:t>
        <a:bodyPr/>
        <a:lstStyle/>
        <a:p>
          <a:endParaRPr lang="en-GB"/>
        </a:p>
      </dgm:t>
    </dgm:pt>
    <dgm:pt modelId="{D9956FF2-09C8-40E0-AC73-C88AF8A8E2AD}">
      <dgm:prSet/>
      <dgm:spPr/>
      <dgm:t>
        <a:bodyPr/>
        <a:lstStyle/>
        <a:p>
          <a:r>
            <a:rPr lang="en-GB" dirty="0"/>
            <a:t>Unsustainable tariff for mini-grids</a:t>
          </a:r>
        </a:p>
      </dgm:t>
    </dgm:pt>
    <dgm:pt modelId="{BDF3C91E-7C55-471E-9745-3A92FEF89A2E}" type="parTrans" cxnId="{5EE3AED1-D937-4138-BA76-D8CEEF475F07}">
      <dgm:prSet/>
      <dgm:spPr/>
      <dgm:t>
        <a:bodyPr/>
        <a:lstStyle/>
        <a:p>
          <a:endParaRPr lang="en-GB"/>
        </a:p>
      </dgm:t>
    </dgm:pt>
    <dgm:pt modelId="{B00C44BB-7379-46AD-9681-3351E5A8EDFA}" type="sibTrans" cxnId="{5EE3AED1-D937-4138-BA76-D8CEEF475F07}">
      <dgm:prSet/>
      <dgm:spPr/>
      <dgm:t>
        <a:bodyPr/>
        <a:lstStyle/>
        <a:p>
          <a:endParaRPr lang="en-GB"/>
        </a:p>
      </dgm:t>
    </dgm:pt>
    <dgm:pt modelId="{F6EBBF18-C2EE-408C-8594-66A7C066B6F9}">
      <dgm:prSet/>
      <dgm:spPr/>
      <dgm:t>
        <a:bodyPr/>
        <a:lstStyle/>
        <a:p>
          <a:r>
            <a:rPr lang="en-GB" dirty="0"/>
            <a:t>New projects planned but many not yet operational</a:t>
          </a:r>
        </a:p>
      </dgm:t>
    </dgm:pt>
    <dgm:pt modelId="{5B88786F-1E64-4060-906E-D1DCF8B8BAC6}" type="parTrans" cxnId="{58FD8D63-4F10-4518-809C-FE8A55BDC2B1}">
      <dgm:prSet/>
      <dgm:spPr/>
      <dgm:t>
        <a:bodyPr/>
        <a:lstStyle/>
        <a:p>
          <a:endParaRPr lang="en-GB"/>
        </a:p>
      </dgm:t>
    </dgm:pt>
    <dgm:pt modelId="{EF8A037F-3512-404B-B42A-7614E7761BE5}" type="sibTrans" cxnId="{58FD8D63-4F10-4518-809C-FE8A55BDC2B1}">
      <dgm:prSet/>
      <dgm:spPr/>
      <dgm:t>
        <a:bodyPr/>
        <a:lstStyle/>
        <a:p>
          <a:endParaRPr lang="en-GB"/>
        </a:p>
      </dgm:t>
    </dgm:pt>
    <dgm:pt modelId="{42AABBC9-1541-49E4-8BDD-9EDD29E5F2D6}" type="pres">
      <dgm:prSet presAssocID="{D99BBD5B-94D6-4E9F-8E04-FE1216B3CF22}" presName="diagram" presStyleCnt="0">
        <dgm:presLayoutVars>
          <dgm:chPref val="1"/>
          <dgm:dir/>
          <dgm:animOne val="branch"/>
          <dgm:animLvl val="lvl"/>
          <dgm:resizeHandles/>
        </dgm:presLayoutVars>
      </dgm:prSet>
      <dgm:spPr/>
    </dgm:pt>
    <dgm:pt modelId="{AE660ED3-71EF-4230-88ED-C86DF318FB01}" type="pres">
      <dgm:prSet presAssocID="{68E8A180-0514-42B4-B2FD-B1E074451F4E}" presName="root" presStyleCnt="0"/>
      <dgm:spPr/>
    </dgm:pt>
    <dgm:pt modelId="{1B9E1240-F626-4DC7-BD51-035C79380A75}" type="pres">
      <dgm:prSet presAssocID="{68E8A180-0514-42B4-B2FD-B1E074451F4E}" presName="rootComposite" presStyleCnt="0"/>
      <dgm:spPr/>
    </dgm:pt>
    <dgm:pt modelId="{0D10F2C8-2613-4522-BFF1-EAC2C2033B79}" type="pres">
      <dgm:prSet presAssocID="{68E8A180-0514-42B4-B2FD-B1E074451F4E}" presName="rootText" presStyleLbl="node1" presStyleIdx="0" presStyleCnt="4"/>
      <dgm:spPr/>
    </dgm:pt>
    <dgm:pt modelId="{8B72A175-5A0F-489E-8852-7AD3CC1B4BC1}" type="pres">
      <dgm:prSet presAssocID="{68E8A180-0514-42B4-B2FD-B1E074451F4E}" presName="rootConnector" presStyleLbl="node1" presStyleIdx="0" presStyleCnt="4"/>
      <dgm:spPr/>
    </dgm:pt>
    <dgm:pt modelId="{8324B4B3-2CAC-4BE8-A658-FC96EC7DD2C5}" type="pres">
      <dgm:prSet presAssocID="{68E8A180-0514-42B4-B2FD-B1E074451F4E}" presName="childShape" presStyleCnt="0"/>
      <dgm:spPr/>
    </dgm:pt>
    <dgm:pt modelId="{A4E9EF07-1AA1-458C-BFA8-51026E099321}" type="pres">
      <dgm:prSet presAssocID="{BD505BAC-42AB-4FA4-AACA-719C3BBD019A}" presName="Name13" presStyleLbl="parChTrans1D2" presStyleIdx="0" presStyleCnt="11"/>
      <dgm:spPr/>
    </dgm:pt>
    <dgm:pt modelId="{C42C23C6-EC96-4AF9-9C85-13B3A8A3A396}" type="pres">
      <dgm:prSet presAssocID="{308622D5-919C-4235-80B7-6D72FB756B94}" presName="childText" presStyleLbl="bgAcc1" presStyleIdx="0" presStyleCnt="11">
        <dgm:presLayoutVars>
          <dgm:bulletEnabled val="1"/>
        </dgm:presLayoutVars>
      </dgm:prSet>
      <dgm:spPr/>
    </dgm:pt>
    <dgm:pt modelId="{CAFF5608-926D-4AF9-9207-B41D58EAE15F}" type="pres">
      <dgm:prSet presAssocID="{FA45106E-536D-405C-9630-7BD8F3B0367C}" presName="Name13" presStyleLbl="parChTrans1D2" presStyleIdx="1" presStyleCnt="11"/>
      <dgm:spPr/>
    </dgm:pt>
    <dgm:pt modelId="{0A2917EC-1A8E-4672-BA43-EA4CB2A1C6BE}" type="pres">
      <dgm:prSet presAssocID="{A4E0FE28-CFA9-472F-BB32-418F7612D946}" presName="childText" presStyleLbl="bgAcc1" presStyleIdx="1" presStyleCnt="11">
        <dgm:presLayoutVars>
          <dgm:bulletEnabled val="1"/>
        </dgm:presLayoutVars>
      </dgm:prSet>
      <dgm:spPr/>
    </dgm:pt>
    <dgm:pt modelId="{F2AD3AC0-E14C-4F1A-9BA7-ECD6444402B5}" type="pres">
      <dgm:prSet presAssocID="{5B88786F-1E64-4060-906E-D1DCF8B8BAC6}" presName="Name13" presStyleLbl="parChTrans1D2" presStyleIdx="2" presStyleCnt="11"/>
      <dgm:spPr/>
    </dgm:pt>
    <dgm:pt modelId="{0CFD3703-EE73-4231-9352-8E187D3F5929}" type="pres">
      <dgm:prSet presAssocID="{F6EBBF18-C2EE-408C-8594-66A7C066B6F9}" presName="childText" presStyleLbl="bgAcc1" presStyleIdx="2" presStyleCnt="11">
        <dgm:presLayoutVars>
          <dgm:bulletEnabled val="1"/>
        </dgm:presLayoutVars>
      </dgm:prSet>
      <dgm:spPr/>
    </dgm:pt>
    <dgm:pt modelId="{C94FE6EB-C8C2-4555-AC98-D7BD9B836481}" type="pres">
      <dgm:prSet presAssocID="{A1A68D66-5C51-4865-8867-23628A5A4CE6}" presName="root" presStyleCnt="0"/>
      <dgm:spPr/>
    </dgm:pt>
    <dgm:pt modelId="{0C20B366-C0EC-4FAE-839F-A7252C83F370}" type="pres">
      <dgm:prSet presAssocID="{A1A68D66-5C51-4865-8867-23628A5A4CE6}" presName="rootComposite" presStyleCnt="0"/>
      <dgm:spPr/>
    </dgm:pt>
    <dgm:pt modelId="{0A4E3E5A-B97B-41A2-8C0A-1789ACA11E50}" type="pres">
      <dgm:prSet presAssocID="{A1A68D66-5C51-4865-8867-23628A5A4CE6}" presName="rootText" presStyleLbl="node1" presStyleIdx="1" presStyleCnt="4"/>
      <dgm:spPr/>
    </dgm:pt>
    <dgm:pt modelId="{A74787AE-1F38-4DE7-9A88-A7CA15C9696F}" type="pres">
      <dgm:prSet presAssocID="{A1A68D66-5C51-4865-8867-23628A5A4CE6}" presName="rootConnector" presStyleLbl="node1" presStyleIdx="1" presStyleCnt="4"/>
      <dgm:spPr/>
    </dgm:pt>
    <dgm:pt modelId="{744F7CEB-CC17-43EF-BA7B-DF3AC20F440D}" type="pres">
      <dgm:prSet presAssocID="{A1A68D66-5C51-4865-8867-23628A5A4CE6}" presName="childShape" presStyleCnt="0"/>
      <dgm:spPr/>
    </dgm:pt>
    <dgm:pt modelId="{E12EF084-975E-40A4-8552-DB281312BBA0}" type="pres">
      <dgm:prSet presAssocID="{FAA9E593-4FBB-49B1-AAA2-75EFE21CAC14}" presName="Name13" presStyleLbl="parChTrans1D2" presStyleIdx="3" presStyleCnt="11"/>
      <dgm:spPr/>
    </dgm:pt>
    <dgm:pt modelId="{FC8BDBBE-1D30-4745-8D5E-48AA899D8A6E}" type="pres">
      <dgm:prSet presAssocID="{DBDF873C-51CF-4C9B-87F4-7D1B8BC52B58}" presName="childText" presStyleLbl="bgAcc1" presStyleIdx="3" presStyleCnt="11">
        <dgm:presLayoutVars>
          <dgm:bulletEnabled val="1"/>
        </dgm:presLayoutVars>
      </dgm:prSet>
      <dgm:spPr/>
    </dgm:pt>
    <dgm:pt modelId="{5B0C534F-34CE-4E29-9617-2DE9DBED6428}" type="pres">
      <dgm:prSet presAssocID="{E072B4C6-DE91-4569-8A2F-AD32513DE13C}" presName="Name13" presStyleLbl="parChTrans1D2" presStyleIdx="4" presStyleCnt="11"/>
      <dgm:spPr/>
    </dgm:pt>
    <dgm:pt modelId="{0DF9D7DA-2573-4A02-9B60-AC2E5512F5B1}" type="pres">
      <dgm:prSet presAssocID="{861A1341-6426-432D-BA21-F0FCDB61F078}" presName="childText" presStyleLbl="bgAcc1" presStyleIdx="4" presStyleCnt="11">
        <dgm:presLayoutVars>
          <dgm:bulletEnabled val="1"/>
        </dgm:presLayoutVars>
      </dgm:prSet>
      <dgm:spPr/>
    </dgm:pt>
    <dgm:pt modelId="{31A89781-0759-4169-A3D1-46014089532B}" type="pres">
      <dgm:prSet presAssocID="{BDF3C91E-7C55-471E-9745-3A92FEF89A2E}" presName="Name13" presStyleLbl="parChTrans1D2" presStyleIdx="5" presStyleCnt="11"/>
      <dgm:spPr/>
    </dgm:pt>
    <dgm:pt modelId="{E467DD1B-B449-4FF1-A5AB-37DE05A86FF7}" type="pres">
      <dgm:prSet presAssocID="{D9956FF2-09C8-40E0-AC73-C88AF8A8E2AD}" presName="childText" presStyleLbl="bgAcc1" presStyleIdx="5" presStyleCnt="11">
        <dgm:presLayoutVars>
          <dgm:bulletEnabled val="1"/>
        </dgm:presLayoutVars>
      </dgm:prSet>
      <dgm:spPr/>
    </dgm:pt>
    <dgm:pt modelId="{2DC28713-0376-49AA-8B2A-5B622DDA6C34}" type="pres">
      <dgm:prSet presAssocID="{936DC660-DFF0-4AF7-AEC1-C0E4F4A5B063}" presName="root" presStyleCnt="0"/>
      <dgm:spPr/>
    </dgm:pt>
    <dgm:pt modelId="{4DE0C0A4-2050-4F3D-8FBC-3BEA1BC25E29}" type="pres">
      <dgm:prSet presAssocID="{936DC660-DFF0-4AF7-AEC1-C0E4F4A5B063}" presName="rootComposite" presStyleCnt="0"/>
      <dgm:spPr/>
    </dgm:pt>
    <dgm:pt modelId="{A1D6C45B-298E-4877-9ACA-0DF4931F5D45}" type="pres">
      <dgm:prSet presAssocID="{936DC660-DFF0-4AF7-AEC1-C0E4F4A5B063}" presName="rootText" presStyleLbl="node1" presStyleIdx="2" presStyleCnt="4" custLinFactNeighborY="-5331"/>
      <dgm:spPr/>
    </dgm:pt>
    <dgm:pt modelId="{9EA71D47-606E-4F92-A347-E9E4677066AB}" type="pres">
      <dgm:prSet presAssocID="{936DC660-DFF0-4AF7-AEC1-C0E4F4A5B063}" presName="rootConnector" presStyleLbl="node1" presStyleIdx="2" presStyleCnt="4"/>
      <dgm:spPr/>
    </dgm:pt>
    <dgm:pt modelId="{31EEA429-C2A0-4C58-A1AC-0344931FC81F}" type="pres">
      <dgm:prSet presAssocID="{936DC660-DFF0-4AF7-AEC1-C0E4F4A5B063}" presName="childShape" presStyleCnt="0"/>
      <dgm:spPr/>
    </dgm:pt>
    <dgm:pt modelId="{EB401DA7-79A3-4CFD-A7E8-380D4BF29A27}" type="pres">
      <dgm:prSet presAssocID="{CF446E1E-5FA7-466F-82B7-45AAB7D8AF7F}" presName="Name13" presStyleLbl="parChTrans1D2" presStyleIdx="6" presStyleCnt="11"/>
      <dgm:spPr/>
    </dgm:pt>
    <dgm:pt modelId="{DD88403E-BCD2-4EEE-A2DF-047CB20E26B0}" type="pres">
      <dgm:prSet presAssocID="{692411F4-BCFE-4EAB-A402-AE49E90B1FA7}" presName="childText" presStyleLbl="bgAcc1" presStyleIdx="6" presStyleCnt="11">
        <dgm:presLayoutVars>
          <dgm:bulletEnabled val="1"/>
        </dgm:presLayoutVars>
      </dgm:prSet>
      <dgm:spPr/>
    </dgm:pt>
    <dgm:pt modelId="{95F75BC7-9C04-4B61-B796-BAB0962B4F6B}" type="pres">
      <dgm:prSet presAssocID="{8630AF33-429E-4A39-A0BB-0E336514DFC7}" presName="Name13" presStyleLbl="parChTrans1D2" presStyleIdx="7" presStyleCnt="11"/>
      <dgm:spPr/>
    </dgm:pt>
    <dgm:pt modelId="{DA44DE79-1D15-4D36-8EFB-ADB64BDA50E8}" type="pres">
      <dgm:prSet presAssocID="{0CE1116A-9761-4982-9954-6C44C8CECB7A}" presName="childText" presStyleLbl="bgAcc1" presStyleIdx="7" presStyleCnt="11">
        <dgm:presLayoutVars>
          <dgm:bulletEnabled val="1"/>
        </dgm:presLayoutVars>
      </dgm:prSet>
      <dgm:spPr/>
    </dgm:pt>
    <dgm:pt modelId="{8B79FE40-0484-4EB5-AD80-15C6AA47BEE9}" type="pres">
      <dgm:prSet presAssocID="{5E2FB8C4-B102-400A-B125-83AC4E3CFBD0}" presName="root" presStyleCnt="0"/>
      <dgm:spPr/>
    </dgm:pt>
    <dgm:pt modelId="{A3DE1B66-0933-4282-915B-9EF7DA1A7D8C}" type="pres">
      <dgm:prSet presAssocID="{5E2FB8C4-B102-400A-B125-83AC4E3CFBD0}" presName="rootComposite" presStyleCnt="0"/>
      <dgm:spPr/>
    </dgm:pt>
    <dgm:pt modelId="{73A794BE-1357-4BDB-8A4B-47B13CC89A17}" type="pres">
      <dgm:prSet presAssocID="{5E2FB8C4-B102-400A-B125-83AC4E3CFBD0}" presName="rootText" presStyleLbl="node1" presStyleIdx="3" presStyleCnt="4"/>
      <dgm:spPr/>
    </dgm:pt>
    <dgm:pt modelId="{6836C3A8-AE8C-4FD0-8C9F-70F5FEC2FB42}" type="pres">
      <dgm:prSet presAssocID="{5E2FB8C4-B102-400A-B125-83AC4E3CFBD0}" presName="rootConnector" presStyleLbl="node1" presStyleIdx="3" presStyleCnt="4"/>
      <dgm:spPr/>
    </dgm:pt>
    <dgm:pt modelId="{6391FBC1-84E5-43A2-9931-0B732464B6E3}" type="pres">
      <dgm:prSet presAssocID="{5E2FB8C4-B102-400A-B125-83AC4E3CFBD0}" presName="childShape" presStyleCnt="0"/>
      <dgm:spPr/>
    </dgm:pt>
    <dgm:pt modelId="{570A257B-D23B-4EFE-8D57-124F820C6DB7}" type="pres">
      <dgm:prSet presAssocID="{29496FA6-B2F3-47C6-8B11-A0975C3AED59}" presName="Name13" presStyleLbl="parChTrans1D2" presStyleIdx="8" presStyleCnt="11"/>
      <dgm:spPr/>
    </dgm:pt>
    <dgm:pt modelId="{91B35EC5-FF53-44D1-BE45-BD4F4ADED48A}" type="pres">
      <dgm:prSet presAssocID="{A529F873-6B5F-43E2-B717-7B3E9B5BC9BF}" presName="childText" presStyleLbl="bgAcc1" presStyleIdx="8" presStyleCnt="11">
        <dgm:presLayoutVars>
          <dgm:bulletEnabled val="1"/>
        </dgm:presLayoutVars>
      </dgm:prSet>
      <dgm:spPr/>
    </dgm:pt>
    <dgm:pt modelId="{8B76185A-F8AA-49EC-8056-143E84A09231}" type="pres">
      <dgm:prSet presAssocID="{C5CD673F-BF51-4ACA-A783-24870834A1A1}" presName="Name13" presStyleLbl="parChTrans1D2" presStyleIdx="9" presStyleCnt="11"/>
      <dgm:spPr/>
    </dgm:pt>
    <dgm:pt modelId="{F055AAFE-440C-475E-B3DE-8CDD343D81F3}" type="pres">
      <dgm:prSet presAssocID="{1E474AC0-0FBC-4BD1-ACBF-E6FB2DBC74CD}" presName="childText" presStyleLbl="bgAcc1" presStyleIdx="9" presStyleCnt="11">
        <dgm:presLayoutVars>
          <dgm:bulletEnabled val="1"/>
        </dgm:presLayoutVars>
      </dgm:prSet>
      <dgm:spPr/>
    </dgm:pt>
    <dgm:pt modelId="{50FAE484-BB9A-4262-8F01-5A7FB087E2EE}" type="pres">
      <dgm:prSet presAssocID="{73D4F9E8-1894-4E58-A47F-894CE30CB495}" presName="Name13" presStyleLbl="parChTrans1D2" presStyleIdx="10" presStyleCnt="11"/>
      <dgm:spPr/>
    </dgm:pt>
    <dgm:pt modelId="{D67F45A8-55B8-441D-A91B-D68993A0A7FD}" type="pres">
      <dgm:prSet presAssocID="{28328026-5BCB-4E34-B9C8-69B76E3F6BEE}" presName="childText" presStyleLbl="bgAcc1" presStyleIdx="10" presStyleCnt="11">
        <dgm:presLayoutVars>
          <dgm:bulletEnabled val="1"/>
        </dgm:presLayoutVars>
      </dgm:prSet>
      <dgm:spPr/>
    </dgm:pt>
  </dgm:ptLst>
  <dgm:cxnLst>
    <dgm:cxn modelId="{587B0B03-3035-49ED-ADD8-12B5FB41B9A9}" type="presOf" srcId="{CF446E1E-5FA7-466F-82B7-45AAB7D8AF7F}" destId="{EB401DA7-79A3-4CFD-A7E8-380D4BF29A27}" srcOrd="0" destOrd="0" presId="urn:microsoft.com/office/officeart/2005/8/layout/hierarchy3"/>
    <dgm:cxn modelId="{D610A708-B86D-4705-A85D-764E002C9C7B}" type="presOf" srcId="{C5CD673F-BF51-4ACA-A783-24870834A1A1}" destId="{8B76185A-F8AA-49EC-8056-143E84A09231}" srcOrd="0" destOrd="0" presId="urn:microsoft.com/office/officeart/2005/8/layout/hierarchy3"/>
    <dgm:cxn modelId="{D872100F-DBD4-43FC-9A6C-304E7260CBBB}" type="presOf" srcId="{D99BBD5B-94D6-4E9F-8E04-FE1216B3CF22}" destId="{42AABBC9-1541-49E4-8BDD-9EDD29E5F2D6}" srcOrd="0" destOrd="0" presId="urn:microsoft.com/office/officeart/2005/8/layout/hierarchy3"/>
    <dgm:cxn modelId="{794A1F0F-2CB0-4B93-B9B3-B7AC01138109}" srcId="{D99BBD5B-94D6-4E9F-8E04-FE1216B3CF22}" destId="{68E8A180-0514-42B4-B2FD-B1E074451F4E}" srcOrd="0" destOrd="0" parTransId="{2A5B1843-BE93-4630-A59D-D9B6402E47BE}" sibTransId="{B63D8118-B119-4238-9C3A-BBA7C0C68847}"/>
    <dgm:cxn modelId="{48314613-81D5-4F33-8911-BA103AD7EEBA}" srcId="{D99BBD5B-94D6-4E9F-8E04-FE1216B3CF22}" destId="{A1A68D66-5C51-4865-8867-23628A5A4CE6}" srcOrd="1" destOrd="0" parTransId="{54837BF7-C312-465E-AB54-5FE66FAC3BFD}" sibTransId="{45680E37-03FE-4B04-BFFF-7EF8F9440F48}"/>
    <dgm:cxn modelId="{43280C14-D742-4CCB-8C54-2C44E0B1D8FB}" type="presOf" srcId="{73D4F9E8-1894-4E58-A47F-894CE30CB495}" destId="{50FAE484-BB9A-4262-8F01-5A7FB087E2EE}" srcOrd="0" destOrd="0" presId="urn:microsoft.com/office/officeart/2005/8/layout/hierarchy3"/>
    <dgm:cxn modelId="{4527A415-1F2A-4FAC-9D59-EE0B01E1E685}" type="presOf" srcId="{5E2FB8C4-B102-400A-B125-83AC4E3CFBD0}" destId="{73A794BE-1357-4BDB-8A4B-47B13CC89A17}" srcOrd="0" destOrd="0" presId="urn:microsoft.com/office/officeart/2005/8/layout/hierarchy3"/>
    <dgm:cxn modelId="{C0DCA71B-8F23-42EC-A9E6-524A3F1BF8E6}" type="presOf" srcId="{8630AF33-429E-4A39-A0BB-0E336514DFC7}" destId="{95F75BC7-9C04-4B61-B796-BAB0962B4F6B}" srcOrd="0" destOrd="0" presId="urn:microsoft.com/office/officeart/2005/8/layout/hierarchy3"/>
    <dgm:cxn modelId="{BA617F21-3858-45A8-BE0C-BFBA5480975E}" type="presOf" srcId="{D9956FF2-09C8-40E0-AC73-C88AF8A8E2AD}" destId="{E467DD1B-B449-4FF1-A5AB-37DE05A86FF7}" srcOrd="0" destOrd="0" presId="urn:microsoft.com/office/officeart/2005/8/layout/hierarchy3"/>
    <dgm:cxn modelId="{D1063325-50FB-4948-AA35-C2E71BAAB1FA}" type="presOf" srcId="{F6EBBF18-C2EE-408C-8594-66A7C066B6F9}" destId="{0CFD3703-EE73-4231-9352-8E187D3F5929}" srcOrd="0" destOrd="0" presId="urn:microsoft.com/office/officeart/2005/8/layout/hierarchy3"/>
    <dgm:cxn modelId="{8289BE2B-E515-4669-B7D6-07F2D7C3DEE0}" srcId="{936DC660-DFF0-4AF7-AEC1-C0E4F4A5B063}" destId="{692411F4-BCFE-4EAB-A402-AE49E90B1FA7}" srcOrd="0" destOrd="0" parTransId="{CF446E1E-5FA7-466F-82B7-45AAB7D8AF7F}" sibTransId="{FFBF0BF1-568D-42C5-ABEE-F29A5C92A132}"/>
    <dgm:cxn modelId="{CC040C2C-C32F-4A00-8380-28D52D3EE17C}" srcId="{68E8A180-0514-42B4-B2FD-B1E074451F4E}" destId="{A4E0FE28-CFA9-472F-BB32-418F7612D946}" srcOrd="1" destOrd="0" parTransId="{FA45106E-536D-405C-9630-7BD8F3B0367C}" sibTransId="{5CF6E634-6480-4B71-83CB-DC65C05DFAB8}"/>
    <dgm:cxn modelId="{31C8322C-EA4C-4B6E-9141-374AE35BEF39}" type="presOf" srcId="{E072B4C6-DE91-4569-8A2F-AD32513DE13C}" destId="{5B0C534F-34CE-4E29-9617-2DE9DBED6428}" srcOrd="0" destOrd="0" presId="urn:microsoft.com/office/officeart/2005/8/layout/hierarchy3"/>
    <dgm:cxn modelId="{12545434-500D-4FE1-A301-75CB2B955A40}" type="presOf" srcId="{5E2FB8C4-B102-400A-B125-83AC4E3CFBD0}" destId="{6836C3A8-AE8C-4FD0-8C9F-70F5FEC2FB42}" srcOrd="1" destOrd="0" presId="urn:microsoft.com/office/officeart/2005/8/layout/hierarchy3"/>
    <dgm:cxn modelId="{2107AD35-E3C8-4A96-9AE0-C2485D825063}" srcId="{5E2FB8C4-B102-400A-B125-83AC4E3CFBD0}" destId="{A529F873-6B5F-43E2-B717-7B3E9B5BC9BF}" srcOrd="0" destOrd="0" parTransId="{29496FA6-B2F3-47C6-8B11-A0975C3AED59}" sibTransId="{3C71335D-5AC4-4D31-BFC2-A9628BA382A8}"/>
    <dgm:cxn modelId="{B4C83D40-FD0C-40C1-A033-6F1A50233E4F}" srcId="{68E8A180-0514-42B4-B2FD-B1E074451F4E}" destId="{308622D5-919C-4235-80B7-6D72FB756B94}" srcOrd="0" destOrd="0" parTransId="{BD505BAC-42AB-4FA4-AACA-719C3BBD019A}" sibTransId="{76098858-34D5-4AC1-B675-2902DCCF45AC}"/>
    <dgm:cxn modelId="{BD181062-5B45-4247-B364-D35173267A5C}" type="presOf" srcId="{28328026-5BCB-4E34-B9C8-69B76E3F6BEE}" destId="{D67F45A8-55B8-441D-A91B-D68993A0A7FD}" srcOrd="0" destOrd="0" presId="urn:microsoft.com/office/officeart/2005/8/layout/hierarchy3"/>
    <dgm:cxn modelId="{58FD8D63-4F10-4518-809C-FE8A55BDC2B1}" srcId="{68E8A180-0514-42B4-B2FD-B1E074451F4E}" destId="{F6EBBF18-C2EE-408C-8594-66A7C066B6F9}" srcOrd="2" destOrd="0" parTransId="{5B88786F-1E64-4060-906E-D1DCF8B8BAC6}" sibTransId="{EF8A037F-3512-404B-B42A-7614E7761BE5}"/>
    <dgm:cxn modelId="{61F3C667-E058-4704-9A89-38D84C231802}" type="presOf" srcId="{BDF3C91E-7C55-471E-9745-3A92FEF89A2E}" destId="{31A89781-0759-4169-A3D1-46014089532B}" srcOrd="0" destOrd="0" presId="urn:microsoft.com/office/officeart/2005/8/layout/hierarchy3"/>
    <dgm:cxn modelId="{7C548368-50E7-4D70-8620-A4B1A6D3F222}" type="presOf" srcId="{68E8A180-0514-42B4-B2FD-B1E074451F4E}" destId="{0D10F2C8-2613-4522-BFF1-EAC2C2033B79}" srcOrd="0" destOrd="0" presId="urn:microsoft.com/office/officeart/2005/8/layout/hierarchy3"/>
    <dgm:cxn modelId="{D957B54A-A891-4999-8FEE-3A71F11AA131}" type="presOf" srcId="{FA45106E-536D-405C-9630-7BD8F3B0367C}" destId="{CAFF5608-926D-4AF9-9207-B41D58EAE15F}" srcOrd="0" destOrd="0" presId="urn:microsoft.com/office/officeart/2005/8/layout/hierarchy3"/>
    <dgm:cxn modelId="{6935E96F-4B54-4F44-A5EE-5F3D6C17A7E4}" srcId="{936DC660-DFF0-4AF7-AEC1-C0E4F4A5B063}" destId="{0CE1116A-9761-4982-9954-6C44C8CECB7A}" srcOrd="1" destOrd="0" parTransId="{8630AF33-429E-4A39-A0BB-0E336514DFC7}" sibTransId="{E0BF4404-8CE4-4DF4-82EB-116FEF814ACE}"/>
    <dgm:cxn modelId="{C0BED173-9981-4CD2-8926-5A4372817894}" type="presOf" srcId="{A1A68D66-5C51-4865-8867-23628A5A4CE6}" destId="{0A4E3E5A-B97B-41A2-8C0A-1789ACA11E50}" srcOrd="0" destOrd="0" presId="urn:microsoft.com/office/officeart/2005/8/layout/hierarchy3"/>
    <dgm:cxn modelId="{28689458-3863-44E1-8218-AF58653D21B2}" type="presOf" srcId="{A1A68D66-5C51-4865-8867-23628A5A4CE6}" destId="{A74787AE-1F38-4DE7-9A88-A7CA15C9696F}" srcOrd="1" destOrd="0" presId="urn:microsoft.com/office/officeart/2005/8/layout/hierarchy3"/>
    <dgm:cxn modelId="{A8318F5A-5E4F-4DF2-B4CF-9340C730D5F6}" type="presOf" srcId="{861A1341-6426-432D-BA21-F0FCDB61F078}" destId="{0DF9D7DA-2573-4A02-9B60-AC2E5512F5B1}" srcOrd="0" destOrd="0" presId="urn:microsoft.com/office/officeart/2005/8/layout/hierarchy3"/>
    <dgm:cxn modelId="{5471AB7A-32FD-48B3-A389-0A4FBF2488F8}" type="presOf" srcId="{DBDF873C-51CF-4C9B-87F4-7D1B8BC52B58}" destId="{FC8BDBBE-1D30-4745-8D5E-48AA899D8A6E}" srcOrd="0" destOrd="0" presId="urn:microsoft.com/office/officeart/2005/8/layout/hierarchy3"/>
    <dgm:cxn modelId="{66C0E97A-788F-4A1E-86AF-DC0F82CE3856}" type="presOf" srcId="{692411F4-BCFE-4EAB-A402-AE49E90B1FA7}" destId="{DD88403E-BCD2-4EEE-A2DF-047CB20E26B0}" srcOrd="0" destOrd="0" presId="urn:microsoft.com/office/officeart/2005/8/layout/hierarchy3"/>
    <dgm:cxn modelId="{7BE9687C-15FF-4F5F-8F1E-9B10788CF3A0}" srcId="{D99BBD5B-94D6-4E9F-8E04-FE1216B3CF22}" destId="{5E2FB8C4-B102-400A-B125-83AC4E3CFBD0}" srcOrd="3" destOrd="0" parTransId="{518C1A58-3A01-4312-B8DA-5413B781F8C0}" sibTransId="{5D02A944-ABE2-4126-88CB-8BE444941508}"/>
    <dgm:cxn modelId="{7C72697E-75EF-4496-9A60-D5D4A41CC916}" type="presOf" srcId="{29496FA6-B2F3-47C6-8B11-A0975C3AED59}" destId="{570A257B-D23B-4EFE-8D57-124F820C6DB7}" srcOrd="0" destOrd="0" presId="urn:microsoft.com/office/officeart/2005/8/layout/hierarchy3"/>
    <dgm:cxn modelId="{DC770C80-1258-4DFA-A59A-1088B68B73AF}" srcId="{D99BBD5B-94D6-4E9F-8E04-FE1216B3CF22}" destId="{936DC660-DFF0-4AF7-AEC1-C0E4F4A5B063}" srcOrd="2" destOrd="0" parTransId="{B4989BAC-6114-414A-B3CA-1FC766ADABDD}" sibTransId="{84C18FB8-91E5-4D9B-9FA8-3294AC87F827}"/>
    <dgm:cxn modelId="{40675183-93DD-4126-A359-A3B9EAE69CCB}" srcId="{A1A68D66-5C51-4865-8867-23628A5A4CE6}" destId="{861A1341-6426-432D-BA21-F0FCDB61F078}" srcOrd="1" destOrd="0" parTransId="{E072B4C6-DE91-4569-8A2F-AD32513DE13C}" sibTransId="{77021151-C7F9-4BC2-9F15-151211879EE6}"/>
    <dgm:cxn modelId="{BE3B4C92-2904-4626-A40E-268216DE8E82}" type="presOf" srcId="{A529F873-6B5F-43E2-B717-7B3E9B5BC9BF}" destId="{91B35EC5-FF53-44D1-BE45-BD4F4ADED48A}" srcOrd="0" destOrd="0" presId="urn:microsoft.com/office/officeart/2005/8/layout/hierarchy3"/>
    <dgm:cxn modelId="{6ED09399-E3AF-4663-A13E-8ED43F1126CA}" type="presOf" srcId="{5B88786F-1E64-4060-906E-D1DCF8B8BAC6}" destId="{F2AD3AC0-E14C-4F1A-9BA7-ECD6444402B5}" srcOrd="0" destOrd="0" presId="urn:microsoft.com/office/officeart/2005/8/layout/hierarchy3"/>
    <dgm:cxn modelId="{1C7BCCAB-F2BE-4974-8B68-4D2E6A52DCAA}" type="presOf" srcId="{A4E0FE28-CFA9-472F-BB32-418F7612D946}" destId="{0A2917EC-1A8E-4672-BA43-EA4CB2A1C6BE}" srcOrd="0" destOrd="0" presId="urn:microsoft.com/office/officeart/2005/8/layout/hierarchy3"/>
    <dgm:cxn modelId="{33878EB4-9330-4CEC-A4B5-089105765A3B}" type="presOf" srcId="{BD505BAC-42AB-4FA4-AACA-719C3BBD019A}" destId="{A4E9EF07-1AA1-458C-BFA8-51026E099321}" srcOrd="0" destOrd="0" presId="urn:microsoft.com/office/officeart/2005/8/layout/hierarchy3"/>
    <dgm:cxn modelId="{1B299AB9-7FBE-48BD-A580-D28BAF640A0F}" type="presOf" srcId="{0CE1116A-9761-4982-9954-6C44C8CECB7A}" destId="{DA44DE79-1D15-4D36-8EFB-ADB64BDA50E8}" srcOrd="0" destOrd="0" presId="urn:microsoft.com/office/officeart/2005/8/layout/hierarchy3"/>
    <dgm:cxn modelId="{CD4C61BE-3A80-49E7-A314-04CED51AE3D2}" srcId="{A1A68D66-5C51-4865-8867-23628A5A4CE6}" destId="{DBDF873C-51CF-4C9B-87F4-7D1B8BC52B58}" srcOrd="0" destOrd="0" parTransId="{FAA9E593-4FBB-49B1-AAA2-75EFE21CAC14}" sibTransId="{E6BEE70B-9A01-41F2-A97A-C937B8C61847}"/>
    <dgm:cxn modelId="{84B20DC2-5502-4FF4-8A9C-815C05872911}" type="presOf" srcId="{936DC660-DFF0-4AF7-AEC1-C0E4F4A5B063}" destId="{9EA71D47-606E-4F92-A347-E9E4677066AB}" srcOrd="1" destOrd="0" presId="urn:microsoft.com/office/officeart/2005/8/layout/hierarchy3"/>
    <dgm:cxn modelId="{5BFE93C7-5698-4F03-82E9-2EFA6CB82CFB}" srcId="{5E2FB8C4-B102-400A-B125-83AC4E3CFBD0}" destId="{28328026-5BCB-4E34-B9C8-69B76E3F6BEE}" srcOrd="2" destOrd="0" parTransId="{73D4F9E8-1894-4E58-A47F-894CE30CB495}" sibTransId="{1179F861-215F-4DA4-9544-62549444A335}"/>
    <dgm:cxn modelId="{09A6B9CA-AAC6-452A-9436-34A35CA0FB4A}" srcId="{5E2FB8C4-B102-400A-B125-83AC4E3CFBD0}" destId="{1E474AC0-0FBC-4BD1-ACBF-E6FB2DBC74CD}" srcOrd="1" destOrd="0" parTransId="{C5CD673F-BF51-4ACA-A783-24870834A1A1}" sibTransId="{AA961789-C55D-40C4-84F0-59FEB6F87C90}"/>
    <dgm:cxn modelId="{5EE3AED1-D937-4138-BA76-D8CEEF475F07}" srcId="{A1A68D66-5C51-4865-8867-23628A5A4CE6}" destId="{D9956FF2-09C8-40E0-AC73-C88AF8A8E2AD}" srcOrd="2" destOrd="0" parTransId="{BDF3C91E-7C55-471E-9745-3A92FEF89A2E}" sibTransId="{B00C44BB-7379-46AD-9681-3351E5A8EDFA}"/>
    <dgm:cxn modelId="{0D788FE7-AD68-471D-85FC-FA7C3BF7225A}" type="presOf" srcId="{308622D5-919C-4235-80B7-6D72FB756B94}" destId="{C42C23C6-EC96-4AF9-9C85-13B3A8A3A396}" srcOrd="0" destOrd="0" presId="urn:microsoft.com/office/officeart/2005/8/layout/hierarchy3"/>
    <dgm:cxn modelId="{DEF38DE9-6176-4C3A-B2AA-6B0A44120C31}" type="presOf" srcId="{936DC660-DFF0-4AF7-AEC1-C0E4F4A5B063}" destId="{A1D6C45B-298E-4877-9ACA-0DF4931F5D45}" srcOrd="0" destOrd="0" presId="urn:microsoft.com/office/officeart/2005/8/layout/hierarchy3"/>
    <dgm:cxn modelId="{A518F9ED-386D-4EC4-8B77-9BF81B0E8AE3}" type="presOf" srcId="{1E474AC0-0FBC-4BD1-ACBF-E6FB2DBC74CD}" destId="{F055AAFE-440C-475E-B3DE-8CDD343D81F3}" srcOrd="0" destOrd="0" presId="urn:microsoft.com/office/officeart/2005/8/layout/hierarchy3"/>
    <dgm:cxn modelId="{067014F3-D3ED-41C0-A0B2-5BC3444B7813}" type="presOf" srcId="{68E8A180-0514-42B4-B2FD-B1E074451F4E}" destId="{8B72A175-5A0F-489E-8852-7AD3CC1B4BC1}" srcOrd="1" destOrd="0" presId="urn:microsoft.com/office/officeart/2005/8/layout/hierarchy3"/>
    <dgm:cxn modelId="{A612FAF8-880C-4B51-A940-4CBECEBED6AF}" type="presOf" srcId="{FAA9E593-4FBB-49B1-AAA2-75EFE21CAC14}" destId="{E12EF084-975E-40A4-8552-DB281312BBA0}" srcOrd="0" destOrd="0" presId="urn:microsoft.com/office/officeart/2005/8/layout/hierarchy3"/>
    <dgm:cxn modelId="{2F002063-C06B-4845-A10E-D2A2C0DB0277}" type="presParOf" srcId="{42AABBC9-1541-49E4-8BDD-9EDD29E5F2D6}" destId="{AE660ED3-71EF-4230-88ED-C86DF318FB01}" srcOrd="0" destOrd="0" presId="urn:microsoft.com/office/officeart/2005/8/layout/hierarchy3"/>
    <dgm:cxn modelId="{0F3F6705-A4AE-4C91-9380-DE4DA0B721AF}" type="presParOf" srcId="{AE660ED3-71EF-4230-88ED-C86DF318FB01}" destId="{1B9E1240-F626-4DC7-BD51-035C79380A75}" srcOrd="0" destOrd="0" presId="urn:microsoft.com/office/officeart/2005/8/layout/hierarchy3"/>
    <dgm:cxn modelId="{055FD37D-CE2F-41EA-8B76-03280862BB16}" type="presParOf" srcId="{1B9E1240-F626-4DC7-BD51-035C79380A75}" destId="{0D10F2C8-2613-4522-BFF1-EAC2C2033B79}" srcOrd="0" destOrd="0" presId="urn:microsoft.com/office/officeart/2005/8/layout/hierarchy3"/>
    <dgm:cxn modelId="{A5301195-2F36-4A85-B32D-E2102F3467DE}" type="presParOf" srcId="{1B9E1240-F626-4DC7-BD51-035C79380A75}" destId="{8B72A175-5A0F-489E-8852-7AD3CC1B4BC1}" srcOrd="1" destOrd="0" presId="urn:microsoft.com/office/officeart/2005/8/layout/hierarchy3"/>
    <dgm:cxn modelId="{7B1E23A4-C2A6-405D-945B-49BB549E25B6}" type="presParOf" srcId="{AE660ED3-71EF-4230-88ED-C86DF318FB01}" destId="{8324B4B3-2CAC-4BE8-A658-FC96EC7DD2C5}" srcOrd="1" destOrd="0" presId="urn:microsoft.com/office/officeart/2005/8/layout/hierarchy3"/>
    <dgm:cxn modelId="{E58D9DCC-E510-4A75-8DB1-46E92FAAE526}" type="presParOf" srcId="{8324B4B3-2CAC-4BE8-A658-FC96EC7DD2C5}" destId="{A4E9EF07-1AA1-458C-BFA8-51026E099321}" srcOrd="0" destOrd="0" presId="urn:microsoft.com/office/officeart/2005/8/layout/hierarchy3"/>
    <dgm:cxn modelId="{22762B08-65C4-42BA-BBAF-C62A13AC7DE0}" type="presParOf" srcId="{8324B4B3-2CAC-4BE8-A658-FC96EC7DD2C5}" destId="{C42C23C6-EC96-4AF9-9C85-13B3A8A3A396}" srcOrd="1" destOrd="0" presId="urn:microsoft.com/office/officeart/2005/8/layout/hierarchy3"/>
    <dgm:cxn modelId="{74F5E8D2-20F2-416A-8797-207F9CE1B727}" type="presParOf" srcId="{8324B4B3-2CAC-4BE8-A658-FC96EC7DD2C5}" destId="{CAFF5608-926D-4AF9-9207-B41D58EAE15F}" srcOrd="2" destOrd="0" presId="urn:microsoft.com/office/officeart/2005/8/layout/hierarchy3"/>
    <dgm:cxn modelId="{32B74714-9EFF-40B5-8B9B-DD0926D58681}" type="presParOf" srcId="{8324B4B3-2CAC-4BE8-A658-FC96EC7DD2C5}" destId="{0A2917EC-1A8E-4672-BA43-EA4CB2A1C6BE}" srcOrd="3" destOrd="0" presId="urn:microsoft.com/office/officeart/2005/8/layout/hierarchy3"/>
    <dgm:cxn modelId="{45195688-58F2-47E3-93DD-BB76B72AD698}" type="presParOf" srcId="{8324B4B3-2CAC-4BE8-A658-FC96EC7DD2C5}" destId="{F2AD3AC0-E14C-4F1A-9BA7-ECD6444402B5}" srcOrd="4" destOrd="0" presId="urn:microsoft.com/office/officeart/2005/8/layout/hierarchy3"/>
    <dgm:cxn modelId="{3228CFD6-A0E0-47D2-A7E1-E2A53422B410}" type="presParOf" srcId="{8324B4B3-2CAC-4BE8-A658-FC96EC7DD2C5}" destId="{0CFD3703-EE73-4231-9352-8E187D3F5929}" srcOrd="5" destOrd="0" presId="urn:microsoft.com/office/officeart/2005/8/layout/hierarchy3"/>
    <dgm:cxn modelId="{7E182B98-7BB8-4731-B03B-70042F09C57D}" type="presParOf" srcId="{42AABBC9-1541-49E4-8BDD-9EDD29E5F2D6}" destId="{C94FE6EB-C8C2-4555-AC98-D7BD9B836481}" srcOrd="1" destOrd="0" presId="urn:microsoft.com/office/officeart/2005/8/layout/hierarchy3"/>
    <dgm:cxn modelId="{EA3CA9D6-D89A-4B71-8F04-3822059DA546}" type="presParOf" srcId="{C94FE6EB-C8C2-4555-AC98-D7BD9B836481}" destId="{0C20B366-C0EC-4FAE-839F-A7252C83F370}" srcOrd="0" destOrd="0" presId="urn:microsoft.com/office/officeart/2005/8/layout/hierarchy3"/>
    <dgm:cxn modelId="{5EBEF9E8-7992-46B3-8A07-A4D402C56EBE}" type="presParOf" srcId="{0C20B366-C0EC-4FAE-839F-A7252C83F370}" destId="{0A4E3E5A-B97B-41A2-8C0A-1789ACA11E50}" srcOrd="0" destOrd="0" presId="urn:microsoft.com/office/officeart/2005/8/layout/hierarchy3"/>
    <dgm:cxn modelId="{73A43456-40C3-4A03-85CB-42B7E5E77A0F}" type="presParOf" srcId="{0C20B366-C0EC-4FAE-839F-A7252C83F370}" destId="{A74787AE-1F38-4DE7-9A88-A7CA15C9696F}" srcOrd="1" destOrd="0" presId="urn:microsoft.com/office/officeart/2005/8/layout/hierarchy3"/>
    <dgm:cxn modelId="{6308F8AB-ACA7-40E6-8575-5C066F739B61}" type="presParOf" srcId="{C94FE6EB-C8C2-4555-AC98-D7BD9B836481}" destId="{744F7CEB-CC17-43EF-BA7B-DF3AC20F440D}" srcOrd="1" destOrd="0" presId="urn:microsoft.com/office/officeart/2005/8/layout/hierarchy3"/>
    <dgm:cxn modelId="{14B7D483-815C-4167-BB40-A749904EF3D5}" type="presParOf" srcId="{744F7CEB-CC17-43EF-BA7B-DF3AC20F440D}" destId="{E12EF084-975E-40A4-8552-DB281312BBA0}" srcOrd="0" destOrd="0" presId="urn:microsoft.com/office/officeart/2005/8/layout/hierarchy3"/>
    <dgm:cxn modelId="{E93D3742-6A58-42DA-A5C2-C92DAE307E31}" type="presParOf" srcId="{744F7CEB-CC17-43EF-BA7B-DF3AC20F440D}" destId="{FC8BDBBE-1D30-4745-8D5E-48AA899D8A6E}" srcOrd="1" destOrd="0" presId="urn:microsoft.com/office/officeart/2005/8/layout/hierarchy3"/>
    <dgm:cxn modelId="{3C94E320-3A10-4FD6-8117-5E66FFB02334}" type="presParOf" srcId="{744F7CEB-CC17-43EF-BA7B-DF3AC20F440D}" destId="{5B0C534F-34CE-4E29-9617-2DE9DBED6428}" srcOrd="2" destOrd="0" presId="urn:microsoft.com/office/officeart/2005/8/layout/hierarchy3"/>
    <dgm:cxn modelId="{C253FEBB-6CE3-4B0E-9865-5A93C7CCCC41}" type="presParOf" srcId="{744F7CEB-CC17-43EF-BA7B-DF3AC20F440D}" destId="{0DF9D7DA-2573-4A02-9B60-AC2E5512F5B1}" srcOrd="3" destOrd="0" presId="urn:microsoft.com/office/officeart/2005/8/layout/hierarchy3"/>
    <dgm:cxn modelId="{284D27E7-C89A-4AE4-978E-C2ECE704BFC4}" type="presParOf" srcId="{744F7CEB-CC17-43EF-BA7B-DF3AC20F440D}" destId="{31A89781-0759-4169-A3D1-46014089532B}" srcOrd="4" destOrd="0" presId="urn:microsoft.com/office/officeart/2005/8/layout/hierarchy3"/>
    <dgm:cxn modelId="{CA75B265-2035-4C28-9C1E-EEA3BBA8056E}" type="presParOf" srcId="{744F7CEB-CC17-43EF-BA7B-DF3AC20F440D}" destId="{E467DD1B-B449-4FF1-A5AB-37DE05A86FF7}" srcOrd="5" destOrd="0" presId="urn:microsoft.com/office/officeart/2005/8/layout/hierarchy3"/>
    <dgm:cxn modelId="{85AA9DF9-3BAF-4D62-BC73-3215C2402733}" type="presParOf" srcId="{42AABBC9-1541-49E4-8BDD-9EDD29E5F2D6}" destId="{2DC28713-0376-49AA-8B2A-5B622DDA6C34}" srcOrd="2" destOrd="0" presId="urn:microsoft.com/office/officeart/2005/8/layout/hierarchy3"/>
    <dgm:cxn modelId="{D242F29B-DD27-4AAE-89C0-3DDAE379D6E6}" type="presParOf" srcId="{2DC28713-0376-49AA-8B2A-5B622DDA6C34}" destId="{4DE0C0A4-2050-4F3D-8FBC-3BEA1BC25E29}" srcOrd="0" destOrd="0" presId="urn:microsoft.com/office/officeart/2005/8/layout/hierarchy3"/>
    <dgm:cxn modelId="{38B06F55-BBFB-43A0-A243-09B2DB8A91D5}" type="presParOf" srcId="{4DE0C0A4-2050-4F3D-8FBC-3BEA1BC25E29}" destId="{A1D6C45B-298E-4877-9ACA-0DF4931F5D45}" srcOrd="0" destOrd="0" presId="urn:microsoft.com/office/officeart/2005/8/layout/hierarchy3"/>
    <dgm:cxn modelId="{85407C73-4BBF-459E-83E5-E1F3478B3BAA}" type="presParOf" srcId="{4DE0C0A4-2050-4F3D-8FBC-3BEA1BC25E29}" destId="{9EA71D47-606E-4F92-A347-E9E4677066AB}" srcOrd="1" destOrd="0" presId="urn:microsoft.com/office/officeart/2005/8/layout/hierarchy3"/>
    <dgm:cxn modelId="{00543C82-733B-418B-87CF-1B05653DA4F5}" type="presParOf" srcId="{2DC28713-0376-49AA-8B2A-5B622DDA6C34}" destId="{31EEA429-C2A0-4C58-A1AC-0344931FC81F}" srcOrd="1" destOrd="0" presId="urn:microsoft.com/office/officeart/2005/8/layout/hierarchy3"/>
    <dgm:cxn modelId="{EB57126E-1D4E-4B61-8C2C-4384C730B822}" type="presParOf" srcId="{31EEA429-C2A0-4C58-A1AC-0344931FC81F}" destId="{EB401DA7-79A3-4CFD-A7E8-380D4BF29A27}" srcOrd="0" destOrd="0" presId="urn:microsoft.com/office/officeart/2005/8/layout/hierarchy3"/>
    <dgm:cxn modelId="{F3A4BB80-4199-47D4-B30D-AE9AAE4CA5F4}" type="presParOf" srcId="{31EEA429-C2A0-4C58-A1AC-0344931FC81F}" destId="{DD88403E-BCD2-4EEE-A2DF-047CB20E26B0}" srcOrd="1" destOrd="0" presId="urn:microsoft.com/office/officeart/2005/8/layout/hierarchy3"/>
    <dgm:cxn modelId="{ED2E3A3D-6146-43D7-9D29-55556C56FB32}" type="presParOf" srcId="{31EEA429-C2A0-4C58-A1AC-0344931FC81F}" destId="{95F75BC7-9C04-4B61-B796-BAB0962B4F6B}" srcOrd="2" destOrd="0" presId="urn:microsoft.com/office/officeart/2005/8/layout/hierarchy3"/>
    <dgm:cxn modelId="{BB8E5E19-CBE9-4624-AB85-2BF27B5E1608}" type="presParOf" srcId="{31EEA429-C2A0-4C58-A1AC-0344931FC81F}" destId="{DA44DE79-1D15-4D36-8EFB-ADB64BDA50E8}" srcOrd="3" destOrd="0" presId="urn:microsoft.com/office/officeart/2005/8/layout/hierarchy3"/>
    <dgm:cxn modelId="{8B606F2C-3D29-4321-82DA-44D8E52E9BCE}" type="presParOf" srcId="{42AABBC9-1541-49E4-8BDD-9EDD29E5F2D6}" destId="{8B79FE40-0484-4EB5-AD80-15C6AA47BEE9}" srcOrd="3" destOrd="0" presId="urn:microsoft.com/office/officeart/2005/8/layout/hierarchy3"/>
    <dgm:cxn modelId="{FAB57453-E0DA-4F2F-B59E-C65558AC4521}" type="presParOf" srcId="{8B79FE40-0484-4EB5-AD80-15C6AA47BEE9}" destId="{A3DE1B66-0933-4282-915B-9EF7DA1A7D8C}" srcOrd="0" destOrd="0" presId="urn:microsoft.com/office/officeart/2005/8/layout/hierarchy3"/>
    <dgm:cxn modelId="{CD86C80A-5D6C-4CF0-8121-8A0DEB82B3F2}" type="presParOf" srcId="{A3DE1B66-0933-4282-915B-9EF7DA1A7D8C}" destId="{73A794BE-1357-4BDB-8A4B-47B13CC89A17}" srcOrd="0" destOrd="0" presId="urn:microsoft.com/office/officeart/2005/8/layout/hierarchy3"/>
    <dgm:cxn modelId="{C58DD736-5A46-48C4-BA94-772A1012427F}" type="presParOf" srcId="{A3DE1B66-0933-4282-915B-9EF7DA1A7D8C}" destId="{6836C3A8-AE8C-4FD0-8C9F-70F5FEC2FB42}" srcOrd="1" destOrd="0" presId="urn:microsoft.com/office/officeart/2005/8/layout/hierarchy3"/>
    <dgm:cxn modelId="{8C49329C-218B-4504-BFC1-F7B3225968F5}" type="presParOf" srcId="{8B79FE40-0484-4EB5-AD80-15C6AA47BEE9}" destId="{6391FBC1-84E5-43A2-9931-0B732464B6E3}" srcOrd="1" destOrd="0" presId="urn:microsoft.com/office/officeart/2005/8/layout/hierarchy3"/>
    <dgm:cxn modelId="{048DD3B2-998A-4132-90CB-93B3F77AA787}" type="presParOf" srcId="{6391FBC1-84E5-43A2-9931-0B732464B6E3}" destId="{570A257B-D23B-4EFE-8D57-124F820C6DB7}" srcOrd="0" destOrd="0" presId="urn:microsoft.com/office/officeart/2005/8/layout/hierarchy3"/>
    <dgm:cxn modelId="{44740097-5B53-44CC-9FD8-689EBC0EC14C}" type="presParOf" srcId="{6391FBC1-84E5-43A2-9931-0B732464B6E3}" destId="{91B35EC5-FF53-44D1-BE45-BD4F4ADED48A}" srcOrd="1" destOrd="0" presId="urn:microsoft.com/office/officeart/2005/8/layout/hierarchy3"/>
    <dgm:cxn modelId="{71BBD372-FAB8-47B3-9A06-02128CBA49E7}" type="presParOf" srcId="{6391FBC1-84E5-43A2-9931-0B732464B6E3}" destId="{8B76185A-F8AA-49EC-8056-143E84A09231}" srcOrd="2" destOrd="0" presId="urn:microsoft.com/office/officeart/2005/8/layout/hierarchy3"/>
    <dgm:cxn modelId="{99E4DD1C-F6D4-4F58-A51B-4924C986DBCA}" type="presParOf" srcId="{6391FBC1-84E5-43A2-9931-0B732464B6E3}" destId="{F055AAFE-440C-475E-B3DE-8CDD343D81F3}" srcOrd="3" destOrd="0" presId="urn:microsoft.com/office/officeart/2005/8/layout/hierarchy3"/>
    <dgm:cxn modelId="{F5EBD6C0-EFF5-4089-AC32-1FA5B7F71BE2}" type="presParOf" srcId="{6391FBC1-84E5-43A2-9931-0B732464B6E3}" destId="{50FAE484-BB9A-4262-8F01-5A7FB087E2EE}" srcOrd="4" destOrd="0" presId="urn:microsoft.com/office/officeart/2005/8/layout/hierarchy3"/>
    <dgm:cxn modelId="{1D345F06-1D18-4D21-9A35-86F368D67B62}" type="presParOf" srcId="{6391FBC1-84E5-43A2-9931-0B732464B6E3}" destId="{D67F45A8-55B8-441D-A91B-D68993A0A7FD}"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F2C8-2613-4522-BFF1-EAC2C2033B79}">
      <dsp:nvSpPr>
        <dsp:cNvPr id="0" name=""/>
        <dsp:cNvSpPr/>
      </dsp:nvSpPr>
      <dsp:spPr>
        <a:xfrm>
          <a:off x="33952" y="2694"/>
          <a:ext cx="2302835" cy="68435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err="1"/>
            <a:t>Techical</a:t>
          </a:r>
          <a:endParaRPr lang="en-GB" sz="2400" b="1" kern="1200" dirty="0"/>
        </a:p>
      </dsp:txBody>
      <dsp:txXfrm>
        <a:off x="53996" y="22738"/>
        <a:ext cx="2262747" cy="644269"/>
      </dsp:txXfrm>
    </dsp:sp>
    <dsp:sp modelId="{A4E9EF07-1AA1-458C-BFA8-51026E099321}">
      <dsp:nvSpPr>
        <dsp:cNvPr id="0" name=""/>
        <dsp:cNvSpPr/>
      </dsp:nvSpPr>
      <dsp:spPr>
        <a:xfrm>
          <a:off x="264235" y="687052"/>
          <a:ext cx="230283" cy="596369"/>
        </a:xfrm>
        <a:custGeom>
          <a:avLst/>
          <a:gdLst/>
          <a:ahLst/>
          <a:cxnLst/>
          <a:rect l="0" t="0" r="0" b="0"/>
          <a:pathLst>
            <a:path>
              <a:moveTo>
                <a:pt x="0" y="0"/>
              </a:moveTo>
              <a:lnTo>
                <a:pt x="0" y="596369"/>
              </a:lnTo>
              <a:lnTo>
                <a:pt x="230283" y="59636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2C23C6-EC96-4AF9-9C85-13B3A8A3A396}">
      <dsp:nvSpPr>
        <dsp:cNvPr id="0" name=""/>
        <dsp:cNvSpPr/>
      </dsp:nvSpPr>
      <dsp:spPr>
        <a:xfrm>
          <a:off x="494519" y="858141"/>
          <a:ext cx="1842268" cy="85056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de-DE" sz="1300" kern="1200" dirty="0"/>
            <a:t>There is still a major lack of capacity and skills around minigrid development</a:t>
          </a:r>
          <a:endParaRPr lang="en-GB" sz="1300" kern="1200" dirty="0"/>
        </a:p>
      </dsp:txBody>
      <dsp:txXfrm>
        <a:off x="519431" y="883053"/>
        <a:ext cx="1792444" cy="800736"/>
      </dsp:txXfrm>
    </dsp:sp>
    <dsp:sp modelId="{CAFF5608-926D-4AF9-9207-B41D58EAE15F}">
      <dsp:nvSpPr>
        <dsp:cNvPr id="0" name=""/>
        <dsp:cNvSpPr/>
      </dsp:nvSpPr>
      <dsp:spPr>
        <a:xfrm>
          <a:off x="264235" y="687052"/>
          <a:ext cx="230283" cy="1660805"/>
        </a:xfrm>
        <a:custGeom>
          <a:avLst/>
          <a:gdLst/>
          <a:ahLst/>
          <a:cxnLst/>
          <a:rect l="0" t="0" r="0" b="0"/>
          <a:pathLst>
            <a:path>
              <a:moveTo>
                <a:pt x="0" y="0"/>
              </a:moveTo>
              <a:lnTo>
                <a:pt x="0" y="1660805"/>
              </a:lnTo>
              <a:lnTo>
                <a:pt x="230283" y="166080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2917EC-1A8E-4672-BA43-EA4CB2A1C6BE}">
      <dsp:nvSpPr>
        <dsp:cNvPr id="0" name=""/>
        <dsp:cNvSpPr/>
      </dsp:nvSpPr>
      <dsp:spPr>
        <a:xfrm>
          <a:off x="494519" y="1879791"/>
          <a:ext cx="1842268" cy="93613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3955"/>
              <a:satOff val="-5995"/>
              <a:lumOff val="6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ClrTx/>
            <a:buSzTx/>
            <a:buFontTx/>
            <a:buNone/>
          </a:pPr>
          <a:r>
            <a:rPr lang="de-DE" sz="1300" kern="1200" dirty="0"/>
            <a:t>Technical specifications around grid readiness of minigrids are unclear in the regulations</a:t>
          </a:r>
          <a:endParaRPr lang="en-GB" sz="1300" kern="1200" dirty="0"/>
        </a:p>
      </dsp:txBody>
      <dsp:txXfrm>
        <a:off x="521937" y="1907209"/>
        <a:ext cx="1787432" cy="881296"/>
      </dsp:txXfrm>
    </dsp:sp>
    <dsp:sp modelId="{51559FCE-C55E-4B84-9FB4-BBB2067B3D2A}">
      <dsp:nvSpPr>
        <dsp:cNvPr id="0" name=""/>
        <dsp:cNvSpPr/>
      </dsp:nvSpPr>
      <dsp:spPr>
        <a:xfrm>
          <a:off x="264235" y="687052"/>
          <a:ext cx="230283" cy="2840357"/>
        </a:xfrm>
        <a:custGeom>
          <a:avLst/>
          <a:gdLst/>
          <a:ahLst/>
          <a:cxnLst/>
          <a:rect l="0" t="0" r="0" b="0"/>
          <a:pathLst>
            <a:path>
              <a:moveTo>
                <a:pt x="0" y="0"/>
              </a:moveTo>
              <a:lnTo>
                <a:pt x="0" y="2840357"/>
              </a:lnTo>
              <a:lnTo>
                <a:pt x="230283" y="28403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33A8B7-3679-40EA-A338-B7E157C447BC}">
      <dsp:nvSpPr>
        <dsp:cNvPr id="0" name=""/>
        <dsp:cNvSpPr/>
      </dsp:nvSpPr>
      <dsp:spPr>
        <a:xfrm>
          <a:off x="494519" y="2987013"/>
          <a:ext cx="1842268" cy="108079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ClrTx/>
            <a:buSzTx/>
            <a:buFontTx/>
            <a:buNone/>
          </a:pPr>
          <a:r>
            <a:rPr lang="de-DE" sz="1300" kern="1200" dirty="0"/>
            <a:t>Significant grid reliability and scalability problems in smaller companies and community minigrids</a:t>
          </a:r>
          <a:endParaRPr lang="en-GB" sz="1300" kern="1200" dirty="0"/>
        </a:p>
      </dsp:txBody>
      <dsp:txXfrm>
        <a:off x="526174" y="3018668"/>
        <a:ext cx="1778958" cy="1017482"/>
      </dsp:txXfrm>
    </dsp:sp>
    <dsp:sp modelId="{0A4E3E5A-B97B-41A2-8C0A-1789ACA11E50}">
      <dsp:nvSpPr>
        <dsp:cNvPr id="0" name=""/>
        <dsp:cNvSpPr/>
      </dsp:nvSpPr>
      <dsp:spPr>
        <a:xfrm>
          <a:off x="2678966" y="2694"/>
          <a:ext cx="2580096" cy="684357"/>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Economic</a:t>
          </a:r>
        </a:p>
      </dsp:txBody>
      <dsp:txXfrm>
        <a:off x="2699010" y="22738"/>
        <a:ext cx="2540008" cy="644269"/>
      </dsp:txXfrm>
    </dsp:sp>
    <dsp:sp modelId="{E12EF084-975E-40A4-8552-DB281312BBA0}">
      <dsp:nvSpPr>
        <dsp:cNvPr id="0" name=""/>
        <dsp:cNvSpPr/>
      </dsp:nvSpPr>
      <dsp:spPr>
        <a:xfrm>
          <a:off x="2936976" y="687052"/>
          <a:ext cx="258009" cy="591531"/>
        </a:xfrm>
        <a:custGeom>
          <a:avLst/>
          <a:gdLst/>
          <a:ahLst/>
          <a:cxnLst/>
          <a:rect l="0" t="0" r="0" b="0"/>
          <a:pathLst>
            <a:path>
              <a:moveTo>
                <a:pt x="0" y="0"/>
              </a:moveTo>
              <a:lnTo>
                <a:pt x="0" y="591531"/>
              </a:lnTo>
              <a:lnTo>
                <a:pt x="258009" y="5915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8BDBBE-1D30-4745-8D5E-48AA899D8A6E}">
      <dsp:nvSpPr>
        <dsp:cNvPr id="0" name=""/>
        <dsp:cNvSpPr/>
      </dsp:nvSpPr>
      <dsp:spPr>
        <a:xfrm>
          <a:off x="3194985" y="858141"/>
          <a:ext cx="2064076" cy="84088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11864"/>
              <a:satOff val="-17985"/>
              <a:lumOff val="18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de-DE" sz="1300" kern="1200" dirty="0"/>
            <a:t>Cost-reflective minigrid tarrifs remain prohibitively high for vulnerale households</a:t>
          </a:r>
          <a:endParaRPr lang="en-GB" sz="1300" kern="1200" dirty="0"/>
        </a:p>
      </dsp:txBody>
      <dsp:txXfrm>
        <a:off x="3219614" y="882770"/>
        <a:ext cx="2014818" cy="791625"/>
      </dsp:txXfrm>
    </dsp:sp>
    <dsp:sp modelId="{5B0C534F-34CE-4E29-9617-2DE9DBED6428}">
      <dsp:nvSpPr>
        <dsp:cNvPr id="0" name=""/>
        <dsp:cNvSpPr/>
      </dsp:nvSpPr>
      <dsp:spPr>
        <a:xfrm>
          <a:off x="2936976" y="687052"/>
          <a:ext cx="258009" cy="1593019"/>
        </a:xfrm>
        <a:custGeom>
          <a:avLst/>
          <a:gdLst/>
          <a:ahLst/>
          <a:cxnLst/>
          <a:rect l="0" t="0" r="0" b="0"/>
          <a:pathLst>
            <a:path>
              <a:moveTo>
                <a:pt x="0" y="0"/>
              </a:moveTo>
              <a:lnTo>
                <a:pt x="0" y="1593019"/>
              </a:lnTo>
              <a:lnTo>
                <a:pt x="258009" y="159301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F9D7DA-2573-4A02-9B60-AC2E5512F5B1}">
      <dsp:nvSpPr>
        <dsp:cNvPr id="0" name=""/>
        <dsp:cNvSpPr/>
      </dsp:nvSpPr>
      <dsp:spPr>
        <a:xfrm>
          <a:off x="3194985" y="1870114"/>
          <a:ext cx="2064076" cy="81991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de-DE" sz="1300" kern="1200" dirty="0"/>
            <a:t>Dominance of DFI financing in the minigrid sector. Grants are crucial at early stage of development</a:t>
          </a:r>
          <a:endParaRPr lang="en-GB" sz="1300" kern="1200" dirty="0"/>
        </a:p>
      </dsp:txBody>
      <dsp:txXfrm>
        <a:off x="3218999" y="1894128"/>
        <a:ext cx="2016048" cy="771887"/>
      </dsp:txXfrm>
    </dsp:sp>
    <dsp:sp modelId="{F9309A47-F9E8-4F28-AB20-BCE36ACDE145}">
      <dsp:nvSpPr>
        <dsp:cNvPr id="0" name=""/>
        <dsp:cNvSpPr/>
      </dsp:nvSpPr>
      <dsp:spPr>
        <a:xfrm>
          <a:off x="2936976" y="687052"/>
          <a:ext cx="258009" cy="2594505"/>
        </a:xfrm>
        <a:custGeom>
          <a:avLst/>
          <a:gdLst/>
          <a:ahLst/>
          <a:cxnLst/>
          <a:rect l="0" t="0" r="0" b="0"/>
          <a:pathLst>
            <a:path>
              <a:moveTo>
                <a:pt x="0" y="0"/>
              </a:moveTo>
              <a:lnTo>
                <a:pt x="0" y="2594505"/>
              </a:lnTo>
              <a:lnTo>
                <a:pt x="258009" y="259450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766742-7379-4213-BCC9-E9891C28A6B5}">
      <dsp:nvSpPr>
        <dsp:cNvPr id="0" name=""/>
        <dsp:cNvSpPr/>
      </dsp:nvSpPr>
      <dsp:spPr>
        <a:xfrm>
          <a:off x="3194985" y="2861118"/>
          <a:ext cx="2057463" cy="8408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519773"/>
              <a:satOff val="-29974"/>
              <a:lumOff val="30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de-DE" sz="1300" kern="1200" dirty="0"/>
            <a:t>Underutilisation of minigrids keep costs high. Developers seeking businesses ad anchor customers </a:t>
          </a:r>
          <a:endParaRPr lang="en-GB" sz="1300" kern="1200" dirty="0"/>
        </a:p>
      </dsp:txBody>
      <dsp:txXfrm>
        <a:off x="3219613" y="2885746"/>
        <a:ext cx="2008207" cy="791620"/>
      </dsp:txXfrm>
    </dsp:sp>
    <dsp:sp modelId="{C6A1AC3C-BCF2-4F10-988A-DDD58C56B983}">
      <dsp:nvSpPr>
        <dsp:cNvPr id="0" name=""/>
        <dsp:cNvSpPr/>
      </dsp:nvSpPr>
      <dsp:spPr>
        <a:xfrm>
          <a:off x="2936976" y="687052"/>
          <a:ext cx="258009" cy="3629856"/>
        </a:xfrm>
        <a:custGeom>
          <a:avLst/>
          <a:gdLst/>
          <a:ahLst/>
          <a:cxnLst/>
          <a:rect l="0" t="0" r="0" b="0"/>
          <a:pathLst>
            <a:path>
              <a:moveTo>
                <a:pt x="0" y="0"/>
              </a:moveTo>
              <a:lnTo>
                <a:pt x="0" y="3629856"/>
              </a:lnTo>
              <a:lnTo>
                <a:pt x="258009" y="362985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B7FAFB-E59E-4C1D-9E2D-F04C4958F421}">
      <dsp:nvSpPr>
        <dsp:cNvPr id="0" name=""/>
        <dsp:cNvSpPr/>
      </dsp:nvSpPr>
      <dsp:spPr>
        <a:xfrm>
          <a:off x="3194985" y="3873085"/>
          <a:ext cx="1997316" cy="88764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de-DE" sz="1300" kern="1200" dirty="0"/>
            <a:t>To be profitable, developers are investing in productive use value chains at the local level</a:t>
          </a:r>
          <a:endParaRPr lang="en-GB" sz="1300" kern="1200" dirty="0"/>
        </a:p>
      </dsp:txBody>
      <dsp:txXfrm>
        <a:off x="3220983" y="3899083"/>
        <a:ext cx="1945320" cy="835649"/>
      </dsp:txXfrm>
    </dsp:sp>
    <dsp:sp modelId="{A1D6C45B-298E-4877-9ACA-0DF4931F5D45}">
      <dsp:nvSpPr>
        <dsp:cNvPr id="0" name=""/>
        <dsp:cNvSpPr/>
      </dsp:nvSpPr>
      <dsp:spPr>
        <a:xfrm>
          <a:off x="5601241" y="0"/>
          <a:ext cx="2339695" cy="684357"/>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Social</a:t>
          </a:r>
        </a:p>
      </dsp:txBody>
      <dsp:txXfrm>
        <a:off x="5621285" y="20044"/>
        <a:ext cx="2299607" cy="644269"/>
      </dsp:txXfrm>
    </dsp:sp>
    <dsp:sp modelId="{EB401DA7-79A3-4CFD-A7E8-380D4BF29A27}">
      <dsp:nvSpPr>
        <dsp:cNvPr id="0" name=""/>
        <dsp:cNvSpPr/>
      </dsp:nvSpPr>
      <dsp:spPr>
        <a:xfrm>
          <a:off x="5835211" y="684357"/>
          <a:ext cx="233969" cy="596237"/>
        </a:xfrm>
        <a:custGeom>
          <a:avLst/>
          <a:gdLst/>
          <a:ahLst/>
          <a:cxnLst/>
          <a:rect l="0" t="0" r="0" b="0"/>
          <a:pathLst>
            <a:path>
              <a:moveTo>
                <a:pt x="0" y="0"/>
              </a:moveTo>
              <a:lnTo>
                <a:pt x="0" y="596237"/>
              </a:lnTo>
              <a:lnTo>
                <a:pt x="233969" y="59623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88403E-BCD2-4EEE-A2DF-047CB20E26B0}">
      <dsp:nvSpPr>
        <dsp:cNvPr id="0" name=""/>
        <dsp:cNvSpPr/>
      </dsp:nvSpPr>
      <dsp:spPr>
        <a:xfrm>
          <a:off x="6069180" y="858141"/>
          <a:ext cx="2346842" cy="8449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300" kern="1200" dirty="0">
              <a:cs typeface="Calibri"/>
            </a:rPr>
            <a:t>Political challenges: local politics create financial and project risks. E.g. delegitimization of minigrids by local politicians</a:t>
          </a:r>
          <a:endParaRPr lang="en-GB" sz="1300" kern="1200" dirty="0"/>
        </a:p>
      </dsp:txBody>
      <dsp:txXfrm>
        <a:off x="6093926" y="882887"/>
        <a:ext cx="2297350" cy="795415"/>
      </dsp:txXfrm>
    </dsp:sp>
    <dsp:sp modelId="{787EF1AC-CE7A-4B6B-B2FC-BC7C756950FC}">
      <dsp:nvSpPr>
        <dsp:cNvPr id="0" name=""/>
        <dsp:cNvSpPr/>
      </dsp:nvSpPr>
      <dsp:spPr>
        <a:xfrm>
          <a:off x="5835211" y="684357"/>
          <a:ext cx="233969" cy="1571115"/>
        </a:xfrm>
        <a:custGeom>
          <a:avLst/>
          <a:gdLst/>
          <a:ahLst/>
          <a:cxnLst/>
          <a:rect l="0" t="0" r="0" b="0"/>
          <a:pathLst>
            <a:path>
              <a:moveTo>
                <a:pt x="0" y="0"/>
              </a:moveTo>
              <a:lnTo>
                <a:pt x="0" y="1571115"/>
              </a:lnTo>
              <a:lnTo>
                <a:pt x="233969" y="15711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80A23D-36A2-40B1-AA95-AA050B6E4ABB}">
      <dsp:nvSpPr>
        <dsp:cNvPr id="0" name=""/>
        <dsp:cNvSpPr/>
      </dsp:nvSpPr>
      <dsp:spPr>
        <a:xfrm>
          <a:off x="6069180" y="1874138"/>
          <a:ext cx="2305321" cy="76266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300" kern="1200" dirty="0">
              <a:ea typeface="Calibri"/>
              <a:cs typeface="Calibri"/>
            </a:rPr>
            <a:t>Regulation on participation is underdeveloped in most SSA countries</a:t>
          </a:r>
        </a:p>
      </dsp:txBody>
      <dsp:txXfrm>
        <a:off x="6091518" y="1896476"/>
        <a:ext cx="2260645" cy="717992"/>
      </dsp:txXfrm>
    </dsp:sp>
    <dsp:sp modelId="{F609EBFA-73D1-49CB-AE98-DCF856E929D6}">
      <dsp:nvSpPr>
        <dsp:cNvPr id="0" name=""/>
        <dsp:cNvSpPr/>
      </dsp:nvSpPr>
      <dsp:spPr>
        <a:xfrm>
          <a:off x="5835211" y="684357"/>
          <a:ext cx="233969" cy="2769811"/>
        </a:xfrm>
        <a:custGeom>
          <a:avLst/>
          <a:gdLst/>
          <a:ahLst/>
          <a:cxnLst/>
          <a:rect l="0" t="0" r="0" b="0"/>
          <a:pathLst>
            <a:path>
              <a:moveTo>
                <a:pt x="0" y="0"/>
              </a:moveTo>
              <a:lnTo>
                <a:pt x="0" y="2769811"/>
              </a:lnTo>
              <a:lnTo>
                <a:pt x="233969" y="276981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4F73BA-DFF4-41B6-BFB6-6C1748890EFC}">
      <dsp:nvSpPr>
        <dsp:cNvPr id="0" name=""/>
        <dsp:cNvSpPr/>
      </dsp:nvSpPr>
      <dsp:spPr>
        <a:xfrm>
          <a:off x="6069180" y="2807896"/>
          <a:ext cx="2305321" cy="129254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35590"/>
              <a:satOff val="-53954"/>
              <a:lumOff val="55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en-GB" sz="1300" kern="1200" dirty="0">
              <a:ea typeface="Calibri"/>
              <a:cs typeface="Calibri"/>
            </a:rPr>
            <a:t>Cultural factors determine who is included. Men and wealthier community members have higher participation and decision-making capabilities in minigrid projects</a:t>
          </a:r>
        </a:p>
      </dsp:txBody>
      <dsp:txXfrm>
        <a:off x="6107037" y="2845753"/>
        <a:ext cx="2229607" cy="1216831"/>
      </dsp:txXfrm>
    </dsp:sp>
    <dsp:sp modelId="{95F75BC7-9C04-4B61-B796-BAB0962B4F6B}">
      <dsp:nvSpPr>
        <dsp:cNvPr id="0" name=""/>
        <dsp:cNvSpPr/>
      </dsp:nvSpPr>
      <dsp:spPr>
        <a:xfrm>
          <a:off x="5835211" y="684357"/>
          <a:ext cx="233969" cy="4217936"/>
        </a:xfrm>
        <a:custGeom>
          <a:avLst/>
          <a:gdLst/>
          <a:ahLst/>
          <a:cxnLst/>
          <a:rect l="0" t="0" r="0" b="0"/>
          <a:pathLst>
            <a:path>
              <a:moveTo>
                <a:pt x="0" y="0"/>
              </a:moveTo>
              <a:lnTo>
                <a:pt x="0" y="4217936"/>
              </a:lnTo>
              <a:lnTo>
                <a:pt x="233969" y="421793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44DE79-1D15-4D36-8EFB-ADB64BDA50E8}">
      <dsp:nvSpPr>
        <dsp:cNvPr id="0" name=""/>
        <dsp:cNvSpPr/>
      </dsp:nvSpPr>
      <dsp:spPr>
        <a:xfrm>
          <a:off x="6069180" y="4257105"/>
          <a:ext cx="2346842" cy="12903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en-GB" sz="1300" kern="1200" dirty="0">
              <a:ea typeface="Calibri"/>
              <a:cs typeface="Calibri"/>
            </a:rPr>
            <a:t>Implementing an inclusive process is very costly for government and developers. It is not clear to them what the value addition of community participation is</a:t>
          </a:r>
          <a:endParaRPr lang="en-GB" sz="1300" kern="1200" dirty="0"/>
        </a:p>
      </dsp:txBody>
      <dsp:txXfrm>
        <a:off x="6106974" y="4294899"/>
        <a:ext cx="2271254" cy="1214788"/>
      </dsp:txXfrm>
    </dsp:sp>
    <dsp:sp modelId="{73A794BE-1357-4BDB-8A4B-47B13CC89A17}">
      <dsp:nvSpPr>
        <dsp:cNvPr id="0" name=""/>
        <dsp:cNvSpPr/>
      </dsp:nvSpPr>
      <dsp:spPr>
        <a:xfrm>
          <a:off x="8283115" y="2694"/>
          <a:ext cx="2718870" cy="68435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Governance</a:t>
          </a:r>
        </a:p>
      </dsp:txBody>
      <dsp:txXfrm>
        <a:off x="8303159" y="22738"/>
        <a:ext cx="2678782" cy="644269"/>
      </dsp:txXfrm>
    </dsp:sp>
    <dsp:sp modelId="{570A257B-D23B-4EFE-8D57-124F820C6DB7}">
      <dsp:nvSpPr>
        <dsp:cNvPr id="0" name=""/>
        <dsp:cNvSpPr/>
      </dsp:nvSpPr>
      <dsp:spPr>
        <a:xfrm>
          <a:off x="8555002" y="687052"/>
          <a:ext cx="271887" cy="513268"/>
        </a:xfrm>
        <a:custGeom>
          <a:avLst/>
          <a:gdLst/>
          <a:ahLst/>
          <a:cxnLst/>
          <a:rect l="0" t="0" r="0" b="0"/>
          <a:pathLst>
            <a:path>
              <a:moveTo>
                <a:pt x="0" y="0"/>
              </a:moveTo>
              <a:lnTo>
                <a:pt x="0" y="513268"/>
              </a:lnTo>
              <a:lnTo>
                <a:pt x="271887" y="5132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B35EC5-FF53-44D1-BE45-BD4F4ADED48A}">
      <dsp:nvSpPr>
        <dsp:cNvPr id="0" name=""/>
        <dsp:cNvSpPr/>
      </dsp:nvSpPr>
      <dsp:spPr>
        <a:xfrm>
          <a:off x="8826889" y="858141"/>
          <a:ext cx="2175096" cy="68435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143499"/>
              <a:satOff val="-65943"/>
              <a:lumOff val="6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de-DE" sz="1300" kern="1200" dirty="0"/>
            <a:t>Draft minigrid regulations have receptly been adopted. </a:t>
          </a:r>
        </a:p>
      </dsp:txBody>
      <dsp:txXfrm>
        <a:off x="8846933" y="878185"/>
        <a:ext cx="2135008" cy="644269"/>
      </dsp:txXfrm>
    </dsp:sp>
    <dsp:sp modelId="{6B67F9CD-B248-4563-9C89-FF741A13E5DA}">
      <dsp:nvSpPr>
        <dsp:cNvPr id="0" name=""/>
        <dsp:cNvSpPr/>
      </dsp:nvSpPr>
      <dsp:spPr>
        <a:xfrm>
          <a:off x="8555002" y="687052"/>
          <a:ext cx="271887" cy="1432031"/>
        </a:xfrm>
        <a:custGeom>
          <a:avLst/>
          <a:gdLst/>
          <a:ahLst/>
          <a:cxnLst/>
          <a:rect l="0" t="0" r="0" b="0"/>
          <a:pathLst>
            <a:path>
              <a:moveTo>
                <a:pt x="0" y="0"/>
              </a:moveTo>
              <a:lnTo>
                <a:pt x="0" y="1432031"/>
              </a:lnTo>
              <a:lnTo>
                <a:pt x="271887" y="14320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B1F953-D930-4496-9E02-FA7513141D03}">
      <dsp:nvSpPr>
        <dsp:cNvPr id="0" name=""/>
        <dsp:cNvSpPr/>
      </dsp:nvSpPr>
      <dsp:spPr>
        <a:xfrm>
          <a:off x="8826889" y="1713588"/>
          <a:ext cx="2175096" cy="81099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de-DE" sz="1300" kern="1200" dirty="0"/>
            <a:t>Contentious issues: There is still ambiguity around what happens when the grid arrives</a:t>
          </a:r>
        </a:p>
      </dsp:txBody>
      <dsp:txXfrm>
        <a:off x="8850642" y="1737341"/>
        <a:ext cx="2127590" cy="763484"/>
      </dsp:txXfrm>
    </dsp:sp>
    <dsp:sp modelId="{8B76185A-F8AA-49EC-8056-143E84A09231}">
      <dsp:nvSpPr>
        <dsp:cNvPr id="0" name=""/>
        <dsp:cNvSpPr/>
      </dsp:nvSpPr>
      <dsp:spPr>
        <a:xfrm>
          <a:off x="8555002" y="687052"/>
          <a:ext cx="271887" cy="2407104"/>
        </a:xfrm>
        <a:custGeom>
          <a:avLst/>
          <a:gdLst/>
          <a:ahLst/>
          <a:cxnLst/>
          <a:rect l="0" t="0" r="0" b="0"/>
          <a:pathLst>
            <a:path>
              <a:moveTo>
                <a:pt x="0" y="0"/>
              </a:moveTo>
              <a:lnTo>
                <a:pt x="0" y="2407104"/>
              </a:lnTo>
              <a:lnTo>
                <a:pt x="271887" y="240710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55AAFE-440C-475E-B3DE-8CDD343D81F3}">
      <dsp:nvSpPr>
        <dsp:cNvPr id="0" name=""/>
        <dsp:cNvSpPr/>
      </dsp:nvSpPr>
      <dsp:spPr>
        <a:xfrm>
          <a:off x="8826889" y="2695668"/>
          <a:ext cx="2175096" cy="79697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351408"/>
              <a:satOff val="-77933"/>
              <a:lumOff val="80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300" kern="1200" dirty="0"/>
            <a:t>There is a lack of alignment between the national regulator and local authorities</a:t>
          </a:r>
          <a:endParaRPr lang="en-GB" sz="1300" kern="1200" dirty="0"/>
        </a:p>
      </dsp:txBody>
      <dsp:txXfrm>
        <a:off x="8850232" y="2719011"/>
        <a:ext cx="2128410" cy="750289"/>
      </dsp:txXfrm>
    </dsp:sp>
    <dsp:sp modelId="{6C52842C-2832-4CB5-A9A0-AB65B02B4964}">
      <dsp:nvSpPr>
        <dsp:cNvPr id="0" name=""/>
        <dsp:cNvSpPr/>
      </dsp:nvSpPr>
      <dsp:spPr>
        <a:xfrm>
          <a:off x="8555002" y="687052"/>
          <a:ext cx="271887" cy="3474038"/>
        </a:xfrm>
        <a:custGeom>
          <a:avLst/>
          <a:gdLst/>
          <a:ahLst/>
          <a:cxnLst/>
          <a:rect l="0" t="0" r="0" b="0"/>
          <a:pathLst>
            <a:path>
              <a:moveTo>
                <a:pt x="0" y="0"/>
              </a:moveTo>
              <a:lnTo>
                <a:pt x="0" y="3474038"/>
              </a:lnTo>
              <a:lnTo>
                <a:pt x="271887" y="347403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8FD07B-6A41-4DA1-8D85-4460AFFAC0ED}">
      <dsp:nvSpPr>
        <dsp:cNvPr id="0" name=""/>
        <dsp:cNvSpPr/>
      </dsp:nvSpPr>
      <dsp:spPr>
        <a:xfrm>
          <a:off x="8826889" y="3663733"/>
          <a:ext cx="2175096" cy="99471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355600">
            <a:lnSpc>
              <a:spcPct val="90000"/>
            </a:lnSpc>
            <a:spcBef>
              <a:spcPct val="0"/>
            </a:spcBef>
            <a:spcAft>
              <a:spcPct val="35000"/>
            </a:spcAft>
            <a:buNone/>
          </a:pPr>
          <a:r>
            <a:rPr lang="de-DE" sz="1300" kern="1200" dirty="0"/>
            <a:t>Some minigrid developers feel there is a lack of transaprency in regulation, e.g. In tarrif setting, approval of permits</a:t>
          </a:r>
          <a:endParaRPr lang="en-GB" sz="1300" kern="1200" dirty="0"/>
        </a:p>
      </dsp:txBody>
      <dsp:txXfrm>
        <a:off x="8856023" y="3692867"/>
        <a:ext cx="2116828" cy="936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6EE27-346A-4866-9B63-C7BF430D8FEA}">
      <dsp:nvSpPr>
        <dsp:cNvPr id="0" name=""/>
        <dsp:cNvSpPr/>
      </dsp:nvSpPr>
      <dsp:spPr>
        <a:xfrm>
          <a:off x="4108" y="126818"/>
          <a:ext cx="2470500" cy="374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kern="1200" dirty="0"/>
            <a:t>Technical</a:t>
          </a:r>
        </a:p>
      </dsp:txBody>
      <dsp:txXfrm>
        <a:off x="4108" y="126818"/>
        <a:ext cx="2470500" cy="374400"/>
      </dsp:txXfrm>
    </dsp:sp>
    <dsp:sp modelId="{7C2A2CA6-2329-405A-B87C-A07A7F763711}">
      <dsp:nvSpPr>
        <dsp:cNvPr id="0" name=""/>
        <dsp:cNvSpPr/>
      </dsp:nvSpPr>
      <dsp:spPr>
        <a:xfrm>
          <a:off x="4108" y="501218"/>
          <a:ext cx="2470500" cy="393427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b="0" kern="1200" dirty="0">
              <a:effectLst/>
              <a:latin typeface="+mj-lt"/>
            </a:rPr>
            <a:t>Strong support for the utility model and state-owned mini-grids in Tanzania. </a:t>
          </a:r>
          <a:endParaRPr lang="en-GB" sz="1300" kern="1200" dirty="0"/>
        </a:p>
        <a:p>
          <a:pPr marL="114300" lvl="1" indent="-114300" algn="l" defTabSz="577850">
            <a:lnSpc>
              <a:spcPct val="90000"/>
            </a:lnSpc>
            <a:spcBef>
              <a:spcPct val="0"/>
            </a:spcBef>
            <a:spcAft>
              <a:spcPct val="15000"/>
            </a:spcAft>
            <a:buChar char="•"/>
          </a:pPr>
          <a:r>
            <a:rPr lang="en-GB" sz="1300" kern="1200" dirty="0"/>
            <a:t>Lack of technical expertise for major maintenances of the power plants</a:t>
          </a:r>
        </a:p>
        <a:p>
          <a:pPr marL="114300" lvl="1" indent="-114300" algn="l" defTabSz="577850">
            <a:lnSpc>
              <a:spcPct val="90000"/>
            </a:lnSpc>
            <a:spcBef>
              <a:spcPct val="0"/>
            </a:spcBef>
            <a:spcAft>
              <a:spcPct val="15000"/>
            </a:spcAft>
            <a:buChar char="•"/>
          </a:pPr>
          <a:r>
            <a:rPr lang="en-GB" sz="1300" kern="1200" dirty="0"/>
            <a:t>No records of statistical data available at districts level to assist the developers for a right energy demand assessment at local levels.</a:t>
          </a:r>
          <a:endParaRPr lang="en-TZ" sz="1300" kern="1200" dirty="0"/>
        </a:p>
      </dsp:txBody>
      <dsp:txXfrm>
        <a:off x="4108" y="501218"/>
        <a:ext cx="2470500" cy="3934271"/>
      </dsp:txXfrm>
    </dsp:sp>
    <dsp:sp modelId="{3416D9D1-E278-424D-8BCF-1B62A1F43528}">
      <dsp:nvSpPr>
        <dsp:cNvPr id="0" name=""/>
        <dsp:cNvSpPr/>
      </dsp:nvSpPr>
      <dsp:spPr>
        <a:xfrm>
          <a:off x="2820479" y="126818"/>
          <a:ext cx="2470500" cy="374400"/>
        </a:xfrm>
        <a:prstGeom prst="rect">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kern="1200" dirty="0"/>
            <a:t>Economic</a:t>
          </a:r>
        </a:p>
      </dsp:txBody>
      <dsp:txXfrm>
        <a:off x="2820479" y="126818"/>
        <a:ext cx="2470500" cy="374400"/>
      </dsp:txXfrm>
    </dsp:sp>
    <dsp:sp modelId="{C29746BB-514B-44AD-84A3-10F09031FA55}">
      <dsp:nvSpPr>
        <dsp:cNvPr id="0" name=""/>
        <dsp:cNvSpPr/>
      </dsp:nvSpPr>
      <dsp:spPr>
        <a:xfrm>
          <a:off x="2820479" y="501218"/>
          <a:ext cx="2470500" cy="3934271"/>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a:t>Complaints of high tariff per unit charged based on flat rate metering in community owned mini-grids pose challenges on sustainability</a:t>
          </a:r>
          <a:endParaRPr lang="en-TZ" sz="1300" kern="1200" dirty="0"/>
        </a:p>
        <a:p>
          <a:pPr marL="114300" lvl="1" indent="-114300" algn="l" defTabSz="577850">
            <a:lnSpc>
              <a:spcPct val="90000"/>
            </a:lnSpc>
            <a:spcBef>
              <a:spcPct val="0"/>
            </a:spcBef>
            <a:spcAft>
              <a:spcPct val="15000"/>
            </a:spcAft>
            <a:buChar char="•"/>
          </a:pPr>
          <a:r>
            <a:rPr lang="en-GB" sz="1300" kern="1200" dirty="0"/>
            <a:t>Often unexpected national grid extension causes commercial uncertainty and risks, if electrification plans/ guidelines are not followed.</a:t>
          </a:r>
          <a:endParaRPr lang="en-TZ" sz="1300" kern="1200" dirty="0"/>
        </a:p>
        <a:p>
          <a:pPr marL="114300" lvl="1" indent="-114300" algn="l" defTabSz="577850">
            <a:lnSpc>
              <a:spcPct val="90000"/>
            </a:lnSpc>
            <a:spcBef>
              <a:spcPct val="0"/>
            </a:spcBef>
            <a:spcAft>
              <a:spcPct val="15000"/>
            </a:spcAft>
            <a:buChar char="•"/>
          </a:pPr>
          <a:r>
            <a:rPr lang="en-GB" sz="1300" kern="1200" dirty="0"/>
            <a:t>Lack of business and entrepreneurship development skills at the local levels</a:t>
          </a:r>
        </a:p>
        <a:p>
          <a:pPr marL="114300" lvl="1" indent="-114300" algn="l" defTabSz="577850">
            <a:lnSpc>
              <a:spcPct val="90000"/>
            </a:lnSpc>
            <a:spcBef>
              <a:spcPct val="0"/>
            </a:spcBef>
            <a:spcAft>
              <a:spcPct val="15000"/>
            </a:spcAft>
            <a:buChar char="•"/>
          </a:pPr>
          <a:r>
            <a:rPr lang="en-GB" sz="1300" kern="1200" dirty="0"/>
            <a:t>Developers/ operators are mostly inexperienced, few with energy demand simulation techniques for financial sustainability analysis including lending for productive equipment uses</a:t>
          </a:r>
        </a:p>
      </dsp:txBody>
      <dsp:txXfrm>
        <a:off x="2820479" y="501218"/>
        <a:ext cx="2470500" cy="3934271"/>
      </dsp:txXfrm>
    </dsp:sp>
    <dsp:sp modelId="{302F0714-A33A-42E6-A5F1-C0AF4DA8134B}">
      <dsp:nvSpPr>
        <dsp:cNvPr id="0" name=""/>
        <dsp:cNvSpPr/>
      </dsp:nvSpPr>
      <dsp:spPr>
        <a:xfrm>
          <a:off x="5636849" y="126818"/>
          <a:ext cx="2470500" cy="374400"/>
        </a:xfrm>
        <a:prstGeom prst="rect">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kern="1200" dirty="0"/>
            <a:t>Inclusiveness</a:t>
          </a:r>
        </a:p>
      </dsp:txBody>
      <dsp:txXfrm>
        <a:off x="5636849" y="126818"/>
        <a:ext cx="2470500" cy="374400"/>
      </dsp:txXfrm>
    </dsp:sp>
    <dsp:sp modelId="{698DB613-8A91-494C-936F-8C63370AC697}">
      <dsp:nvSpPr>
        <dsp:cNvPr id="0" name=""/>
        <dsp:cNvSpPr/>
      </dsp:nvSpPr>
      <dsp:spPr>
        <a:xfrm>
          <a:off x="5636849" y="501218"/>
          <a:ext cx="2470500" cy="3934271"/>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a:t>Local Government Authorities and Local leaders play key roles in project acceptability though they possess little knowledge, awareness on the mini-grid technology</a:t>
          </a:r>
        </a:p>
        <a:p>
          <a:pPr marL="114300" lvl="1" indent="-114300" algn="l" defTabSz="577850">
            <a:lnSpc>
              <a:spcPct val="90000"/>
            </a:lnSpc>
            <a:spcBef>
              <a:spcPct val="0"/>
            </a:spcBef>
            <a:spcAft>
              <a:spcPct val="15000"/>
            </a:spcAft>
            <a:buChar char="•"/>
          </a:pPr>
          <a:r>
            <a:rPr lang="en-GB" sz="1300" kern="1200" dirty="0"/>
            <a:t>Gender inclusion is considered in plants operations and committees that govern the mini-grids.</a:t>
          </a:r>
          <a:endParaRPr lang="en-US" sz="1300" kern="1200" dirty="0"/>
        </a:p>
      </dsp:txBody>
      <dsp:txXfrm>
        <a:off x="5636849" y="501218"/>
        <a:ext cx="2470500" cy="3934271"/>
      </dsp:txXfrm>
    </dsp:sp>
    <dsp:sp modelId="{FC89910E-023B-46EB-8740-81739520AF60}">
      <dsp:nvSpPr>
        <dsp:cNvPr id="0" name=""/>
        <dsp:cNvSpPr/>
      </dsp:nvSpPr>
      <dsp:spPr>
        <a:xfrm>
          <a:off x="8453219" y="126818"/>
          <a:ext cx="2470500" cy="3744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kern="1200" dirty="0"/>
            <a:t>Governance</a:t>
          </a:r>
        </a:p>
      </dsp:txBody>
      <dsp:txXfrm>
        <a:off x="8453219" y="126818"/>
        <a:ext cx="2470500" cy="374400"/>
      </dsp:txXfrm>
    </dsp:sp>
    <dsp:sp modelId="{F3CC9C33-38EE-474F-B886-34422E271333}">
      <dsp:nvSpPr>
        <dsp:cNvPr id="0" name=""/>
        <dsp:cNvSpPr/>
      </dsp:nvSpPr>
      <dsp:spPr>
        <a:xfrm>
          <a:off x="8453219" y="501218"/>
          <a:ext cx="2470500" cy="3934271"/>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a:t>A robust Small Power Producers (SPPs) policy and regulatory framework exists to address barriers that hinder accelerated mini grids deployment and use. However seems not to work due to conflicting interests between political and commercial aspects. </a:t>
          </a:r>
          <a:endParaRPr lang="en-US" sz="1300" kern="1200" dirty="0"/>
        </a:p>
      </dsp:txBody>
      <dsp:txXfrm>
        <a:off x="8453219" y="501218"/>
        <a:ext cx="2470500" cy="39342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F2C8-2613-4522-BFF1-EAC2C2033B79}">
      <dsp:nvSpPr>
        <dsp:cNvPr id="0" name=""/>
        <dsp:cNvSpPr/>
      </dsp:nvSpPr>
      <dsp:spPr>
        <a:xfrm>
          <a:off x="1097134" y="2785"/>
          <a:ext cx="1722983" cy="8614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err="1"/>
            <a:t>Techical</a:t>
          </a:r>
          <a:endParaRPr lang="en-GB" sz="2500" kern="1200" dirty="0"/>
        </a:p>
      </dsp:txBody>
      <dsp:txXfrm>
        <a:off x="1122366" y="28017"/>
        <a:ext cx="1672519" cy="811027"/>
      </dsp:txXfrm>
    </dsp:sp>
    <dsp:sp modelId="{A4E9EF07-1AA1-458C-BFA8-51026E099321}">
      <dsp:nvSpPr>
        <dsp:cNvPr id="0" name=""/>
        <dsp:cNvSpPr/>
      </dsp:nvSpPr>
      <dsp:spPr>
        <a:xfrm>
          <a:off x="1269433" y="864277"/>
          <a:ext cx="172298" cy="646118"/>
        </a:xfrm>
        <a:custGeom>
          <a:avLst/>
          <a:gdLst/>
          <a:ahLst/>
          <a:cxnLst/>
          <a:rect l="0" t="0" r="0" b="0"/>
          <a:pathLst>
            <a:path>
              <a:moveTo>
                <a:pt x="0" y="0"/>
              </a:moveTo>
              <a:lnTo>
                <a:pt x="0" y="646118"/>
              </a:lnTo>
              <a:lnTo>
                <a:pt x="172298" y="64611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2C23C6-EC96-4AF9-9C85-13B3A8A3A396}">
      <dsp:nvSpPr>
        <dsp:cNvPr id="0" name=""/>
        <dsp:cNvSpPr/>
      </dsp:nvSpPr>
      <dsp:spPr>
        <a:xfrm>
          <a:off x="1441731" y="1079649"/>
          <a:ext cx="1378386" cy="8614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t>Long history of mini-grid development </a:t>
          </a:r>
        </a:p>
      </dsp:txBody>
      <dsp:txXfrm>
        <a:off x="1466963" y="1104881"/>
        <a:ext cx="1327922" cy="811027"/>
      </dsp:txXfrm>
    </dsp:sp>
    <dsp:sp modelId="{CAFF5608-926D-4AF9-9207-B41D58EAE15F}">
      <dsp:nvSpPr>
        <dsp:cNvPr id="0" name=""/>
        <dsp:cNvSpPr/>
      </dsp:nvSpPr>
      <dsp:spPr>
        <a:xfrm>
          <a:off x="1269433" y="864277"/>
          <a:ext cx="172298" cy="1722983"/>
        </a:xfrm>
        <a:custGeom>
          <a:avLst/>
          <a:gdLst/>
          <a:ahLst/>
          <a:cxnLst/>
          <a:rect l="0" t="0" r="0" b="0"/>
          <a:pathLst>
            <a:path>
              <a:moveTo>
                <a:pt x="0" y="0"/>
              </a:moveTo>
              <a:lnTo>
                <a:pt x="0" y="1722983"/>
              </a:lnTo>
              <a:lnTo>
                <a:pt x="172298" y="172298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2917EC-1A8E-4672-BA43-EA4CB2A1C6BE}">
      <dsp:nvSpPr>
        <dsp:cNvPr id="0" name=""/>
        <dsp:cNvSpPr/>
      </dsp:nvSpPr>
      <dsp:spPr>
        <a:xfrm>
          <a:off x="1441731" y="2156514"/>
          <a:ext cx="1378386" cy="8614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
              <a:satOff val="-8393"/>
              <a:lumOff val="8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Many initially developed projects non-operational due to poor O&amp;M</a:t>
          </a:r>
        </a:p>
      </dsp:txBody>
      <dsp:txXfrm>
        <a:off x="1466963" y="2181746"/>
        <a:ext cx="1327922" cy="811027"/>
      </dsp:txXfrm>
    </dsp:sp>
    <dsp:sp modelId="{F2AD3AC0-E14C-4F1A-9BA7-ECD6444402B5}">
      <dsp:nvSpPr>
        <dsp:cNvPr id="0" name=""/>
        <dsp:cNvSpPr/>
      </dsp:nvSpPr>
      <dsp:spPr>
        <a:xfrm>
          <a:off x="1269433" y="864277"/>
          <a:ext cx="172298" cy="2799847"/>
        </a:xfrm>
        <a:custGeom>
          <a:avLst/>
          <a:gdLst/>
          <a:ahLst/>
          <a:cxnLst/>
          <a:rect l="0" t="0" r="0" b="0"/>
          <a:pathLst>
            <a:path>
              <a:moveTo>
                <a:pt x="0" y="0"/>
              </a:moveTo>
              <a:lnTo>
                <a:pt x="0" y="2799847"/>
              </a:lnTo>
              <a:lnTo>
                <a:pt x="172298" y="2799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FD3703-EE73-4231-9352-8E187D3F5929}">
      <dsp:nvSpPr>
        <dsp:cNvPr id="0" name=""/>
        <dsp:cNvSpPr/>
      </dsp:nvSpPr>
      <dsp:spPr>
        <a:xfrm>
          <a:off x="1441731" y="3233378"/>
          <a:ext cx="1378386" cy="8614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t>New projects planned but many not yet operational</a:t>
          </a:r>
        </a:p>
      </dsp:txBody>
      <dsp:txXfrm>
        <a:off x="1466963" y="3258610"/>
        <a:ext cx="1327922" cy="811027"/>
      </dsp:txXfrm>
    </dsp:sp>
    <dsp:sp modelId="{0A4E3E5A-B97B-41A2-8C0A-1789ACA11E50}">
      <dsp:nvSpPr>
        <dsp:cNvPr id="0" name=""/>
        <dsp:cNvSpPr/>
      </dsp:nvSpPr>
      <dsp:spPr>
        <a:xfrm>
          <a:off x="3250863" y="2785"/>
          <a:ext cx="1722983" cy="861491"/>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Economic</a:t>
          </a:r>
        </a:p>
      </dsp:txBody>
      <dsp:txXfrm>
        <a:off x="3276095" y="28017"/>
        <a:ext cx="1672519" cy="811027"/>
      </dsp:txXfrm>
    </dsp:sp>
    <dsp:sp modelId="{E12EF084-975E-40A4-8552-DB281312BBA0}">
      <dsp:nvSpPr>
        <dsp:cNvPr id="0" name=""/>
        <dsp:cNvSpPr/>
      </dsp:nvSpPr>
      <dsp:spPr>
        <a:xfrm>
          <a:off x="3423162" y="864277"/>
          <a:ext cx="172298" cy="646118"/>
        </a:xfrm>
        <a:custGeom>
          <a:avLst/>
          <a:gdLst/>
          <a:ahLst/>
          <a:cxnLst/>
          <a:rect l="0" t="0" r="0" b="0"/>
          <a:pathLst>
            <a:path>
              <a:moveTo>
                <a:pt x="0" y="0"/>
              </a:moveTo>
              <a:lnTo>
                <a:pt x="0" y="646118"/>
              </a:lnTo>
              <a:lnTo>
                <a:pt x="172298" y="64611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8BDBBE-1D30-4745-8D5E-48AA899D8A6E}">
      <dsp:nvSpPr>
        <dsp:cNvPr id="0" name=""/>
        <dsp:cNvSpPr/>
      </dsp:nvSpPr>
      <dsp:spPr>
        <a:xfrm>
          <a:off x="3595460" y="1079649"/>
          <a:ext cx="1378386" cy="8614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36609"/>
              <a:satOff val="-25178"/>
              <a:lumOff val="2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t>Government –driven, donor funded development</a:t>
          </a:r>
        </a:p>
      </dsp:txBody>
      <dsp:txXfrm>
        <a:off x="3620692" y="1104881"/>
        <a:ext cx="1327922" cy="811027"/>
      </dsp:txXfrm>
    </dsp:sp>
    <dsp:sp modelId="{5B0C534F-34CE-4E29-9617-2DE9DBED6428}">
      <dsp:nvSpPr>
        <dsp:cNvPr id="0" name=""/>
        <dsp:cNvSpPr/>
      </dsp:nvSpPr>
      <dsp:spPr>
        <a:xfrm>
          <a:off x="3423162" y="864277"/>
          <a:ext cx="172298" cy="1722983"/>
        </a:xfrm>
        <a:custGeom>
          <a:avLst/>
          <a:gdLst/>
          <a:ahLst/>
          <a:cxnLst/>
          <a:rect l="0" t="0" r="0" b="0"/>
          <a:pathLst>
            <a:path>
              <a:moveTo>
                <a:pt x="0" y="0"/>
              </a:moveTo>
              <a:lnTo>
                <a:pt x="0" y="1722983"/>
              </a:lnTo>
              <a:lnTo>
                <a:pt x="172298" y="172298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F9D7DA-2573-4A02-9B60-AC2E5512F5B1}">
      <dsp:nvSpPr>
        <dsp:cNvPr id="0" name=""/>
        <dsp:cNvSpPr/>
      </dsp:nvSpPr>
      <dsp:spPr>
        <a:xfrm>
          <a:off x="3595460" y="2156514"/>
          <a:ext cx="1378386" cy="8614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Investment issues due to licencing challenges</a:t>
          </a:r>
        </a:p>
      </dsp:txBody>
      <dsp:txXfrm>
        <a:off x="3620692" y="2181746"/>
        <a:ext cx="1327922" cy="811027"/>
      </dsp:txXfrm>
    </dsp:sp>
    <dsp:sp modelId="{31A89781-0759-4169-A3D1-46014089532B}">
      <dsp:nvSpPr>
        <dsp:cNvPr id="0" name=""/>
        <dsp:cNvSpPr/>
      </dsp:nvSpPr>
      <dsp:spPr>
        <a:xfrm>
          <a:off x="3423162" y="864277"/>
          <a:ext cx="172298" cy="2799847"/>
        </a:xfrm>
        <a:custGeom>
          <a:avLst/>
          <a:gdLst/>
          <a:ahLst/>
          <a:cxnLst/>
          <a:rect l="0" t="0" r="0" b="0"/>
          <a:pathLst>
            <a:path>
              <a:moveTo>
                <a:pt x="0" y="0"/>
              </a:moveTo>
              <a:lnTo>
                <a:pt x="0" y="2799847"/>
              </a:lnTo>
              <a:lnTo>
                <a:pt x="172298" y="2799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67DD1B-B449-4FF1-A5AB-37DE05A86FF7}">
      <dsp:nvSpPr>
        <dsp:cNvPr id="0" name=""/>
        <dsp:cNvSpPr/>
      </dsp:nvSpPr>
      <dsp:spPr>
        <a:xfrm>
          <a:off x="3595460" y="3233378"/>
          <a:ext cx="1378386" cy="8614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t>Unsustainable tariff for mini-grids</a:t>
          </a:r>
        </a:p>
      </dsp:txBody>
      <dsp:txXfrm>
        <a:off x="3620692" y="3258610"/>
        <a:ext cx="1327922" cy="811027"/>
      </dsp:txXfrm>
    </dsp:sp>
    <dsp:sp modelId="{A1D6C45B-298E-4877-9ACA-0DF4931F5D45}">
      <dsp:nvSpPr>
        <dsp:cNvPr id="0" name=""/>
        <dsp:cNvSpPr/>
      </dsp:nvSpPr>
      <dsp:spPr>
        <a:xfrm>
          <a:off x="5404592" y="0"/>
          <a:ext cx="1722983" cy="861491"/>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Social</a:t>
          </a:r>
        </a:p>
      </dsp:txBody>
      <dsp:txXfrm>
        <a:off x="5429824" y="25232"/>
        <a:ext cx="1672519" cy="811027"/>
      </dsp:txXfrm>
    </dsp:sp>
    <dsp:sp modelId="{EB401DA7-79A3-4CFD-A7E8-380D4BF29A27}">
      <dsp:nvSpPr>
        <dsp:cNvPr id="0" name=""/>
        <dsp:cNvSpPr/>
      </dsp:nvSpPr>
      <dsp:spPr>
        <a:xfrm>
          <a:off x="5576891" y="861491"/>
          <a:ext cx="172298" cy="648904"/>
        </a:xfrm>
        <a:custGeom>
          <a:avLst/>
          <a:gdLst/>
          <a:ahLst/>
          <a:cxnLst/>
          <a:rect l="0" t="0" r="0" b="0"/>
          <a:pathLst>
            <a:path>
              <a:moveTo>
                <a:pt x="0" y="0"/>
              </a:moveTo>
              <a:lnTo>
                <a:pt x="0" y="648904"/>
              </a:lnTo>
              <a:lnTo>
                <a:pt x="172298" y="64890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88403E-BCD2-4EEE-A2DF-047CB20E26B0}">
      <dsp:nvSpPr>
        <dsp:cNvPr id="0" name=""/>
        <dsp:cNvSpPr/>
      </dsp:nvSpPr>
      <dsp:spPr>
        <a:xfrm>
          <a:off x="5749189" y="1079649"/>
          <a:ext cx="1378386" cy="8614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t>Limited productive use </a:t>
          </a:r>
        </a:p>
      </dsp:txBody>
      <dsp:txXfrm>
        <a:off x="5774421" y="1104881"/>
        <a:ext cx="1327922" cy="811027"/>
      </dsp:txXfrm>
    </dsp:sp>
    <dsp:sp modelId="{95F75BC7-9C04-4B61-B796-BAB0962B4F6B}">
      <dsp:nvSpPr>
        <dsp:cNvPr id="0" name=""/>
        <dsp:cNvSpPr/>
      </dsp:nvSpPr>
      <dsp:spPr>
        <a:xfrm>
          <a:off x="5576891" y="861491"/>
          <a:ext cx="172298" cy="1725768"/>
        </a:xfrm>
        <a:custGeom>
          <a:avLst/>
          <a:gdLst/>
          <a:ahLst/>
          <a:cxnLst/>
          <a:rect l="0" t="0" r="0" b="0"/>
          <a:pathLst>
            <a:path>
              <a:moveTo>
                <a:pt x="0" y="0"/>
              </a:moveTo>
              <a:lnTo>
                <a:pt x="0" y="1725768"/>
              </a:lnTo>
              <a:lnTo>
                <a:pt x="172298" y="17257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44DE79-1D15-4D36-8EFB-ADB64BDA50E8}">
      <dsp:nvSpPr>
        <dsp:cNvPr id="0" name=""/>
        <dsp:cNvSpPr/>
      </dsp:nvSpPr>
      <dsp:spPr>
        <a:xfrm>
          <a:off x="5749189" y="2156514"/>
          <a:ext cx="1378386" cy="8614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18754"/>
              <a:satOff val="-58750"/>
              <a:lumOff val="60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t>Tariff parity supports social inclusion</a:t>
          </a:r>
        </a:p>
      </dsp:txBody>
      <dsp:txXfrm>
        <a:off x="5774421" y="2181746"/>
        <a:ext cx="1327922" cy="811027"/>
      </dsp:txXfrm>
    </dsp:sp>
    <dsp:sp modelId="{73A794BE-1357-4BDB-8A4B-47B13CC89A17}">
      <dsp:nvSpPr>
        <dsp:cNvPr id="0" name=""/>
        <dsp:cNvSpPr/>
      </dsp:nvSpPr>
      <dsp:spPr>
        <a:xfrm>
          <a:off x="7558321" y="2785"/>
          <a:ext cx="1722983" cy="86149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Governance</a:t>
          </a:r>
        </a:p>
      </dsp:txBody>
      <dsp:txXfrm>
        <a:off x="7583553" y="28017"/>
        <a:ext cx="1672519" cy="811027"/>
      </dsp:txXfrm>
    </dsp:sp>
    <dsp:sp modelId="{570A257B-D23B-4EFE-8D57-124F820C6DB7}">
      <dsp:nvSpPr>
        <dsp:cNvPr id="0" name=""/>
        <dsp:cNvSpPr/>
      </dsp:nvSpPr>
      <dsp:spPr>
        <a:xfrm>
          <a:off x="7730620" y="864277"/>
          <a:ext cx="172298" cy="646118"/>
        </a:xfrm>
        <a:custGeom>
          <a:avLst/>
          <a:gdLst/>
          <a:ahLst/>
          <a:cxnLst/>
          <a:rect l="0" t="0" r="0" b="0"/>
          <a:pathLst>
            <a:path>
              <a:moveTo>
                <a:pt x="0" y="0"/>
              </a:moveTo>
              <a:lnTo>
                <a:pt x="0" y="646118"/>
              </a:lnTo>
              <a:lnTo>
                <a:pt x="172298" y="64611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B35EC5-FF53-44D1-BE45-BD4F4ADED48A}">
      <dsp:nvSpPr>
        <dsp:cNvPr id="0" name=""/>
        <dsp:cNvSpPr/>
      </dsp:nvSpPr>
      <dsp:spPr>
        <a:xfrm>
          <a:off x="7902918" y="1079649"/>
          <a:ext cx="1378386" cy="8614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Policy framework exists, gives priority to </a:t>
          </a:r>
          <a:r>
            <a:rPr lang="en-GB" sz="1200" kern="1200" dirty="0" err="1"/>
            <a:t>Senelec</a:t>
          </a:r>
          <a:r>
            <a:rPr lang="en-GB" sz="1200" kern="1200" dirty="0"/>
            <a:t> and concessionaires</a:t>
          </a:r>
        </a:p>
      </dsp:txBody>
      <dsp:txXfrm>
        <a:off x="7928150" y="1104881"/>
        <a:ext cx="1327922" cy="811027"/>
      </dsp:txXfrm>
    </dsp:sp>
    <dsp:sp modelId="{8B76185A-F8AA-49EC-8056-143E84A09231}">
      <dsp:nvSpPr>
        <dsp:cNvPr id="0" name=""/>
        <dsp:cNvSpPr/>
      </dsp:nvSpPr>
      <dsp:spPr>
        <a:xfrm>
          <a:off x="7730620" y="864277"/>
          <a:ext cx="172298" cy="1722983"/>
        </a:xfrm>
        <a:custGeom>
          <a:avLst/>
          <a:gdLst/>
          <a:ahLst/>
          <a:cxnLst/>
          <a:rect l="0" t="0" r="0" b="0"/>
          <a:pathLst>
            <a:path>
              <a:moveTo>
                <a:pt x="0" y="0"/>
              </a:moveTo>
              <a:lnTo>
                <a:pt x="0" y="1722983"/>
              </a:lnTo>
              <a:lnTo>
                <a:pt x="172298" y="172298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55AAFE-440C-475E-B3DE-8CDD343D81F3}">
      <dsp:nvSpPr>
        <dsp:cNvPr id="0" name=""/>
        <dsp:cNvSpPr/>
      </dsp:nvSpPr>
      <dsp:spPr>
        <a:xfrm>
          <a:off x="7902918" y="2156514"/>
          <a:ext cx="1378386" cy="8614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309827"/>
              <a:satOff val="-75535"/>
              <a:lumOff val="7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t>Licensing issues for private sector prevail</a:t>
          </a:r>
        </a:p>
      </dsp:txBody>
      <dsp:txXfrm>
        <a:off x="7928150" y="2181746"/>
        <a:ext cx="1327922" cy="811027"/>
      </dsp:txXfrm>
    </dsp:sp>
    <dsp:sp modelId="{50FAE484-BB9A-4262-8F01-5A7FB087E2EE}">
      <dsp:nvSpPr>
        <dsp:cNvPr id="0" name=""/>
        <dsp:cNvSpPr/>
      </dsp:nvSpPr>
      <dsp:spPr>
        <a:xfrm>
          <a:off x="7730620" y="864277"/>
          <a:ext cx="172298" cy="2799847"/>
        </a:xfrm>
        <a:custGeom>
          <a:avLst/>
          <a:gdLst/>
          <a:ahLst/>
          <a:cxnLst/>
          <a:rect l="0" t="0" r="0" b="0"/>
          <a:pathLst>
            <a:path>
              <a:moveTo>
                <a:pt x="0" y="0"/>
              </a:moveTo>
              <a:lnTo>
                <a:pt x="0" y="2799847"/>
              </a:lnTo>
              <a:lnTo>
                <a:pt x="172298" y="2799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7F45A8-55B8-441D-A91B-D68993A0A7FD}">
      <dsp:nvSpPr>
        <dsp:cNvPr id="0" name=""/>
        <dsp:cNvSpPr/>
      </dsp:nvSpPr>
      <dsp:spPr>
        <a:xfrm>
          <a:off x="7902918" y="3233378"/>
          <a:ext cx="1378386" cy="8614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Private sector participates but facing challenges</a:t>
          </a:r>
        </a:p>
      </dsp:txBody>
      <dsp:txXfrm>
        <a:off x="7928150" y="3258610"/>
        <a:ext cx="1327922" cy="8110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0D813-1C70-4B69-82D4-2EDDA5D1B249}" type="datetimeFigureOut">
              <a:rPr lang="en-GB" smtClean="0"/>
              <a:t>07/02/2023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068E6-6713-4295-9F6E-58DE7B16DE59}" type="slidenum">
              <a:rPr lang="en-GB" smtClean="0"/>
              <a:t>‹#›</a:t>
            </a:fld>
            <a:endParaRPr lang="en-GB"/>
          </a:p>
        </p:txBody>
      </p:sp>
    </p:spTree>
    <p:extLst>
      <p:ext uri="{BB962C8B-B14F-4D97-AF65-F5344CB8AC3E}">
        <p14:creationId xmlns:p14="http://schemas.microsoft.com/office/powerpoint/2010/main" val="374998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92AED9-E1E6-41E5-921B-0623F675E0EC}"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368063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92AED9-E1E6-41E5-921B-0623F675E0EC}"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454091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92AED9-E1E6-41E5-921B-0623F675E0EC}"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357851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355"/>
          </a:xfrm>
        </p:spPr>
        <p:txBody>
          <a:bodyPr>
            <a:normAutofit/>
          </a:bodyPr>
          <a:lstStyle>
            <a:lvl1pPr>
              <a:defRPr sz="3200" b="1">
                <a:solidFill>
                  <a:schemeClr val="accent5">
                    <a:lumMod val="75000"/>
                  </a:schemeClr>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1466008"/>
            <a:ext cx="10515600" cy="47109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0F92AED9-E1E6-41E5-921B-0623F675E0EC}"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AE5CCC-CDB1-485B-AA34-4095DF7DB6A7}" type="slidenum">
              <a:rPr lang="en-GB" smtClean="0"/>
              <a:t>‹#›</a:t>
            </a:fld>
            <a:endParaRPr lang="en-GB"/>
          </a:p>
        </p:txBody>
      </p:sp>
      <p:pic>
        <p:nvPicPr>
          <p:cNvPr id="7" name="Content Placeholder 4" descr="Graphical user interface, application&#10;&#10;Description automatically generated with medium confidence">
            <a:extLst>
              <a:ext uri="{FF2B5EF4-FFF2-40B4-BE49-F238E27FC236}">
                <a16:creationId xmlns:a16="http://schemas.microsoft.com/office/drawing/2014/main" id="{03CE07ED-40DC-4777-B36C-F033EA66ED12}"/>
              </a:ext>
            </a:extLst>
          </p:cNvPr>
          <p:cNvPicPr>
            <a:picLocks noChangeAspect="1"/>
          </p:cNvPicPr>
          <p:nvPr userDrawn="1"/>
        </p:nvPicPr>
        <p:blipFill>
          <a:blip r:embed="rId2"/>
          <a:stretch>
            <a:fillRect/>
          </a:stretch>
        </p:blipFill>
        <p:spPr>
          <a:xfrm>
            <a:off x="0" y="6130166"/>
            <a:ext cx="2774731" cy="727834"/>
          </a:xfrm>
          <a:prstGeom prst="rect">
            <a:avLst/>
          </a:prstGeom>
        </p:spPr>
      </p:pic>
      <p:sp>
        <p:nvSpPr>
          <p:cNvPr id="8" name="Rectangle 7">
            <a:extLst>
              <a:ext uri="{FF2B5EF4-FFF2-40B4-BE49-F238E27FC236}">
                <a16:creationId xmlns:a16="http://schemas.microsoft.com/office/drawing/2014/main" id="{E9312B3D-19A7-4C89-A7FD-85D4892D848C}"/>
              </a:ext>
            </a:extLst>
          </p:cNvPr>
          <p:cNvSpPr/>
          <p:nvPr userDrawn="1"/>
        </p:nvSpPr>
        <p:spPr>
          <a:xfrm>
            <a:off x="2774731" y="6130169"/>
            <a:ext cx="9417269" cy="727831"/>
          </a:xfrm>
          <a:prstGeom prst="rect">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5B25DC8-2352-43A2-9073-49DCE99506EC}"/>
              </a:ext>
            </a:extLst>
          </p:cNvPr>
          <p:cNvPicPr>
            <a:picLocks noChangeAspect="1"/>
          </p:cNvPicPr>
          <p:nvPr userDrawn="1"/>
        </p:nvPicPr>
        <p:blipFill>
          <a:blip r:embed="rId3"/>
          <a:stretch>
            <a:fillRect/>
          </a:stretch>
        </p:blipFill>
        <p:spPr>
          <a:xfrm>
            <a:off x="7734767" y="6295697"/>
            <a:ext cx="4265118" cy="421623"/>
          </a:xfrm>
          <a:prstGeom prst="rect">
            <a:avLst/>
          </a:prstGeom>
        </p:spPr>
      </p:pic>
    </p:spTree>
    <p:extLst>
      <p:ext uri="{BB962C8B-B14F-4D97-AF65-F5344CB8AC3E}">
        <p14:creationId xmlns:p14="http://schemas.microsoft.com/office/powerpoint/2010/main" val="400588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92AED9-E1E6-41E5-921B-0623F675E0EC}"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168268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92AED9-E1E6-41E5-921B-0623F675E0EC}"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198683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92AED9-E1E6-41E5-921B-0623F675E0EC}" type="datetimeFigureOut">
              <a:rPr lang="en-GB" smtClean="0"/>
              <a:t>07/02/2023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72783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92AED9-E1E6-41E5-921B-0623F675E0EC}" type="datetimeFigureOut">
              <a:rPr lang="en-GB" smtClean="0"/>
              <a:t>07/02/2023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15939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2AED9-E1E6-41E5-921B-0623F675E0EC}" type="datetimeFigureOut">
              <a:rPr lang="en-GB" smtClean="0"/>
              <a:t>07/02/2023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425571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2AED9-E1E6-41E5-921B-0623F675E0EC}"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145963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2AED9-E1E6-41E5-921B-0623F675E0EC}"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340319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2AED9-E1E6-41E5-921B-0623F675E0EC}" type="datetimeFigureOut">
              <a:rPr lang="en-GB" smtClean="0"/>
              <a:t>07/02/2023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E5CCC-CDB1-485B-AA34-4095DF7DB6A7}" type="slidenum">
              <a:rPr lang="en-GB" smtClean="0"/>
              <a:t>‹#›</a:t>
            </a:fld>
            <a:endParaRPr lang="en-GB"/>
          </a:p>
        </p:txBody>
      </p:sp>
    </p:spTree>
    <p:extLst>
      <p:ext uri="{BB962C8B-B14F-4D97-AF65-F5344CB8AC3E}">
        <p14:creationId xmlns:p14="http://schemas.microsoft.com/office/powerpoint/2010/main" val="2283053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D4D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7006" y="2874816"/>
            <a:ext cx="10517988" cy="1457921"/>
          </a:xfrm>
          <a:solidFill>
            <a:srgbClr val="C4D4DD">
              <a:alpha val="67000"/>
            </a:srgbClr>
          </a:solidFill>
        </p:spPr>
        <p:txBody>
          <a:bodyPr>
            <a:noAutofit/>
          </a:bodyPr>
          <a:lstStyle/>
          <a:p>
            <a:r>
              <a:rPr lang="en-GB" sz="5400" b="1" dirty="0">
                <a:solidFill>
                  <a:schemeClr val="accent5">
                    <a:lumMod val="75000"/>
                  </a:schemeClr>
                </a:solidFill>
              </a:rPr>
              <a:t>Early insights from the Sustainability, Inclusiveness and Governance of Mini-grids in Africa (SIGMA) project</a:t>
            </a:r>
          </a:p>
        </p:txBody>
      </p:sp>
      <p:sp>
        <p:nvSpPr>
          <p:cNvPr id="3" name="Subtitle 2"/>
          <p:cNvSpPr>
            <a:spLocks noGrp="1"/>
          </p:cNvSpPr>
          <p:nvPr>
            <p:ph type="subTitle" idx="1"/>
          </p:nvPr>
        </p:nvSpPr>
        <p:spPr>
          <a:xfrm>
            <a:off x="1828016" y="4593004"/>
            <a:ext cx="9144000" cy="978315"/>
          </a:xfrm>
          <a:solidFill>
            <a:srgbClr val="C4D4DD">
              <a:alpha val="60000"/>
            </a:srgbClr>
          </a:solidFill>
        </p:spPr>
        <p:txBody>
          <a:bodyPr>
            <a:normAutofit lnSpcReduction="10000"/>
          </a:bodyPr>
          <a:lstStyle/>
          <a:p>
            <a:r>
              <a:rPr lang="en-GB" b="1" dirty="0">
                <a:latin typeface="+mj-lt"/>
              </a:rPr>
              <a:t>Presented at the COP27, Sharm El Sheikh, Egypt, Side Event: </a:t>
            </a:r>
            <a:r>
              <a:rPr lang="en-GB" b="1" i="1" dirty="0">
                <a:latin typeface="+mj-lt"/>
              </a:rPr>
              <a:t>Pathways Towards a Renewable Energy Future – Exploring Multiple Opportunities</a:t>
            </a:r>
            <a:r>
              <a:rPr lang="en-GB" b="1" dirty="0">
                <a:latin typeface="+mj-lt"/>
              </a:rPr>
              <a:t>, Monday November 14, 2022</a:t>
            </a:r>
          </a:p>
        </p:txBody>
      </p:sp>
      <p:sp>
        <p:nvSpPr>
          <p:cNvPr id="10" name="AutoShape 4" descr="Home">
            <a:extLst>
              <a:ext uri="{FF2B5EF4-FFF2-40B4-BE49-F238E27FC236}">
                <a16:creationId xmlns:a16="http://schemas.microsoft.com/office/drawing/2014/main" id="{72922D7B-F59D-48A9-847E-0B4043B19C54}"/>
              </a:ext>
            </a:extLst>
          </p:cNvPr>
          <p:cNvSpPr>
            <a:spLocks noChangeAspect="1" noChangeArrowheads="1"/>
          </p:cNvSpPr>
          <p:nvPr/>
        </p:nvSpPr>
        <p:spPr bwMode="auto">
          <a:xfrm>
            <a:off x="8952270" y="1044677"/>
            <a:ext cx="2462982" cy="12560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8EE57C72-FF55-46F0-B1ED-3000BAF1EE87}"/>
              </a:ext>
            </a:extLst>
          </p:cNvPr>
          <p:cNvPicPr>
            <a:picLocks noChangeAspect="1"/>
          </p:cNvPicPr>
          <p:nvPr/>
        </p:nvPicPr>
        <p:blipFill>
          <a:blip r:embed="rId2"/>
          <a:stretch>
            <a:fillRect/>
          </a:stretch>
        </p:blipFill>
        <p:spPr>
          <a:xfrm>
            <a:off x="2674744" y="5831586"/>
            <a:ext cx="6867911" cy="678919"/>
          </a:xfrm>
          <a:prstGeom prst="rect">
            <a:avLst/>
          </a:prstGeom>
        </p:spPr>
      </p:pic>
      <p:pic>
        <p:nvPicPr>
          <p:cNvPr id="11" name="Picture 10" descr="Graphical user interface, application&#10;&#10;Description automatically generated with medium confidence">
            <a:extLst>
              <a:ext uri="{FF2B5EF4-FFF2-40B4-BE49-F238E27FC236}">
                <a16:creationId xmlns:a16="http://schemas.microsoft.com/office/drawing/2014/main" id="{747E0235-BC78-4C0D-A1A0-3133B18B4FD8}"/>
              </a:ext>
            </a:extLst>
          </p:cNvPr>
          <p:cNvPicPr>
            <a:picLocks noChangeAspect="1"/>
          </p:cNvPicPr>
          <p:nvPr/>
        </p:nvPicPr>
        <p:blipFill>
          <a:blip r:embed="rId3"/>
          <a:stretch>
            <a:fillRect/>
          </a:stretch>
        </p:blipFill>
        <p:spPr>
          <a:xfrm>
            <a:off x="2976955" y="25361"/>
            <a:ext cx="6846122" cy="1795782"/>
          </a:xfrm>
          <a:prstGeom prst="rect">
            <a:avLst/>
          </a:prstGeom>
        </p:spPr>
      </p:pic>
    </p:spTree>
    <p:extLst>
      <p:ext uri="{BB962C8B-B14F-4D97-AF65-F5344CB8AC3E}">
        <p14:creationId xmlns:p14="http://schemas.microsoft.com/office/powerpoint/2010/main" val="253371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408E-EB83-2E10-6E2E-2828B29E0585}"/>
              </a:ext>
            </a:extLst>
          </p:cNvPr>
          <p:cNvSpPr>
            <a:spLocks noGrp="1"/>
          </p:cNvSpPr>
          <p:nvPr>
            <p:ph type="title"/>
          </p:nvPr>
        </p:nvSpPr>
        <p:spPr>
          <a:xfrm>
            <a:off x="904602" y="200298"/>
            <a:ext cx="10173010" cy="767442"/>
          </a:xfrm>
        </p:spPr>
        <p:txBody>
          <a:bodyPr anchor="ctr">
            <a:normAutofit/>
          </a:bodyPr>
          <a:lstStyle/>
          <a:p>
            <a:r>
              <a:rPr lang="en-GB" dirty="0"/>
              <a:t>Early insights: Mini-grids in Kenya</a:t>
            </a:r>
          </a:p>
        </p:txBody>
      </p:sp>
      <p:graphicFrame>
        <p:nvGraphicFramePr>
          <p:cNvPr id="5" name="Diagram 4">
            <a:extLst>
              <a:ext uri="{FF2B5EF4-FFF2-40B4-BE49-F238E27FC236}">
                <a16:creationId xmlns:a16="http://schemas.microsoft.com/office/drawing/2014/main" id="{CF2F041A-F8A3-D84A-2F46-FF48FB3AEEC4}"/>
              </a:ext>
            </a:extLst>
          </p:cNvPr>
          <p:cNvGraphicFramePr/>
          <p:nvPr/>
        </p:nvGraphicFramePr>
        <p:xfrm>
          <a:off x="667535" y="967740"/>
          <a:ext cx="11035938" cy="5564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60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408E-EB83-2E10-6E2E-2828B29E0585}"/>
              </a:ext>
            </a:extLst>
          </p:cNvPr>
          <p:cNvSpPr>
            <a:spLocks noGrp="1"/>
          </p:cNvSpPr>
          <p:nvPr>
            <p:ph type="title"/>
          </p:nvPr>
        </p:nvSpPr>
        <p:spPr>
          <a:xfrm>
            <a:off x="1371597" y="348865"/>
            <a:ext cx="10044023" cy="877729"/>
          </a:xfrm>
        </p:spPr>
        <p:txBody>
          <a:bodyPr anchor="ctr">
            <a:normAutofit/>
          </a:bodyPr>
          <a:lstStyle/>
          <a:p>
            <a:r>
              <a:rPr lang="en-GB" sz="4000" dirty="0">
                <a:solidFill>
                  <a:srgbClr val="FFFFFF"/>
                </a:solidFill>
              </a:rPr>
              <a:t>Early </a:t>
            </a:r>
          </a:p>
        </p:txBody>
      </p:sp>
      <p:graphicFrame>
        <p:nvGraphicFramePr>
          <p:cNvPr id="5" name="Diagram 4">
            <a:extLst>
              <a:ext uri="{FF2B5EF4-FFF2-40B4-BE49-F238E27FC236}">
                <a16:creationId xmlns:a16="http://schemas.microsoft.com/office/drawing/2014/main" id="{CF2F041A-F8A3-D84A-2F46-FF48FB3AEEC4}"/>
              </a:ext>
            </a:extLst>
          </p:cNvPr>
          <p:cNvGraphicFramePr/>
          <p:nvPr>
            <p:extLst>
              <p:ext uri="{D42A27DB-BD31-4B8C-83A1-F6EECF244321}">
                <p14:modId xmlns:p14="http://schemas.microsoft.com/office/powerpoint/2010/main" val="320664370"/>
              </p:ext>
            </p:extLst>
          </p:nvPr>
        </p:nvGraphicFramePr>
        <p:xfrm>
          <a:off x="632085" y="1226593"/>
          <a:ext cx="10927829" cy="4562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CBD4C662-DF8A-3967-F6E8-AF3F3A3C7174}"/>
              </a:ext>
            </a:extLst>
          </p:cNvPr>
          <p:cNvSpPr txBox="1">
            <a:spLocks/>
          </p:cNvSpPr>
          <p:nvPr/>
        </p:nvSpPr>
        <p:spPr>
          <a:xfrm>
            <a:off x="1443744" y="212975"/>
            <a:ext cx="10044023"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5">
                    <a:lumMod val="75000"/>
                  </a:schemeClr>
                </a:solidFill>
                <a:latin typeface="+mj-lt"/>
                <a:ea typeface="+mj-ea"/>
                <a:cs typeface="+mj-cs"/>
              </a:defRPr>
            </a:lvl1pPr>
          </a:lstStyle>
          <a:p>
            <a:r>
              <a:rPr lang="en-GB" sz="4000" dirty="0">
                <a:solidFill>
                  <a:schemeClr val="tx1"/>
                </a:solidFill>
              </a:rPr>
              <a:t>Early insights: Mini-grids in Tanzania</a:t>
            </a:r>
          </a:p>
        </p:txBody>
      </p:sp>
    </p:spTree>
    <p:extLst>
      <p:ext uri="{BB962C8B-B14F-4D97-AF65-F5344CB8AC3E}">
        <p14:creationId xmlns:p14="http://schemas.microsoft.com/office/powerpoint/2010/main" val="4261940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408E-EB83-2E10-6E2E-2828B29E0585}"/>
              </a:ext>
            </a:extLst>
          </p:cNvPr>
          <p:cNvSpPr>
            <a:spLocks noGrp="1"/>
          </p:cNvSpPr>
          <p:nvPr>
            <p:ph type="title"/>
          </p:nvPr>
        </p:nvSpPr>
        <p:spPr>
          <a:xfrm>
            <a:off x="1007317" y="314598"/>
            <a:ext cx="10173010" cy="1554480"/>
          </a:xfrm>
        </p:spPr>
        <p:txBody>
          <a:bodyPr anchor="ctr">
            <a:normAutofit/>
          </a:bodyPr>
          <a:lstStyle/>
          <a:p>
            <a:r>
              <a:rPr lang="en-GB" sz="4800" dirty="0"/>
              <a:t>Early insights: Mini-grids in Senegal</a:t>
            </a:r>
          </a:p>
        </p:txBody>
      </p:sp>
      <p:graphicFrame>
        <p:nvGraphicFramePr>
          <p:cNvPr id="5" name="Diagram 4">
            <a:extLst>
              <a:ext uri="{FF2B5EF4-FFF2-40B4-BE49-F238E27FC236}">
                <a16:creationId xmlns:a16="http://schemas.microsoft.com/office/drawing/2014/main" id="{CF2F041A-F8A3-D84A-2F46-FF48FB3AEEC4}"/>
              </a:ext>
            </a:extLst>
          </p:cNvPr>
          <p:cNvGraphicFramePr/>
          <p:nvPr/>
        </p:nvGraphicFramePr>
        <p:xfrm>
          <a:off x="542652" y="1598294"/>
          <a:ext cx="10378440" cy="409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8637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9122-0089-4B93-163E-D798F26D1191}"/>
              </a:ext>
            </a:extLst>
          </p:cNvPr>
          <p:cNvSpPr>
            <a:spLocks noGrp="1"/>
          </p:cNvSpPr>
          <p:nvPr>
            <p:ph type="title"/>
          </p:nvPr>
        </p:nvSpPr>
        <p:spPr/>
        <p:txBody>
          <a:bodyPr/>
          <a:lstStyle/>
          <a:p>
            <a:r>
              <a:rPr lang="en-GB" dirty="0"/>
              <a:t>Reflections on future mini-grids development</a:t>
            </a:r>
          </a:p>
        </p:txBody>
      </p:sp>
      <p:sp>
        <p:nvSpPr>
          <p:cNvPr id="6" name="Content Placeholder 2">
            <a:extLst>
              <a:ext uri="{FF2B5EF4-FFF2-40B4-BE49-F238E27FC236}">
                <a16:creationId xmlns:a16="http://schemas.microsoft.com/office/drawing/2014/main" id="{599A7D51-8A5C-108B-5CD8-E42D121150A4}"/>
              </a:ext>
            </a:extLst>
          </p:cNvPr>
          <p:cNvSpPr>
            <a:spLocks noGrp="1"/>
          </p:cNvSpPr>
          <p:nvPr>
            <p:ph idx="1"/>
          </p:nvPr>
        </p:nvSpPr>
        <p:spPr>
          <a:xfrm>
            <a:off x="838200" y="1465263"/>
            <a:ext cx="10515600" cy="4711700"/>
          </a:xfrm>
        </p:spPr>
        <p:txBody>
          <a:bodyPr/>
          <a:lstStyle/>
          <a:p>
            <a:pPr>
              <a:buFont typeface="Wingdings" panose="05000000000000000000" pitchFamily="2" charset="2"/>
              <a:buChar char="§"/>
            </a:pPr>
            <a:r>
              <a:rPr lang="en-GB" dirty="0"/>
              <a:t>Sustainable mini-grids are hard to find</a:t>
            </a:r>
          </a:p>
          <a:p>
            <a:pPr lvl="1"/>
            <a:r>
              <a:rPr lang="en-GB" dirty="0"/>
              <a:t>Technical, economic, social and governance dimensions not working in harmony</a:t>
            </a:r>
          </a:p>
          <a:p>
            <a:pPr lvl="1"/>
            <a:r>
              <a:rPr lang="en-GB" dirty="0"/>
              <a:t>Pieces of the jig-saw puzzle are still missing</a:t>
            </a:r>
          </a:p>
          <a:p>
            <a:pPr lvl="1"/>
            <a:r>
              <a:rPr lang="en-GB" dirty="0"/>
              <a:t>A whole system approach is still not visible for mini-grid development</a:t>
            </a:r>
          </a:p>
          <a:p>
            <a:pPr>
              <a:buFont typeface="Wingdings" panose="05000000000000000000" pitchFamily="2" charset="2"/>
              <a:buChar char="§"/>
            </a:pPr>
            <a:r>
              <a:rPr lang="en-GB" dirty="0"/>
              <a:t>There is need to continue the conversation on the tension between state vs. market solutions.</a:t>
            </a:r>
          </a:p>
          <a:p>
            <a:pPr>
              <a:buFont typeface="Wingdings" panose="05000000000000000000" pitchFamily="2" charset="2"/>
              <a:buChar char="§"/>
            </a:pPr>
            <a:r>
              <a:rPr lang="en-GB" dirty="0"/>
              <a:t>In all, more research is required on the role of mini-grids in the global goal of expanding energy access.</a:t>
            </a:r>
          </a:p>
          <a:p>
            <a:endParaRPr lang="en-GB" dirty="0"/>
          </a:p>
          <a:p>
            <a:endParaRPr lang="en-GB" dirty="0"/>
          </a:p>
        </p:txBody>
      </p:sp>
    </p:spTree>
    <p:extLst>
      <p:ext uri="{BB962C8B-B14F-4D97-AF65-F5344CB8AC3E}">
        <p14:creationId xmlns:p14="http://schemas.microsoft.com/office/powerpoint/2010/main" val="287179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1177-9E52-FB46-9935-666B6C222D10}"/>
              </a:ext>
            </a:extLst>
          </p:cNvPr>
          <p:cNvSpPr>
            <a:spLocks noGrp="1"/>
          </p:cNvSpPr>
          <p:nvPr>
            <p:ph type="title"/>
          </p:nvPr>
        </p:nvSpPr>
        <p:spPr/>
        <p:txBody>
          <a:bodyPr/>
          <a:lstStyle/>
          <a:p>
            <a:pPr algn="ctr"/>
            <a:r>
              <a:rPr lang="en-US" dirty="0"/>
              <a:t>Thank you for your attention</a:t>
            </a:r>
          </a:p>
        </p:txBody>
      </p:sp>
      <p:sp>
        <p:nvSpPr>
          <p:cNvPr id="3" name="Content Placeholder 2">
            <a:extLst>
              <a:ext uri="{FF2B5EF4-FFF2-40B4-BE49-F238E27FC236}">
                <a16:creationId xmlns:a16="http://schemas.microsoft.com/office/drawing/2014/main" id="{68D5BD2E-3CC3-9B4A-B9F7-0A6355D9038A}"/>
              </a:ext>
            </a:extLst>
          </p:cNvPr>
          <p:cNvSpPr>
            <a:spLocks noGrp="1"/>
          </p:cNvSpPr>
          <p:nvPr>
            <p:ph sz="half" idx="1"/>
          </p:nvPr>
        </p:nvSpPr>
        <p:spPr>
          <a:xfrm>
            <a:off x="838199" y="1825625"/>
            <a:ext cx="9287435" cy="4117975"/>
          </a:xfrm>
        </p:spPr>
        <p:txBody>
          <a:bodyPr>
            <a:normAutofit fontScale="85000" lnSpcReduction="20000"/>
          </a:bodyPr>
          <a:lstStyle/>
          <a:p>
            <a:pPr marL="0" indent="0">
              <a:buNone/>
            </a:pPr>
            <a:endParaRPr lang="en-US" dirty="0"/>
          </a:p>
          <a:p>
            <a:pPr marL="0" indent="0">
              <a:buNone/>
            </a:pPr>
            <a:endParaRPr lang="en-US" dirty="0"/>
          </a:p>
          <a:p>
            <a:pPr marL="0" indent="0" algn="ctr">
              <a:buNone/>
            </a:pPr>
            <a:endParaRPr lang="en-US" b="1" dirty="0">
              <a:latin typeface="+mj-lt"/>
            </a:endParaRPr>
          </a:p>
          <a:p>
            <a:pPr marL="0" indent="0" algn="ctr">
              <a:buNone/>
            </a:pPr>
            <a:r>
              <a:rPr lang="en-US" b="1" dirty="0">
                <a:latin typeface="+mj-lt"/>
              </a:rPr>
              <a:t>Contact:</a:t>
            </a:r>
          </a:p>
          <a:p>
            <a:pPr marL="0" indent="0" algn="ctr">
              <a:buNone/>
            </a:pPr>
            <a:r>
              <a:rPr lang="en-GB" dirty="0">
                <a:solidFill>
                  <a:srgbClr val="000000"/>
                </a:solidFill>
                <a:effectLst/>
                <a:latin typeface="+mj-lt"/>
                <a:ea typeface="Calibri" panose="020F0502020204030204" pitchFamily="34" charset="0"/>
              </a:rPr>
              <a:t>Prof. Subhes Bhattacharyya, Professor of Net Zero Carbon Energy Systems, Centre for Environment and Sustainability, University of Surrey, Guildford, United Kingdom</a:t>
            </a:r>
          </a:p>
          <a:p>
            <a:pPr marL="0" indent="0" algn="ctr">
              <a:buNone/>
            </a:pPr>
            <a:r>
              <a:rPr lang="en-GB" dirty="0">
                <a:solidFill>
                  <a:srgbClr val="000000"/>
                </a:solidFill>
                <a:latin typeface="+mj-lt"/>
                <a:ea typeface="Calibri" panose="020F0502020204030204" pitchFamily="34" charset="0"/>
              </a:rPr>
              <a:t>e</a:t>
            </a:r>
            <a:r>
              <a:rPr lang="en-GB" dirty="0">
                <a:solidFill>
                  <a:srgbClr val="000000"/>
                </a:solidFill>
                <a:effectLst/>
                <a:latin typeface="+mj-lt"/>
                <a:ea typeface="Calibri" panose="020F0502020204030204" pitchFamily="34" charset="0"/>
              </a:rPr>
              <a:t>mail: s.c.bhattacharyya@surrey.ac.uk</a:t>
            </a:r>
            <a:endParaRPr lang="en-NG" dirty="0">
              <a:solidFill>
                <a:srgbClr val="000000"/>
              </a:solidFill>
              <a:effectLst/>
              <a:latin typeface="+mj-lt"/>
              <a:ea typeface="Calibri" panose="020F0502020204030204" pitchFamily="34" charset="0"/>
            </a:endParaRPr>
          </a:p>
          <a:p>
            <a:pPr marL="0" indent="0">
              <a:buNone/>
            </a:pPr>
            <a:endParaRPr lang="en-US" dirty="0"/>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393033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41F5-3178-1F45-E6B1-DDEFE07911E1}"/>
              </a:ext>
            </a:extLst>
          </p:cNvPr>
          <p:cNvSpPr>
            <a:spLocks noGrp="1"/>
          </p:cNvSpPr>
          <p:nvPr>
            <p:ph type="title"/>
          </p:nvPr>
        </p:nvSpPr>
        <p:spPr/>
        <p:txBody>
          <a:bodyPr/>
          <a:lstStyle/>
          <a:p>
            <a:r>
              <a:rPr lang="en-GB" dirty="0"/>
              <a:t>In this presentation</a:t>
            </a:r>
          </a:p>
        </p:txBody>
      </p:sp>
      <p:sp>
        <p:nvSpPr>
          <p:cNvPr id="3" name="Content Placeholder 2">
            <a:extLst>
              <a:ext uri="{FF2B5EF4-FFF2-40B4-BE49-F238E27FC236}">
                <a16:creationId xmlns:a16="http://schemas.microsoft.com/office/drawing/2014/main" id="{97DE2D30-EF71-A78B-D8D1-65756BE960FF}"/>
              </a:ext>
            </a:extLst>
          </p:cNvPr>
          <p:cNvSpPr>
            <a:spLocks noGrp="1"/>
          </p:cNvSpPr>
          <p:nvPr>
            <p:ph idx="1"/>
          </p:nvPr>
        </p:nvSpPr>
        <p:spPr/>
        <p:txBody>
          <a:bodyPr/>
          <a:lstStyle/>
          <a:p>
            <a:pPr>
              <a:buFont typeface="Wingdings" panose="05000000000000000000" pitchFamily="2" charset="2"/>
              <a:buChar char="§"/>
            </a:pPr>
            <a:r>
              <a:rPr lang="en-GB" dirty="0"/>
              <a:t>Project overview, purpose, activities and progress so far</a:t>
            </a:r>
          </a:p>
          <a:p>
            <a:pPr>
              <a:buFont typeface="Wingdings" panose="05000000000000000000" pitchFamily="2" charset="2"/>
              <a:buChar char="§"/>
            </a:pPr>
            <a:r>
              <a:rPr lang="en-GB" dirty="0"/>
              <a:t>Early insights: from literature and fieldworks</a:t>
            </a:r>
          </a:p>
          <a:p>
            <a:pPr>
              <a:buFont typeface="Wingdings" panose="05000000000000000000" pitchFamily="2" charset="2"/>
              <a:buChar char="§"/>
            </a:pPr>
            <a:r>
              <a:rPr lang="en-GB" dirty="0"/>
              <a:t>Reflections on future mini-grid development</a:t>
            </a:r>
          </a:p>
          <a:p>
            <a:pPr marL="0" indent="0">
              <a:buNone/>
            </a:pPr>
            <a:endParaRPr lang="en-GB" dirty="0"/>
          </a:p>
        </p:txBody>
      </p:sp>
    </p:spTree>
    <p:extLst>
      <p:ext uri="{BB962C8B-B14F-4D97-AF65-F5344CB8AC3E}">
        <p14:creationId xmlns:p14="http://schemas.microsoft.com/office/powerpoint/2010/main" val="43818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A05FAB-0E7E-5894-CC48-AF828E59823E}"/>
              </a:ext>
            </a:extLst>
          </p:cNvPr>
          <p:cNvSpPr>
            <a:spLocks noGrp="1"/>
          </p:cNvSpPr>
          <p:nvPr>
            <p:ph type="title"/>
          </p:nvPr>
        </p:nvSpPr>
        <p:spPr>
          <a:xfrm>
            <a:off x="1159933" y="68134"/>
            <a:ext cx="9872134" cy="1193968"/>
          </a:xfrm>
          <a:solidFill>
            <a:srgbClr val="FFFFFF"/>
          </a:solidFill>
          <a:ln w="38100">
            <a:solidFill>
              <a:srgbClr val="7F7F7F"/>
            </a:solidFill>
            <a:miter lim="800000"/>
          </a:ln>
        </p:spPr>
        <p:txBody>
          <a:bodyPr>
            <a:normAutofit/>
          </a:bodyPr>
          <a:lstStyle/>
          <a:p>
            <a:pPr algn="ctr"/>
            <a:r>
              <a:rPr lang="en-GB" sz="3600" dirty="0">
                <a:solidFill>
                  <a:srgbClr val="3F3F3F"/>
                </a:solidFill>
              </a:rPr>
              <a:t>Overview, purpose, activities and progress so far</a:t>
            </a:r>
          </a:p>
        </p:txBody>
      </p:sp>
      <p:cxnSp>
        <p:nvCxnSpPr>
          <p:cNvPr id="11" name="Straight Connector 10">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graphicFrame>
        <p:nvGraphicFramePr>
          <p:cNvPr id="7" name="Table 7">
            <a:extLst>
              <a:ext uri="{FF2B5EF4-FFF2-40B4-BE49-F238E27FC236}">
                <a16:creationId xmlns:a16="http://schemas.microsoft.com/office/drawing/2014/main" id="{FC12E5E2-1229-3D97-B208-371BF2055FF3}"/>
              </a:ext>
            </a:extLst>
          </p:cNvPr>
          <p:cNvGraphicFramePr>
            <a:graphicFrameLocks noGrp="1"/>
          </p:cNvGraphicFramePr>
          <p:nvPr>
            <p:ph sz="half" idx="2"/>
            <p:extLst>
              <p:ext uri="{D42A27DB-BD31-4B8C-83A1-F6EECF244321}">
                <p14:modId xmlns:p14="http://schemas.microsoft.com/office/powerpoint/2010/main" val="1365585360"/>
              </p:ext>
            </p:extLst>
          </p:nvPr>
        </p:nvGraphicFramePr>
        <p:xfrm>
          <a:off x="6934226" y="1340194"/>
          <a:ext cx="2862261" cy="5372134"/>
        </p:xfrm>
        <a:graphic>
          <a:graphicData uri="http://schemas.openxmlformats.org/drawingml/2006/table">
            <a:tbl>
              <a:tblPr firstRow="1" bandRow="1">
                <a:tableStyleId>{5C22544A-7EE6-4342-B048-85BDC9FD1C3A}</a:tableStyleId>
              </a:tblPr>
              <a:tblGrid>
                <a:gridCol w="841841">
                  <a:extLst>
                    <a:ext uri="{9D8B030D-6E8A-4147-A177-3AD203B41FA5}">
                      <a16:colId xmlns:a16="http://schemas.microsoft.com/office/drawing/2014/main" val="1497948642"/>
                    </a:ext>
                  </a:extLst>
                </a:gridCol>
                <a:gridCol w="2020420">
                  <a:extLst>
                    <a:ext uri="{9D8B030D-6E8A-4147-A177-3AD203B41FA5}">
                      <a16:colId xmlns:a16="http://schemas.microsoft.com/office/drawing/2014/main" val="2074624963"/>
                    </a:ext>
                  </a:extLst>
                </a:gridCol>
              </a:tblGrid>
              <a:tr h="611424">
                <a:tc>
                  <a:txBody>
                    <a:bodyPr/>
                    <a:lstStyle/>
                    <a:p>
                      <a:r>
                        <a:rPr lang="en-GB" dirty="0"/>
                        <a:t>Activities</a:t>
                      </a:r>
                    </a:p>
                  </a:txBody>
                  <a:tcPr/>
                </a:tc>
                <a:tc>
                  <a:txBody>
                    <a:bodyPr/>
                    <a:lstStyle/>
                    <a:p>
                      <a:r>
                        <a:rPr lang="en-GB" dirty="0"/>
                        <a:t>Description</a:t>
                      </a:r>
                    </a:p>
                  </a:txBody>
                  <a:tcPr/>
                </a:tc>
                <a:extLst>
                  <a:ext uri="{0D108BD9-81ED-4DB2-BD59-A6C34878D82A}">
                    <a16:rowId xmlns:a16="http://schemas.microsoft.com/office/drawing/2014/main" val="3868241946"/>
                  </a:ext>
                </a:extLst>
              </a:tr>
              <a:tr h="434374">
                <a:tc>
                  <a:txBody>
                    <a:bodyPr/>
                    <a:lstStyle/>
                    <a:p>
                      <a:r>
                        <a:rPr lang="en-GB" dirty="0"/>
                        <a:t>WP1</a:t>
                      </a:r>
                    </a:p>
                  </a:txBody>
                  <a:tcPr/>
                </a:tc>
                <a:tc>
                  <a:txBody>
                    <a:bodyPr/>
                    <a:lstStyle/>
                    <a:p>
                      <a:r>
                        <a:rPr lang="en-GB" dirty="0"/>
                        <a:t>Detailed literature review</a:t>
                      </a:r>
                    </a:p>
                  </a:txBody>
                  <a:tcPr/>
                </a:tc>
                <a:extLst>
                  <a:ext uri="{0D108BD9-81ED-4DB2-BD59-A6C34878D82A}">
                    <a16:rowId xmlns:a16="http://schemas.microsoft.com/office/drawing/2014/main" val="2496425356"/>
                  </a:ext>
                </a:extLst>
              </a:tr>
              <a:tr h="749741">
                <a:tc>
                  <a:txBody>
                    <a:bodyPr/>
                    <a:lstStyle/>
                    <a:p>
                      <a:r>
                        <a:rPr lang="en-GB" dirty="0"/>
                        <a:t>WP2</a:t>
                      </a:r>
                    </a:p>
                  </a:txBody>
                  <a:tcPr/>
                </a:tc>
                <a:tc>
                  <a:txBody>
                    <a:bodyPr/>
                    <a:lstStyle/>
                    <a:p>
                      <a:r>
                        <a:rPr lang="en-GB" dirty="0"/>
                        <a:t>Mini-grid database and current status in case study countries </a:t>
                      </a:r>
                    </a:p>
                  </a:txBody>
                  <a:tcPr/>
                </a:tc>
                <a:extLst>
                  <a:ext uri="{0D108BD9-81ED-4DB2-BD59-A6C34878D82A}">
                    <a16:rowId xmlns:a16="http://schemas.microsoft.com/office/drawing/2014/main" val="3414444750"/>
                  </a:ext>
                </a:extLst>
              </a:tr>
              <a:tr h="434374">
                <a:tc>
                  <a:txBody>
                    <a:bodyPr/>
                    <a:lstStyle/>
                    <a:p>
                      <a:r>
                        <a:rPr lang="en-GB" dirty="0"/>
                        <a:t>WP3</a:t>
                      </a:r>
                    </a:p>
                  </a:txBody>
                  <a:tcPr/>
                </a:tc>
                <a:tc>
                  <a:txBody>
                    <a:bodyPr/>
                    <a:lstStyle/>
                    <a:p>
                      <a:r>
                        <a:rPr lang="en-GB" dirty="0"/>
                        <a:t>Sustainability analysis of mini-grids</a:t>
                      </a:r>
                    </a:p>
                  </a:txBody>
                  <a:tcPr/>
                </a:tc>
                <a:extLst>
                  <a:ext uri="{0D108BD9-81ED-4DB2-BD59-A6C34878D82A}">
                    <a16:rowId xmlns:a16="http://schemas.microsoft.com/office/drawing/2014/main" val="3509319695"/>
                  </a:ext>
                </a:extLst>
              </a:tr>
              <a:tr h="434374">
                <a:tc>
                  <a:txBody>
                    <a:bodyPr/>
                    <a:lstStyle/>
                    <a:p>
                      <a:r>
                        <a:rPr lang="en-GB" dirty="0"/>
                        <a:t>WP4</a:t>
                      </a:r>
                    </a:p>
                  </a:txBody>
                  <a:tcPr/>
                </a:tc>
                <a:tc>
                  <a:txBody>
                    <a:bodyPr/>
                    <a:lstStyle/>
                    <a:p>
                      <a:r>
                        <a:rPr lang="en-GB" dirty="0"/>
                        <a:t>Inclusivity analysis</a:t>
                      </a:r>
                    </a:p>
                  </a:txBody>
                  <a:tcPr/>
                </a:tc>
                <a:extLst>
                  <a:ext uri="{0D108BD9-81ED-4DB2-BD59-A6C34878D82A}">
                    <a16:rowId xmlns:a16="http://schemas.microsoft.com/office/drawing/2014/main" val="4072884177"/>
                  </a:ext>
                </a:extLst>
              </a:tr>
              <a:tr h="434374">
                <a:tc>
                  <a:txBody>
                    <a:bodyPr/>
                    <a:lstStyle/>
                    <a:p>
                      <a:r>
                        <a:rPr lang="en-GB" dirty="0"/>
                        <a:t>WP5</a:t>
                      </a:r>
                    </a:p>
                  </a:txBody>
                  <a:tcPr/>
                </a:tc>
                <a:tc>
                  <a:txBody>
                    <a:bodyPr/>
                    <a:lstStyle/>
                    <a:p>
                      <a:r>
                        <a:rPr lang="en-GB" dirty="0"/>
                        <a:t>Governance of mini-grids</a:t>
                      </a:r>
                    </a:p>
                  </a:txBody>
                  <a:tcPr/>
                </a:tc>
                <a:extLst>
                  <a:ext uri="{0D108BD9-81ED-4DB2-BD59-A6C34878D82A}">
                    <a16:rowId xmlns:a16="http://schemas.microsoft.com/office/drawing/2014/main" val="461231734"/>
                  </a:ext>
                </a:extLst>
              </a:tr>
              <a:tr h="434374">
                <a:tc>
                  <a:txBody>
                    <a:bodyPr/>
                    <a:lstStyle/>
                    <a:p>
                      <a:r>
                        <a:rPr lang="en-GB" dirty="0"/>
                        <a:t>WP6</a:t>
                      </a:r>
                    </a:p>
                  </a:txBody>
                  <a:tcPr/>
                </a:tc>
                <a:tc>
                  <a:txBody>
                    <a:bodyPr/>
                    <a:lstStyle/>
                    <a:p>
                      <a:r>
                        <a:rPr lang="en-GB" dirty="0"/>
                        <a:t>Impact, dissemination and outputs</a:t>
                      </a:r>
                    </a:p>
                  </a:txBody>
                  <a:tcPr/>
                </a:tc>
                <a:extLst>
                  <a:ext uri="{0D108BD9-81ED-4DB2-BD59-A6C34878D82A}">
                    <a16:rowId xmlns:a16="http://schemas.microsoft.com/office/drawing/2014/main" val="4135112878"/>
                  </a:ext>
                </a:extLst>
              </a:tr>
            </a:tbl>
          </a:graphicData>
        </a:graphic>
      </p:graphicFrame>
      <p:graphicFrame>
        <p:nvGraphicFramePr>
          <p:cNvPr id="8" name="Table 9">
            <a:extLst>
              <a:ext uri="{FF2B5EF4-FFF2-40B4-BE49-F238E27FC236}">
                <a16:creationId xmlns:a16="http://schemas.microsoft.com/office/drawing/2014/main" id="{28D91051-7A6C-4D49-84A9-DBF24CC34DE3}"/>
              </a:ext>
            </a:extLst>
          </p:cNvPr>
          <p:cNvGraphicFramePr>
            <a:graphicFrameLocks noGrp="1"/>
          </p:cNvGraphicFramePr>
          <p:nvPr>
            <p:extLst>
              <p:ext uri="{D42A27DB-BD31-4B8C-83A1-F6EECF244321}">
                <p14:modId xmlns:p14="http://schemas.microsoft.com/office/powerpoint/2010/main" val="3225167906"/>
              </p:ext>
            </p:extLst>
          </p:nvPr>
        </p:nvGraphicFramePr>
        <p:xfrm>
          <a:off x="3913628" y="1312020"/>
          <a:ext cx="2962261" cy="5492971"/>
        </p:xfrm>
        <a:graphic>
          <a:graphicData uri="http://schemas.openxmlformats.org/drawingml/2006/table">
            <a:tbl>
              <a:tblPr firstRow="1" bandRow="1">
                <a:tableStyleId>{5C22544A-7EE6-4342-B048-85BDC9FD1C3A}</a:tableStyleId>
              </a:tblPr>
              <a:tblGrid>
                <a:gridCol w="2962261">
                  <a:extLst>
                    <a:ext uri="{9D8B030D-6E8A-4147-A177-3AD203B41FA5}">
                      <a16:colId xmlns:a16="http://schemas.microsoft.com/office/drawing/2014/main" val="4102455799"/>
                    </a:ext>
                  </a:extLst>
                </a:gridCol>
              </a:tblGrid>
              <a:tr h="575704">
                <a:tc>
                  <a:txBody>
                    <a:bodyPr/>
                    <a:lstStyle/>
                    <a:p>
                      <a:r>
                        <a:rPr lang="en-GB" dirty="0"/>
                        <a:t>Purpose</a:t>
                      </a:r>
                    </a:p>
                  </a:txBody>
                  <a:tcPr/>
                </a:tc>
                <a:extLst>
                  <a:ext uri="{0D108BD9-81ED-4DB2-BD59-A6C34878D82A}">
                    <a16:rowId xmlns:a16="http://schemas.microsoft.com/office/drawing/2014/main" val="725452864"/>
                  </a:ext>
                </a:extLst>
              </a:tr>
              <a:tr h="1007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Develop an evidence base of mini-grid performance in Africa</a:t>
                      </a:r>
                    </a:p>
                  </a:txBody>
                  <a:tcPr/>
                </a:tc>
                <a:extLst>
                  <a:ext uri="{0D108BD9-81ED-4DB2-BD59-A6C34878D82A}">
                    <a16:rowId xmlns:a16="http://schemas.microsoft.com/office/drawing/2014/main" val="2674619300"/>
                  </a:ext>
                </a:extLst>
              </a:tr>
              <a:tr h="1439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Develop a framework to analyse political economy of energy access and a sustainability framework of mini-grids</a:t>
                      </a:r>
                    </a:p>
                  </a:txBody>
                  <a:tcPr/>
                </a:tc>
                <a:extLst>
                  <a:ext uri="{0D108BD9-81ED-4DB2-BD59-A6C34878D82A}">
                    <a16:rowId xmlns:a16="http://schemas.microsoft.com/office/drawing/2014/main" val="4175808210"/>
                  </a:ext>
                </a:extLst>
              </a:tr>
              <a:tr h="1439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Develop country case studies focusing on sustainability, inclusiveness and governance of mini-grids in four countries</a:t>
                      </a:r>
                    </a:p>
                  </a:txBody>
                  <a:tcPr/>
                </a:tc>
                <a:extLst>
                  <a:ext uri="{0D108BD9-81ED-4DB2-BD59-A6C34878D82A}">
                    <a16:rowId xmlns:a16="http://schemas.microsoft.com/office/drawing/2014/main" val="1742344500"/>
                  </a:ext>
                </a:extLst>
              </a:tr>
              <a:tr h="1007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Develop collaboration, build capacity and disseminate the insights from the project</a:t>
                      </a:r>
                    </a:p>
                  </a:txBody>
                  <a:tcPr/>
                </a:tc>
                <a:extLst>
                  <a:ext uri="{0D108BD9-81ED-4DB2-BD59-A6C34878D82A}">
                    <a16:rowId xmlns:a16="http://schemas.microsoft.com/office/drawing/2014/main" val="2448974338"/>
                  </a:ext>
                </a:extLst>
              </a:tr>
            </a:tbl>
          </a:graphicData>
        </a:graphic>
      </p:graphicFrame>
      <p:graphicFrame>
        <p:nvGraphicFramePr>
          <p:cNvPr id="14" name="Table 14">
            <a:extLst>
              <a:ext uri="{FF2B5EF4-FFF2-40B4-BE49-F238E27FC236}">
                <a16:creationId xmlns:a16="http://schemas.microsoft.com/office/drawing/2014/main" id="{C8A4AC4B-E825-A1E3-0EFC-63F4715ACE38}"/>
              </a:ext>
            </a:extLst>
          </p:cNvPr>
          <p:cNvGraphicFramePr>
            <a:graphicFrameLocks noGrp="1"/>
          </p:cNvGraphicFramePr>
          <p:nvPr>
            <p:extLst>
              <p:ext uri="{D42A27DB-BD31-4B8C-83A1-F6EECF244321}">
                <p14:modId xmlns:p14="http://schemas.microsoft.com/office/powerpoint/2010/main" val="3340780221"/>
              </p:ext>
            </p:extLst>
          </p:nvPr>
        </p:nvGraphicFramePr>
        <p:xfrm>
          <a:off x="9854824" y="1340193"/>
          <a:ext cx="2162165" cy="4910905"/>
        </p:xfrm>
        <a:graphic>
          <a:graphicData uri="http://schemas.openxmlformats.org/drawingml/2006/table">
            <a:tbl>
              <a:tblPr firstRow="1" bandRow="1">
                <a:tableStyleId>{5C22544A-7EE6-4342-B048-85BDC9FD1C3A}</a:tableStyleId>
              </a:tblPr>
              <a:tblGrid>
                <a:gridCol w="2162165">
                  <a:extLst>
                    <a:ext uri="{9D8B030D-6E8A-4147-A177-3AD203B41FA5}">
                      <a16:colId xmlns:a16="http://schemas.microsoft.com/office/drawing/2014/main" val="1767988702"/>
                    </a:ext>
                  </a:extLst>
                </a:gridCol>
              </a:tblGrid>
              <a:tr h="430345">
                <a:tc>
                  <a:txBody>
                    <a:bodyPr/>
                    <a:lstStyle/>
                    <a:p>
                      <a:r>
                        <a:rPr lang="en-GB" dirty="0"/>
                        <a:t>Progress so far</a:t>
                      </a:r>
                    </a:p>
                  </a:txBody>
                  <a:tcPr/>
                </a:tc>
                <a:extLst>
                  <a:ext uri="{0D108BD9-81ED-4DB2-BD59-A6C34878D82A}">
                    <a16:rowId xmlns:a16="http://schemas.microsoft.com/office/drawing/2014/main" val="1508150808"/>
                  </a:ext>
                </a:extLst>
              </a:tr>
              <a:tr h="709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Review of literature completed – four draft papers are in various stages of drafting</a:t>
                      </a:r>
                    </a:p>
                  </a:txBody>
                  <a:tcPr/>
                </a:tc>
                <a:extLst>
                  <a:ext uri="{0D108BD9-81ED-4DB2-BD59-A6C34878D82A}">
                    <a16:rowId xmlns:a16="http://schemas.microsoft.com/office/drawing/2014/main" val="63922892"/>
                  </a:ext>
                </a:extLst>
              </a:tr>
              <a:tr h="430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Database of mini-grids – Prepared and updated for case study countries</a:t>
                      </a:r>
                    </a:p>
                  </a:txBody>
                  <a:tcPr/>
                </a:tc>
                <a:extLst>
                  <a:ext uri="{0D108BD9-81ED-4DB2-BD59-A6C34878D82A}">
                    <a16:rowId xmlns:a16="http://schemas.microsoft.com/office/drawing/2014/main" val="1232386479"/>
                  </a:ext>
                </a:extLst>
              </a:tr>
              <a:tr h="430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Fieldwork almost complete and new evidence gathered</a:t>
                      </a:r>
                    </a:p>
                  </a:txBody>
                  <a:tcPr/>
                </a:tc>
                <a:extLst>
                  <a:ext uri="{0D108BD9-81ED-4DB2-BD59-A6C34878D82A}">
                    <a16:rowId xmlns:a16="http://schemas.microsoft.com/office/drawing/2014/main" val="3476163790"/>
                  </a:ext>
                </a:extLst>
              </a:tr>
              <a:tr h="430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Analysis of data and preparation of case studies ongoing </a:t>
                      </a:r>
                    </a:p>
                  </a:txBody>
                  <a:tcPr/>
                </a:tc>
                <a:extLst>
                  <a:ext uri="{0D108BD9-81ED-4DB2-BD59-A6C34878D82A}">
                    <a16:rowId xmlns:a16="http://schemas.microsoft.com/office/drawing/2014/main" val="1410396370"/>
                  </a:ext>
                </a:extLst>
              </a:tr>
            </a:tbl>
          </a:graphicData>
        </a:graphic>
      </p:graphicFrame>
      <p:graphicFrame>
        <p:nvGraphicFramePr>
          <p:cNvPr id="12" name="Table 12">
            <a:extLst>
              <a:ext uri="{FF2B5EF4-FFF2-40B4-BE49-F238E27FC236}">
                <a16:creationId xmlns:a16="http://schemas.microsoft.com/office/drawing/2014/main" id="{343A3646-A092-2B7D-4643-134AABD18784}"/>
              </a:ext>
            </a:extLst>
          </p:cNvPr>
          <p:cNvGraphicFramePr>
            <a:graphicFrameLocks noGrp="1"/>
          </p:cNvGraphicFramePr>
          <p:nvPr>
            <p:extLst>
              <p:ext uri="{D42A27DB-BD31-4B8C-83A1-F6EECF244321}">
                <p14:modId xmlns:p14="http://schemas.microsoft.com/office/powerpoint/2010/main" val="202264565"/>
              </p:ext>
            </p:extLst>
          </p:nvPr>
        </p:nvGraphicFramePr>
        <p:xfrm>
          <a:off x="0" y="1340193"/>
          <a:ext cx="3796954" cy="4742472"/>
        </p:xfrm>
        <a:graphic>
          <a:graphicData uri="http://schemas.openxmlformats.org/drawingml/2006/table">
            <a:tbl>
              <a:tblPr firstRow="1" bandRow="1">
                <a:tableStyleId>{5C22544A-7EE6-4342-B048-85BDC9FD1C3A}</a:tableStyleId>
              </a:tblPr>
              <a:tblGrid>
                <a:gridCol w="3796954">
                  <a:extLst>
                    <a:ext uri="{9D8B030D-6E8A-4147-A177-3AD203B41FA5}">
                      <a16:colId xmlns:a16="http://schemas.microsoft.com/office/drawing/2014/main" val="1713106816"/>
                    </a:ext>
                  </a:extLst>
                </a:gridCol>
              </a:tblGrid>
              <a:tr h="536232">
                <a:tc>
                  <a:txBody>
                    <a:bodyPr/>
                    <a:lstStyle/>
                    <a:p>
                      <a:r>
                        <a:rPr lang="en-GB" dirty="0"/>
                        <a:t>Overview</a:t>
                      </a:r>
                    </a:p>
                  </a:txBody>
                  <a:tcPr/>
                </a:tc>
                <a:extLst>
                  <a:ext uri="{0D108BD9-81ED-4DB2-BD59-A6C34878D82A}">
                    <a16:rowId xmlns:a16="http://schemas.microsoft.com/office/drawing/2014/main" val="3520941055"/>
                  </a:ext>
                </a:extLst>
              </a:tr>
              <a:tr h="2732399">
                <a:tc>
                  <a:txBody>
                    <a:bodyPr/>
                    <a:lstStyle/>
                    <a:p>
                      <a:r>
                        <a:rPr lang="en-GB" dirty="0"/>
                        <a:t>SIGMA: Sustainability, Inclusiveness and Governance of Mini-grids in Africa</a:t>
                      </a:r>
                    </a:p>
                    <a:p>
                      <a:r>
                        <a:rPr lang="en-GB" dirty="0"/>
                        <a:t>Started on 2</a:t>
                      </a:r>
                      <a:r>
                        <a:rPr lang="en-GB" baseline="30000" dirty="0"/>
                        <a:t>nd</a:t>
                      </a:r>
                      <a:r>
                        <a:rPr lang="en-GB" dirty="0"/>
                        <a:t> March 2020 with an initial duration of 36 months</a:t>
                      </a:r>
                    </a:p>
                    <a:p>
                      <a:r>
                        <a:rPr lang="en-GB" dirty="0"/>
                        <a:t>Multinational team: </a:t>
                      </a:r>
                    </a:p>
                    <a:p>
                      <a:pPr lvl="1"/>
                      <a:r>
                        <a:rPr lang="en-GB" dirty="0"/>
                        <a:t>UK – Surrey, De Montfort and Sussex (+ IDS)</a:t>
                      </a:r>
                    </a:p>
                    <a:p>
                      <a:pPr lvl="1"/>
                      <a:r>
                        <a:rPr lang="en-GB" dirty="0"/>
                        <a:t>International – ICEED (Nigeria), CFIA (Kenya), </a:t>
                      </a:r>
                      <a:r>
                        <a:rPr lang="en-GB" dirty="0" err="1"/>
                        <a:t>TaTeDo</a:t>
                      </a:r>
                      <a:r>
                        <a:rPr lang="en-GB" dirty="0"/>
                        <a:t> (Tanzania), ECREEE and a consultant from Senegal</a:t>
                      </a:r>
                    </a:p>
                    <a:p>
                      <a:r>
                        <a:rPr lang="en-GB" dirty="0"/>
                        <a:t>Advisory Board Chaired by </a:t>
                      </a:r>
                      <a:r>
                        <a:rPr lang="en-GB" dirty="0" err="1"/>
                        <a:t>Dr.</a:t>
                      </a:r>
                      <a:r>
                        <a:rPr lang="en-GB" dirty="0"/>
                        <a:t> Sanusi </a:t>
                      </a:r>
                      <a:r>
                        <a:rPr lang="en-GB" dirty="0" err="1"/>
                        <a:t>Ohiare</a:t>
                      </a:r>
                      <a:r>
                        <a:rPr lang="en-GB" dirty="0"/>
                        <a:t>, REA, Nigeria</a:t>
                      </a:r>
                    </a:p>
                    <a:p>
                      <a:r>
                        <a:rPr lang="en-GB" dirty="0"/>
                        <a:t>Impacted by COVID and Funding cuts</a:t>
                      </a:r>
                    </a:p>
                    <a:p>
                      <a:r>
                        <a:rPr lang="en-GB" dirty="0"/>
                        <a:t>Expected completion: August 2023</a:t>
                      </a:r>
                    </a:p>
                  </a:txBody>
                  <a:tcPr/>
                </a:tc>
                <a:extLst>
                  <a:ext uri="{0D108BD9-81ED-4DB2-BD59-A6C34878D82A}">
                    <a16:rowId xmlns:a16="http://schemas.microsoft.com/office/drawing/2014/main" val="3293199542"/>
                  </a:ext>
                </a:extLst>
              </a:tr>
            </a:tbl>
          </a:graphicData>
        </a:graphic>
      </p:graphicFrame>
    </p:spTree>
    <p:extLst>
      <p:ext uri="{BB962C8B-B14F-4D97-AF65-F5344CB8AC3E}">
        <p14:creationId xmlns:p14="http://schemas.microsoft.com/office/powerpoint/2010/main" val="4771224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6009B-7CC3-6028-0138-D06F4EF8E1FE}"/>
              </a:ext>
            </a:extLst>
          </p:cNvPr>
          <p:cNvSpPr>
            <a:spLocks noGrp="1"/>
          </p:cNvSpPr>
          <p:nvPr>
            <p:ph type="title"/>
          </p:nvPr>
        </p:nvSpPr>
        <p:spPr/>
        <p:txBody>
          <a:bodyPr/>
          <a:lstStyle/>
          <a:p>
            <a:r>
              <a:rPr lang="en-GB" dirty="0"/>
              <a:t>Early insights from the technical literature</a:t>
            </a:r>
          </a:p>
        </p:txBody>
      </p:sp>
      <p:sp>
        <p:nvSpPr>
          <p:cNvPr id="3" name="Content Placeholder 2">
            <a:extLst>
              <a:ext uri="{FF2B5EF4-FFF2-40B4-BE49-F238E27FC236}">
                <a16:creationId xmlns:a16="http://schemas.microsoft.com/office/drawing/2014/main" id="{7F7103F6-BC83-E262-4460-4594E432F878}"/>
              </a:ext>
            </a:extLst>
          </p:cNvPr>
          <p:cNvSpPr>
            <a:spLocks noGrp="1"/>
          </p:cNvSpPr>
          <p:nvPr>
            <p:ph idx="1"/>
          </p:nvPr>
        </p:nvSpPr>
        <p:spPr/>
        <p:txBody>
          <a:bodyPr>
            <a:normAutofit fontScale="85000" lnSpcReduction="20000"/>
          </a:bodyPr>
          <a:lstStyle/>
          <a:p>
            <a:pPr>
              <a:buFont typeface="Wingdings" panose="05000000000000000000" pitchFamily="2" charset="2"/>
              <a:buChar char="§"/>
            </a:pPr>
            <a:r>
              <a:rPr lang="en-GB" dirty="0"/>
              <a:t>Design stage introduces strong path dependence to technical sustainability of mini-grids</a:t>
            </a:r>
          </a:p>
          <a:p>
            <a:pPr lvl="1">
              <a:buFont typeface="Wingdings" panose="05000000000000000000" pitchFamily="2" charset="2"/>
              <a:buChar char="§"/>
            </a:pPr>
            <a:r>
              <a:rPr lang="en-GB" dirty="0"/>
              <a:t>Appropriate technology choice, plant sizing, and equipment quality are major influencers</a:t>
            </a:r>
          </a:p>
          <a:p>
            <a:pPr>
              <a:buFont typeface="Wingdings" panose="05000000000000000000" pitchFamily="2" charset="2"/>
              <a:buChar char="§"/>
            </a:pPr>
            <a:r>
              <a:rPr lang="en-GB" dirty="0"/>
              <a:t>Operating stage is affected by several factors</a:t>
            </a:r>
          </a:p>
          <a:p>
            <a:pPr lvl="1">
              <a:buFont typeface="Wingdings" panose="05000000000000000000" pitchFamily="2" charset="2"/>
              <a:buChar char="§"/>
            </a:pPr>
            <a:r>
              <a:rPr lang="en-GB" dirty="0"/>
              <a:t>User behaviour (technology acceptance, user satisfaction, cooperation or not)</a:t>
            </a:r>
          </a:p>
          <a:p>
            <a:pPr lvl="1">
              <a:buFont typeface="Wingdings" panose="05000000000000000000" pitchFamily="2" charset="2"/>
              <a:buChar char="§"/>
            </a:pPr>
            <a:r>
              <a:rPr lang="en-GB" dirty="0"/>
              <a:t>Operator behaviour (compliance with safety, reliability and maintenance guidelines)</a:t>
            </a:r>
          </a:p>
          <a:p>
            <a:pPr lvl="1">
              <a:buFont typeface="Wingdings" panose="05000000000000000000" pitchFamily="2" charset="2"/>
              <a:buChar char="§"/>
            </a:pPr>
            <a:r>
              <a:rPr lang="en-GB" dirty="0"/>
              <a:t>Natural calamities and other uncertainties</a:t>
            </a:r>
          </a:p>
          <a:p>
            <a:pPr lvl="1">
              <a:buFont typeface="Wingdings" panose="05000000000000000000" pitchFamily="2" charset="2"/>
              <a:buChar char="§"/>
            </a:pPr>
            <a:r>
              <a:rPr lang="en-GB" dirty="0"/>
              <a:t>Training and capacity issues</a:t>
            </a:r>
          </a:p>
          <a:p>
            <a:pPr>
              <a:buFont typeface="Wingdings" panose="05000000000000000000" pitchFamily="2" charset="2"/>
              <a:buChar char="§"/>
            </a:pPr>
            <a:r>
              <a:rPr lang="en-GB" dirty="0"/>
              <a:t>Long-term issues</a:t>
            </a:r>
          </a:p>
          <a:p>
            <a:pPr lvl="1">
              <a:buFont typeface="Wingdings" panose="05000000000000000000" pitchFamily="2" charset="2"/>
              <a:buChar char="§"/>
            </a:pPr>
            <a:r>
              <a:rPr lang="en-GB" dirty="0"/>
              <a:t>Demand growth;</a:t>
            </a:r>
          </a:p>
          <a:p>
            <a:pPr lvl="1">
              <a:buFont typeface="Wingdings" panose="05000000000000000000" pitchFamily="2" charset="2"/>
              <a:buChar char="§"/>
            </a:pPr>
            <a:r>
              <a:rPr lang="en-GB" dirty="0"/>
              <a:t>Threat of grid extension</a:t>
            </a:r>
          </a:p>
          <a:p>
            <a:pPr>
              <a:buFont typeface="Wingdings" panose="05000000000000000000" pitchFamily="2" charset="2"/>
              <a:buChar char="§"/>
            </a:pPr>
            <a:r>
              <a:rPr lang="en-GB" dirty="0"/>
              <a:t>Mitigation measures include</a:t>
            </a:r>
          </a:p>
          <a:p>
            <a:pPr lvl="1">
              <a:buFont typeface="Wingdings" panose="05000000000000000000" pitchFamily="2" charset="2"/>
              <a:buChar char="§"/>
            </a:pPr>
            <a:r>
              <a:rPr lang="en-GB" dirty="0"/>
              <a:t>Capacity building and training</a:t>
            </a:r>
          </a:p>
          <a:p>
            <a:pPr lvl="1">
              <a:buFont typeface="Wingdings" panose="05000000000000000000" pitchFamily="2" charset="2"/>
              <a:buChar char="§"/>
            </a:pPr>
            <a:r>
              <a:rPr lang="en-GB" dirty="0"/>
              <a:t>Early engagement with users for better buy-ins;</a:t>
            </a:r>
          </a:p>
          <a:p>
            <a:pPr lvl="1">
              <a:buFont typeface="Wingdings" panose="05000000000000000000" pitchFamily="2" charset="2"/>
              <a:buChar char="§"/>
            </a:pPr>
            <a:r>
              <a:rPr lang="en-GB" dirty="0"/>
              <a:t>Better operating practices</a:t>
            </a:r>
          </a:p>
          <a:p>
            <a:pPr lvl="1"/>
            <a:endParaRPr lang="en-GB" dirty="0"/>
          </a:p>
        </p:txBody>
      </p:sp>
    </p:spTree>
    <p:extLst>
      <p:ext uri="{BB962C8B-B14F-4D97-AF65-F5344CB8AC3E}">
        <p14:creationId xmlns:p14="http://schemas.microsoft.com/office/powerpoint/2010/main" val="272978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F0FD0-5FBF-91EF-F8B4-55FCAA044883}"/>
              </a:ext>
            </a:extLst>
          </p:cNvPr>
          <p:cNvSpPr>
            <a:spLocks noGrp="1"/>
          </p:cNvSpPr>
          <p:nvPr>
            <p:ph type="title"/>
          </p:nvPr>
        </p:nvSpPr>
        <p:spPr/>
        <p:txBody>
          <a:bodyPr/>
          <a:lstStyle/>
          <a:p>
            <a:r>
              <a:rPr lang="en-GB" dirty="0"/>
              <a:t>Early insights from the economic literature</a:t>
            </a:r>
          </a:p>
        </p:txBody>
      </p:sp>
      <p:sp>
        <p:nvSpPr>
          <p:cNvPr id="3" name="Content Placeholder 2">
            <a:extLst>
              <a:ext uri="{FF2B5EF4-FFF2-40B4-BE49-F238E27FC236}">
                <a16:creationId xmlns:a16="http://schemas.microsoft.com/office/drawing/2014/main" id="{79FFB99E-E97D-E532-867F-645DD744DE1B}"/>
              </a:ext>
            </a:extLst>
          </p:cNvPr>
          <p:cNvSpPr>
            <a:spLocks noGrp="1"/>
          </p:cNvSpPr>
          <p:nvPr>
            <p:ph idx="1"/>
          </p:nvPr>
        </p:nvSpPr>
        <p:spPr/>
        <p:txBody>
          <a:bodyPr>
            <a:normAutofit fontScale="85000" lnSpcReduction="10000"/>
          </a:bodyPr>
          <a:lstStyle/>
          <a:p>
            <a:pPr>
              <a:buFont typeface="Wingdings" panose="05000000000000000000" pitchFamily="2" charset="2"/>
              <a:buChar char="§"/>
            </a:pPr>
            <a:r>
              <a:rPr lang="en-US" sz="2800" dirty="0">
                <a:latin typeface="+mj-lt"/>
              </a:rPr>
              <a:t>Evidence of strong financial sustainability is scarce, with just a handful of examples (i.e., </a:t>
            </a:r>
            <a:r>
              <a:rPr lang="en-US" sz="2800" dirty="0" err="1">
                <a:latin typeface="+mj-lt"/>
              </a:rPr>
              <a:t>Powerhive</a:t>
            </a:r>
            <a:r>
              <a:rPr lang="en-US" sz="2800" dirty="0">
                <a:latin typeface="+mj-lt"/>
              </a:rPr>
              <a:t> in Kenya, private mini-grids in Uttar Pradesh)</a:t>
            </a:r>
          </a:p>
          <a:p>
            <a:pPr>
              <a:buFont typeface="Wingdings" panose="05000000000000000000" pitchFamily="2" charset="2"/>
              <a:buChar char="§"/>
            </a:pPr>
            <a:r>
              <a:rPr lang="en-US" sz="2800" dirty="0">
                <a:latin typeface="+mj-lt"/>
              </a:rPr>
              <a:t>More abundant evidence of financial sustainability when capital costs are subsidized and tariffs cover O&amp;M, replacement and expansion costs (in Cote d’Ivoire, Sierra Leone, Nigeria, Tanzania, Kenya, India, Nepal, Bangladesh, Peru). </a:t>
            </a:r>
          </a:p>
          <a:p>
            <a:pPr>
              <a:buFont typeface="Wingdings" panose="05000000000000000000" pitchFamily="2" charset="2"/>
              <a:buChar char="§"/>
            </a:pPr>
            <a:r>
              <a:rPr lang="en-NZ" sz="2800" dirty="0">
                <a:latin typeface="+mj-lt"/>
              </a:rPr>
              <a:t>Affordability of mini-grids is </a:t>
            </a:r>
            <a:r>
              <a:rPr lang="en-NZ" sz="2800" b="1" dirty="0">
                <a:latin typeface="+mj-lt"/>
              </a:rPr>
              <a:t>low</a:t>
            </a:r>
            <a:r>
              <a:rPr lang="en-NZ" sz="2800" dirty="0">
                <a:latin typeface="+mj-lt"/>
              </a:rPr>
              <a:t>, considering customer’s ability to pay for its actual costs</a:t>
            </a:r>
          </a:p>
          <a:p>
            <a:pPr>
              <a:buFont typeface="Wingdings" panose="05000000000000000000" pitchFamily="2" charset="2"/>
              <a:buChar char="§"/>
            </a:pPr>
            <a:r>
              <a:rPr lang="en-NZ" sz="2800" dirty="0">
                <a:latin typeface="+mj-lt"/>
              </a:rPr>
              <a:t>Affordability is </a:t>
            </a:r>
            <a:r>
              <a:rPr lang="en-NZ" sz="2800" b="1" dirty="0">
                <a:latin typeface="+mj-lt"/>
              </a:rPr>
              <a:t>low </a:t>
            </a:r>
            <a:r>
              <a:rPr lang="en-NZ" sz="2800" dirty="0">
                <a:latin typeface="+mj-lt"/>
              </a:rPr>
              <a:t>for the individual consumer as compared to the main grid.</a:t>
            </a:r>
          </a:p>
          <a:p>
            <a:pPr>
              <a:buFont typeface="Wingdings" panose="05000000000000000000" pitchFamily="2" charset="2"/>
              <a:buChar char="§"/>
            </a:pPr>
            <a:r>
              <a:rPr lang="en-NZ" sz="2800" dirty="0">
                <a:latin typeface="+mj-lt"/>
              </a:rPr>
              <a:t>A strong and consistent conclusion in the literature is that </a:t>
            </a:r>
            <a:r>
              <a:rPr lang="en-NZ" sz="2800" b="1" dirty="0">
                <a:latin typeface="+mj-lt"/>
              </a:rPr>
              <a:t>subsidies are essential </a:t>
            </a:r>
            <a:r>
              <a:rPr lang="en-NZ" sz="2800" dirty="0">
                <a:latin typeface="+mj-lt"/>
              </a:rPr>
              <a:t>for affordability and equity reasons.</a:t>
            </a:r>
          </a:p>
          <a:p>
            <a:pPr>
              <a:buFont typeface="Wingdings" panose="05000000000000000000" pitchFamily="2" charset="2"/>
              <a:buChar char="§"/>
            </a:pPr>
            <a:r>
              <a:rPr lang="en-GB" sz="2800" b="0" dirty="0">
                <a:effectLst/>
                <a:latin typeface="+mj-lt"/>
              </a:rPr>
              <a:t>The evidence is strong in suggesting that the role of the utility model is essential to provide electricity access to low-income communities. As a result, state-owned mini-grids are relatively common in SSA.</a:t>
            </a:r>
            <a:endParaRPr lang="en-NZ" sz="2800" dirty="0">
              <a:latin typeface="+mj-lt"/>
            </a:endParaRPr>
          </a:p>
          <a:p>
            <a:endParaRPr lang="en-GB" dirty="0"/>
          </a:p>
        </p:txBody>
      </p:sp>
    </p:spTree>
    <p:extLst>
      <p:ext uri="{BB962C8B-B14F-4D97-AF65-F5344CB8AC3E}">
        <p14:creationId xmlns:p14="http://schemas.microsoft.com/office/powerpoint/2010/main" val="283733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5793-6BC8-50F2-2A0D-32FA39C14ACE}"/>
              </a:ext>
            </a:extLst>
          </p:cNvPr>
          <p:cNvSpPr>
            <a:spLocks noGrp="1"/>
          </p:cNvSpPr>
          <p:nvPr>
            <p:ph type="title"/>
          </p:nvPr>
        </p:nvSpPr>
        <p:spPr/>
        <p:txBody>
          <a:bodyPr/>
          <a:lstStyle/>
          <a:p>
            <a:r>
              <a:rPr lang="de-DE" dirty="0"/>
              <a:t>Early insights from the literature on inclusiveness</a:t>
            </a:r>
            <a:endParaRPr lang="en-GB" dirty="0"/>
          </a:p>
        </p:txBody>
      </p:sp>
      <p:sp>
        <p:nvSpPr>
          <p:cNvPr id="6" name="Content Placeholder 2">
            <a:extLst>
              <a:ext uri="{FF2B5EF4-FFF2-40B4-BE49-F238E27FC236}">
                <a16:creationId xmlns:a16="http://schemas.microsoft.com/office/drawing/2014/main" id="{7894548D-7130-6332-3E93-3749B24B7D14}"/>
              </a:ext>
            </a:extLst>
          </p:cNvPr>
          <p:cNvSpPr>
            <a:spLocks noGrp="1"/>
          </p:cNvSpPr>
          <p:nvPr>
            <p:ph idx="1"/>
          </p:nvPr>
        </p:nvSpPr>
        <p:spPr>
          <a:xfrm>
            <a:off x="838200" y="1465263"/>
            <a:ext cx="10515600" cy="4711700"/>
          </a:xfrm>
        </p:spPr>
        <p:txBody>
          <a:bodyPr/>
          <a:lstStyle/>
          <a:p>
            <a:pPr>
              <a:buFont typeface="Wingdings" panose="05000000000000000000" pitchFamily="2" charset="2"/>
              <a:buChar char="§"/>
            </a:pPr>
            <a:r>
              <a:rPr lang="de-DE" sz="2000" dirty="0"/>
              <a:t>Social sustainability entails c</a:t>
            </a:r>
            <a:r>
              <a:rPr lang="en-US" sz="2000" dirty="0" err="1">
                <a:solidFill>
                  <a:srgbClr val="0070C0"/>
                </a:solidFill>
                <a:latin typeface="Calibri" panose="020F0502020204030204" pitchFamily="34" charset="0"/>
                <a:ea typeface="Calibri" panose="020F0502020204030204" pitchFamily="34" charset="0"/>
                <a:cs typeface="Arial" panose="020B0604020202020204" pitchFamily="34" charset="0"/>
              </a:rPr>
              <a:t>ommunity</a:t>
            </a:r>
            <a:r>
              <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rPr>
              <a:t> empowerment, inclusion, and governance</a:t>
            </a:r>
            <a:r>
              <a:rPr lang="en-US" sz="2000" dirty="0">
                <a:latin typeface="Calibri" panose="020F0502020204030204" pitchFamily="34" charset="0"/>
                <a:ea typeface="Calibri" panose="020F0502020204030204" pitchFamily="34" charset="0"/>
                <a:cs typeface="Arial" panose="020B0604020202020204" pitchFamily="34" charset="0"/>
              </a:rPr>
              <a:t>, taking into account the issues of </a:t>
            </a:r>
            <a:r>
              <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rPr>
              <a:t>community participation</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rPr>
              <a:t>the reduction of social vulnerability </a:t>
            </a:r>
            <a:r>
              <a:rPr lang="en-US" sz="2000" dirty="0">
                <a:latin typeface="Calibri" panose="020F0502020204030204" pitchFamily="34" charset="0"/>
                <a:ea typeface="Calibri" panose="020F0502020204030204" pitchFamily="34" charset="0"/>
                <a:cs typeface="Arial" panose="020B0604020202020204" pitchFamily="34" charset="0"/>
              </a:rPr>
              <a:t>through improving health </a:t>
            </a:r>
            <a:r>
              <a:rPr lang="en-US" sz="2000" dirty="0">
                <a:latin typeface="Calibri" panose="020F0502020204030204" pitchFamily="34" charset="0"/>
                <a:cs typeface="Arial" panose="020B0604020202020204" pitchFamily="34" charset="0"/>
              </a:rPr>
              <a:t>and education outcomes, </a:t>
            </a:r>
            <a:r>
              <a:rPr lang="en-US" sz="2000" dirty="0">
                <a:solidFill>
                  <a:srgbClr val="0070C0"/>
                </a:solidFill>
                <a:latin typeface="Calibri" panose="020F0502020204030204" pitchFamily="34" charset="0"/>
                <a:cs typeface="Arial" panose="020B0604020202020204" pitchFamily="34" charset="0"/>
              </a:rPr>
              <a:t>promoting equity in energy access</a:t>
            </a:r>
            <a:r>
              <a:rPr lang="en-US" sz="2000" dirty="0">
                <a:latin typeface="Calibri" panose="020F0502020204030204" pitchFamily="34" charset="0"/>
                <a:cs typeface="Arial" panose="020B0604020202020204" pitchFamily="34" charset="0"/>
              </a:rPr>
              <a:t>, and </a:t>
            </a:r>
            <a:r>
              <a:rPr lang="en-US" sz="2000" dirty="0">
                <a:solidFill>
                  <a:srgbClr val="0070C0"/>
                </a:solidFill>
                <a:latin typeface="Calibri" panose="020F0502020204030204" pitchFamily="34" charset="0"/>
                <a:cs typeface="Arial" panose="020B0604020202020204" pitchFamily="34" charset="0"/>
              </a:rPr>
              <a:t>strengthening requisite institutions </a:t>
            </a:r>
          </a:p>
          <a:p>
            <a:pPr>
              <a:buFont typeface="Wingdings" panose="05000000000000000000" pitchFamily="2" charset="2"/>
              <a:buChar char="§"/>
            </a:pPr>
            <a:r>
              <a:rPr lang="en-GB" sz="2000" dirty="0"/>
              <a:t>Inclusiveness during minigrid development:</a:t>
            </a:r>
          </a:p>
          <a:p>
            <a:pPr lvl="1">
              <a:buFont typeface="Wingdings" panose="05000000000000000000" pitchFamily="2" charset="2"/>
              <a:buChar char="§"/>
            </a:pPr>
            <a:r>
              <a:rPr lang="en-GB" sz="1800" dirty="0"/>
              <a:t>There is a lack of clear and inclusive electrification planning, which affects distribution of minigrid projects</a:t>
            </a:r>
          </a:p>
          <a:p>
            <a:pPr lvl="1">
              <a:buFont typeface="Wingdings" panose="05000000000000000000" pitchFamily="2" charset="2"/>
              <a:buChar char="§"/>
            </a:pPr>
            <a:r>
              <a:rPr lang="en-US" sz="1800" dirty="0">
                <a:solidFill>
                  <a:srgbClr val="404040"/>
                </a:solidFill>
                <a:ea typeface="Times New Roman" panose="02020603050405020304" pitchFamily="18" charset="0"/>
                <a:cs typeface="Times New Roman" panose="02020603050405020304" pitchFamily="18" charset="0"/>
              </a:rPr>
              <a:t>In some developments, </a:t>
            </a:r>
            <a:r>
              <a:rPr lang="en-US" sz="1800" dirty="0">
                <a:solidFill>
                  <a:srgbClr val="0070C0"/>
                </a:solidFill>
                <a:ea typeface="Times New Roman" panose="02020603050405020304" pitchFamily="18" charset="0"/>
                <a:cs typeface="Times New Roman" panose="02020603050405020304" pitchFamily="18" charset="0"/>
              </a:rPr>
              <a:t>none of the communities participated in the decision making about the design of the systems</a:t>
            </a:r>
            <a:r>
              <a:rPr lang="en-US" sz="1800" dirty="0">
                <a:solidFill>
                  <a:srgbClr val="404040"/>
                </a:solidFill>
                <a:ea typeface="Times New Roman" panose="02020603050405020304" pitchFamily="18" charset="0"/>
                <a:cs typeface="Times New Roman" panose="02020603050405020304" pitchFamily="18" charset="0"/>
              </a:rPr>
              <a:t>. Uninvolved users often do not develop a sense of identification with technology.</a:t>
            </a:r>
            <a:endParaRPr lang="en-GB" sz="1800" dirty="0">
              <a:ea typeface="Calibri" panose="020F0502020204030204" pitchFamily="34" charset="0"/>
              <a:cs typeface="Arial" panose="020B0604020202020204" pitchFamily="34" charset="0"/>
            </a:endParaRPr>
          </a:p>
          <a:p>
            <a:pPr lvl="1">
              <a:buFont typeface="Wingdings" panose="05000000000000000000" pitchFamily="2" charset="2"/>
              <a:buChar char="§"/>
            </a:pPr>
            <a:r>
              <a:rPr lang="en-GB" sz="1800" dirty="0"/>
              <a:t>In operations and maintenance, communities often participate through employment. O&amp;M is often outsourced to private companies</a:t>
            </a:r>
          </a:p>
          <a:p>
            <a:pPr lvl="1">
              <a:buFont typeface="Wingdings" panose="05000000000000000000" pitchFamily="2" charset="2"/>
              <a:buChar char="§"/>
            </a:pPr>
            <a:r>
              <a:rPr lang="en-US" sz="1800" dirty="0">
                <a:solidFill>
                  <a:srgbClr val="0070C0"/>
                </a:solidFill>
                <a:ea typeface="Calibri" panose="020F0502020204030204" pitchFamily="34" charset="0"/>
              </a:rPr>
              <a:t>active community involvement </a:t>
            </a:r>
            <a:r>
              <a:rPr lang="en-US" sz="1800" dirty="0">
                <a:ea typeface="Calibri" panose="020F0502020204030204" pitchFamily="34" charset="0"/>
              </a:rPr>
              <a:t>in managing the energy intervention and crafting local forms of governance </a:t>
            </a:r>
            <a:r>
              <a:rPr lang="en-US" sz="1800" dirty="0">
                <a:solidFill>
                  <a:srgbClr val="0070C0"/>
                </a:solidFill>
                <a:ea typeface="Calibri" panose="020F0502020204030204" pitchFamily="34" charset="0"/>
              </a:rPr>
              <a:t>can lead to more inclusive institutional arrangements</a:t>
            </a:r>
            <a:r>
              <a:rPr lang="en-US" sz="1800" dirty="0">
                <a:ea typeface="Calibri" panose="020F0502020204030204" pitchFamily="34" charset="0"/>
              </a:rPr>
              <a:t>, capable to promptly adapt to local realities and respond to upcoming issues</a:t>
            </a:r>
          </a:p>
          <a:p>
            <a:pPr lvl="1">
              <a:buFont typeface="Wingdings" panose="05000000000000000000" pitchFamily="2" charset="2"/>
              <a:buChar char="§"/>
            </a:pPr>
            <a:r>
              <a:rPr lang="en-US" sz="1800" dirty="0">
                <a:solidFill>
                  <a:srgbClr val="0070C0"/>
                </a:solidFill>
                <a:ea typeface="Calibri" panose="020F0502020204030204" pitchFamily="34" charset="0"/>
              </a:rPr>
              <a:t>Local knowledge of </a:t>
            </a:r>
            <a:r>
              <a:rPr lang="en-US" sz="1800" dirty="0">
                <a:solidFill>
                  <a:srgbClr val="0070C0"/>
                </a:solidFill>
              </a:rPr>
              <a:t>energy matters a hinderance to community participation</a:t>
            </a:r>
          </a:p>
          <a:p>
            <a:pPr lvl="3">
              <a:buFont typeface="Wingdings" panose="05000000000000000000" pitchFamily="2" charset="2"/>
              <a:buChar char="§"/>
            </a:pPr>
            <a:r>
              <a:rPr lang="en-US" sz="1600" dirty="0"/>
              <a:t>E.g., in evaluating technologies (solar vs wind vs biomass; Ac vs DC, microgrids vs individual systems)</a:t>
            </a:r>
          </a:p>
          <a:p>
            <a:endParaRPr lang="en-GB" dirty="0"/>
          </a:p>
        </p:txBody>
      </p:sp>
    </p:spTree>
    <p:extLst>
      <p:ext uri="{BB962C8B-B14F-4D97-AF65-F5344CB8AC3E}">
        <p14:creationId xmlns:p14="http://schemas.microsoft.com/office/powerpoint/2010/main" val="1655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D7CF-4EA3-0CA8-1303-F6D0153A15E0}"/>
              </a:ext>
            </a:extLst>
          </p:cNvPr>
          <p:cNvSpPr>
            <a:spLocks noGrp="1"/>
          </p:cNvSpPr>
          <p:nvPr>
            <p:ph type="title"/>
          </p:nvPr>
        </p:nvSpPr>
        <p:spPr>
          <a:xfrm>
            <a:off x="838200" y="166688"/>
            <a:ext cx="10515600" cy="860425"/>
          </a:xfrm>
        </p:spPr>
        <p:txBody>
          <a:bodyPr rtlCol="0"/>
          <a:lstStyle/>
          <a:p>
            <a:pPr algn="ctr" fontAlgn="auto">
              <a:spcAft>
                <a:spcPts val="0"/>
              </a:spcAft>
              <a:defRPr/>
            </a:pPr>
            <a:r>
              <a:rPr lang="en-US" sz="2800" dirty="0"/>
              <a:t>Early insights from the literature on governance: case studies from Kenya, Tanzania, Nigeria and Senegal</a:t>
            </a:r>
            <a:endParaRPr lang="en-GB" sz="2800" dirty="0"/>
          </a:p>
        </p:txBody>
      </p:sp>
      <p:sp>
        <p:nvSpPr>
          <p:cNvPr id="3" name="Content Placeholder 2">
            <a:extLst>
              <a:ext uri="{FF2B5EF4-FFF2-40B4-BE49-F238E27FC236}">
                <a16:creationId xmlns:a16="http://schemas.microsoft.com/office/drawing/2014/main" id="{3E5941C7-1291-9CB8-233E-E5826AC70FC8}"/>
              </a:ext>
            </a:extLst>
          </p:cNvPr>
          <p:cNvSpPr>
            <a:spLocks noGrp="1"/>
          </p:cNvSpPr>
          <p:nvPr>
            <p:ph idx="1"/>
          </p:nvPr>
        </p:nvSpPr>
        <p:spPr>
          <a:xfrm>
            <a:off x="838200" y="1027113"/>
            <a:ext cx="10515600" cy="5103812"/>
          </a:xfrm>
        </p:spPr>
        <p:txBody>
          <a:bodyPr rtlCol="0">
            <a:normAutofit fontScale="25000" lnSpcReduction="20000"/>
          </a:bodyPr>
          <a:lstStyle/>
          <a:p>
            <a:pPr fontAlgn="auto">
              <a:lnSpc>
                <a:spcPct val="120000"/>
              </a:lnSpc>
              <a:spcBef>
                <a:spcPts val="600"/>
              </a:spcBef>
              <a:spcAft>
                <a:spcPts val="600"/>
              </a:spcAft>
              <a:buFont typeface="Wingdings" panose="05000000000000000000" pitchFamily="2" charset="2"/>
              <a:buChar char="§"/>
              <a:defRPr/>
            </a:pPr>
            <a:r>
              <a:rPr lang="en-US" sz="7200" dirty="0"/>
              <a:t>In all four countries, there are tensions between: state and private sector ownership of the electricity sector; centralised and decentralised systems; and priorities for energy access and productive use. </a:t>
            </a:r>
          </a:p>
          <a:p>
            <a:pPr fontAlgn="auto">
              <a:lnSpc>
                <a:spcPct val="120000"/>
              </a:lnSpc>
              <a:spcBef>
                <a:spcPts val="600"/>
              </a:spcBef>
              <a:spcAft>
                <a:spcPts val="600"/>
              </a:spcAft>
              <a:buFont typeface="Wingdings" panose="05000000000000000000" pitchFamily="2" charset="2"/>
              <a:buChar char="§"/>
              <a:defRPr/>
            </a:pPr>
            <a:r>
              <a:rPr lang="en-US" sz="7200" dirty="0"/>
              <a:t>There is conflict of interest between and within national institutions of electricity governance regarding the scale up of mini grids. </a:t>
            </a:r>
          </a:p>
          <a:p>
            <a:pPr fontAlgn="auto">
              <a:lnSpc>
                <a:spcPct val="120000"/>
              </a:lnSpc>
              <a:spcBef>
                <a:spcPts val="600"/>
              </a:spcBef>
              <a:spcAft>
                <a:spcPts val="600"/>
              </a:spcAft>
              <a:buFont typeface="Wingdings" panose="05000000000000000000" pitchFamily="2" charset="2"/>
              <a:buChar char="§"/>
              <a:defRPr/>
            </a:pPr>
            <a:r>
              <a:rPr lang="en-US" sz="7200" dirty="0"/>
              <a:t>Tensions can be found between national regulatory frameworks and policies being implemented by various government departments in favour of decentralised electricity, and a strong national political discourse in favour of the extension of the electric grid and support to the state utility.</a:t>
            </a:r>
          </a:p>
          <a:p>
            <a:pPr fontAlgn="auto">
              <a:lnSpc>
                <a:spcPct val="120000"/>
              </a:lnSpc>
              <a:spcBef>
                <a:spcPts val="600"/>
              </a:spcBef>
              <a:spcAft>
                <a:spcPts val="600"/>
              </a:spcAft>
              <a:buFont typeface="Wingdings" panose="05000000000000000000" pitchFamily="2" charset="2"/>
              <a:buChar char="§"/>
              <a:defRPr/>
            </a:pPr>
            <a:r>
              <a:rPr lang="en-US" sz="7200" dirty="0">
                <a:ea typeface="Century Gothic" panose="020B0502020202020204" pitchFamily="34" charset="0"/>
                <a:cs typeface="Times New Roman" panose="02020603050405020304" pitchFamily="18" charset="0"/>
              </a:rPr>
              <a:t>There is limited clarity on the status of mini grids which have been installed in areas where the centralised grid may later arrive.</a:t>
            </a:r>
            <a:endParaRPr lang="en-US" sz="7200" dirty="0"/>
          </a:p>
          <a:p>
            <a:pPr fontAlgn="auto">
              <a:lnSpc>
                <a:spcPct val="120000"/>
              </a:lnSpc>
              <a:spcBef>
                <a:spcPts val="600"/>
              </a:spcBef>
              <a:spcAft>
                <a:spcPts val="600"/>
              </a:spcAft>
              <a:buFont typeface="Wingdings" panose="05000000000000000000" pitchFamily="2" charset="2"/>
              <a:buChar char="§"/>
              <a:defRPr/>
            </a:pPr>
            <a:r>
              <a:rPr lang="en-US" sz="7200" dirty="0"/>
              <a:t>The extension of the centralised grid to areas in which mini grids have recently been installed is therefore seen as an investment risk for developers rather than an opportunity (Muchunku et al 2018). </a:t>
            </a:r>
          </a:p>
          <a:p>
            <a:pPr fontAlgn="auto">
              <a:lnSpc>
                <a:spcPct val="120000"/>
              </a:lnSpc>
              <a:spcBef>
                <a:spcPts val="600"/>
              </a:spcBef>
              <a:spcAft>
                <a:spcPts val="600"/>
              </a:spcAft>
              <a:buFont typeface="Wingdings" panose="05000000000000000000" pitchFamily="2" charset="2"/>
              <a:buChar char="§"/>
              <a:defRPr/>
            </a:pPr>
            <a:r>
              <a:rPr lang="en-US" sz="7200" dirty="0"/>
              <a:t>Institutions and actors in decentralised electricity systems, including regulators, have less power and influence over national policy than those involved in centralised grid extension.</a:t>
            </a:r>
          </a:p>
          <a:p>
            <a:pPr fontAlgn="auto">
              <a:lnSpc>
                <a:spcPct val="120000"/>
              </a:lnSpc>
              <a:spcBef>
                <a:spcPts val="600"/>
              </a:spcBef>
              <a:spcAft>
                <a:spcPts val="600"/>
              </a:spcAft>
              <a:buFont typeface="Wingdings" panose="05000000000000000000" pitchFamily="2" charset="2"/>
              <a:buChar char="§"/>
              <a:defRPr/>
            </a:pPr>
            <a:r>
              <a:rPr lang="en-US" sz="7200" dirty="0"/>
              <a:t>Setting a mini grid tariff structure which is deemed acceptable to investors, developers, the government &amp; consumers is a huge challenge.</a:t>
            </a:r>
          </a:p>
          <a:p>
            <a:pPr fontAlgn="auto">
              <a:spcAft>
                <a:spcPts val="0"/>
              </a:spcAft>
              <a:defRPr/>
            </a:pPr>
            <a:endParaRPr lang="en-GB" sz="2900" dirty="0"/>
          </a:p>
          <a:p>
            <a:pPr fontAlgn="auto">
              <a:spcAft>
                <a:spcPts val="0"/>
              </a:spcAft>
              <a:defRPr/>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2292C-E057-81C5-7643-5D766F82BE7F}"/>
              </a:ext>
            </a:extLst>
          </p:cNvPr>
          <p:cNvSpPr>
            <a:spLocks noGrp="1"/>
          </p:cNvSpPr>
          <p:nvPr>
            <p:ph type="title"/>
          </p:nvPr>
        </p:nvSpPr>
        <p:spPr>
          <a:xfrm>
            <a:off x="838200" y="280988"/>
            <a:ext cx="10515600" cy="801687"/>
          </a:xfrm>
        </p:spPr>
        <p:txBody>
          <a:bodyPr rtlCol="0">
            <a:normAutofit fontScale="90000"/>
          </a:bodyPr>
          <a:lstStyle/>
          <a:p>
            <a:pPr algn="ctr" fontAlgn="auto">
              <a:spcAft>
                <a:spcPts val="0"/>
              </a:spcAft>
              <a:defRPr/>
            </a:pPr>
            <a:r>
              <a:rPr lang="en-US" sz="3200" dirty="0"/>
              <a:t>Early insights from the literature on governance</a:t>
            </a:r>
            <a:r>
              <a:rPr lang="en-US" dirty="0"/>
              <a:t>: case studies from Kenya, Tanzania, Nigeria and Senegal continued</a:t>
            </a:r>
            <a:endParaRPr lang="en-GB" dirty="0"/>
          </a:p>
        </p:txBody>
      </p:sp>
      <p:sp>
        <p:nvSpPr>
          <p:cNvPr id="3" name="Content Placeholder 2">
            <a:extLst>
              <a:ext uri="{FF2B5EF4-FFF2-40B4-BE49-F238E27FC236}">
                <a16:creationId xmlns:a16="http://schemas.microsoft.com/office/drawing/2014/main" id="{7B6EB0E2-8291-1411-B1F9-2529DBFF8B8C}"/>
              </a:ext>
            </a:extLst>
          </p:cNvPr>
          <p:cNvSpPr>
            <a:spLocks noGrp="1"/>
          </p:cNvSpPr>
          <p:nvPr>
            <p:ph idx="1"/>
          </p:nvPr>
        </p:nvSpPr>
        <p:spPr>
          <a:xfrm>
            <a:off x="838200" y="1216025"/>
            <a:ext cx="10515600" cy="4960938"/>
          </a:xfrm>
        </p:spPr>
        <p:txBody>
          <a:bodyPr rtlCol="0">
            <a:normAutofit fontScale="47500" lnSpcReduction="20000"/>
          </a:bodyPr>
          <a:lstStyle/>
          <a:p>
            <a:pPr fontAlgn="auto">
              <a:lnSpc>
                <a:spcPct val="120000"/>
              </a:lnSpc>
              <a:spcBef>
                <a:spcPts val="600"/>
              </a:spcBef>
              <a:spcAft>
                <a:spcPts val="600"/>
              </a:spcAft>
              <a:buFont typeface="Wingdings" panose="05000000000000000000" pitchFamily="2" charset="2"/>
              <a:buChar char="§"/>
              <a:defRPr/>
            </a:pPr>
            <a:r>
              <a:rPr lang="en-US" sz="3800" dirty="0"/>
              <a:t>The ability of users to pay is a big challenge for private developers of mini grids. Rural electrification efforts have been heavily dependent on public subsidy of some kind. </a:t>
            </a:r>
          </a:p>
          <a:p>
            <a:pPr fontAlgn="auto">
              <a:lnSpc>
                <a:spcPct val="120000"/>
              </a:lnSpc>
              <a:spcBef>
                <a:spcPts val="600"/>
              </a:spcBef>
              <a:spcAft>
                <a:spcPts val="600"/>
              </a:spcAft>
              <a:buFont typeface="Wingdings" panose="05000000000000000000" pitchFamily="2" charset="2"/>
              <a:buChar char="§"/>
              <a:defRPr/>
            </a:pPr>
            <a:r>
              <a:rPr lang="en-US" sz="3800" dirty="0"/>
              <a:t>The third generation mini-grid value chain, including technology supply, is mostly internationally-owned.  </a:t>
            </a:r>
          </a:p>
          <a:p>
            <a:pPr fontAlgn="auto">
              <a:lnSpc>
                <a:spcPct val="120000"/>
              </a:lnSpc>
              <a:spcBef>
                <a:spcPts val="600"/>
              </a:spcBef>
              <a:spcAft>
                <a:spcPts val="600"/>
              </a:spcAft>
              <a:buFont typeface="Wingdings" panose="05000000000000000000" pitchFamily="2" charset="2"/>
              <a:buChar char="§"/>
              <a:defRPr/>
            </a:pPr>
            <a:r>
              <a:rPr lang="en-US" sz="3800" dirty="0"/>
              <a:t>In third generation mini grids there is a growing, largely international, private sector, backed by technical assistance and financial leverage from DFIs and bi-lateral donors pushing for reform and access. Portfolio-based approach to investment and ownership. </a:t>
            </a:r>
          </a:p>
          <a:p>
            <a:pPr fontAlgn="auto">
              <a:lnSpc>
                <a:spcPct val="120000"/>
              </a:lnSpc>
              <a:spcBef>
                <a:spcPts val="600"/>
              </a:spcBef>
              <a:spcAft>
                <a:spcPts val="600"/>
              </a:spcAft>
              <a:buFont typeface="Wingdings" panose="05000000000000000000" pitchFamily="2" charset="2"/>
              <a:buChar char="§"/>
              <a:defRPr/>
            </a:pPr>
            <a:r>
              <a:rPr lang="en-US" sz="3800" dirty="0"/>
              <a:t>Mini-grids are no panacea for energy access. Many low-income citizens are excluded from both centralised grid and/or decentralised alternatives. </a:t>
            </a:r>
          </a:p>
          <a:p>
            <a:pPr fontAlgn="auto">
              <a:lnSpc>
                <a:spcPct val="120000"/>
              </a:lnSpc>
              <a:spcBef>
                <a:spcPts val="600"/>
              </a:spcBef>
              <a:spcAft>
                <a:spcPts val="600"/>
              </a:spcAft>
              <a:buFont typeface="Wingdings" panose="05000000000000000000" pitchFamily="2" charset="2"/>
              <a:buChar char="§"/>
              <a:defRPr/>
            </a:pPr>
            <a:r>
              <a:rPr lang="en-US" sz="3800" dirty="0"/>
              <a:t>Rural electrification efforts do not necessarily provide energy access for those on low incomes. Industrial and productive sectors are often prioritised.</a:t>
            </a:r>
          </a:p>
          <a:p>
            <a:pPr fontAlgn="auto">
              <a:lnSpc>
                <a:spcPct val="120000"/>
              </a:lnSpc>
              <a:spcBef>
                <a:spcPts val="600"/>
              </a:spcBef>
              <a:spcAft>
                <a:spcPts val="600"/>
              </a:spcAft>
              <a:buFont typeface="Wingdings" panose="05000000000000000000" pitchFamily="2" charset="2"/>
              <a:buChar char="§"/>
              <a:defRPr/>
            </a:pPr>
            <a:r>
              <a:rPr lang="en-US" sz="3800" dirty="0"/>
              <a:t>In whose best interests will this reform be and what do these governance challenges mean for the introduction of new players in the mini-grid space? </a:t>
            </a:r>
          </a:p>
          <a:p>
            <a:pPr fontAlgn="auto">
              <a:lnSpc>
                <a:spcPct val="120000"/>
              </a:lnSpc>
              <a:spcBef>
                <a:spcPts val="600"/>
              </a:spcBef>
              <a:spcAft>
                <a:spcPts val="600"/>
              </a:spcAft>
              <a:buFont typeface="Wingdings" panose="05000000000000000000" pitchFamily="2" charset="2"/>
              <a:buChar char="§"/>
              <a:defRPr/>
            </a:pPr>
            <a:r>
              <a:rPr lang="en-US" sz="3800" dirty="0"/>
              <a:t>For more detail, please see working paper at: https://www.sigma-gcrf.net/resources/working-papers</a:t>
            </a:r>
          </a:p>
          <a:p>
            <a:pPr fontAlgn="auto">
              <a:spcAft>
                <a:spcPts val="0"/>
              </a:spcAft>
              <a:defRPr/>
            </a:pPr>
            <a:endParaRPr lang="en-GB" sz="3300" dirty="0"/>
          </a:p>
          <a:p>
            <a:pPr fontAlgn="auto">
              <a:spcAft>
                <a:spcPts val="0"/>
              </a:spcAft>
              <a:defRPr/>
            </a:pPr>
            <a:endParaRPr lang="en-GB" sz="3300" dirty="0"/>
          </a:p>
          <a:p>
            <a:pPr fontAlgn="auto">
              <a:spcAft>
                <a:spcPts val="0"/>
              </a:spcAft>
              <a:defRPr/>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118B624-72DE-A4E7-EB35-D95132B3C63F}"/>
              </a:ext>
            </a:extLst>
          </p:cNvPr>
          <p:cNvSpPr>
            <a:spLocks noGrp="1"/>
          </p:cNvSpPr>
          <p:nvPr>
            <p:ph type="title"/>
          </p:nvPr>
        </p:nvSpPr>
        <p:spPr>
          <a:xfrm>
            <a:off x="838200" y="706438"/>
            <a:ext cx="10515600" cy="509587"/>
          </a:xfrm>
        </p:spPr>
        <p:txBody>
          <a:bodyPr/>
          <a:lstStyle/>
          <a:p>
            <a:r>
              <a:rPr lang="en-NZ" altLang="en-US" sz="2400" dirty="0">
                <a:solidFill>
                  <a:schemeClr val="tx1"/>
                </a:solidFill>
                <a:latin typeface="Bahnschrift" panose="020B0502040204020203" pitchFamily="34" charset="0"/>
              </a:rPr>
              <a:t>Early Insights: Mini-grids in Nigeria</a:t>
            </a:r>
            <a:endParaRPr lang="en-US" altLang="en-US" sz="2400" dirty="0">
              <a:solidFill>
                <a:schemeClr val="tx1"/>
              </a:solidFill>
              <a:latin typeface="Bahnschrift" panose="020B0502040204020203" pitchFamily="34" charset="0"/>
            </a:endParaRPr>
          </a:p>
        </p:txBody>
      </p:sp>
      <p:pic>
        <p:nvPicPr>
          <p:cNvPr id="16387" name="Content Placeholder 6">
            <a:extLst>
              <a:ext uri="{FF2B5EF4-FFF2-40B4-BE49-F238E27FC236}">
                <a16:creationId xmlns:a16="http://schemas.microsoft.com/office/drawing/2014/main" id="{1D651603-5B6F-C564-666A-8AEA9BE44A72}"/>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12800" y="901700"/>
            <a:ext cx="10312400" cy="54610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4D4D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a259ca-2925-483e-8220-9e4870a777f3">
      <Terms xmlns="http://schemas.microsoft.com/office/infopath/2007/PartnerControls"/>
    </lcf76f155ced4ddcb4097134ff3c332f>
    <TaxCatchAll xmlns="452c4c34-308a-46d4-b1a7-982f2bbb9c5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F74C00206F2140A2D339453CD5F5DB" ma:contentTypeVersion="16" ma:contentTypeDescription="Create a new document." ma:contentTypeScope="" ma:versionID="c2873e7022ebe31f7e7d05f187336489">
  <xsd:schema xmlns:xsd="http://www.w3.org/2001/XMLSchema" xmlns:xs="http://www.w3.org/2001/XMLSchema" xmlns:p="http://schemas.microsoft.com/office/2006/metadata/properties" xmlns:ns2="56a259ca-2925-483e-8220-9e4870a777f3" xmlns:ns3="452c4c34-308a-46d4-b1a7-982f2bbb9c5b" targetNamespace="http://schemas.microsoft.com/office/2006/metadata/properties" ma:root="true" ma:fieldsID="f128b482e38b37fedaa1f9d63abbd30c" ns2:_="" ns3:_="">
    <xsd:import namespace="56a259ca-2925-483e-8220-9e4870a777f3"/>
    <xsd:import namespace="452c4c34-308a-46d4-b1a7-982f2bbb9c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259ca-2925-483e-8220-9e4870a777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ac33218-8776-4a32-9c10-0f2adeb669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52c4c34-308a-46d4-b1a7-982f2bbb9c5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2635663-4269-4a1c-b4f4-0f1c79c1ba25}" ma:internalName="TaxCatchAll" ma:showField="CatchAllData" ma:web="452c4c34-308a-46d4-b1a7-982f2bbb9c5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6A05B9-6551-4A87-B04B-850AE776B977}">
  <ds:schemaRefs>
    <ds:schemaRef ds:uri="http://schemas.microsoft.com/office/2006/metadata/properties"/>
    <ds:schemaRef ds:uri="http://schemas.microsoft.com/office/infopath/2007/PartnerControls"/>
    <ds:schemaRef ds:uri="56a259ca-2925-483e-8220-9e4870a777f3"/>
    <ds:schemaRef ds:uri="452c4c34-308a-46d4-b1a7-982f2bbb9c5b"/>
  </ds:schemaRefs>
</ds:datastoreItem>
</file>

<file path=customXml/itemProps2.xml><?xml version="1.0" encoding="utf-8"?>
<ds:datastoreItem xmlns:ds="http://schemas.openxmlformats.org/officeDocument/2006/customXml" ds:itemID="{90AD8E78-D874-4D29-94F7-F6A325E815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259ca-2925-483e-8220-9e4870a777f3"/>
    <ds:schemaRef ds:uri="452c4c34-308a-46d4-b1a7-982f2bbb9c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F7A9E8-3B8C-498E-A838-66492573CF69}">
  <ds:schemaRefs>
    <ds:schemaRef ds:uri="http://schemas.microsoft.com/sharepoint/v3/contenttype/forms"/>
  </ds:schemaRefs>
</ds:datastoreItem>
</file>

<file path=docMetadata/LabelInfo.xml><?xml version="1.0" encoding="utf-8"?>
<clbl:labelList xmlns:clbl="http://schemas.microsoft.com/office/2020/mipLabelMetadata">
  <clbl:label id="{6b902693-1074-40aa-9e21-d89446a2ebb5}" enabled="0" method="" siteId="{6b902693-1074-40aa-9e21-d89446a2ebb5}" removed="1"/>
</clbl:labelList>
</file>

<file path=docProps/app.xml><?xml version="1.0" encoding="utf-8"?>
<Properties xmlns="http://schemas.openxmlformats.org/officeDocument/2006/extended-properties" xmlns:vt="http://schemas.openxmlformats.org/officeDocument/2006/docPropsVTypes">
  <Template>Office Theme</Template>
  <TotalTime>8419</TotalTime>
  <Words>1833</Words>
  <Application>Microsoft Office PowerPoint</Application>
  <PresentationFormat>Widescreen</PresentationFormat>
  <Paragraphs>158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Bahnschrift</vt:lpstr>
      <vt:lpstr>Calibri</vt:lpstr>
      <vt:lpstr>Calibri Light</vt:lpstr>
      <vt:lpstr>Wingdings</vt:lpstr>
      <vt:lpstr>Office Theme</vt:lpstr>
      <vt:lpstr>Early insights from the Sustainability, Inclusiveness and Governance of Mini-grids in Africa (SIGMA) project</vt:lpstr>
      <vt:lpstr>In this presentation</vt:lpstr>
      <vt:lpstr>Overview, purpose, activities and progress so far</vt:lpstr>
      <vt:lpstr>Early insights from the technical literature</vt:lpstr>
      <vt:lpstr>Early insights from the economic literature</vt:lpstr>
      <vt:lpstr>Early insights from the literature on inclusiveness</vt:lpstr>
      <vt:lpstr>Early insights from the literature on governance: case studies from Kenya, Tanzania, Nigeria and Senegal</vt:lpstr>
      <vt:lpstr>Early insights from the literature on governance: case studies from Kenya, Tanzania, Nigeria and Senegal continued</vt:lpstr>
      <vt:lpstr>Early Insights: Mini-grids in Nigeria</vt:lpstr>
      <vt:lpstr>Early insights: Mini-grids in Kenya</vt:lpstr>
      <vt:lpstr>Early </vt:lpstr>
      <vt:lpstr>Early insights: Mini-grids in Senegal</vt:lpstr>
      <vt:lpstr>Reflections on future mini-grids development</vt:lpstr>
      <vt:lpstr>Thank you for your attention</vt:lpstr>
    </vt:vector>
  </TitlesOfParts>
  <Company>Institute of Development Studies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RA6- Unlocking the benefits of productive uses of energy for women</dc:title>
  <dc:creator>Ana Pueyo</dc:creator>
  <cp:lastModifiedBy>Ewah Eleri</cp:lastModifiedBy>
  <cp:revision>180</cp:revision>
  <dcterms:created xsi:type="dcterms:W3CDTF">2018-04-18T10:54:19Z</dcterms:created>
  <dcterms:modified xsi:type="dcterms:W3CDTF">2023-02-07T09:59:17Z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0x0101009FF74C00206F2140A2D339453CD5F5DB</vt:lpwstr>
  </property>
</Properties>
</file>