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62" r:id="rId6"/>
    <p:sldId id="266" r:id="rId7"/>
    <p:sldId id="264" r:id="rId8"/>
    <p:sldId id="271" r:id="rId9"/>
    <p:sldId id="279" r:id="rId10"/>
    <p:sldId id="277" r:id="rId11"/>
    <p:sldId id="286" r:id="rId12"/>
    <p:sldId id="268" r:id="rId13"/>
    <p:sldId id="273" r:id="rId14"/>
    <p:sldId id="272" r:id="rId15"/>
    <p:sldId id="270" r:id="rId16"/>
    <p:sldId id="269" r:id="rId17"/>
    <p:sldId id="287"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D4DD"/>
    <a:srgbClr val="B9B9B9"/>
    <a:srgbClr val="5B99D8"/>
    <a:srgbClr val="EE7D31"/>
    <a:srgbClr val="70AE46"/>
    <a:srgbClr val="FCC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3" autoAdjust="0"/>
    <p:restoredTop sz="95405" autoAdjust="0"/>
  </p:normalViewPr>
  <p:slideViewPr>
    <p:cSldViewPr snapToGrid="0">
      <p:cViewPr varScale="1">
        <p:scale>
          <a:sx n="111" d="100"/>
          <a:sy n="111" d="100"/>
        </p:scale>
        <p:origin x="1056" y="192"/>
      </p:cViewPr>
      <p:guideLst/>
    </p:cSldViewPr>
  </p:slideViewPr>
  <p:notesTextViewPr>
    <p:cViewPr>
      <p:scale>
        <a:sx n="1" d="1"/>
        <a:sy n="1" d="1"/>
      </p:scale>
      <p:origin x="0" y="0"/>
    </p:cViewPr>
  </p:notesTextViewPr>
  <p:notesViewPr>
    <p:cSldViewPr snapToGrid="0">
      <p:cViewPr varScale="1">
        <p:scale>
          <a:sx n="65" d="100"/>
          <a:sy n="65" d="100"/>
        </p:scale>
        <p:origin x="308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7159C2-9F22-1148-A168-4957BF081784}" type="doc">
      <dgm:prSet loTypeId="urn:microsoft.com/office/officeart/2005/8/layout/hChevron3" loCatId="" qsTypeId="urn:microsoft.com/office/officeart/2005/8/quickstyle/simple2" qsCatId="simple" csTypeId="urn:microsoft.com/office/officeart/2005/8/colors/accent1_2" csCatId="accent1" phldr="1"/>
      <dgm:spPr/>
    </dgm:pt>
    <dgm:pt modelId="{19D5FF58-F36D-9A48-90C7-ACFCF553E608}">
      <dgm:prSet phldrT="[Text]"/>
      <dgm:spPr>
        <a:solidFill>
          <a:schemeClr val="accent5">
            <a:lumMod val="75000"/>
          </a:schemeClr>
        </a:solidFill>
      </dgm:spPr>
      <dgm:t>
        <a:bodyPr/>
        <a:lstStyle/>
        <a:p>
          <a:r>
            <a:rPr lang="en-GB" dirty="0"/>
            <a:t>Planting</a:t>
          </a:r>
        </a:p>
      </dgm:t>
    </dgm:pt>
    <dgm:pt modelId="{5240A767-B4D8-AA43-8BD0-B8767A01269A}" type="parTrans" cxnId="{65B6A97B-DB10-8344-B319-B2C9C02C0BE3}">
      <dgm:prSet/>
      <dgm:spPr/>
      <dgm:t>
        <a:bodyPr/>
        <a:lstStyle/>
        <a:p>
          <a:endParaRPr lang="en-GB"/>
        </a:p>
      </dgm:t>
    </dgm:pt>
    <dgm:pt modelId="{AA8B1ED4-0E96-B444-A59E-60B5AF6D0882}" type="sibTrans" cxnId="{65B6A97B-DB10-8344-B319-B2C9C02C0BE3}">
      <dgm:prSet/>
      <dgm:spPr/>
      <dgm:t>
        <a:bodyPr/>
        <a:lstStyle/>
        <a:p>
          <a:endParaRPr lang="en-GB"/>
        </a:p>
      </dgm:t>
    </dgm:pt>
    <dgm:pt modelId="{8B998B4C-F788-E441-B0EB-515937844AD5}">
      <dgm:prSet phldrT="[Text]"/>
      <dgm:spPr>
        <a:solidFill>
          <a:schemeClr val="accent5">
            <a:lumMod val="75000"/>
          </a:schemeClr>
        </a:solidFill>
      </dgm:spPr>
      <dgm:t>
        <a:bodyPr/>
        <a:lstStyle/>
        <a:p>
          <a:r>
            <a:rPr lang="en-GB" dirty="0"/>
            <a:t>Harvesting</a:t>
          </a:r>
        </a:p>
      </dgm:t>
    </dgm:pt>
    <dgm:pt modelId="{9B9C4F38-CFEA-114D-A29D-6B4DA97BA587}" type="parTrans" cxnId="{36732F71-0485-D94D-8CE4-53346494D95E}">
      <dgm:prSet/>
      <dgm:spPr/>
      <dgm:t>
        <a:bodyPr/>
        <a:lstStyle/>
        <a:p>
          <a:endParaRPr lang="en-GB"/>
        </a:p>
      </dgm:t>
    </dgm:pt>
    <dgm:pt modelId="{42AABADB-8243-EE43-8981-27084D8E83D5}" type="sibTrans" cxnId="{36732F71-0485-D94D-8CE4-53346494D95E}">
      <dgm:prSet/>
      <dgm:spPr/>
      <dgm:t>
        <a:bodyPr/>
        <a:lstStyle/>
        <a:p>
          <a:endParaRPr lang="en-GB"/>
        </a:p>
      </dgm:t>
    </dgm:pt>
    <dgm:pt modelId="{EFBE4220-7C50-6449-9EC1-78480881558C}">
      <dgm:prSet phldrT="[Text]"/>
      <dgm:spPr>
        <a:solidFill>
          <a:schemeClr val="accent5">
            <a:lumMod val="75000"/>
          </a:schemeClr>
        </a:solidFill>
      </dgm:spPr>
      <dgm:t>
        <a:bodyPr/>
        <a:lstStyle/>
        <a:p>
          <a:r>
            <a:rPr lang="en-GB" dirty="0"/>
            <a:t>Storage</a:t>
          </a:r>
        </a:p>
      </dgm:t>
    </dgm:pt>
    <dgm:pt modelId="{434D0957-59BD-ED4E-89C0-57ACCFB1E66C}" type="parTrans" cxnId="{AB8E4706-322D-CC43-8A29-74BA9542FE99}">
      <dgm:prSet/>
      <dgm:spPr/>
      <dgm:t>
        <a:bodyPr/>
        <a:lstStyle/>
        <a:p>
          <a:endParaRPr lang="en-GB"/>
        </a:p>
      </dgm:t>
    </dgm:pt>
    <dgm:pt modelId="{DF89E59E-326B-DE43-BD34-D0A05D8CE3EF}" type="sibTrans" cxnId="{AB8E4706-322D-CC43-8A29-74BA9542FE99}">
      <dgm:prSet/>
      <dgm:spPr/>
      <dgm:t>
        <a:bodyPr/>
        <a:lstStyle/>
        <a:p>
          <a:endParaRPr lang="en-GB"/>
        </a:p>
      </dgm:t>
    </dgm:pt>
    <dgm:pt modelId="{4E892BCC-A57F-B94B-87EC-20CDD0571CDA}">
      <dgm:prSet/>
      <dgm:spPr>
        <a:solidFill>
          <a:srgbClr val="C00000"/>
        </a:solidFill>
      </dgm:spPr>
      <dgm:t>
        <a:bodyPr/>
        <a:lstStyle/>
        <a:p>
          <a:r>
            <a:rPr lang="en-GB" dirty="0"/>
            <a:t>Processing...</a:t>
          </a:r>
        </a:p>
      </dgm:t>
    </dgm:pt>
    <dgm:pt modelId="{E58AA4D5-4BC4-B844-9B3B-C71087BB3FBE}" type="parTrans" cxnId="{90517781-9349-BC44-A301-BC0941E0256C}">
      <dgm:prSet/>
      <dgm:spPr/>
      <dgm:t>
        <a:bodyPr/>
        <a:lstStyle/>
        <a:p>
          <a:endParaRPr lang="en-GB"/>
        </a:p>
      </dgm:t>
    </dgm:pt>
    <dgm:pt modelId="{B49CB219-65DE-D047-9573-7D32ACE5C928}" type="sibTrans" cxnId="{90517781-9349-BC44-A301-BC0941E0256C}">
      <dgm:prSet/>
      <dgm:spPr/>
      <dgm:t>
        <a:bodyPr/>
        <a:lstStyle/>
        <a:p>
          <a:endParaRPr lang="en-GB"/>
        </a:p>
      </dgm:t>
    </dgm:pt>
    <dgm:pt modelId="{7AD13724-3A15-2148-8B01-AC90080A9774}" type="pres">
      <dgm:prSet presAssocID="{877159C2-9F22-1148-A168-4957BF081784}" presName="Name0" presStyleCnt="0">
        <dgm:presLayoutVars>
          <dgm:dir/>
          <dgm:resizeHandles val="exact"/>
        </dgm:presLayoutVars>
      </dgm:prSet>
      <dgm:spPr/>
    </dgm:pt>
    <dgm:pt modelId="{04D63B41-3DC7-FC4A-B0E0-F8AED2CD4E2D}" type="pres">
      <dgm:prSet presAssocID="{19D5FF58-F36D-9A48-90C7-ACFCF553E608}" presName="parTxOnly" presStyleLbl="node1" presStyleIdx="0" presStyleCnt="4">
        <dgm:presLayoutVars>
          <dgm:bulletEnabled val="1"/>
        </dgm:presLayoutVars>
      </dgm:prSet>
      <dgm:spPr/>
    </dgm:pt>
    <dgm:pt modelId="{C8C9E144-FE4D-944F-A391-167657C740C2}" type="pres">
      <dgm:prSet presAssocID="{AA8B1ED4-0E96-B444-A59E-60B5AF6D0882}" presName="parSpace" presStyleCnt="0"/>
      <dgm:spPr/>
    </dgm:pt>
    <dgm:pt modelId="{E036574A-332F-B347-813F-68C9AA0BAA89}" type="pres">
      <dgm:prSet presAssocID="{8B998B4C-F788-E441-B0EB-515937844AD5}" presName="parTxOnly" presStyleLbl="node1" presStyleIdx="1" presStyleCnt="4">
        <dgm:presLayoutVars>
          <dgm:bulletEnabled val="1"/>
        </dgm:presLayoutVars>
      </dgm:prSet>
      <dgm:spPr/>
    </dgm:pt>
    <dgm:pt modelId="{9E4DC450-66E8-1C44-ACE5-DC19A226452B}" type="pres">
      <dgm:prSet presAssocID="{42AABADB-8243-EE43-8981-27084D8E83D5}" presName="parSpace" presStyleCnt="0"/>
      <dgm:spPr/>
    </dgm:pt>
    <dgm:pt modelId="{EBD01264-E156-6B43-8365-3B65302EAE6B}" type="pres">
      <dgm:prSet presAssocID="{EFBE4220-7C50-6449-9EC1-78480881558C}" presName="parTxOnly" presStyleLbl="node1" presStyleIdx="2" presStyleCnt="4">
        <dgm:presLayoutVars>
          <dgm:bulletEnabled val="1"/>
        </dgm:presLayoutVars>
      </dgm:prSet>
      <dgm:spPr/>
    </dgm:pt>
    <dgm:pt modelId="{39A91614-57B0-E945-B450-106CB263006F}" type="pres">
      <dgm:prSet presAssocID="{DF89E59E-326B-DE43-BD34-D0A05D8CE3EF}" presName="parSpace" presStyleCnt="0"/>
      <dgm:spPr/>
    </dgm:pt>
    <dgm:pt modelId="{850AF1D1-268E-224E-9B3B-98956A29F588}" type="pres">
      <dgm:prSet presAssocID="{4E892BCC-A57F-B94B-87EC-20CDD0571CDA}" presName="parTxOnly" presStyleLbl="node1" presStyleIdx="3" presStyleCnt="4">
        <dgm:presLayoutVars>
          <dgm:bulletEnabled val="1"/>
        </dgm:presLayoutVars>
      </dgm:prSet>
      <dgm:spPr/>
    </dgm:pt>
  </dgm:ptLst>
  <dgm:cxnLst>
    <dgm:cxn modelId="{AB8E4706-322D-CC43-8A29-74BA9542FE99}" srcId="{877159C2-9F22-1148-A168-4957BF081784}" destId="{EFBE4220-7C50-6449-9EC1-78480881558C}" srcOrd="2" destOrd="0" parTransId="{434D0957-59BD-ED4E-89C0-57ACCFB1E66C}" sibTransId="{DF89E59E-326B-DE43-BD34-D0A05D8CE3EF}"/>
    <dgm:cxn modelId="{11B2581D-773D-DE48-BC63-496FDFAA758B}" type="presOf" srcId="{877159C2-9F22-1148-A168-4957BF081784}" destId="{7AD13724-3A15-2148-8B01-AC90080A9774}" srcOrd="0" destOrd="0" presId="urn:microsoft.com/office/officeart/2005/8/layout/hChevron3"/>
    <dgm:cxn modelId="{36732F71-0485-D94D-8CE4-53346494D95E}" srcId="{877159C2-9F22-1148-A168-4957BF081784}" destId="{8B998B4C-F788-E441-B0EB-515937844AD5}" srcOrd="1" destOrd="0" parTransId="{9B9C4F38-CFEA-114D-A29D-6B4DA97BA587}" sibTransId="{42AABADB-8243-EE43-8981-27084D8E83D5}"/>
    <dgm:cxn modelId="{2F2D3179-B08F-B045-A4A8-4B5A9A2A1FDC}" type="presOf" srcId="{4E892BCC-A57F-B94B-87EC-20CDD0571CDA}" destId="{850AF1D1-268E-224E-9B3B-98956A29F588}" srcOrd="0" destOrd="0" presId="urn:microsoft.com/office/officeart/2005/8/layout/hChevron3"/>
    <dgm:cxn modelId="{65B6A97B-DB10-8344-B319-B2C9C02C0BE3}" srcId="{877159C2-9F22-1148-A168-4957BF081784}" destId="{19D5FF58-F36D-9A48-90C7-ACFCF553E608}" srcOrd="0" destOrd="0" parTransId="{5240A767-B4D8-AA43-8BD0-B8767A01269A}" sibTransId="{AA8B1ED4-0E96-B444-A59E-60B5AF6D0882}"/>
    <dgm:cxn modelId="{90517781-9349-BC44-A301-BC0941E0256C}" srcId="{877159C2-9F22-1148-A168-4957BF081784}" destId="{4E892BCC-A57F-B94B-87EC-20CDD0571CDA}" srcOrd="3" destOrd="0" parTransId="{E58AA4D5-4BC4-B844-9B3B-C71087BB3FBE}" sibTransId="{B49CB219-65DE-D047-9573-7D32ACE5C928}"/>
    <dgm:cxn modelId="{546BB38C-5D9A-5443-9131-C64DAF268FB6}" type="presOf" srcId="{8B998B4C-F788-E441-B0EB-515937844AD5}" destId="{E036574A-332F-B347-813F-68C9AA0BAA89}" srcOrd="0" destOrd="0" presId="urn:microsoft.com/office/officeart/2005/8/layout/hChevron3"/>
    <dgm:cxn modelId="{EA4056B4-9085-F848-B971-A3118FE015B9}" type="presOf" srcId="{19D5FF58-F36D-9A48-90C7-ACFCF553E608}" destId="{04D63B41-3DC7-FC4A-B0E0-F8AED2CD4E2D}" srcOrd="0" destOrd="0" presId="urn:microsoft.com/office/officeart/2005/8/layout/hChevron3"/>
    <dgm:cxn modelId="{4590D7C7-4A81-AD48-A500-2E3DCFFD075F}" type="presOf" srcId="{EFBE4220-7C50-6449-9EC1-78480881558C}" destId="{EBD01264-E156-6B43-8365-3B65302EAE6B}" srcOrd="0" destOrd="0" presId="urn:microsoft.com/office/officeart/2005/8/layout/hChevron3"/>
    <dgm:cxn modelId="{9A2E4EFE-4C65-F641-90A9-74F93F51666E}" type="presParOf" srcId="{7AD13724-3A15-2148-8B01-AC90080A9774}" destId="{04D63B41-3DC7-FC4A-B0E0-F8AED2CD4E2D}" srcOrd="0" destOrd="0" presId="urn:microsoft.com/office/officeart/2005/8/layout/hChevron3"/>
    <dgm:cxn modelId="{E3E93559-00BD-E945-B44D-0D603A388739}" type="presParOf" srcId="{7AD13724-3A15-2148-8B01-AC90080A9774}" destId="{C8C9E144-FE4D-944F-A391-167657C740C2}" srcOrd="1" destOrd="0" presId="urn:microsoft.com/office/officeart/2005/8/layout/hChevron3"/>
    <dgm:cxn modelId="{EC2F347F-08E6-8C48-AD9A-9F2609ADAF59}" type="presParOf" srcId="{7AD13724-3A15-2148-8B01-AC90080A9774}" destId="{E036574A-332F-B347-813F-68C9AA0BAA89}" srcOrd="2" destOrd="0" presId="urn:microsoft.com/office/officeart/2005/8/layout/hChevron3"/>
    <dgm:cxn modelId="{004675F3-5FAD-1643-BFA3-2F415A5B2525}" type="presParOf" srcId="{7AD13724-3A15-2148-8B01-AC90080A9774}" destId="{9E4DC450-66E8-1C44-ACE5-DC19A226452B}" srcOrd="3" destOrd="0" presId="urn:microsoft.com/office/officeart/2005/8/layout/hChevron3"/>
    <dgm:cxn modelId="{44B946FF-7A80-8741-95E1-093E5BDF680A}" type="presParOf" srcId="{7AD13724-3A15-2148-8B01-AC90080A9774}" destId="{EBD01264-E156-6B43-8365-3B65302EAE6B}" srcOrd="4" destOrd="0" presId="urn:microsoft.com/office/officeart/2005/8/layout/hChevron3"/>
    <dgm:cxn modelId="{E96375BC-78E8-A540-98FA-4BA75B10EF02}" type="presParOf" srcId="{7AD13724-3A15-2148-8B01-AC90080A9774}" destId="{39A91614-57B0-E945-B450-106CB263006F}" srcOrd="5" destOrd="0" presId="urn:microsoft.com/office/officeart/2005/8/layout/hChevron3"/>
    <dgm:cxn modelId="{AB6FECB8-849A-844B-9A7B-9126E22B4D7A}" type="presParOf" srcId="{7AD13724-3A15-2148-8B01-AC90080A9774}" destId="{850AF1D1-268E-224E-9B3B-98956A29F588}"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42257A-1F52-4046-A340-F3117783659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A01A18FF-BE3D-7540-AA56-A6ADC35836BB}">
      <dgm:prSet custT="1"/>
      <dgm:spPr>
        <a:solidFill>
          <a:schemeClr val="accent5">
            <a:lumMod val="75000"/>
          </a:schemeClr>
        </a:solidFill>
      </dgm:spPr>
      <dgm:t>
        <a:bodyPr/>
        <a:lstStyle/>
        <a:p>
          <a:r>
            <a:rPr lang="en-US" sz="1800" b="1" dirty="0"/>
            <a:t>Review of the academic and grey literatures</a:t>
          </a:r>
          <a:endParaRPr lang="en-NG" sz="1800" dirty="0"/>
        </a:p>
      </dgm:t>
    </dgm:pt>
    <dgm:pt modelId="{44F1E2E4-149A-E742-B7C0-26AECC7A7B6C}" type="parTrans" cxnId="{CE21D967-721B-E243-B5F9-CA15FBB18D1F}">
      <dgm:prSet/>
      <dgm:spPr/>
      <dgm:t>
        <a:bodyPr/>
        <a:lstStyle/>
        <a:p>
          <a:endParaRPr lang="en-GB"/>
        </a:p>
      </dgm:t>
    </dgm:pt>
    <dgm:pt modelId="{0DB35087-E09A-4241-AA4D-99E8EBFF7E8C}" type="sibTrans" cxnId="{CE21D967-721B-E243-B5F9-CA15FBB18D1F}">
      <dgm:prSet/>
      <dgm:spPr/>
      <dgm:t>
        <a:bodyPr/>
        <a:lstStyle/>
        <a:p>
          <a:endParaRPr lang="en-GB"/>
        </a:p>
      </dgm:t>
    </dgm:pt>
    <dgm:pt modelId="{CD84A9EF-DCEA-F44D-907C-4007F6BB2905}">
      <dgm:prSet custT="1"/>
      <dgm:spPr>
        <a:solidFill>
          <a:schemeClr val="accent5">
            <a:lumMod val="75000"/>
          </a:schemeClr>
        </a:solidFill>
      </dgm:spPr>
      <dgm:t>
        <a:bodyPr/>
        <a:lstStyle/>
        <a:p>
          <a:r>
            <a:rPr lang="en-US" sz="1800" b="1" dirty="0"/>
            <a:t>15 KIIs &amp; 245 interviews in 13 communities</a:t>
          </a:r>
          <a:endParaRPr lang="en-NG" sz="1800" dirty="0"/>
        </a:p>
      </dgm:t>
    </dgm:pt>
    <dgm:pt modelId="{65886476-652C-7A42-BD62-EC9192CB50C5}" type="parTrans" cxnId="{8F79BA84-DD58-554D-92FF-17E5A464C778}">
      <dgm:prSet/>
      <dgm:spPr/>
      <dgm:t>
        <a:bodyPr/>
        <a:lstStyle/>
        <a:p>
          <a:endParaRPr lang="en-GB"/>
        </a:p>
      </dgm:t>
    </dgm:pt>
    <dgm:pt modelId="{BF2FA64A-50A0-0444-BA51-0E6F3E1B20D0}" type="sibTrans" cxnId="{8F79BA84-DD58-554D-92FF-17E5A464C778}">
      <dgm:prSet/>
      <dgm:spPr/>
      <dgm:t>
        <a:bodyPr/>
        <a:lstStyle/>
        <a:p>
          <a:endParaRPr lang="en-GB"/>
        </a:p>
      </dgm:t>
    </dgm:pt>
    <dgm:pt modelId="{27C20020-F1B9-2044-B392-1C1990FF2881}">
      <dgm:prSet custT="1"/>
      <dgm:spPr>
        <a:solidFill>
          <a:schemeClr val="accent5">
            <a:lumMod val="75000"/>
          </a:schemeClr>
        </a:solidFill>
      </dgm:spPr>
      <dgm:t>
        <a:bodyPr/>
        <a:lstStyle/>
        <a:p>
          <a:r>
            <a:rPr lang="en-US" sz="1800" b="1" dirty="0"/>
            <a:t>Interview transcription and preliminary coding</a:t>
          </a:r>
          <a:endParaRPr lang="en-NG" sz="1800" dirty="0"/>
        </a:p>
      </dgm:t>
    </dgm:pt>
    <dgm:pt modelId="{9AFCBFD8-784C-3744-BB3D-58F19A12AC49}" type="parTrans" cxnId="{32663CAA-C3CE-FC46-A92F-BD1C4424BFE5}">
      <dgm:prSet/>
      <dgm:spPr/>
      <dgm:t>
        <a:bodyPr/>
        <a:lstStyle/>
        <a:p>
          <a:endParaRPr lang="en-GB"/>
        </a:p>
      </dgm:t>
    </dgm:pt>
    <dgm:pt modelId="{294AF3BD-8E11-EF4D-927E-F634EEF1D6A6}" type="sibTrans" cxnId="{32663CAA-C3CE-FC46-A92F-BD1C4424BFE5}">
      <dgm:prSet/>
      <dgm:spPr/>
      <dgm:t>
        <a:bodyPr/>
        <a:lstStyle/>
        <a:p>
          <a:endParaRPr lang="en-GB"/>
        </a:p>
      </dgm:t>
    </dgm:pt>
    <dgm:pt modelId="{27D461AE-A1B1-034B-88CA-C89EA892355A}">
      <dgm:prSet custT="1"/>
      <dgm:spPr>
        <a:solidFill>
          <a:schemeClr val="accent5">
            <a:lumMod val="75000"/>
          </a:schemeClr>
        </a:solidFill>
      </dgm:spPr>
      <dgm:t>
        <a:bodyPr/>
        <a:lstStyle/>
        <a:p>
          <a:r>
            <a:rPr lang="en-US" sz="1800" b="1" dirty="0" err="1"/>
            <a:t>Finalisation</a:t>
          </a:r>
          <a:r>
            <a:rPr lang="en-US" sz="1800" b="1" dirty="0"/>
            <a:t> of codes</a:t>
          </a:r>
          <a:endParaRPr lang="en-NG" sz="1800" dirty="0"/>
        </a:p>
      </dgm:t>
    </dgm:pt>
    <dgm:pt modelId="{690FBBF2-55EB-2249-8AB3-E0954BA5230F}" type="parTrans" cxnId="{25A9A091-564B-0E45-A590-BC8BEBFCEA6D}">
      <dgm:prSet/>
      <dgm:spPr/>
      <dgm:t>
        <a:bodyPr/>
        <a:lstStyle/>
        <a:p>
          <a:endParaRPr lang="en-GB"/>
        </a:p>
      </dgm:t>
    </dgm:pt>
    <dgm:pt modelId="{2061290F-485D-8448-9E4C-6FD55E9D84A9}" type="sibTrans" cxnId="{25A9A091-564B-0E45-A590-BC8BEBFCEA6D}">
      <dgm:prSet/>
      <dgm:spPr/>
      <dgm:t>
        <a:bodyPr/>
        <a:lstStyle/>
        <a:p>
          <a:endParaRPr lang="en-GB"/>
        </a:p>
      </dgm:t>
    </dgm:pt>
    <dgm:pt modelId="{738BEFF4-DC1E-D643-BB30-28C1BF87B49D}" type="pres">
      <dgm:prSet presAssocID="{DF42257A-1F52-4046-A340-F31177836592}" presName="Name0" presStyleCnt="0">
        <dgm:presLayoutVars>
          <dgm:dir/>
          <dgm:resizeHandles val="exact"/>
        </dgm:presLayoutVars>
      </dgm:prSet>
      <dgm:spPr/>
    </dgm:pt>
    <dgm:pt modelId="{CF589532-7D81-E749-AD7E-C0793901E30C}" type="pres">
      <dgm:prSet presAssocID="{A01A18FF-BE3D-7540-AA56-A6ADC35836BB}" presName="node" presStyleLbl="node1" presStyleIdx="0" presStyleCnt="4">
        <dgm:presLayoutVars>
          <dgm:bulletEnabled val="1"/>
        </dgm:presLayoutVars>
      </dgm:prSet>
      <dgm:spPr/>
    </dgm:pt>
    <dgm:pt modelId="{FA281243-0776-3C4C-99DD-A7500FE6AF07}" type="pres">
      <dgm:prSet presAssocID="{0DB35087-E09A-4241-AA4D-99E8EBFF7E8C}" presName="sibTrans" presStyleLbl="sibTrans2D1" presStyleIdx="0" presStyleCnt="3"/>
      <dgm:spPr/>
    </dgm:pt>
    <dgm:pt modelId="{71F9054E-C674-3246-9B33-8EA3D33F8F14}" type="pres">
      <dgm:prSet presAssocID="{0DB35087-E09A-4241-AA4D-99E8EBFF7E8C}" presName="connectorText" presStyleLbl="sibTrans2D1" presStyleIdx="0" presStyleCnt="3"/>
      <dgm:spPr/>
    </dgm:pt>
    <dgm:pt modelId="{70E518F2-156C-9A47-8AAA-E55B2A1D1D16}" type="pres">
      <dgm:prSet presAssocID="{CD84A9EF-DCEA-F44D-907C-4007F6BB2905}" presName="node" presStyleLbl="node1" presStyleIdx="1" presStyleCnt="4">
        <dgm:presLayoutVars>
          <dgm:bulletEnabled val="1"/>
        </dgm:presLayoutVars>
      </dgm:prSet>
      <dgm:spPr/>
    </dgm:pt>
    <dgm:pt modelId="{3BEFAA21-6A90-0F49-9651-A489C6B96778}" type="pres">
      <dgm:prSet presAssocID="{BF2FA64A-50A0-0444-BA51-0E6F3E1B20D0}" presName="sibTrans" presStyleLbl="sibTrans2D1" presStyleIdx="1" presStyleCnt="3"/>
      <dgm:spPr/>
    </dgm:pt>
    <dgm:pt modelId="{C1DD5363-2758-B041-AFE3-419A8A7850C8}" type="pres">
      <dgm:prSet presAssocID="{BF2FA64A-50A0-0444-BA51-0E6F3E1B20D0}" presName="connectorText" presStyleLbl="sibTrans2D1" presStyleIdx="1" presStyleCnt="3"/>
      <dgm:spPr/>
    </dgm:pt>
    <dgm:pt modelId="{A3CF7010-503B-8743-B954-E822CCD06D94}" type="pres">
      <dgm:prSet presAssocID="{27C20020-F1B9-2044-B392-1C1990FF2881}" presName="node" presStyleLbl="node1" presStyleIdx="2" presStyleCnt="4">
        <dgm:presLayoutVars>
          <dgm:bulletEnabled val="1"/>
        </dgm:presLayoutVars>
      </dgm:prSet>
      <dgm:spPr/>
    </dgm:pt>
    <dgm:pt modelId="{7831D4E3-AC91-C645-9D9A-5F2D3FDAF180}" type="pres">
      <dgm:prSet presAssocID="{294AF3BD-8E11-EF4D-927E-F634EEF1D6A6}" presName="sibTrans" presStyleLbl="sibTrans2D1" presStyleIdx="2" presStyleCnt="3"/>
      <dgm:spPr/>
    </dgm:pt>
    <dgm:pt modelId="{30E82F31-AAD7-AC44-BCFF-9A88C64E7336}" type="pres">
      <dgm:prSet presAssocID="{294AF3BD-8E11-EF4D-927E-F634EEF1D6A6}" presName="connectorText" presStyleLbl="sibTrans2D1" presStyleIdx="2" presStyleCnt="3"/>
      <dgm:spPr/>
    </dgm:pt>
    <dgm:pt modelId="{1F71AEDF-177B-E848-BEF3-9108CCE62A6B}" type="pres">
      <dgm:prSet presAssocID="{27D461AE-A1B1-034B-88CA-C89EA892355A}" presName="node" presStyleLbl="node1" presStyleIdx="3" presStyleCnt="4">
        <dgm:presLayoutVars>
          <dgm:bulletEnabled val="1"/>
        </dgm:presLayoutVars>
      </dgm:prSet>
      <dgm:spPr/>
    </dgm:pt>
  </dgm:ptLst>
  <dgm:cxnLst>
    <dgm:cxn modelId="{24CF771A-2839-784C-A21A-0C2066F23093}" type="presOf" srcId="{27D461AE-A1B1-034B-88CA-C89EA892355A}" destId="{1F71AEDF-177B-E848-BEF3-9108CCE62A6B}" srcOrd="0" destOrd="0" presId="urn:microsoft.com/office/officeart/2005/8/layout/process1"/>
    <dgm:cxn modelId="{50F09B39-DB63-784A-8672-D2604DE639D2}" type="presOf" srcId="{294AF3BD-8E11-EF4D-927E-F634EEF1D6A6}" destId="{7831D4E3-AC91-C645-9D9A-5F2D3FDAF180}" srcOrd="0" destOrd="0" presId="urn:microsoft.com/office/officeart/2005/8/layout/process1"/>
    <dgm:cxn modelId="{CBBAE453-C03C-8C40-ABE1-1DF206F51F7D}" type="presOf" srcId="{CD84A9EF-DCEA-F44D-907C-4007F6BB2905}" destId="{70E518F2-156C-9A47-8AAA-E55B2A1D1D16}" srcOrd="0" destOrd="0" presId="urn:microsoft.com/office/officeart/2005/8/layout/process1"/>
    <dgm:cxn modelId="{FADA1758-D8C8-DF47-A4BF-4167B866512F}" type="presOf" srcId="{0DB35087-E09A-4241-AA4D-99E8EBFF7E8C}" destId="{FA281243-0776-3C4C-99DD-A7500FE6AF07}" srcOrd="0" destOrd="0" presId="urn:microsoft.com/office/officeart/2005/8/layout/process1"/>
    <dgm:cxn modelId="{6F825267-7604-5E46-9226-27D7B979EA23}" type="presOf" srcId="{BF2FA64A-50A0-0444-BA51-0E6F3E1B20D0}" destId="{C1DD5363-2758-B041-AFE3-419A8A7850C8}" srcOrd="1" destOrd="0" presId="urn:microsoft.com/office/officeart/2005/8/layout/process1"/>
    <dgm:cxn modelId="{CE21D967-721B-E243-B5F9-CA15FBB18D1F}" srcId="{DF42257A-1F52-4046-A340-F31177836592}" destId="{A01A18FF-BE3D-7540-AA56-A6ADC35836BB}" srcOrd="0" destOrd="0" parTransId="{44F1E2E4-149A-E742-B7C0-26AECC7A7B6C}" sibTransId="{0DB35087-E09A-4241-AA4D-99E8EBFF7E8C}"/>
    <dgm:cxn modelId="{19F3447D-7F8A-8B48-B8EF-B519A61D1A21}" type="presOf" srcId="{BF2FA64A-50A0-0444-BA51-0E6F3E1B20D0}" destId="{3BEFAA21-6A90-0F49-9651-A489C6B96778}" srcOrd="0" destOrd="0" presId="urn:microsoft.com/office/officeart/2005/8/layout/process1"/>
    <dgm:cxn modelId="{E8E86C7D-BED0-524E-B11B-3E59B1D9CA74}" type="presOf" srcId="{27C20020-F1B9-2044-B392-1C1990FF2881}" destId="{A3CF7010-503B-8743-B954-E822CCD06D94}" srcOrd="0" destOrd="0" presId="urn:microsoft.com/office/officeart/2005/8/layout/process1"/>
    <dgm:cxn modelId="{8F79BA84-DD58-554D-92FF-17E5A464C778}" srcId="{DF42257A-1F52-4046-A340-F31177836592}" destId="{CD84A9EF-DCEA-F44D-907C-4007F6BB2905}" srcOrd="1" destOrd="0" parTransId="{65886476-652C-7A42-BD62-EC9192CB50C5}" sibTransId="{BF2FA64A-50A0-0444-BA51-0E6F3E1B20D0}"/>
    <dgm:cxn modelId="{25A9A091-564B-0E45-A590-BC8BEBFCEA6D}" srcId="{DF42257A-1F52-4046-A340-F31177836592}" destId="{27D461AE-A1B1-034B-88CA-C89EA892355A}" srcOrd="3" destOrd="0" parTransId="{690FBBF2-55EB-2249-8AB3-E0954BA5230F}" sibTransId="{2061290F-485D-8448-9E4C-6FD55E9D84A9}"/>
    <dgm:cxn modelId="{FBCB9D95-5748-A24C-BD46-127149D19FE5}" type="presOf" srcId="{0DB35087-E09A-4241-AA4D-99E8EBFF7E8C}" destId="{71F9054E-C674-3246-9B33-8EA3D33F8F14}" srcOrd="1" destOrd="0" presId="urn:microsoft.com/office/officeart/2005/8/layout/process1"/>
    <dgm:cxn modelId="{F2AA4396-B531-9342-86EB-130AC0A03477}" type="presOf" srcId="{294AF3BD-8E11-EF4D-927E-F634EEF1D6A6}" destId="{30E82F31-AAD7-AC44-BCFF-9A88C64E7336}" srcOrd="1" destOrd="0" presId="urn:microsoft.com/office/officeart/2005/8/layout/process1"/>
    <dgm:cxn modelId="{61EA279C-4001-104A-B4C7-FF0B3CE87B9D}" type="presOf" srcId="{A01A18FF-BE3D-7540-AA56-A6ADC35836BB}" destId="{CF589532-7D81-E749-AD7E-C0793901E30C}" srcOrd="0" destOrd="0" presId="urn:microsoft.com/office/officeart/2005/8/layout/process1"/>
    <dgm:cxn modelId="{32663CAA-C3CE-FC46-A92F-BD1C4424BFE5}" srcId="{DF42257A-1F52-4046-A340-F31177836592}" destId="{27C20020-F1B9-2044-B392-1C1990FF2881}" srcOrd="2" destOrd="0" parTransId="{9AFCBFD8-784C-3744-BB3D-58F19A12AC49}" sibTransId="{294AF3BD-8E11-EF4D-927E-F634EEF1D6A6}"/>
    <dgm:cxn modelId="{AFA3D8ED-882E-A544-B899-175654B2CED4}" type="presOf" srcId="{DF42257A-1F52-4046-A340-F31177836592}" destId="{738BEFF4-DC1E-D643-BB30-28C1BF87B49D}" srcOrd="0" destOrd="0" presId="urn:microsoft.com/office/officeart/2005/8/layout/process1"/>
    <dgm:cxn modelId="{93E413A3-9458-084F-83B9-B577DC97161D}" type="presParOf" srcId="{738BEFF4-DC1E-D643-BB30-28C1BF87B49D}" destId="{CF589532-7D81-E749-AD7E-C0793901E30C}" srcOrd="0" destOrd="0" presId="urn:microsoft.com/office/officeart/2005/8/layout/process1"/>
    <dgm:cxn modelId="{665FF6C9-0FE6-6941-982A-03F5C34C453D}" type="presParOf" srcId="{738BEFF4-DC1E-D643-BB30-28C1BF87B49D}" destId="{FA281243-0776-3C4C-99DD-A7500FE6AF07}" srcOrd="1" destOrd="0" presId="urn:microsoft.com/office/officeart/2005/8/layout/process1"/>
    <dgm:cxn modelId="{209C306E-9703-F843-8D8B-FA58000B2C58}" type="presParOf" srcId="{FA281243-0776-3C4C-99DD-A7500FE6AF07}" destId="{71F9054E-C674-3246-9B33-8EA3D33F8F14}" srcOrd="0" destOrd="0" presId="urn:microsoft.com/office/officeart/2005/8/layout/process1"/>
    <dgm:cxn modelId="{E6330808-02B5-3047-A006-B59D0F1B2891}" type="presParOf" srcId="{738BEFF4-DC1E-D643-BB30-28C1BF87B49D}" destId="{70E518F2-156C-9A47-8AAA-E55B2A1D1D16}" srcOrd="2" destOrd="0" presId="urn:microsoft.com/office/officeart/2005/8/layout/process1"/>
    <dgm:cxn modelId="{46734BAB-D66F-8E44-852A-8134DEB2FE11}" type="presParOf" srcId="{738BEFF4-DC1E-D643-BB30-28C1BF87B49D}" destId="{3BEFAA21-6A90-0F49-9651-A489C6B96778}" srcOrd="3" destOrd="0" presId="urn:microsoft.com/office/officeart/2005/8/layout/process1"/>
    <dgm:cxn modelId="{E1F7FB50-F63F-EB44-B06D-3CAC90FBAEEF}" type="presParOf" srcId="{3BEFAA21-6A90-0F49-9651-A489C6B96778}" destId="{C1DD5363-2758-B041-AFE3-419A8A7850C8}" srcOrd="0" destOrd="0" presId="urn:microsoft.com/office/officeart/2005/8/layout/process1"/>
    <dgm:cxn modelId="{58E24170-2AAA-FA40-9A61-56A7CE64D293}" type="presParOf" srcId="{738BEFF4-DC1E-D643-BB30-28C1BF87B49D}" destId="{A3CF7010-503B-8743-B954-E822CCD06D94}" srcOrd="4" destOrd="0" presId="urn:microsoft.com/office/officeart/2005/8/layout/process1"/>
    <dgm:cxn modelId="{C1AFFAD2-43F0-164E-B34A-3401BCEBBAE6}" type="presParOf" srcId="{738BEFF4-DC1E-D643-BB30-28C1BF87B49D}" destId="{7831D4E3-AC91-C645-9D9A-5F2D3FDAF180}" srcOrd="5" destOrd="0" presId="urn:microsoft.com/office/officeart/2005/8/layout/process1"/>
    <dgm:cxn modelId="{4205D250-A668-714F-9E67-64AA53819A96}" type="presParOf" srcId="{7831D4E3-AC91-C645-9D9A-5F2D3FDAF180}" destId="{30E82F31-AAD7-AC44-BCFF-9A88C64E7336}" srcOrd="0" destOrd="0" presId="urn:microsoft.com/office/officeart/2005/8/layout/process1"/>
    <dgm:cxn modelId="{ED6ABD33-4D43-344B-9BC6-D971AB445723}" type="presParOf" srcId="{738BEFF4-DC1E-D643-BB30-28C1BF87B49D}" destId="{1F71AEDF-177B-E848-BEF3-9108CCE62A6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F620A0-C9AE-864E-8259-512ED627CF3D}"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GB"/>
        </a:p>
      </dgm:t>
    </dgm:pt>
    <dgm:pt modelId="{060F28EE-29C4-BF47-A70F-FA607D290CC8}">
      <dgm:prSet phldrT="[Text]" custT="1"/>
      <dgm:spPr>
        <a:solidFill>
          <a:schemeClr val="accent5">
            <a:lumMod val="75000"/>
          </a:schemeClr>
        </a:solidFill>
      </dgm:spPr>
      <dgm:t>
        <a:bodyPr/>
        <a:lstStyle/>
        <a:p>
          <a:r>
            <a:rPr lang="en-GB" sz="2400" b="0" dirty="0"/>
            <a:t>The national grid</a:t>
          </a:r>
        </a:p>
      </dgm:t>
    </dgm:pt>
    <dgm:pt modelId="{8ACA37D6-46D7-8142-9929-5FD839C024C5}" type="parTrans" cxnId="{6B065067-1078-744C-A079-64DCAE77B0E7}">
      <dgm:prSet/>
      <dgm:spPr/>
      <dgm:t>
        <a:bodyPr/>
        <a:lstStyle/>
        <a:p>
          <a:endParaRPr lang="en-GB"/>
        </a:p>
      </dgm:t>
    </dgm:pt>
    <dgm:pt modelId="{EDCF2CBC-64CA-384F-9A98-4320547F8212}" type="sibTrans" cxnId="{6B065067-1078-744C-A079-64DCAE77B0E7}">
      <dgm:prSet/>
      <dgm:spPr/>
      <dgm:t>
        <a:bodyPr/>
        <a:lstStyle/>
        <a:p>
          <a:endParaRPr lang="en-GB"/>
        </a:p>
      </dgm:t>
    </dgm:pt>
    <dgm:pt modelId="{231D1DC3-24E5-054B-BCA8-5403CF559D52}">
      <dgm:prSet phldrT="[Text]"/>
      <dgm:spPr/>
      <dgm:t>
        <a:bodyPr/>
        <a:lstStyle/>
        <a:p>
          <a:r>
            <a:rPr lang="en-GB" dirty="0">
              <a:solidFill>
                <a:schemeClr val="accent5">
                  <a:lumMod val="75000"/>
                </a:schemeClr>
              </a:solidFill>
              <a:latin typeface="Calibri" panose="020F0502020204030204" pitchFamily="34" charset="0"/>
              <a:cs typeface="Calibri" panose="020F0502020204030204" pitchFamily="34" charset="0"/>
            </a:rPr>
            <a:t>50 – 60 naira per kWh: Public-private utilities </a:t>
          </a:r>
          <a:r>
            <a:rPr lang="en-GB" b="0" dirty="0">
              <a:solidFill>
                <a:schemeClr val="accent5">
                  <a:lumMod val="75000"/>
                </a:schemeClr>
              </a:solidFill>
              <a:effectLst/>
              <a:latin typeface="Calibri" panose="020F0502020204030204" pitchFamily="34" charset="0"/>
              <a:cs typeface="Calibri" panose="020F0502020204030204" pitchFamily="34" charset="0"/>
            </a:rPr>
            <a:t>lead in infrastructure provision</a:t>
          </a:r>
          <a:endParaRPr lang="en-GB" dirty="0"/>
        </a:p>
      </dgm:t>
    </dgm:pt>
    <dgm:pt modelId="{ACFC1BF0-7D78-8F41-8F49-B08733957E98}" type="parTrans" cxnId="{FF861C67-F97B-C24D-AD5D-3BB4E2EA57C8}">
      <dgm:prSet/>
      <dgm:spPr/>
      <dgm:t>
        <a:bodyPr/>
        <a:lstStyle/>
        <a:p>
          <a:endParaRPr lang="en-GB"/>
        </a:p>
      </dgm:t>
    </dgm:pt>
    <dgm:pt modelId="{ACE0B30F-FDAA-C54E-BFA1-8355A25B2845}" type="sibTrans" cxnId="{FF861C67-F97B-C24D-AD5D-3BB4E2EA57C8}">
      <dgm:prSet/>
      <dgm:spPr/>
      <dgm:t>
        <a:bodyPr/>
        <a:lstStyle/>
        <a:p>
          <a:endParaRPr lang="en-GB"/>
        </a:p>
      </dgm:t>
    </dgm:pt>
    <dgm:pt modelId="{B6C96126-8722-084F-942E-B9A08158B241}">
      <dgm:prSet phldrT="[Text]" custT="1"/>
      <dgm:spPr>
        <a:solidFill>
          <a:schemeClr val="accent5">
            <a:lumMod val="75000"/>
          </a:schemeClr>
        </a:solidFill>
      </dgm:spPr>
      <dgm:t>
        <a:bodyPr/>
        <a:lstStyle/>
        <a:p>
          <a:r>
            <a:rPr lang="en-GB" sz="2400" b="0" dirty="0"/>
            <a:t>Social-enterprise mini grids </a:t>
          </a:r>
        </a:p>
      </dgm:t>
    </dgm:pt>
    <dgm:pt modelId="{E32A799C-AD60-D742-86F3-FBF64A87FF52}" type="parTrans" cxnId="{BFC1B948-A031-474B-AEEC-7D98BFE47078}">
      <dgm:prSet/>
      <dgm:spPr/>
      <dgm:t>
        <a:bodyPr/>
        <a:lstStyle/>
        <a:p>
          <a:endParaRPr lang="en-GB"/>
        </a:p>
      </dgm:t>
    </dgm:pt>
    <dgm:pt modelId="{5A7D985D-E9A8-9149-9FA7-D8552EAF013B}" type="sibTrans" cxnId="{BFC1B948-A031-474B-AEEC-7D98BFE47078}">
      <dgm:prSet/>
      <dgm:spPr/>
      <dgm:t>
        <a:bodyPr/>
        <a:lstStyle/>
        <a:p>
          <a:endParaRPr lang="en-GB"/>
        </a:p>
      </dgm:t>
    </dgm:pt>
    <dgm:pt modelId="{42ECEBA9-D5B9-3C46-9E09-D4B50564D6A4}">
      <dgm:prSet phldrT="[Text]"/>
      <dgm:spPr/>
      <dgm:t>
        <a:bodyPr/>
        <a:lstStyle/>
        <a:p>
          <a:r>
            <a:rPr lang="en-GB" dirty="0">
              <a:solidFill>
                <a:schemeClr val="accent5">
                  <a:lumMod val="75000"/>
                </a:schemeClr>
              </a:solidFill>
              <a:latin typeface="Calibri" panose="020F0502020204030204" pitchFamily="34" charset="0"/>
              <a:cs typeface="Calibri" panose="020F0502020204030204" pitchFamily="34" charset="0"/>
            </a:rPr>
            <a:t>100 naira per kWh: Non-profit actors </a:t>
          </a:r>
          <a:r>
            <a:rPr lang="en-GB" b="0" dirty="0">
              <a:solidFill>
                <a:schemeClr val="accent5">
                  <a:lumMod val="75000"/>
                </a:schemeClr>
              </a:solidFill>
              <a:effectLst/>
              <a:latin typeface="Calibri" panose="020F0502020204030204" pitchFamily="34" charset="0"/>
              <a:cs typeface="Calibri" panose="020F0502020204030204" pitchFamily="34" charset="0"/>
            </a:rPr>
            <a:t>lead in infrastructure provision</a:t>
          </a:r>
          <a:endParaRPr lang="en-GB" dirty="0"/>
        </a:p>
      </dgm:t>
    </dgm:pt>
    <dgm:pt modelId="{1B6922FD-A35F-1543-9850-46B2ED9E1FEA}" type="parTrans" cxnId="{DDA3FCEB-9B7D-FE48-8EC2-18D19E0A2DCD}">
      <dgm:prSet/>
      <dgm:spPr/>
      <dgm:t>
        <a:bodyPr/>
        <a:lstStyle/>
        <a:p>
          <a:endParaRPr lang="en-GB"/>
        </a:p>
      </dgm:t>
    </dgm:pt>
    <dgm:pt modelId="{D51F48A5-708C-3E43-A8CD-E06C9BC2C422}" type="sibTrans" cxnId="{DDA3FCEB-9B7D-FE48-8EC2-18D19E0A2DCD}">
      <dgm:prSet/>
      <dgm:spPr/>
      <dgm:t>
        <a:bodyPr/>
        <a:lstStyle/>
        <a:p>
          <a:endParaRPr lang="en-GB"/>
        </a:p>
      </dgm:t>
    </dgm:pt>
    <dgm:pt modelId="{3756FEAA-1BE3-C24B-B40D-86FCED934BD2}">
      <dgm:prSet custT="1"/>
      <dgm:spPr>
        <a:solidFill>
          <a:schemeClr val="accent5">
            <a:lumMod val="75000"/>
          </a:schemeClr>
        </a:solidFill>
      </dgm:spPr>
      <dgm:t>
        <a:bodyPr/>
        <a:lstStyle/>
        <a:p>
          <a:r>
            <a:rPr lang="en-GB" sz="2400" b="0" dirty="0"/>
            <a:t>Commercial mini grids</a:t>
          </a:r>
        </a:p>
      </dgm:t>
    </dgm:pt>
    <dgm:pt modelId="{DE8453D6-99B1-5346-ACB8-561CB7E0F4FA}" type="parTrans" cxnId="{B64D1B58-9761-8845-962A-DF08AC9059EB}">
      <dgm:prSet/>
      <dgm:spPr/>
      <dgm:t>
        <a:bodyPr/>
        <a:lstStyle/>
        <a:p>
          <a:endParaRPr lang="en-GB"/>
        </a:p>
      </dgm:t>
    </dgm:pt>
    <dgm:pt modelId="{EC132F97-0D7E-344A-8829-6F1DBCF6CE71}" type="sibTrans" cxnId="{B64D1B58-9761-8845-962A-DF08AC9059EB}">
      <dgm:prSet/>
      <dgm:spPr/>
      <dgm:t>
        <a:bodyPr/>
        <a:lstStyle/>
        <a:p>
          <a:endParaRPr lang="en-GB"/>
        </a:p>
      </dgm:t>
    </dgm:pt>
    <dgm:pt modelId="{18FF4FE6-C114-0644-8DDF-DDDA656D1499}">
      <dgm:prSet/>
      <dgm:spPr/>
      <dgm:t>
        <a:bodyPr/>
        <a:lstStyle/>
        <a:p>
          <a:r>
            <a:rPr lang="en-GB" b="0" dirty="0">
              <a:solidFill>
                <a:schemeClr val="accent5">
                  <a:lumMod val="75000"/>
                </a:schemeClr>
              </a:solidFill>
              <a:effectLst/>
              <a:latin typeface="Calibri" panose="020F0502020204030204" pitchFamily="34" charset="0"/>
              <a:cs typeface="Calibri" panose="020F0502020204030204" pitchFamily="34" charset="0"/>
            </a:rPr>
            <a:t>130 – 300 naira per kWh: Private developers lead in infrastructure provision</a:t>
          </a:r>
          <a:endParaRPr lang="en-GB" dirty="0"/>
        </a:p>
      </dgm:t>
    </dgm:pt>
    <dgm:pt modelId="{44DD96FE-4114-2D4B-BE39-DCE532E559F9}" type="parTrans" cxnId="{C2841497-8663-CC4D-AED6-9EF9338F2EFE}">
      <dgm:prSet/>
      <dgm:spPr/>
      <dgm:t>
        <a:bodyPr/>
        <a:lstStyle/>
        <a:p>
          <a:endParaRPr lang="en-GB"/>
        </a:p>
      </dgm:t>
    </dgm:pt>
    <dgm:pt modelId="{62C2F38B-8928-BE4C-A800-F890A40F3638}" type="sibTrans" cxnId="{C2841497-8663-CC4D-AED6-9EF9338F2EFE}">
      <dgm:prSet/>
      <dgm:spPr/>
      <dgm:t>
        <a:bodyPr/>
        <a:lstStyle/>
        <a:p>
          <a:endParaRPr lang="en-GB"/>
        </a:p>
      </dgm:t>
    </dgm:pt>
    <dgm:pt modelId="{9ADF45EA-07CF-254F-B419-8668AAA55A74}" type="pres">
      <dgm:prSet presAssocID="{A3F620A0-C9AE-864E-8259-512ED627CF3D}" presName="linear" presStyleCnt="0">
        <dgm:presLayoutVars>
          <dgm:animLvl val="lvl"/>
          <dgm:resizeHandles val="exact"/>
        </dgm:presLayoutVars>
      </dgm:prSet>
      <dgm:spPr/>
    </dgm:pt>
    <dgm:pt modelId="{48023112-2CE9-BF41-B1BF-46819B766058}" type="pres">
      <dgm:prSet presAssocID="{060F28EE-29C4-BF47-A70F-FA607D290CC8}" presName="parentText" presStyleLbl="node1" presStyleIdx="0" presStyleCnt="3">
        <dgm:presLayoutVars>
          <dgm:chMax val="0"/>
          <dgm:bulletEnabled val="1"/>
        </dgm:presLayoutVars>
      </dgm:prSet>
      <dgm:spPr/>
    </dgm:pt>
    <dgm:pt modelId="{16BEE074-EBBD-A140-823F-5C3A4099B0D0}" type="pres">
      <dgm:prSet presAssocID="{060F28EE-29C4-BF47-A70F-FA607D290CC8}" presName="childText" presStyleLbl="revTx" presStyleIdx="0" presStyleCnt="3">
        <dgm:presLayoutVars>
          <dgm:bulletEnabled val="1"/>
        </dgm:presLayoutVars>
      </dgm:prSet>
      <dgm:spPr/>
    </dgm:pt>
    <dgm:pt modelId="{00044B51-03BD-B84B-A404-4896029BF193}" type="pres">
      <dgm:prSet presAssocID="{B6C96126-8722-084F-942E-B9A08158B241}" presName="parentText" presStyleLbl="node1" presStyleIdx="1" presStyleCnt="3">
        <dgm:presLayoutVars>
          <dgm:chMax val="0"/>
          <dgm:bulletEnabled val="1"/>
        </dgm:presLayoutVars>
      </dgm:prSet>
      <dgm:spPr/>
    </dgm:pt>
    <dgm:pt modelId="{CD852A59-6C85-5544-B522-B909495B4C12}" type="pres">
      <dgm:prSet presAssocID="{B6C96126-8722-084F-942E-B9A08158B241}" presName="childText" presStyleLbl="revTx" presStyleIdx="1" presStyleCnt="3">
        <dgm:presLayoutVars>
          <dgm:bulletEnabled val="1"/>
        </dgm:presLayoutVars>
      </dgm:prSet>
      <dgm:spPr/>
    </dgm:pt>
    <dgm:pt modelId="{6ED21EC0-93F7-7F42-A5EE-B8BCC09CA0E8}" type="pres">
      <dgm:prSet presAssocID="{3756FEAA-1BE3-C24B-B40D-86FCED934BD2}" presName="parentText" presStyleLbl="node1" presStyleIdx="2" presStyleCnt="3">
        <dgm:presLayoutVars>
          <dgm:chMax val="0"/>
          <dgm:bulletEnabled val="1"/>
        </dgm:presLayoutVars>
      </dgm:prSet>
      <dgm:spPr/>
    </dgm:pt>
    <dgm:pt modelId="{644F08AD-18FD-D144-BD81-5378546EE326}" type="pres">
      <dgm:prSet presAssocID="{3756FEAA-1BE3-C24B-B40D-86FCED934BD2}" presName="childText" presStyleLbl="revTx" presStyleIdx="2" presStyleCnt="3">
        <dgm:presLayoutVars>
          <dgm:bulletEnabled val="1"/>
        </dgm:presLayoutVars>
      </dgm:prSet>
      <dgm:spPr/>
    </dgm:pt>
  </dgm:ptLst>
  <dgm:cxnLst>
    <dgm:cxn modelId="{2E90AB34-C5CA-704B-A40E-3CAD1BA5F847}" type="presOf" srcId="{42ECEBA9-D5B9-3C46-9E09-D4B50564D6A4}" destId="{CD852A59-6C85-5544-B522-B909495B4C12}" srcOrd="0" destOrd="0" presId="urn:microsoft.com/office/officeart/2005/8/layout/vList2"/>
    <dgm:cxn modelId="{BFC1B948-A031-474B-AEEC-7D98BFE47078}" srcId="{A3F620A0-C9AE-864E-8259-512ED627CF3D}" destId="{B6C96126-8722-084F-942E-B9A08158B241}" srcOrd="1" destOrd="0" parTransId="{E32A799C-AD60-D742-86F3-FBF64A87FF52}" sibTransId="{5A7D985D-E9A8-9149-9FA7-D8552EAF013B}"/>
    <dgm:cxn modelId="{B64D1B58-9761-8845-962A-DF08AC9059EB}" srcId="{A3F620A0-C9AE-864E-8259-512ED627CF3D}" destId="{3756FEAA-1BE3-C24B-B40D-86FCED934BD2}" srcOrd="2" destOrd="0" parTransId="{DE8453D6-99B1-5346-ACB8-561CB7E0F4FA}" sibTransId="{EC132F97-0D7E-344A-8829-6F1DBCF6CE71}"/>
    <dgm:cxn modelId="{BE59125C-1FBD-2940-A77B-9B8A3D2B1349}" type="presOf" srcId="{18FF4FE6-C114-0644-8DDF-DDDA656D1499}" destId="{644F08AD-18FD-D144-BD81-5378546EE326}" srcOrd="0" destOrd="0" presId="urn:microsoft.com/office/officeart/2005/8/layout/vList2"/>
    <dgm:cxn modelId="{D3C0285E-8AF7-A24B-BAB5-25EF8C00385F}" type="presOf" srcId="{3756FEAA-1BE3-C24B-B40D-86FCED934BD2}" destId="{6ED21EC0-93F7-7F42-A5EE-B8BCC09CA0E8}" srcOrd="0" destOrd="0" presId="urn:microsoft.com/office/officeart/2005/8/layout/vList2"/>
    <dgm:cxn modelId="{DBD2DA65-A0F9-9C4A-99BC-AEE1374B51E8}" type="presOf" srcId="{B6C96126-8722-084F-942E-B9A08158B241}" destId="{00044B51-03BD-B84B-A404-4896029BF193}" srcOrd="0" destOrd="0" presId="urn:microsoft.com/office/officeart/2005/8/layout/vList2"/>
    <dgm:cxn modelId="{FF861C67-F97B-C24D-AD5D-3BB4E2EA57C8}" srcId="{060F28EE-29C4-BF47-A70F-FA607D290CC8}" destId="{231D1DC3-24E5-054B-BCA8-5403CF559D52}" srcOrd="0" destOrd="0" parTransId="{ACFC1BF0-7D78-8F41-8F49-B08733957E98}" sibTransId="{ACE0B30F-FDAA-C54E-BFA1-8355A25B2845}"/>
    <dgm:cxn modelId="{6B065067-1078-744C-A079-64DCAE77B0E7}" srcId="{A3F620A0-C9AE-864E-8259-512ED627CF3D}" destId="{060F28EE-29C4-BF47-A70F-FA607D290CC8}" srcOrd="0" destOrd="0" parTransId="{8ACA37D6-46D7-8142-9929-5FD839C024C5}" sibTransId="{EDCF2CBC-64CA-384F-9A98-4320547F8212}"/>
    <dgm:cxn modelId="{C2841497-8663-CC4D-AED6-9EF9338F2EFE}" srcId="{3756FEAA-1BE3-C24B-B40D-86FCED934BD2}" destId="{18FF4FE6-C114-0644-8DDF-DDDA656D1499}" srcOrd="0" destOrd="0" parTransId="{44DD96FE-4114-2D4B-BE39-DCE532E559F9}" sibTransId="{62C2F38B-8928-BE4C-A800-F890A40F3638}"/>
    <dgm:cxn modelId="{876A3DA1-94F7-3042-868E-F0F3E469AB01}" type="presOf" srcId="{231D1DC3-24E5-054B-BCA8-5403CF559D52}" destId="{16BEE074-EBBD-A140-823F-5C3A4099B0D0}" srcOrd="0" destOrd="0" presId="urn:microsoft.com/office/officeart/2005/8/layout/vList2"/>
    <dgm:cxn modelId="{E4E748B2-EF8F-744E-93B8-2F8E18BE476C}" type="presOf" srcId="{060F28EE-29C4-BF47-A70F-FA607D290CC8}" destId="{48023112-2CE9-BF41-B1BF-46819B766058}" srcOrd="0" destOrd="0" presId="urn:microsoft.com/office/officeart/2005/8/layout/vList2"/>
    <dgm:cxn modelId="{DDA3FCEB-9B7D-FE48-8EC2-18D19E0A2DCD}" srcId="{B6C96126-8722-084F-942E-B9A08158B241}" destId="{42ECEBA9-D5B9-3C46-9E09-D4B50564D6A4}" srcOrd="0" destOrd="0" parTransId="{1B6922FD-A35F-1543-9850-46B2ED9E1FEA}" sibTransId="{D51F48A5-708C-3E43-A8CD-E06C9BC2C422}"/>
    <dgm:cxn modelId="{145B11F6-8FD0-3C4F-A334-1C1E37B739E3}" type="presOf" srcId="{A3F620A0-C9AE-864E-8259-512ED627CF3D}" destId="{9ADF45EA-07CF-254F-B419-8668AAA55A74}" srcOrd="0" destOrd="0" presId="urn:microsoft.com/office/officeart/2005/8/layout/vList2"/>
    <dgm:cxn modelId="{50C1AA65-E241-404A-95DF-406BA16B373D}" type="presParOf" srcId="{9ADF45EA-07CF-254F-B419-8668AAA55A74}" destId="{48023112-2CE9-BF41-B1BF-46819B766058}" srcOrd="0" destOrd="0" presId="urn:microsoft.com/office/officeart/2005/8/layout/vList2"/>
    <dgm:cxn modelId="{9861F8BF-68F9-8744-BCE3-8F188BC85163}" type="presParOf" srcId="{9ADF45EA-07CF-254F-B419-8668AAA55A74}" destId="{16BEE074-EBBD-A140-823F-5C3A4099B0D0}" srcOrd="1" destOrd="0" presId="urn:microsoft.com/office/officeart/2005/8/layout/vList2"/>
    <dgm:cxn modelId="{3BA2344C-ACDC-9744-AF22-179BCE3C4CE9}" type="presParOf" srcId="{9ADF45EA-07CF-254F-B419-8668AAA55A74}" destId="{00044B51-03BD-B84B-A404-4896029BF193}" srcOrd="2" destOrd="0" presId="urn:microsoft.com/office/officeart/2005/8/layout/vList2"/>
    <dgm:cxn modelId="{D7AD00DD-21F4-3A46-9480-8648CFEF8C40}" type="presParOf" srcId="{9ADF45EA-07CF-254F-B419-8668AAA55A74}" destId="{CD852A59-6C85-5544-B522-B909495B4C12}" srcOrd="3" destOrd="0" presId="urn:microsoft.com/office/officeart/2005/8/layout/vList2"/>
    <dgm:cxn modelId="{52D508F4-C48E-014A-A1D6-810A6F0A0CCF}" type="presParOf" srcId="{9ADF45EA-07CF-254F-B419-8668AAA55A74}" destId="{6ED21EC0-93F7-7F42-A5EE-B8BCC09CA0E8}" srcOrd="4" destOrd="0" presId="urn:microsoft.com/office/officeart/2005/8/layout/vList2"/>
    <dgm:cxn modelId="{323DDE1D-4D2A-9447-B5BC-3E58583377DB}" type="presParOf" srcId="{9ADF45EA-07CF-254F-B419-8668AAA55A74}" destId="{644F08AD-18FD-D144-BD81-5378546EE32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7159C2-9F22-1148-A168-4957BF081784}" type="doc">
      <dgm:prSet loTypeId="urn:microsoft.com/office/officeart/2005/8/layout/hChevron3" loCatId="" qsTypeId="urn:microsoft.com/office/officeart/2005/8/quickstyle/simple1" qsCatId="simple" csTypeId="urn:microsoft.com/office/officeart/2005/8/colors/accent1_2" csCatId="accent1" phldr="1"/>
      <dgm:spPr/>
    </dgm:pt>
    <dgm:pt modelId="{19D5FF58-F36D-9A48-90C7-ACFCF553E608}">
      <dgm:prSet phldrT="[Text]"/>
      <dgm:spPr>
        <a:solidFill>
          <a:srgbClr val="C00000"/>
        </a:solidFill>
        <a:ln>
          <a:solidFill>
            <a:srgbClr val="C00000"/>
          </a:solidFill>
        </a:ln>
      </dgm:spPr>
      <dgm:t>
        <a:bodyPr/>
        <a:lstStyle/>
        <a:p>
          <a:r>
            <a:rPr lang="en-GB" dirty="0"/>
            <a:t>Planting</a:t>
          </a:r>
        </a:p>
      </dgm:t>
    </dgm:pt>
    <dgm:pt modelId="{5240A767-B4D8-AA43-8BD0-B8767A01269A}" type="parTrans" cxnId="{65B6A97B-DB10-8344-B319-B2C9C02C0BE3}">
      <dgm:prSet/>
      <dgm:spPr/>
      <dgm:t>
        <a:bodyPr/>
        <a:lstStyle/>
        <a:p>
          <a:endParaRPr lang="en-GB"/>
        </a:p>
      </dgm:t>
    </dgm:pt>
    <dgm:pt modelId="{AA8B1ED4-0E96-B444-A59E-60B5AF6D0882}" type="sibTrans" cxnId="{65B6A97B-DB10-8344-B319-B2C9C02C0BE3}">
      <dgm:prSet/>
      <dgm:spPr/>
      <dgm:t>
        <a:bodyPr/>
        <a:lstStyle/>
        <a:p>
          <a:endParaRPr lang="en-GB"/>
        </a:p>
      </dgm:t>
    </dgm:pt>
    <dgm:pt modelId="{8B998B4C-F788-E441-B0EB-515937844AD5}">
      <dgm:prSet phldrT="[Text]"/>
      <dgm:spPr>
        <a:solidFill>
          <a:schemeClr val="accent5">
            <a:lumMod val="75000"/>
          </a:schemeClr>
        </a:solidFill>
      </dgm:spPr>
      <dgm:t>
        <a:bodyPr/>
        <a:lstStyle/>
        <a:p>
          <a:r>
            <a:rPr lang="en-GB" dirty="0"/>
            <a:t>Harvesting</a:t>
          </a:r>
        </a:p>
      </dgm:t>
    </dgm:pt>
    <dgm:pt modelId="{9B9C4F38-CFEA-114D-A29D-6B4DA97BA587}" type="parTrans" cxnId="{36732F71-0485-D94D-8CE4-53346494D95E}">
      <dgm:prSet/>
      <dgm:spPr/>
      <dgm:t>
        <a:bodyPr/>
        <a:lstStyle/>
        <a:p>
          <a:endParaRPr lang="en-GB"/>
        </a:p>
      </dgm:t>
    </dgm:pt>
    <dgm:pt modelId="{42AABADB-8243-EE43-8981-27084D8E83D5}" type="sibTrans" cxnId="{36732F71-0485-D94D-8CE4-53346494D95E}">
      <dgm:prSet/>
      <dgm:spPr/>
      <dgm:t>
        <a:bodyPr/>
        <a:lstStyle/>
        <a:p>
          <a:endParaRPr lang="en-GB"/>
        </a:p>
      </dgm:t>
    </dgm:pt>
    <dgm:pt modelId="{EFBE4220-7C50-6449-9EC1-78480881558C}">
      <dgm:prSet phldrT="[Text]"/>
      <dgm:spPr>
        <a:solidFill>
          <a:schemeClr val="accent5">
            <a:lumMod val="75000"/>
          </a:schemeClr>
        </a:solidFill>
      </dgm:spPr>
      <dgm:t>
        <a:bodyPr/>
        <a:lstStyle/>
        <a:p>
          <a:r>
            <a:rPr lang="en-GB" dirty="0"/>
            <a:t>Storage</a:t>
          </a:r>
        </a:p>
      </dgm:t>
    </dgm:pt>
    <dgm:pt modelId="{434D0957-59BD-ED4E-89C0-57ACCFB1E66C}" type="parTrans" cxnId="{AB8E4706-322D-CC43-8A29-74BA9542FE99}">
      <dgm:prSet/>
      <dgm:spPr/>
      <dgm:t>
        <a:bodyPr/>
        <a:lstStyle/>
        <a:p>
          <a:endParaRPr lang="en-GB"/>
        </a:p>
      </dgm:t>
    </dgm:pt>
    <dgm:pt modelId="{DF89E59E-326B-DE43-BD34-D0A05D8CE3EF}" type="sibTrans" cxnId="{AB8E4706-322D-CC43-8A29-74BA9542FE99}">
      <dgm:prSet/>
      <dgm:spPr/>
      <dgm:t>
        <a:bodyPr/>
        <a:lstStyle/>
        <a:p>
          <a:endParaRPr lang="en-GB"/>
        </a:p>
      </dgm:t>
    </dgm:pt>
    <dgm:pt modelId="{4E892BCC-A57F-B94B-87EC-20CDD0571CDA}">
      <dgm:prSet/>
      <dgm:spPr>
        <a:solidFill>
          <a:schemeClr val="accent5">
            <a:lumMod val="75000"/>
          </a:schemeClr>
        </a:solidFill>
      </dgm:spPr>
      <dgm:t>
        <a:bodyPr/>
        <a:lstStyle/>
        <a:p>
          <a:r>
            <a:rPr lang="en-GB" dirty="0"/>
            <a:t>Processing...</a:t>
          </a:r>
        </a:p>
      </dgm:t>
    </dgm:pt>
    <dgm:pt modelId="{E58AA4D5-4BC4-B844-9B3B-C71087BB3FBE}" type="parTrans" cxnId="{90517781-9349-BC44-A301-BC0941E0256C}">
      <dgm:prSet/>
      <dgm:spPr/>
      <dgm:t>
        <a:bodyPr/>
        <a:lstStyle/>
        <a:p>
          <a:endParaRPr lang="en-GB"/>
        </a:p>
      </dgm:t>
    </dgm:pt>
    <dgm:pt modelId="{B49CB219-65DE-D047-9573-7D32ACE5C928}" type="sibTrans" cxnId="{90517781-9349-BC44-A301-BC0941E0256C}">
      <dgm:prSet/>
      <dgm:spPr/>
      <dgm:t>
        <a:bodyPr/>
        <a:lstStyle/>
        <a:p>
          <a:endParaRPr lang="en-GB"/>
        </a:p>
      </dgm:t>
    </dgm:pt>
    <dgm:pt modelId="{7AD13724-3A15-2148-8B01-AC90080A9774}" type="pres">
      <dgm:prSet presAssocID="{877159C2-9F22-1148-A168-4957BF081784}" presName="Name0" presStyleCnt="0">
        <dgm:presLayoutVars>
          <dgm:dir/>
          <dgm:resizeHandles val="exact"/>
        </dgm:presLayoutVars>
      </dgm:prSet>
      <dgm:spPr/>
    </dgm:pt>
    <dgm:pt modelId="{04D63B41-3DC7-FC4A-B0E0-F8AED2CD4E2D}" type="pres">
      <dgm:prSet presAssocID="{19D5FF58-F36D-9A48-90C7-ACFCF553E608}" presName="parTxOnly" presStyleLbl="node1" presStyleIdx="0" presStyleCnt="4">
        <dgm:presLayoutVars>
          <dgm:bulletEnabled val="1"/>
        </dgm:presLayoutVars>
      </dgm:prSet>
      <dgm:spPr/>
    </dgm:pt>
    <dgm:pt modelId="{C8C9E144-FE4D-944F-A391-167657C740C2}" type="pres">
      <dgm:prSet presAssocID="{AA8B1ED4-0E96-B444-A59E-60B5AF6D0882}" presName="parSpace" presStyleCnt="0"/>
      <dgm:spPr/>
    </dgm:pt>
    <dgm:pt modelId="{E036574A-332F-B347-813F-68C9AA0BAA89}" type="pres">
      <dgm:prSet presAssocID="{8B998B4C-F788-E441-B0EB-515937844AD5}" presName="parTxOnly" presStyleLbl="node1" presStyleIdx="1" presStyleCnt="4">
        <dgm:presLayoutVars>
          <dgm:bulletEnabled val="1"/>
        </dgm:presLayoutVars>
      </dgm:prSet>
      <dgm:spPr/>
    </dgm:pt>
    <dgm:pt modelId="{9E4DC450-66E8-1C44-ACE5-DC19A226452B}" type="pres">
      <dgm:prSet presAssocID="{42AABADB-8243-EE43-8981-27084D8E83D5}" presName="parSpace" presStyleCnt="0"/>
      <dgm:spPr/>
    </dgm:pt>
    <dgm:pt modelId="{EBD01264-E156-6B43-8365-3B65302EAE6B}" type="pres">
      <dgm:prSet presAssocID="{EFBE4220-7C50-6449-9EC1-78480881558C}" presName="parTxOnly" presStyleLbl="node1" presStyleIdx="2" presStyleCnt="4">
        <dgm:presLayoutVars>
          <dgm:bulletEnabled val="1"/>
        </dgm:presLayoutVars>
      </dgm:prSet>
      <dgm:spPr/>
    </dgm:pt>
    <dgm:pt modelId="{39A91614-57B0-E945-B450-106CB263006F}" type="pres">
      <dgm:prSet presAssocID="{DF89E59E-326B-DE43-BD34-D0A05D8CE3EF}" presName="parSpace" presStyleCnt="0"/>
      <dgm:spPr/>
    </dgm:pt>
    <dgm:pt modelId="{850AF1D1-268E-224E-9B3B-98956A29F588}" type="pres">
      <dgm:prSet presAssocID="{4E892BCC-A57F-B94B-87EC-20CDD0571CDA}" presName="parTxOnly" presStyleLbl="node1" presStyleIdx="3" presStyleCnt="4">
        <dgm:presLayoutVars>
          <dgm:bulletEnabled val="1"/>
        </dgm:presLayoutVars>
      </dgm:prSet>
      <dgm:spPr/>
    </dgm:pt>
  </dgm:ptLst>
  <dgm:cxnLst>
    <dgm:cxn modelId="{AB8E4706-322D-CC43-8A29-74BA9542FE99}" srcId="{877159C2-9F22-1148-A168-4957BF081784}" destId="{EFBE4220-7C50-6449-9EC1-78480881558C}" srcOrd="2" destOrd="0" parTransId="{434D0957-59BD-ED4E-89C0-57ACCFB1E66C}" sibTransId="{DF89E59E-326B-DE43-BD34-D0A05D8CE3EF}"/>
    <dgm:cxn modelId="{11B2581D-773D-DE48-BC63-496FDFAA758B}" type="presOf" srcId="{877159C2-9F22-1148-A168-4957BF081784}" destId="{7AD13724-3A15-2148-8B01-AC90080A9774}" srcOrd="0" destOrd="0" presId="urn:microsoft.com/office/officeart/2005/8/layout/hChevron3"/>
    <dgm:cxn modelId="{36732F71-0485-D94D-8CE4-53346494D95E}" srcId="{877159C2-9F22-1148-A168-4957BF081784}" destId="{8B998B4C-F788-E441-B0EB-515937844AD5}" srcOrd="1" destOrd="0" parTransId="{9B9C4F38-CFEA-114D-A29D-6B4DA97BA587}" sibTransId="{42AABADB-8243-EE43-8981-27084D8E83D5}"/>
    <dgm:cxn modelId="{2F2D3179-B08F-B045-A4A8-4B5A9A2A1FDC}" type="presOf" srcId="{4E892BCC-A57F-B94B-87EC-20CDD0571CDA}" destId="{850AF1D1-268E-224E-9B3B-98956A29F588}" srcOrd="0" destOrd="0" presId="urn:microsoft.com/office/officeart/2005/8/layout/hChevron3"/>
    <dgm:cxn modelId="{65B6A97B-DB10-8344-B319-B2C9C02C0BE3}" srcId="{877159C2-9F22-1148-A168-4957BF081784}" destId="{19D5FF58-F36D-9A48-90C7-ACFCF553E608}" srcOrd="0" destOrd="0" parTransId="{5240A767-B4D8-AA43-8BD0-B8767A01269A}" sibTransId="{AA8B1ED4-0E96-B444-A59E-60B5AF6D0882}"/>
    <dgm:cxn modelId="{90517781-9349-BC44-A301-BC0941E0256C}" srcId="{877159C2-9F22-1148-A168-4957BF081784}" destId="{4E892BCC-A57F-B94B-87EC-20CDD0571CDA}" srcOrd="3" destOrd="0" parTransId="{E58AA4D5-4BC4-B844-9B3B-C71087BB3FBE}" sibTransId="{B49CB219-65DE-D047-9573-7D32ACE5C928}"/>
    <dgm:cxn modelId="{546BB38C-5D9A-5443-9131-C64DAF268FB6}" type="presOf" srcId="{8B998B4C-F788-E441-B0EB-515937844AD5}" destId="{E036574A-332F-B347-813F-68C9AA0BAA89}" srcOrd="0" destOrd="0" presId="urn:microsoft.com/office/officeart/2005/8/layout/hChevron3"/>
    <dgm:cxn modelId="{EA4056B4-9085-F848-B971-A3118FE015B9}" type="presOf" srcId="{19D5FF58-F36D-9A48-90C7-ACFCF553E608}" destId="{04D63B41-3DC7-FC4A-B0E0-F8AED2CD4E2D}" srcOrd="0" destOrd="0" presId="urn:microsoft.com/office/officeart/2005/8/layout/hChevron3"/>
    <dgm:cxn modelId="{4590D7C7-4A81-AD48-A500-2E3DCFFD075F}" type="presOf" srcId="{EFBE4220-7C50-6449-9EC1-78480881558C}" destId="{EBD01264-E156-6B43-8365-3B65302EAE6B}" srcOrd="0" destOrd="0" presId="urn:microsoft.com/office/officeart/2005/8/layout/hChevron3"/>
    <dgm:cxn modelId="{9A2E4EFE-4C65-F641-90A9-74F93F51666E}" type="presParOf" srcId="{7AD13724-3A15-2148-8B01-AC90080A9774}" destId="{04D63B41-3DC7-FC4A-B0E0-F8AED2CD4E2D}" srcOrd="0" destOrd="0" presId="urn:microsoft.com/office/officeart/2005/8/layout/hChevron3"/>
    <dgm:cxn modelId="{E3E93559-00BD-E945-B44D-0D603A388739}" type="presParOf" srcId="{7AD13724-3A15-2148-8B01-AC90080A9774}" destId="{C8C9E144-FE4D-944F-A391-167657C740C2}" srcOrd="1" destOrd="0" presId="urn:microsoft.com/office/officeart/2005/8/layout/hChevron3"/>
    <dgm:cxn modelId="{EC2F347F-08E6-8C48-AD9A-9F2609ADAF59}" type="presParOf" srcId="{7AD13724-3A15-2148-8B01-AC90080A9774}" destId="{E036574A-332F-B347-813F-68C9AA0BAA89}" srcOrd="2" destOrd="0" presId="urn:microsoft.com/office/officeart/2005/8/layout/hChevron3"/>
    <dgm:cxn modelId="{004675F3-5FAD-1643-BFA3-2F415A5B2525}" type="presParOf" srcId="{7AD13724-3A15-2148-8B01-AC90080A9774}" destId="{9E4DC450-66E8-1C44-ACE5-DC19A226452B}" srcOrd="3" destOrd="0" presId="urn:microsoft.com/office/officeart/2005/8/layout/hChevron3"/>
    <dgm:cxn modelId="{44B946FF-7A80-8741-95E1-093E5BDF680A}" type="presParOf" srcId="{7AD13724-3A15-2148-8B01-AC90080A9774}" destId="{EBD01264-E156-6B43-8365-3B65302EAE6B}" srcOrd="4" destOrd="0" presId="urn:microsoft.com/office/officeart/2005/8/layout/hChevron3"/>
    <dgm:cxn modelId="{E96375BC-78E8-A540-98FA-4BA75B10EF02}" type="presParOf" srcId="{7AD13724-3A15-2148-8B01-AC90080A9774}" destId="{39A91614-57B0-E945-B450-106CB263006F}" srcOrd="5" destOrd="0" presId="urn:microsoft.com/office/officeart/2005/8/layout/hChevron3"/>
    <dgm:cxn modelId="{AB6FECB8-849A-844B-9A7B-9126E22B4D7A}" type="presParOf" srcId="{7AD13724-3A15-2148-8B01-AC90080A9774}" destId="{850AF1D1-268E-224E-9B3B-98956A29F588}"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20A0D8-F8ED-ED43-8587-C5591B3C56E1}" type="doc">
      <dgm:prSet loTypeId="urn:microsoft.com/office/officeart/2005/8/layout/pyramid2" loCatId="" qsTypeId="urn:microsoft.com/office/officeart/2005/8/quickstyle/simple1" qsCatId="simple" csTypeId="urn:microsoft.com/office/officeart/2005/8/colors/accent1_2" csCatId="accent1" phldr="1"/>
      <dgm:spPr/>
    </dgm:pt>
    <dgm:pt modelId="{E9168AB2-F8FB-534B-A2A6-C0B129C22E2D}">
      <dgm:prSet phldrT="[Text]"/>
      <dgm:spPr/>
      <dgm:t>
        <a:bodyPr/>
        <a:lstStyle/>
        <a:p>
          <a:r>
            <a:rPr lang="en-GB" dirty="0"/>
            <a:t>#3 – </a:t>
          </a:r>
          <a:r>
            <a:rPr lang="en-GB" b="1" dirty="0"/>
            <a:t>Expand</a:t>
          </a:r>
          <a:r>
            <a:rPr lang="en-GB" dirty="0"/>
            <a:t> productive use opportunities</a:t>
          </a:r>
        </a:p>
      </dgm:t>
    </dgm:pt>
    <dgm:pt modelId="{9DE08F1B-E1C4-7C40-A508-0DC344143DDC}" type="parTrans" cxnId="{F44A71A6-7EAC-A845-80F5-88CBA58EC905}">
      <dgm:prSet/>
      <dgm:spPr/>
      <dgm:t>
        <a:bodyPr/>
        <a:lstStyle/>
        <a:p>
          <a:endParaRPr lang="en-GB"/>
        </a:p>
      </dgm:t>
    </dgm:pt>
    <dgm:pt modelId="{EBEBD42F-AE29-E04D-85C7-EA448D369F18}" type="sibTrans" cxnId="{F44A71A6-7EAC-A845-80F5-88CBA58EC905}">
      <dgm:prSet/>
      <dgm:spPr/>
      <dgm:t>
        <a:bodyPr/>
        <a:lstStyle/>
        <a:p>
          <a:endParaRPr lang="en-GB"/>
        </a:p>
      </dgm:t>
    </dgm:pt>
    <dgm:pt modelId="{90617D2C-20EF-8548-802E-8C3538EF5494}">
      <dgm:prSet phldrT="[Text]"/>
      <dgm:spPr/>
      <dgm:t>
        <a:bodyPr/>
        <a:lstStyle/>
        <a:p>
          <a:r>
            <a:rPr lang="en-GB" dirty="0"/>
            <a:t>#2 – </a:t>
          </a:r>
          <a:r>
            <a:rPr lang="en-GB" b="1" dirty="0"/>
            <a:t>Enable</a:t>
          </a:r>
          <a:r>
            <a:rPr lang="en-GB" dirty="0"/>
            <a:t> productive use applications</a:t>
          </a:r>
        </a:p>
      </dgm:t>
    </dgm:pt>
    <dgm:pt modelId="{A6D87CB5-84DC-A945-BEF0-5AA3A09E44A8}" type="parTrans" cxnId="{9B1DBA65-C05C-FD4D-A5C1-EE172B363030}">
      <dgm:prSet/>
      <dgm:spPr/>
      <dgm:t>
        <a:bodyPr/>
        <a:lstStyle/>
        <a:p>
          <a:endParaRPr lang="en-GB"/>
        </a:p>
      </dgm:t>
    </dgm:pt>
    <dgm:pt modelId="{5D5DC2D8-61F6-6A4A-8233-AE54A2B2BF07}" type="sibTrans" cxnId="{9B1DBA65-C05C-FD4D-A5C1-EE172B363030}">
      <dgm:prSet/>
      <dgm:spPr/>
      <dgm:t>
        <a:bodyPr/>
        <a:lstStyle/>
        <a:p>
          <a:endParaRPr lang="en-GB"/>
        </a:p>
      </dgm:t>
    </dgm:pt>
    <dgm:pt modelId="{F58EC285-80C4-CA4E-8CBD-566FDA120F83}">
      <dgm:prSet phldrT="[Text]"/>
      <dgm:spPr/>
      <dgm:t>
        <a:bodyPr/>
        <a:lstStyle/>
        <a:p>
          <a:r>
            <a:rPr lang="en-GB" dirty="0"/>
            <a:t>#1 – </a:t>
          </a:r>
          <a:r>
            <a:rPr lang="en-GB" b="1" dirty="0"/>
            <a:t>Establish</a:t>
          </a:r>
          <a:r>
            <a:rPr lang="en-GB" dirty="0"/>
            <a:t> commercial potential of sites</a:t>
          </a:r>
        </a:p>
      </dgm:t>
    </dgm:pt>
    <dgm:pt modelId="{849FFEEA-2AA0-8145-8E9C-F7157E9A5807}" type="parTrans" cxnId="{4F4FBAF8-D270-BD4C-9818-40C246A30519}">
      <dgm:prSet/>
      <dgm:spPr/>
      <dgm:t>
        <a:bodyPr/>
        <a:lstStyle/>
        <a:p>
          <a:endParaRPr lang="en-GB"/>
        </a:p>
      </dgm:t>
    </dgm:pt>
    <dgm:pt modelId="{F0E9A4A8-F59F-D449-8B7E-01CAD4430375}" type="sibTrans" cxnId="{4F4FBAF8-D270-BD4C-9818-40C246A30519}">
      <dgm:prSet/>
      <dgm:spPr/>
      <dgm:t>
        <a:bodyPr/>
        <a:lstStyle/>
        <a:p>
          <a:endParaRPr lang="en-GB"/>
        </a:p>
      </dgm:t>
    </dgm:pt>
    <dgm:pt modelId="{DE955F43-AF90-9942-8FD3-DAD193845088}" type="pres">
      <dgm:prSet presAssocID="{E020A0D8-F8ED-ED43-8587-C5591B3C56E1}" presName="compositeShape" presStyleCnt="0">
        <dgm:presLayoutVars>
          <dgm:dir/>
          <dgm:resizeHandles/>
        </dgm:presLayoutVars>
      </dgm:prSet>
      <dgm:spPr/>
    </dgm:pt>
    <dgm:pt modelId="{D230C0CC-AA83-854C-919C-B4469297549B}" type="pres">
      <dgm:prSet presAssocID="{E020A0D8-F8ED-ED43-8587-C5591B3C56E1}" presName="pyramid" presStyleLbl="node1" presStyleIdx="0" presStyleCnt="1" custAng="10800000"/>
      <dgm:spPr/>
    </dgm:pt>
    <dgm:pt modelId="{6C31FD34-DE44-2645-A726-6DFF9F1B332E}" type="pres">
      <dgm:prSet presAssocID="{E020A0D8-F8ED-ED43-8587-C5591B3C56E1}" presName="theList" presStyleCnt="0"/>
      <dgm:spPr/>
    </dgm:pt>
    <dgm:pt modelId="{9C2E2547-77A1-E649-B602-CD32CDAA2443}" type="pres">
      <dgm:prSet presAssocID="{E9168AB2-F8FB-534B-A2A6-C0B129C22E2D}" presName="aNode" presStyleLbl="fgAcc1" presStyleIdx="0" presStyleCnt="3">
        <dgm:presLayoutVars>
          <dgm:bulletEnabled val="1"/>
        </dgm:presLayoutVars>
      </dgm:prSet>
      <dgm:spPr/>
    </dgm:pt>
    <dgm:pt modelId="{29848F55-B57E-D248-8CEE-063A515A15C9}" type="pres">
      <dgm:prSet presAssocID="{E9168AB2-F8FB-534B-A2A6-C0B129C22E2D}" presName="aSpace" presStyleCnt="0"/>
      <dgm:spPr/>
    </dgm:pt>
    <dgm:pt modelId="{6AC55E3F-9EB3-8043-B049-64F2C60EC653}" type="pres">
      <dgm:prSet presAssocID="{90617D2C-20EF-8548-802E-8C3538EF5494}" presName="aNode" presStyleLbl="fgAcc1" presStyleIdx="1" presStyleCnt="3">
        <dgm:presLayoutVars>
          <dgm:bulletEnabled val="1"/>
        </dgm:presLayoutVars>
      </dgm:prSet>
      <dgm:spPr/>
    </dgm:pt>
    <dgm:pt modelId="{4B754765-1DBA-444F-BDCD-49DB0B1F6CCA}" type="pres">
      <dgm:prSet presAssocID="{90617D2C-20EF-8548-802E-8C3538EF5494}" presName="aSpace" presStyleCnt="0"/>
      <dgm:spPr/>
    </dgm:pt>
    <dgm:pt modelId="{BB0278F2-D0BD-7C49-BE14-2565EE0BE07F}" type="pres">
      <dgm:prSet presAssocID="{F58EC285-80C4-CA4E-8CBD-566FDA120F83}" presName="aNode" presStyleLbl="fgAcc1" presStyleIdx="2" presStyleCnt="3">
        <dgm:presLayoutVars>
          <dgm:bulletEnabled val="1"/>
        </dgm:presLayoutVars>
      </dgm:prSet>
      <dgm:spPr/>
    </dgm:pt>
    <dgm:pt modelId="{35512078-35BE-B94C-9C20-DFA7B0C023AD}" type="pres">
      <dgm:prSet presAssocID="{F58EC285-80C4-CA4E-8CBD-566FDA120F83}" presName="aSpace" presStyleCnt="0"/>
      <dgm:spPr/>
    </dgm:pt>
  </dgm:ptLst>
  <dgm:cxnLst>
    <dgm:cxn modelId="{9B380331-AA7A-3B44-9546-59220D75A207}" type="presOf" srcId="{E9168AB2-F8FB-534B-A2A6-C0B129C22E2D}" destId="{9C2E2547-77A1-E649-B602-CD32CDAA2443}" srcOrd="0" destOrd="0" presId="urn:microsoft.com/office/officeart/2005/8/layout/pyramid2"/>
    <dgm:cxn modelId="{9B1DBA65-C05C-FD4D-A5C1-EE172B363030}" srcId="{E020A0D8-F8ED-ED43-8587-C5591B3C56E1}" destId="{90617D2C-20EF-8548-802E-8C3538EF5494}" srcOrd="1" destOrd="0" parTransId="{A6D87CB5-84DC-A945-BEF0-5AA3A09E44A8}" sibTransId="{5D5DC2D8-61F6-6A4A-8233-AE54A2B2BF07}"/>
    <dgm:cxn modelId="{F4A57578-E5BD-8845-847E-8E7B540C1B99}" type="presOf" srcId="{F58EC285-80C4-CA4E-8CBD-566FDA120F83}" destId="{BB0278F2-D0BD-7C49-BE14-2565EE0BE07F}" srcOrd="0" destOrd="0" presId="urn:microsoft.com/office/officeart/2005/8/layout/pyramid2"/>
    <dgm:cxn modelId="{59B2629B-5AE4-B941-8875-A9489F5ECF58}" type="presOf" srcId="{E020A0D8-F8ED-ED43-8587-C5591B3C56E1}" destId="{DE955F43-AF90-9942-8FD3-DAD193845088}" srcOrd="0" destOrd="0" presId="urn:microsoft.com/office/officeart/2005/8/layout/pyramid2"/>
    <dgm:cxn modelId="{F44A71A6-7EAC-A845-80F5-88CBA58EC905}" srcId="{E020A0D8-F8ED-ED43-8587-C5591B3C56E1}" destId="{E9168AB2-F8FB-534B-A2A6-C0B129C22E2D}" srcOrd="0" destOrd="0" parTransId="{9DE08F1B-E1C4-7C40-A508-0DC344143DDC}" sibTransId="{EBEBD42F-AE29-E04D-85C7-EA448D369F18}"/>
    <dgm:cxn modelId="{7463ADBC-79B1-4346-951C-BF6F4A2FA19C}" type="presOf" srcId="{90617D2C-20EF-8548-802E-8C3538EF5494}" destId="{6AC55E3F-9EB3-8043-B049-64F2C60EC653}" srcOrd="0" destOrd="0" presId="urn:microsoft.com/office/officeart/2005/8/layout/pyramid2"/>
    <dgm:cxn modelId="{4F4FBAF8-D270-BD4C-9818-40C246A30519}" srcId="{E020A0D8-F8ED-ED43-8587-C5591B3C56E1}" destId="{F58EC285-80C4-CA4E-8CBD-566FDA120F83}" srcOrd="2" destOrd="0" parTransId="{849FFEEA-2AA0-8145-8E9C-F7157E9A5807}" sibTransId="{F0E9A4A8-F59F-D449-8B7E-01CAD4430375}"/>
    <dgm:cxn modelId="{B5D2AD47-A1F5-484E-85E2-A62E77F6208D}" type="presParOf" srcId="{DE955F43-AF90-9942-8FD3-DAD193845088}" destId="{D230C0CC-AA83-854C-919C-B4469297549B}" srcOrd="0" destOrd="0" presId="urn:microsoft.com/office/officeart/2005/8/layout/pyramid2"/>
    <dgm:cxn modelId="{3397C5FF-5A8D-D24C-A94C-25575EE9F89E}" type="presParOf" srcId="{DE955F43-AF90-9942-8FD3-DAD193845088}" destId="{6C31FD34-DE44-2645-A726-6DFF9F1B332E}" srcOrd="1" destOrd="0" presId="urn:microsoft.com/office/officeart/2005/8/layout/pyramid2"/>
    <dgm:cxn modelId="{1C99B8CD-138A-9D4E-8B46-DF64C581EEEE}" type="presParOf" srcId="{6C31FD34-DE44-2645-A726-6DFF9F1B332E}" destId="{9C2E2547-77A1-E649-B602-CD32CDAA2443}" srcOrd="0" destOrd="0" presId="urn:microsoft.com/office/officeart/2005/8/layout/pyramid2"/>
    <dgm:cxn modelId="{DB58929C-B192-5E47-A936-9A669CDFB3E8}" type="presParOf" srcId="{6C31FD34-DE44-2645-A726-6DFF9F1B332E}" destId="{29848F55-B57E-D248-8CEE-063A515A15C9}" srcOrd="1" destOrd="0" presId="urn:microsoft.com/office/officeart/2005/8/layout/pyramid2"/>
    <dgm:cxn modelId="{3C19DF87-DEF7-CB44-8E79-E96AF1CA6114}" type="presParOf" srcId="{6C31FD34-DE44-2645-A726-6DFF9F1B332E}" destId="{6AC55E3F-9EB3-8043-B049-64F2C60EC653}" srcOrd="2" destOrd="0" presId="urn:microsoft.com/office/officeart/2005/8/layout/pyramid2"/>
    <dgm:cxn modelId="{C01EB473-77B2-5441-A2AB-CA022989AD1D}" type="presParOf" srcId="{6C31FD34-DE44-2645-A726-6DFF9F1B332E}" destId="{4B754765-1DBA-444F-BDCD-49DB0B1F6CCA}" srcOrd="3" destOrd="0" presId="urn:microsoft.com/office/officeart/2005/8/layout/pyramid2"/>
    <dgm:cxn modelId="{17DC920D-AA44-E44A-B0B1-2207F39FFE3C}" type="presParOf" srcId="{6C31FD34-DE44-2645-A726-6DFF9F1B332E}" destId="{BB0278F2-D0BD-7C49-BE14-2565EE0BE07F}" srcOrd="4" destOrd="0" presId="urn:microsoft.com/office/officeart/2005/8/layout/pyramid2"/>
    <dgm:cxn modelId="{F831E639-1384-6745-9834-FB0A56F03785}" type="presParOf" srcId="{6C31FD34-DE44-2645-A726-6DFF9F1B332E}" destId="{35512078-35BE-B94C-9C20-DFA7B0C023A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63B41-3DC7-FC4A-B0E0-F8AED2CD4E2D}">
      <dsp:nvSpPr>
        <dsp:cNvPr id="0" name=""/>
        <dsp:cNvSpPr/>
      </dsp:nvSpPr>
      <dsp:spPr>
        <a:xfrm>
          <a:off x="3080" y="502582"/>
          <a:ext cx="3091011" cy="1236404"/>
        </a:xfrm>
        <a:prstGeom prst="homePlate">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8684" tIns="69342" rIns="34671" bIns="69342" numCol="1" spcCol="1270" anchor="ctr" anchorCtr="0">
          <a:noAutofit/>
        </a:bodyPr>
        <a:lstStyle/>
        <a:p>
          <a:pPr marL="0" lvl="0" indent="0" algn="ctr" defTabSz="1155700">
            <a:lnSpc>
              <a:spcPct val="90000"/>
            </a:lnSpc>
            <a:spcBef>
              <a:spcPct val="0"/>
            </a:spcBef>
            <a:spcAft>
              <a:spcPct val="35000"/>
            </a:spcAft>
            <a:buNone/>
          </a:pPr>
          <a:r>
            <a:rPr lang="en-GB" sz="2600" kern="1200" dirty="0"/>
            <a:t>Planting</a:t>
          </a:r>
        </a:p>
      </dsp:txBody>
      <dsp:txXfrm>
        <a:off x="3080" y="502582"/>
        <a:ext cx="2781910" cy="1236404"/>
      </dsp:txXfrm>
    </dsp:sp>
    <dsp:sp modelId="{E036574A-332F-B347-813F-68C9AA0BAA89}">
      <dsp:nvSpPr>
        <dsp:cNvPr id="0" name=""/>
        <dsp:cNvSpPr/>
      </dsp:nvSpPr>
      <dsp:spPr>
        <a:xfrm>
          <a:off x="2475889" y="502582"/>
          <a:ext cx="3091011" cy="1236404"/>
        </a:xfrm>
        <a:prstGeom prst="chevron">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en-GB" sz="2600" kern="1200" dirty="0"/>
            <a:t>Harvesting</a:t>
          </a:r>
        </a:p>
      </dsp:txBody>
      <dsp:txXfrm>
        <a:off x="3094091" y="502582"/>
        <a:ext cx="1854607" cy="1236404"/>
      </dsp:txXfrm>
    </dsp:sp>
    <dsp:sp modelId="{EBD01264-E156-6B43-8365-3B65302EAE6B}">
      <dsp:nvSpPr>
        <dsp:cNvPr id="0" name=""/>
        <dsp:cNvSpPr/>
      </dsp:nvSpPr>
      <dsp:spPr>
        <a:xfrm>
          <a:off x="4948698" y="502582"/>
          <a:ext cx="3091011" cy="1236404"/>
        </a:xfrm>
        <a:prstGeom prst="chevron">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en-GB" sz="2600" kern="1200" dirty="0"/>
            <a:t>Storage</a:t>
          </a:r>
        </a:p>
      </dsp:txBody>
      <dsp:txXfrm>
        <a:off x="5566900" y="502582"/>
        <a:ext cx="1854607" cy="1236404"/>
      </dsp:txXfrm>
    </dsp:sp>
    <dsp:sp modelId="{850AF1D1-268E-224E-9B3B-98956A29F588}">
      <dsp:nvSpPr>
        <dsp:cNvPr id="0" name=""/>
        <dsp:cNvSpPr/>
      </dsp:nvSpPr>
      <dsp:spPr>
        <a:xfrm>
          <a:off x="7421507" y="502582"/>
          <a:ext cx="3091011" cy="1236404"/>
        </a:xfrm>
        <a:prstGeom prst="chevron">
          <a:avLst/>
        </a:prstGeom>
        <a:solidFill>
          <a:srgbClr val="C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en-GB" sz="2600" kern="1200" dirty="0"/>
            <a:t>Processing...</a:t>
          </a:r>
        </a:p>
      </dsp:txBody>
      <dsp:txXfrm>
        <a:off x="8039709" y="502582"/>
        <a:ext cx="1854607" cy="1236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89532-7D81-E749-AD7E-C0793901E30C}">
      <dsp:nvSpPr>
        <dsp:cNvPr id="0" name=""/>
        <dsp:cNvSpPr/>
      </dsp:nvSpPr>
      <dsp:spPr>
        <a:xfrm>
          <a:off x="4621" y="1673513"/>
          <a:ext cx="2020453" cy="1212272"/>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Review of the academic and grey literatures</a:t>
          </a:r>
          <a:endParaRPr lang="en-NG" sz="1800" kern="1200" dirty="0"/>
        </a:p>
      </dsp:txBody>
      <dsp:txXfrm>
        <a:off x="40127" y="1709019"/>
        <a:ext cx="1949441" cy="1141260"/>
      </dsp:txXfrm>
    </dsp:sp>
    <dsp:sp modelId="{FA281243-0776-3C4C-99DD-A7500FE6AF07}">
      <dsp:nvSpPr>
        <dsp:cNvPr id="0" name=""/>
        <dsp:cNvSpPr/>
      </dsp:nvSpPr>
      <dsp:spPr>
        <a:xfrm>
          <a:off x="2227119" y="2029113"/>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2227119" y="2129327"/>
        <a:ext cx="299835" cy="300644"/>
      </dsp:txXfrm>
    </dsp:sp>
    <dsp:sp modelId="{70E518F2-156C-9A47-8AAA-E55B2A1D1D16}">
      <dsp:nvSpPr>
        <dsp:cNvPr id="0" name=""/>
        <dsp:cNvSpPr/>
      </dsp:nvSpPr>
      <dsp:spPr>
        <a:xfrm>
          <a:off x="2833255" y="1673513"/>
          <a:ext cx="2020453" cy="1212272"/>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15 KIIs &amp; 245 interviews in 13 communities</a:t>
          </a:r>
          <a:endParaRPr lang="en-NG" sz="1800" kern="1200" dirty="0"/>
        </a:p>
      </dsp:txBody>
      <dsp:txXfrm>
        <a:off x="2868761" y="1709019"/>
        <a:ext cx="1949441" cy="1141260"/>
      </dsp:txXfrm>
    </dsp:sp>
    <dsp:sp modelId="{3BEFAA21-6A90-0F49-9651-A489C6B96778}">
      <dsp:nvSpPr>
        <dsp:cNvPr id="0" name=""/>
        <dsp:cNvSpPr/>
      </dsp:nvSpPr>
      <dsp:spPr>
        <a:xfrm>
          <a:off x="5055754" y="2029113"/>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5055754" y="2129327"/>
        <a:ext cx="299835" cy="300644"/>
      </dsp:txXfrm>
    </dsp:sp>
    <dsp:sp modelId="{A3CF7010-503B-8743-B954-E822CCD06D94}">
      <dsp:nvSpPr>
        <dsp:cNvPr id="0" name=""/>
        <dsp:cNvSpPr/>
      </dsp:nvSpPr>
      <dsp:spPr>
        <a:xfrm>
          <a:off x="5661890" y="1673513"/>
          <a:ext cx="2020453" cy="1212272"/>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Interview transcription and preliminary coding</a:t>
          </a:r>
          <a:endParaRPr lang="en-NG" sz="1800" kern="1200" dirty="0"/>
        </a:p>
      </dsp:txBody>
      <dsp:txXfrm>
        <a:off x="5697396" y="1709019"/>
        <a:ext cx="1949441" cy="1141260"/>
      </dsp:txXfrm>
    </dsp:sp>
    <dsp:sp modelId="{7831D4E3-AC91-C645-9D9A-5F2D3FDAF180}">
      <dsp:nvSpPr>
        <dsp:cNvPr id="0" name=""/>
        <dsp:cNvSpPr/>
      </dsp:nvSpPr>
      <dsp:spPr>
        <a:xfrm>
          <a:off x="7884389" y="2029113"/>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7884389" y="2129327"/>
        <a:ext cx="299835" cy="300644"/>
      </dsp:txXfrm>
    </dsp:sp>
    <dsp:sp modelId="{1F71AEDF-177B-E848-BEF3-9108CCE62A6B}">
      <dsp:nvSpPr>
        <dsp:cNvPr id="0" name=""/>
        <dsp:cNvSpPr/>
      </dsp:nvSpPr>
      <dsp:spPr>
        <a:xfrm>
          <a:off x="8490525" y="1673513"/>
          <a:ext cx="2020453" cy="1212272"/>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t>Finalisation</a:t>
          </a:r>
          <a:r>
            <a:rPr lang="en-US" sz="1800" b="1" kern="1200" dirty="0"/>
            <a:t> of codes</a:t>
          </a:r>
          <a:endParaRPr lang="en-NG" sz="1800" kern="1200" dirty="0"/>
        </a:p>
      </dsp:txBody>
      <dsp:txXfrm>
        <a:off x="8526031" y="1709019"/>
        <a:ext cx="1949441" cy="1141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23112-2CE9-BF41-B1BF-46819B766058}">
      <dsp:nvSpPr>
        <dsp:cNvPr id="0" name=""/>
        <dsp:cNvSpPr/>
      </dsp:nvSpPr>
      <dsp:spPr>
        <a:xfrm>
          <a:off x="0" y="8654"/>
          <a:ext cx="6394368" cy="579149"/>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kern="1200" dirty="0"/>
            <a:t>The national grid</a:t>
          </a:r>
        </a:p>
      </dsp:txBody>
      <dsp:txXfrm>
        <a:off x="28272" y="36926"/>
        <a:ext cx="6337824" cy="522605"/>
      </dsp:txXfrm>
    </dsp:sp>
    <dsp:sp modelId="{16BEE074-EBBD-A140-823F-5C3A4099B0D0}">
      <dsp:nvSpPr>
        <dsp:cNvPr id="0" name=""/>
        <dsp:cNvSpPr/>
      </dsp:nvSpPr>
      <dsp:spPr>
        <a:xfrm>
          <a:off x="0" y="587804"/>
          <a:ext cx="6394368" cy="72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021"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GB" sz="2300" kern="1200" dirty="0">
              <a:solidFill>
                <a:schemeClr val="accent5">
                  <a:lumMod val="75000"/>
                </a:schemeClr>
              </a:solidFill>
              <a:latin typeface="Calibri" panose="020F0502020204030204" pitchFamily="34" charset="0"/>
              <a:cs typeface="Calibri" panose="020F0502020204030204" pitchFamily="34" charset="0"/>
            </a:rPr>
            <a:t>50 – 60 naira per kWh: Public-private utilities </a:t>
          </a:r>
          <a:r>
            <a:rPr lang="en-GB" sz="2300" b="0" kern="1200" dirty="0">
              <a:solidFill>
                <a:schemeClr val="accent5">
                  <a:lumMod val="75000"/>
                </a:schemeClr>
              </a:solidFill>
              <a:effectLst/>
              <a:latin typeface="Calibri" panose="020F0502020204030204" pitchFamily="34" charset="0"/>
              <a:cs typeface="Calibri" panose="020F0502020204030204" pitchFamily="34" charset="0"/>
            </a:rPr>
            <a:t>lead in infrastructure provision</a:t>
          </a:r>
          <a:endParaRPr lang="en-GB" sz="2300" kern="1200" dirty="0"/>
        </a:p>
      </dsp:txBody>
      <dsp:txXfrm>
        <a:off x="0" y="587804"/>
        <a:ext cx="6394368" cy="729675"/>
      </dsp:txXfrm>
    </dsp:sp>
    <dsp:sp modelId="{00044B51-03BD-B84B-A404-4896029BF193}">
      <dsp:nvSpPr>
        <dsp:cNvPr id="0" name=""/>
        <dsp:cNvSpPr/>
      </dsp:nvSpPr>
      <dsp:spPr>
        <a:xfrm>
          <a:off x="0" y="1317479"/>
          <a:ext cx="6394368" cy="579149"/>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kern="1200" dirty="0"/>
            <a:t>Social-enterprise mini grids </a:t>
          </a:r>
        </a:p>
      </dsp:txBody>
      <dsp:txXfrm>
        <a:off x="28272" y="1345751"/>
        <a:ext cx="6337824" cy="522605"/>
      </dsp:txXfrm>
    </dsp:sp>
    <dsp:sp modelId="{CD852A59-6C85-5544-B522-B909495B4C12}">
      <dsp:nvSpPr>
        <dsp:cNvPr id="0" name=""/>
        <dsp:cNvSpPr/>
      </dsp:nvSpPr>
      <dsp:spPr>
        <a:xfrm>
          <a:off x="0" y="1896629"/>
          <a:ext cx="6394368" cy="72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021"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GB" sz="2300" kern="1200" dirty="0">
              <a:solidFill>
                <a:schemeClr val="accent5">
                  <a:lumMod val="75000"/>
                </a:schemeClr>
              </a:solidFill>
              <a:latin typeface="Calibri" panose="020F0502020204030204" pitchFamily="34" charset="0"/>
              <a:cs typeface="Calibri" panose="020F0502020204030204" pitchFamily="34" charset="0"/>
            </a:rPr>
            <a:t>100 naira per kWh: Non-profit actors </a:t>
          </a:r>
          <a:r>
            <a:rPr lang="en-GB" sz="2300" b="0" kern="1200" dirty="0">
              <a:solidFill>
                <a:schemeClr val="accent5">
                  <a:lumMod val="75000"/>
                </a:schemeClr>
              </a:solidFill>
              <a:effectLst/>
              <a:latin typeface="Calibri" panose="020F0502020204030204" pitchFamily="34" charset="0"/>
              <a:cs typeface="Calibri" panose="020F0502020204030204" pitchFamily="34" charset="0"/>
            </a:rPr>
            <a:t>lead in infrastructure provision</a:t>
          </a:r>
          <a:endParaRPr lang="en-GB" sz="2300" kern="1200" dirty="0"/>
        </a:p>
      </dsp:txBody>
      <dsp:txXfrm>
        <a:off x="0" y="1896629"/>
        <a:ext cx="6394368" cy="729675"/>
      </dsp:txXfrm>
    </dsp:sp>
    <dsp:sp modelId="{6ED21EC0-93F7-7F42-A5EE-B8BCC09CA0E8}">
      <dsp:nvSpPr>
        <dsp:cNvPr id="0" name=""/>
        <dsp:cNvSpPr/>
      </dsp:nvSpPr>
      <dsp:spPr>
        <a:xfrm>
          <a:off x="0" y="2626304"/>
          <a:ext cx="6394368" cy="579149"/>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kern="1200" dirty="0"/>
            <a:t>Commercial mini grids</a:t>
          </a:r>
        </a:p>
      </dsp:txBody>
      <dsp:txXfrm>
        <a:off x="28272" y="2654576"/>
        <a:ext cx="6337824" cy="522605"/>
      </dsp:txXfrm>
    </dsp:sp>
    <dsp:sp modelId="{644F08AD-18FD-D144-BD81-5378546EE326}">
      <dsp:nvSpPr>
        <dsp:cNvPr id="0" name=""/>
        <dsp:cNvSpPr/>
      </dsp:nvSpPr>
      <dsp:spPr>
        <a:xfrm>
          <a:off x="0" y="3205454"/>
          <a:ext cx="6394368" cy="72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021"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GB" sz="2300" b="0" kern="1200" dirty="0">
              <a:solidFill>
                <a:schemeClr val="accent5">
                  <a:lumMod val="75000"/>
                </a:schemeClr>
              </a:solidFill>
              <a:effectLst/>
              <a:latin typeface="Calibri" panose="020F0502020204030204" pitchFamily="34" charset="0"/>
              <a:cs typeface="Calibri" panose="020F0502020204030204" pitchFamily="34" charset="0"/>
            </a:rPr>
            <a:t>130 – 300 naira per kWh: Private developers lead in infrastructure provision</a:t>
          </a:r>
          <a:endParaRPr lang="en-GB" sz="2300" kern="1200" dirty="0"/>
        </a:p>
      </dsp:txBody>
      <dsp:txXfrm>
        <a:off x="0" y="3205454"/>
        <a:ext cx="6394368" cy="729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63B41-3DC7-FC4A-B0E0-F8AED2CD4E2D}">
      <dsp:nvSpPr>
        <dsp:cNvPr id="0" name=""/>
        <dsp:cNvSpPr/>
      </dsp:nvSpPr>
      <dsp:spPr>
        <a:xfrm>
          <a:off x="3080" y="1737647"/>
          <a:ext cx="3091011" cy="1236404"/>
        </a:xfrm>
        <a:prstGeom prst="homePlate">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marL="0" lvl="0" indent="0" algn="ctr" defTabSz="1155700">
            <a:lnSpc>
              <a:spcPct val="90000"/>
            </a:lnSpc>
            <a:spcBef>
              <a:spcPct val="0"/>
            </a:spcBef>
            <a:spcAft>
              <a:spcPct val="35000"/>
            </a:spcAft>
            <a:buNone/>
          </a:pPr>
          <a:r>
            <a:rPr lang="en-GB" sz="2600" kern="1200" dirty="0"/>
            <a:t>Planting</a:t>
          </a:r>
        </a:p>
      </dsp:txBody>
      <dsp:txXfrm>
        <a:off x="3080" y="1737647"/>
        <a:ext cx="2781910" cy="1236404"/>
      </dsp:txXfrm>
    </dsp:sp>
    <dsp:sp modelId="{E036574A-332F-B347-813F-68C9AA0BAA89}">
      <dsp:nvSpPr>
        <dsp:cNvPr id="0" name=""/>
        <dsp:cNvSpPr/>
      </dsp:nvSpPr>
      <dsp:spPr>
        <a:xfrm>
          <a:off x="2475889" y="1737647"/>
          <a:ext cx="3091011" cy="1236404"/>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en-GB" sz="2600" kern="1200" dirty="0"/>
            <a:t>Harvesting</a:t>
          </a:r>
        </a:p>
      </dsp:txBody>
      <dsp:txXfrm>
        <a:off x="3094091" y="1737647"/>
        <a:ext cx="1854607" cy="1236404"/>
      </dsp:txXfrm>
    </dsp:sp>
    <dsp:sp modelId="{EBD01264-E156-6B43-8365-3B65302EAE6B}">
      <dsp:nvSpPr>
        <dsp:cNvPr id="0" name=""/>
        <dsp:cNvSpPr/>
      </dsp:nvSpPr>
      <dsp:spPr>
        <a:xfrm>
          <a:off x="4948698" y="1737647"/>
          <a:ext cx="3091011" cy="1236404"/>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en-GB" sz="2600" kern="1200" dirty="0"/>
            <a:t>Storage</a:t>
          </a:r>
        </a:p>
      </dsp:txBody>
      <dsp:txXfrm>
        <a:off x="5566900" y="1737647"/>
        <a:ext cx="1854607" cy="1236404"/>
      </dsp:txXfrm>
    </dsp:sp>
    <dsp:sp modelId="{850AF1D1-268E-224E-9B3B-98956A29F588}">
      <dsp:nvSpPr>
        <dsp:cNvPr id="0" name=""/>
        <dsp:cNvSpPr/>
      </dsp:nvSpPr>
      <dsp:spPr>
        <a:xfrm>
          <a:off x="7421507" y="1737647"/>
          <a:ext cx="3091011" cy="1236404"/>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en-GB" sz="2600" kern="1200" dirty="0"/>
            <a:t>Processing...</a:t>
          </a:r>
        </a:p>
      </dsp:txBody>
      <dsp:txXfrm>
        <a:off x="8039709" y="1737647"/>
        <a:ext cx="1854607" cy="12364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0C0CC-AA83-854C-919C-B4469297549B}">
      <dsp:nvSpPr>
        <dsp:cNvPr id="0" name=""/>
        <dsp:cNvSpPr/>
      </dsp:nvSpPr>
      <dsp:spPr>
        <a:xfrm rot="10800000">
          <a:off x="356929" y="0"/>
          <a:ext cx="4242987" cy="424298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2E2547-77A1-E649-B602-CD32CDAA2443}">
      <dsp:nvSpPr>
        <dsp:cNvPr id="0" name=""/>
        <dsp:cNvSpPr/>
      </dsp:nvSpPr>
      <dsp:spPr>
        <a:xfrm>
          <a:off x="2478422" y="426577"/>
          <a:ext cx="2757941" cy="100439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#3 – </a:t>
          </a:r>
          <a:r>
            <a:rPr lang="en-GB" sz="1800" b="1" kern="1200" dirty="0"/>
            <a:t>Expand</a:t>
          </a:r>
          <a:r>
            <a:rPr lang="en-GB" sz="1800" kern="1200" dirty="0"/>
            <a:t> productive use opportunities</a:t>
          </a:r>
        </a:p>
      </dsp:txBody>
      <dsp:txXfrm>
        <a:off x="2527452" y="475607"/>
        <a:ext cx="2659881" cy="906334"/>
      </dsp:txXfrm>
    </dsp:sp>
    <dsp:sp modelId="{6AC55E3F-9EB3-8043-B049-64F2C60EC653}">
      <dsp:nvSpPr>
        <dsp:cNvPr id="0" name=""/>
        <dsp:cNvSpPr/>
      </dsp:nvSpPr>
      <dsp:spPr>
        <a:xfrm>
          <a:off x="2478422" y="1556521"/>
          <a:ext cx="2757941" cy="100439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#2 – </a:t>
          </a:r>
          <a:r>
            <a:rPr lang="en-GB" sz="1800" b="1" kern="1200" dirty="0"/>
            <a:t>Enable</a:t>
          </a:r>
          <a:r>
            <a:rPr lang="en-GB" sz="1800" kern="1200" dirty="0"/>
            <a:t> productive use applications</a:t>
          </a:r>
        </a:p>
      </dsp:txBody>
      <dsp:txXfrm>
        <a:off x="2527452" y="1605551"/>
        <a:ext cx="2659881" cy="906334"/>
      </dsp:txXfrm>
    </dsp:sp>
    <dsp:sp modelId="{BB0278F2-D0BD-7C49-BE14-2565EE0BE07F}">
      <dsp:nvSpPr>
        <dsp:cNvPr id="0" name=""/>
        <dsp:cNvSpPr/>
      </dsp:nvSpPr>
      <dsp:spPr>
        <a:xfrm>
          <a:off x="2478422" y="2686465"/>
          <a:ext cx="2757941" cy="100439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#1 – </a:t>
          </a:r>
          <a:r>
            <a:rPr lang="en-GB" sz="1800" b="1" kern="1200" dirty="0"/>
            <a:t>Establish</a:t>
          </a:r>
          <a:r>
            <a:rPr lang="en-GB" sz="1800" kern="1200" dirty="0"/>
            <a:t> commercial potential of sites</a:t>
          </a:r>
        </a:p>
      </dsp:txBody>
      <dsp:txXfrm>
        <a:off x="2527452" y="2735495"/>
        <a:ext cx="2659881" cy="90633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0D813-1C70-4B69-82D4-2EDDA5D1B249}" type="datetimeFigureOut">
              <a:rPr lang="en-GB" smtClean="0"/>
              <a:t>26/04/2023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068E6-6713-4295-9F6E-58DE7B16DE59}" type="slidenum">
              <a:rPr lang="en-GB" smtClean="0"/>
              <a:t>‹#›</a:t>
            </a:fld>
            <a:endParaRPr lang="en-GB"/>
          </a:p>
        </p:txBody>
      </p:sp>
    </p:spTree>
    <p:extLst>
      <p:ext uri="{BB962C8B-B14F-4D97-AF65-F5344CB8AC3E}">
        <p14:creationId xmlns:p14="http://schemas.microsoft.com/office/powerpoint/2010/main" val="374998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hyperlink" Target="http://www.dmu.ac.uk/" TargetMode="External"/><Relationship Id="rId10" Type="http://schemas.openxmlformats.org/officeDocument/2006/relationships/image" Target="../media/image8.png"/><Relationship Id="rId4" Type="http://schemas.openxmlformats.org/officeDocument/2006/relationships/image" Target="../media/image3.jpg"/><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92AED9-E1E6-41E5-921B-0623F675E0EC}"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AE5CCC-CDB1-485B-AA34-4095DF7DB6A7}" type="slidenum">
              <a:rPr lang="en-GB" smtClean="0"/>
              <a:t>‹#›</a:t>
            </a:fld>
            <a:endParaRPr lang="en-GB"/>
          </a:p>
        </p:txBody>
      </p:sp>
    </p:spTree>
    <p:extLst>
      <p:ext uri="{BB962C8B-B14F-4D97-AF65-F5344CB8AC3E}">
        <p14:creationId xmlns:p14="http://schemas.microsoft.com/office/powerpoint/2010/main" val="3680637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92AED9-E1E6-41E5-921B-0623F675E0EC}"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AE5CCC-CDB1-485B-AA34-4095DF7DB6A7}" type="slidenum">
              <a:rPr lang="en-GB" smtClean="0"/>
              <a:t>‹#›</a:t>
            </a:fld>
            <a:endParaRPr lang="en-GB"/>
          </a:p>
        </p:txBody>
      </p:sp>
    </p:spTree>
    <p:extLst>
      <p:ext uri="{BB962C8B-B14F-4D97-AF65-F5344CB8AC3E}">
        <p14:creationId xmlns:p14="http://schemas.microsoft.com/office/powerpoint/2010/main" val="454091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92AED9-E1E6-41E5-921B-0623F675E0EC}"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AE5CCC-CDB1-485B-AA34-4095DF7DB6A7}" type="slidenum">
              <a:rPr lang="en-GB" smtClean="0"/>
              <a:t>‹#›</a:t>
            </a:fld>
            <a:endParaRPr lang="en-GB"/>
          </a:p>
        </p:txBody>
      </p:sp>
    </p:spTree>
    <p:extLst>
      <p:ext uri="{BB962C8B-B14F-4D97-AF65-F5344CB8AC3E}">
        <p14:creationId xmlns:p14="http://schemas.microsoft.com/office/powerpoint/2010/main" val="3578513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5355"/>
          </a:xfrm>
        </p:spPr>
        <p:txBody>
          <a:bodyPr>
            <a:normAutofit/>
          </a:bodyPr>
          <a:lstStyle>
            <a:lvl1pPr>
              <a:defRPr sz="3200" b="1">
                <a:solidFill>
                  <a:schemeClr val="accent5">
                    <a:lumMod val="75000"/>
                  </a:schemeClr>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38200" y="1466008"/>
            <a:ext cx="10515600" cy="47109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0F92AED9-E1E6-41E5-921B-0623F675E0EC}"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AE5CCC-CDB1-485B-AA34-4095DF7DB6A7}" type="slidenum">
              <a:rPr lang="en-GB" smtClean="0"/>
              <a:t>‹#›</a:t>
            </a:fld>
            <a:endParaRPr lang="en-GB"/>
          </a:p>
        </p:txBody>
      </p:sp>
      <p:pic>
        <p:nvPicPr>
          <p:cNvPr id="7" name="Content Placeholder 4" descr="Graphical user interface, application&#10;&#10;Description automatically generated with medium confidence">
            <a:extLst>
              <a:ext uri="{FF2B5EF4-FFF2-40B4-BE49-F238E27FC236}">
                <a16:creationId xmlns:a16="http://schemas.microsoft.com/office/drawing/2014/main" id="{03CE07ED-40DC-4777-B36C-F033EA66ED12}"/>
              </a:ext>
            </a:extLst>
          </p:cNvPr>
          <p:cNvPicPr>
            <a:picLocks noChangeAspect="1"/>
          </p:cNvPicPr>
          <p:nvPr userDrawn="1"/>
        </p:nvPicPr>
        <p:blipFill>
          <a:blip r:embed="rId2"/>
          <a:stretch>
            <a:fillRect/>
          </a:stretch>
        </p:blipFill>
        <p:spPr>
          <a:xfrm>
            <a:off x="0" y="6130166"/>
            <a:ext cx="2774731" cy="727834"/>
          </a:xfrm>
          <a:prstGeom prst="rect">
            <a:avLst/>
          </a:prstGeom>
        </p:spPr>
      </p:pic>
      <p:sp>
        <p:nvSpPr>
          <p:cNvPr id="8" name="Rectangle 7">
            <a:extLst>
              <a:ext uri="{FF2B5EF4-FFF2-40B4-BE49-F238E27FC236}">
                <a16:creationId xmlns:a16="http://schemas.microsoft.com/office/drawing/2014/main" id="{E9312B3D-19A7-4C89-A7FD-85D4892D848C}"/>
              </a:ext>
            </a:extLst>
          </p:cNvPr>
          <p:cNvSpPr/>
          <p:nvPr userDrawn="1"/>
        </p:nvSpPr>
        <p:spPr>
          <a:xfrm>
            <a:off x="1906439" y="6130169"/>
            <a:ext cx="10285562" cy="727831"/>
          </a:xfrm>
          <a:prstGeom prst="rect">
            <a:avLst/>
          </a:prstGeom>
          <a:solidFill>
            <a:srgbClr val="C4D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FAD103C-F9D7-F2FC-0E14-0033899583F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55223" y="6313039"/>
            <a:ext cx="929381" cy="359830"/>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727DC130-F3D9-0F76-CC82-D122DA5C25DF}"/>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06207" y="6091221"/>
            <a:ext cx="775805" cy="775805"/>
          </a:xfrm>
          <a:prstGeom prst="rect">
            <a:avLst/>
          </a:prstGeom>
        </p:spPr>
      </p:pic>
      <p:pic>
        <p:nvPicPr>
          <p:cNvPr id="12" name="Picture 2" descr="De Montfort University Leicester">
            <a:hlinkClick r:id="rId5" tooltip="Go to De Montfort University Home Page from here"/>
            <a:extLst>
              <a:ext uri="{FF2B5EF4-FFF2-40B4-BE49-F238E27FC236}">
                <a16:creationId xmlns:a16="http://schemas.microsoft.com/office/drawing/2014/main" id="{88CFB352-2785-DA2E-90F1-AF576889625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095709" y="6284464"/>
            <a:ext cx="954230" cy="3761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4" descr="826204B9">
            <a:extLst>
              <a:ext uri="{FF2B5EF4-FFF2-40B4-BE49-F238E27FC236}">
                <a16:creationId xmlns:a16="http://schemas.microsoft.com/office/drawing/2014/main" id="{F27866D1-4028-02A1-7B59-77B926C87EDA}"/>
              </a:ext>
            </a:extLst>
          </p:cNvPr>
          <p:cNvPicPr>
            <a:picLocks noChangeAspect="1" noChangeArrowheads="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0872" y="6296541"/>
            <a:ext cx="407258" cy="4072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5" descr="F3F9002F">
            <a:extLst>
              <a:ext uri="{FF2B5EF4-FFF2-40B4-BE49-F238E27FC236}">
                <a16:creationId xmlns:a16="http://schemas.microsoft.com/office/drawing/2014/main" id="{D85721CF-FADF-A301-74AD-F0D6CA138AED}"/>
              </a:ext>
            </a:extLst>
          </p:cNvPr>
          <p:cNvPicPr>
            <a:picLocks noChangeAspect="1" noChangeArrowheads="1"/>
          </p:cNvPicPr>
          <p:nvPr userDrawn="1"/>
        </p:nvPicPr>
        <p:blipFill>
          <a:blip r:embed="rId8">
            <a:clrChange>
              <a:clrFrom>
                <a:srgbClr val="FCFEFF"/>
              </a:clrFrom>
              <a:clrTo>
                <a:srgbClr val="FCFEFF">
                  <a:alpha val="0"/>
                </a:srgbClr>
              </a:clrTo>
            </a:clrChange>
            <a:extLst>
              <a:ext uri="{28A0092B-C50C-407E-A947-70E740481C1C}">
                <a14:useLocalDpi xmlns:a14="http://schemas.microsoft.com/office/drawing/2010/main" val="0"/>
              </a:ext>
            </a:extLst>
          </a:blip>
          <a:srcRect/>
          <a:stretch>
            <a:fillRect/>
          </a:stretch>
        </p:blipFill>
        <p:spPr bwMode="auto">
          <a:xfrm>
            <a:off x="7581137" y="6296541"/>
            <a:ext cx="1120681" cy="3773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6" descr="CED36915">
            <a:extLst>
              <a:ext uri="{FF2B5EF4-FFF2-40B4-BE49-F238E27FC236}">
                <a16:creationId xmlns:a16="http://schemas.microsoft.com/office/drawing/2014/main" id="{2503DC8E-895B-C084-FEB8-F3F4A3E3C673}"/>
              </a:ext>
            </a:extLst>
          </p:cNvPr>
          <p:cNvPicPr>
            <a:picLocks noChangeAspect="1" noChangeArrowheads="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45631" y="6312122"/>
            <a:ext cx="978950" cy="3223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7" descr="630550EB">
            <a:extLst>
              <a:ext uri="{FF2B5EF4-FFF2-40B4-BE49-F238E27FC236}">
                <a16:creationId xmlns:a16="http://schemas.microsoft.com/office/drawing/2014/main" id="{B93E7AED-7808-8708-4924-527454B96C66}"/>
              </a:ext>
            </a:extLst>
          </p:cNvPr>
          <p:cNvPicPr>
            <a:picLocks noChangeAspect="1" noChangeArrowheads="1"/>
          </p:cNvPicPr>
          <p:nvPr userDrawn="1"/>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65750" y="6356350"/>
            <a:ext cx="919994" cy="2579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8" descr="18184531">
            <a:extLst>
              <a:ext uri="{FF2B5EF4-FFF2-40B4-BE49-F238E27FC236}">
                <a16:creationId xmlns:a16="http://schemas.microsoft.com/office/drawing/2014/main" id="{2C3CFB6C-6221-BFBB-326B-1DD039BE4CE3}"/>
              </a:ext>
            </a:extLst>
          </p:cNvPr>
          <p:cNvPicPr>
            <a:picLocks noChangeAspect="1" noChangeArrowheads="1"/>
          </p:cNvPicPr>
          <p:nvPr userDrawn="1"/>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38562" y="6286273"/>
            <a:ext cx="426336" cy="42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88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92AED9-E1E6-41E5-921B-0623F675E0EC}"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AE5CCC-CDB1-485B-AA34-4095DF7DB6A7}" type="slidenum">
              <a:rPr lang="en-GB" smtClean="0"/>
              <a:t>‹#›</a:t>
            </a:fld>
            <a:endParaRPr lang="en-GB"/>
          </a:p>
        </p:txBody>
      </p:sp>
    </p:spTree>
    <p:extLst>
      <p:ext uri="{BB962C8B-B14F-4D97-AF65-F5344CB8AC3E}">
        <p14:creationId xmlns:p14="http://schemas.microsoft.com/office/powerpoint/2010/main" val="168268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92AED9-E1E6-41E5-921B-0623F675E0EC}"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AE5CCC-CDB1-485B-AA34-4095DF7DB6A7}" type="slidenum">
              <a:rPr lang="en-GB" smtClean="0"/>
              <a:t>‹#›</a:t>
            </a:fld>
            <a:endParaRPr lang="en-GB"/>
          </a:p>
        </p:txBody>
      </p:sp>
    </p:spTree>
    <p:extLst>
      <p:ext uri="{BB962C8B-B14F-4D97-AF65-F5344CB8AC3E}">
        <p14:creationId xmlns:p14="http://schemas.microsoft.com/office/powerpoint/2010/main" val="1986833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92AED9-E1E6-41E5-921B-0623F675E0EC}" type="datetimeFigureOut">
              <a:rPr lang="en-GB" smtClean="0"/>
              <a:t>26/04/2023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AE5CCC-CDB1-485B-AA34-4095DF7DB6A7}" type="slidenum">
              <a:rPr lang="en-GB" smtClean="0"/>
              <a:t>‹#›</a:t>
            </a:fld>
            <a:endParaRPr lang="en-GB"/>
          </a:p>
        </p:txBody>
      </p:sp>
    </p:spTree>
    <p:extLst>
      <p:ext uri="{BB962C8B-B14F-4D97-AF65-F5344CB8AC3E}">
        <p14:creationId xmlns:p14="http://schemas.microsoft.com/office/powerpoint/2010/main" val="727834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92AED9-E1E6-41E5-921B-0623F675E0EC}" type="datetimeFigureOut">
              <a:rPr lang="en-GB" smtClean="0"/>
              <a:t>26/04/2023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AE5CCC-CDB1-485B-AA34-4095DF7DB6A7}" type="slidenum">
              <a:rPr lang="en-GB" smtClean="0"/>
              <a:t>‹#›</a:t>
            </a:fld>
            <a:endParaRPr lang="en-GB"/>
          </a:p>
        </p:txBody>
      </p:sp>
    </p:spTree>
    <p:extLst>
      <p:ext uri="{BB962C8B-B14F-4D97-AF65-F5344CB8AC3E}">
        <p14:creationId xmlns:p14="http://schemas.microsoft.com/office/powerpoint/2010/main" val="159390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2AED9-E1E6-41E5-921B-0623F675E0EC}" type="datetimeFigureOut">
              <a:rPr lang="en-GB" smtClean="0"/>
              <a:t>26/04/2023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AE5CCC-CDB1-485B-AA34-4095DF7DB6A7}" type="slidenum">
              <a:rPr lang="en-GB" smtClean="0"/>
              <a:t>‹#›</a:t>
            </a:fld>
            <a:endParaRPr lang="en-GB"/>
          </a:p>
        </p:txBody>
      </p:sp>
    </p:spTree>
    <p:extLst>
      <p:ext uri="{BB962C8B-B14F-4D97-AF65-F5344CB8AC3E}">
        <p14:creationId xmlns:p14="http://schemas.microsoft.com/office/powerpoint/2010/main" val="4255719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92AED9-E1E6-41E5-921B-0623F675E0EC}"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AE5CCC-CDB1-485B-AA34-4095DF7DB6A7}" type="slidenum">
              <a:rPr lang="en-GB" smtClean="0"/>
              <a:t>‹#›</a:t>
            </a:fld>
            <a:endParaRPr lang="en-GB"/>
          </a:p>
        </p:txBody>
      </p:sp>
    </p:spTree>
    <p:extLst>
      <p:ext uri="{BB962C8B-B14F-4D97-AF65-F5344CB8AC3E}">
        <p14:creationId xmlns:p14="http://schemas.microsoft.com/office/powerpoint/2010/main" val="145963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92AED9-E1E6-41E5-921B-0623F675E0EC}"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AE5CCC-CDB1-485B-AA34-4095DF7DB6A7}" type="slidenum">
              <a:rPr lang="en-GB" smtClean="0"/>
              <a:t>‹#›</a:t>
            </a:fld>
            <a:endParaRPr lang="en-GB"/>
          </a:p>
        </p:txBody>
      </p:sp>
    </p:spTree>
    <p:extLst>
      <p:ext uri="{BB962C8B-B14F-4D97-AF65-F5344CB8AC3E}">
        <p14:creationId xmlns:p14="http://schemas.microsoft.com/office/powerpoint/2010/main" val="3403192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2AED9-E1E6-41E5-921B-0623F675E0EC}" type="datetimeFigureOut">
              <a:rPr lang="en-GB" smtClean="0"/>
              <a:t>26/04/2023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E5CCC-CDB1-485B-AA34-4095DF7DB6A7}" type="slidenum">
              <a:rPr lang="en-GB" smtClean="0"/>
              <a:t>‹#›</a:t>
            </a:fld>
            <a:endParaRPr lang="en-GB"/>
          </a:p>
        </p:txBody>
      </p:sp>
    </p:spTree>
    <p:extLst>
      <p:ext uri="{BB962C8B-B14F-4D97-AF65-F5344CB8AC3E}">
        <p14:creationId xmlns:p14="http://schemas.microsoft.com/office/powerpoint/2010/main" val="2283053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www.dmu.ac.uk/" TargetMode="External"/><Relationship Id="rId11" Type="http://schemas.openxmlformats.org/officeDocument/2006/relationships/image" Target="../media/image8.png"/><Relationship Id="rId5" Type="http://schemas.openxmlformats.org/officeDocument/2006/relationships/image" Target="../media/image3.jp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4D4D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7262" y="2561015"/>
            <a:ext cx="10397474" cy="978316"/>
          </a:xfrm>
          <a:solidFill>
            <a:srgbClr val="C4D4DD">
              <a:alpha val="67000"/>
            </a:srgbClr>
          </a:solidFill>
        </p:spPr>
        <p:txBody>
          <a:bodyPr>
            <a:noAutofit/>
          </a:bodyPr>
          <a:lstStyle/>
          <a:p>
            <a:r>
              <a:rPr lang="en-GB" sz="3600" b="1" dirty="0">
                <a:solidFill>
                  <a:schemeClr val="accent5">
                    <a:lumMod val="75000"/>
                  </a:schemeClr>
                </a:solidFill>
              </a:rPr>
              <a:t>Strengthening commercial viability through greater inclusion in mini grids: Insights from Nigeria</a:t>
            </a:r>
          </a:p>
        </p:txBody>
      </p:sp>
      <p:sp>
        <p:nvSpPr>
          <p:cNvPr id="3" name="Subtitle 2"/>
          <p:cNvSpPr>
            <a:spLocks noGrp="1"/>
          </p:cNvSpPr>
          <p:nvPr>
            <p:ph type="subTitle" idx="1"/>
          </p:nvPr>
        </p:nvSpPr>
        <p:spPr>
          <a:xfrm>
            <a:off x="1828016" y="4593004"/>
            <a:ext cx="9144000" cy="978315"/>
          </a:xfrm>
          <a:solidFill>
            <a:srgbClr val="C4D4DD">
              <a:alpha val="60000"/>
            </a:srgbClr>
          </a:solidFill>
        </p:spPr>
        <p:txBody>
          <a:bodyPr>
            <a:normAutofit/>
          </a:bodyPr>
          <a:lstStyle/>
          <a:p>
            <a:r>
              <a:rPr lang="en-GB" b="1" dirty="0" err="1">
                <a:latin typeface="+mj-lt"/>
              </a:rPr>
              <a:t>Temilade</a:t>
            </a:r>
            <a:r>
              <a:rPr lang="en-GB" b="1" dirty="0">
                <a:latin typeface="+mj-lt"/>
              </a:rPr>
              <a:t> </a:t>
            </a:r>
            <a:r>
              <a:rPr lang="en-GB" b="1" dirty="0" err="1">
                <a:latin typeface="+mj-lt"/>
              </a:rPr>
              <a:t>Sesan</a:t>
            </a:r>
            <a:r>
              <a:rPr lang="en-GB" b="1" dirty="0">
                <a:latin typeface="+mj-lt"/>
              </a:rPr>
              <a:t>, Unico </a:t>
            </a:r>
            <a:r>
              <a:rPr lang="en-GB" b="1" dirty="0" err="1">
                <a:latin typeface="+mj-lt"/>
              </a:rPr>
              <a:t>Uduka</a:t>
            </a:r>
            <a:r>
              <a:rPr lang="en-GB" b="1" dirty="0">
                <a:latin typeface="+mj-lt"/>
              </a:rPr>
              <a:t>, Okey </a:t>
            </a:r>
            <a:r>
              <a:rPr lang="en-GB" b="1" dirty="0" err="1">
                <a:latin typeface="+mj-lt"/>
              </a:rPr>
              <a:t>Ugwu</a:t>
            </a:r>
            <a:r>
              <a:rPr lang="en-GB" b="1" dirty="0">
                <a:latin typeface="+mj-lt"/>
              </a:rPr>
              <a:t>, </a:t>
            </a:r>
            <a:r>
              <a:rPr lang="en-GB" b="1" dirty="0" err="1">
                <a:latin typeface="+mj-lt"/>
              </a:rPr>
              <a:t>Ewah</a:t>
            </a:r>
            <a:r>
              <a:rPr lang="en-GB" b="1" dirty="0">
                <a:latin typeface="+mj-lt"/>
              </a:rPr>
              <a:t> </a:t>
            </a:r>
            <a:r>
              <a:rPr lang="en-GB" b="1" dirty="0" err="1">
                <a:latin typeface="+mj-lt"/>
              </a:rPr>
              <a:t>Eleri</a:t>
            </a:r>
            <a:endParaRPr lang="en-GB" b="1" dirty="0">
              <a:latin typeface="+mj-lt"/>
            </a:endParaRPr>
          </a:p>
          <a:p>
            <a:r>
              <a:rPr lang="en-GB" dirty="0">
                <a:latin typeface="+mj-lt"/>
              </a:rPr>
              <a:t>27 April 2023</a:t>
            </a:r>
          </a:p>
        </p:txBody>
      </p:sp>
      <p:sp>
        <p:nvSpPr>
          <p:cNvPr id="10" name="AutoShape 4" descr="Home">
            <a:extLst>
              <a:ext uri="{FF2B5EF4-FFF2-40B4-BE49-F238E27FC236}">
                <a16:creationId xmlns:a16="http://schemas.microsoft.com/office/drawing/2014/main" id="{72922D7B-F59D-48A9-847E-0B4043B19C54}"/>
              </a:ext>
            </a:extLst>
          </p:cNvPr>
          <p:cNvSpPr>
            <a:spLocks noChangeAspect="1" noChangeArrowheads="1"/>
          </p:cNvSpPr>
          <p:nvPr/>
        </p:nvSpPr>
        <p:spPr bwMode="auto">
          <a:xfrm>
            <a:off x="8952270" y="1044677"/>
            <a:ext cx="2462982" cy="12560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A picture containing logo&#10;&#10;Description automatically generated">
            <a:extLst>
              <a:ext uri="{FF2B5EF4-FFF2-40B4-BE49-F238E27FC236}">
                <a16:creationId xmlns:a16="http://schemas.microsoft.com/office/drawing/2014/main" id="{3FDE9F35-A813-D1F7-62AD-F63F722D1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017" y="349424"/>
            <a:ext cx="1390504" cy="139050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CC208FE-0A0B-EB53-7087-B282899D0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560" y="613702"/>
            <a:ext cx="3030877" cy="893640"/>
          </a:xfrm>
          <a:prstGeom prst="rect">
            <a:avLst/>
          </a:prstGeom>
        </p:spPr>
      </p:pic>
      <p:pic>
        <p:nvPicPr>
          <p:cNvPr id="12" name="Picture 11">
            <a:extLst>
              <a:ext uri="{FF2B5EF4-FFF2-40B4-BE49-F238E27FC236}">
                <a16:creationId xmlns:a16="http://schemas.microsoft.com/office/drawing/2014/main" id="{1504D452-B66B-B993-48FA-CF637BF2A3A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20432" y="509876"/>
            <a:ext cx="2844445" cy="1101290"/>
          </a:xfrm>
          <a:prstGeom prst="rect">
            <a:avLst/>
          </a:prstGeom>
        </p:spPr>
      </p:pic>
      <p:pic>
        <p:nvPicPr>
          <p:cNvPr id="19" name="Picture 18" descr="Graphical user interface, text, application&#10;&#10;Description automatically generated">
            <a:extLst>
              <a:ext uri="{FF2B5EF4-FFF2-40B4-BE49-F238E27FC236}">
                <a16:creationId xmlns:a16="http://schemas.microsoft.com/office/drawing/2014/main" id="{A3A673E7-035E-8F2F-3C2D-AEB3A7C6669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54134" y="5571319"/>
            <a:ext cx="1090439" cy="1090439"/>
          </a:xfrm>
          <a:prstGeom prst="rect">
            <a:avLst/>
          </a:prstGeom>
        </p:spPr>
      </p:pic>
      <p:pic>
        <p:nvPicPr>
          <p:cNvPr id="20" name="Picture 2" descr="De Montfort University Leicester">
            <a:hlinkClick r:id="rId6" tooltip="Go to De Montfort University Home Page from here"/>
            <a:extLst>
              <a:ext uri="{FF2B5EF4-FFF2-40B4-BE49-F238E27FC236}">
                <a16:creationId xmlns:a16="http://schemas.microsoft.com/office/drawing/2014/main" id="{6B667318-13C6-31DA-A68C-C81C2C6C21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400" y="5852192"/>
            <a:ext cx="1341226" cy="5286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4" descr="826204B9">
            <a:extLst>
              <a:ext uri="{FF2B5EF4-FFF2-40B4-BE49-F238E27FC236}">
                <a16:creationId xmlns:a16="http://schemas.microsoft.com/office/drawing/2014/main" id="{AEF99CBE-2481-8668-A769-59043FD07805}"/>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7466" y="5873160"/>
            <a:ext cx="572425" cy="5724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5" descr="F3F9002F">
            <a:extLst>
              <a:ext uri="{FF2B5EF4-FFF2-40B4-BE49-F238E27FC236}">
                <a16:creationId xmlns:a16="http://schemas.microsoft.com/office/drawing/2014/main" id="{89F874DC-098A-25A9-5BA0-74BC7DA9DEE1}"/>
              </a:ext>
            </a:extLst>
          </p:cNvPr>
          <p:cNvPicPr>
            <a:picLocks noChangeAspect="1" noChangeArrowheads="1"/>
          </p:cNvPicPr>
          <p:nvPr/>
        </p:nvPicPr>
        <p:blipFill>
          <a:blip r:embed="rId9">
            <a:clrChange>
              <a:clrFrom>
                <a:srgbClr val="FCFEFF"/>
              </a:clrFrom>
              <a:clrTo>
                <a:srgbClr val="FCFEFF">
                  <a:alpha val="0"/>
                </a:srgbClr>
              </a:clrTo>
            </a:clrChange>
            <a:extLst>
              <a:ext uri="{28A0092B-C50C-407E-A947-70E740481C1C}">
                <a14:useLocalDpi xmlns:a14="http://schemas.microsoft.com/office/drawing/2010/main" val="0"/>
              </a:ext>
            </a:extLst>
          </a:blip>
          <a:srcRect/>
          <a:stretch>
            <a:fillRect/>
          </a:stretch>
        </p:blipFill>
        <p:spPr bwMode="auto">
          <a:xfrm>
            <a:off x="3916368" y="5873160"/>
            <a:ext cx="1575182" cy="5303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6" descr="CED36915">
            <a:extLst>
              <a:ext uri="{FF2B5EF4-FFF2-40B4-BE49-F238E27FC236}">
                <a16:creationId xmlns:a16="http://schemas.microsoft.com/office/drawing/2014/main" id="{F88E108E-E839-2ACE-3CDB-13EB614C25F9}"/>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3899" y="5911796"/>
            <a:ext cx="1375973" cy="45306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7" descr="630550EB">
            <a:extLst>
              <a:ext uri="{FF2B5EF4-FFF2-40B4-BE49-F238E27FC236}">
                <a16:creationId xmlns:a16="http://schemas.microsoft.com/office/drawing/2014/main" id="{2593A35C-4A2A-3DF6-2521-BA220B5FE34E}"/>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2825" y="5915082"/>
            <a:ext cx="1592716" cy="44649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8" descr="18184531">
            <a:extLst>
              <a:ext uri="{FF2B5EF4-FFF2-40B4-BE49-F238E27FC236}">
                <a16:creationId xmlns:a16="http://schemas.microsoft.com/office/drawing/2014/main" id="{2381050C-A378-372E-B0CA-158B8DDDBADB}"/>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25704" y="5802145"/>
            <a:ext cx="683456" cy="68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71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140348-4ABD-8A46-9AA7-CCB26696AF98}"/>
              </a:ext>
            </a:extLst>
          </p:cNvPr>
          <p:cNvSpPr/>
          <p:nvPr/>
        </p:nvSpPr>
        <p:spPr>
          <a:xfrm>
            <a:off x="-1" y="6790986"/>
            <a:ext cx="12077205" cy="70205"/>
          </a:xfrm>
          <a:prstGeom prst="rect">
            <a:avLst/>
          </a:prstGeom>
          <a:solidFill>
            <a:srgbClr val="C4D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NZ" b="1" dirty="0"/>
              <a:t>Demand stimulation – ‘Energising agriculture’</a:t>
            </a:r>
          </a:p>
        </p:txBody>
      </p:sp>
      <p:sp>
        <p:nvSpPr>
          <p:cNvPr id="3" name="Content Placeholder 2"/>
          <p:cNvSpPr>
            <a:spLocks noGrp="1"/>
          </p:cNvSpPr>
          <p:nvPr>
            <p:ph idx="1"/>
          </p:nvPr>
        </p:nvSpPr>
        <p:spPr>
          <a:xfrm>
            <a:off x="838200" y="1300480"/>
            <a:ext cx="5153624" cy="4559192"/>
          </a:xfrm>
        </p:spPr>
        <p:txBody>
          <a:bodyPr>
            <a:normAutofit/>
          </a:bodyPr>
          <a:lstStyle/>
          <a:p>
            <a:r>
              <a:rPr lang="en-US" sz="2400" b="1" dirty="0">
                <a:solidFill>
                  <a:schemeClr val="accent5">
                    <a:lumMod val="75000"/>
                  </a:schemeClr>
                </a:solidFill>
                <a:latin typeface="+mj-lt"/>
              </a:rPr>
              <a:t>A more innovative and effective approach to demand stimulation is to intervene much earlier in the agricultural value chain, by helping smallholder farmers secure credit and inputs such as seedlings and machinery to improve their yields</a:t>
            </a:r>
          </a:p>
        </p:txBody>
      </p:sp>
      <p:sp>
        <p:nvSpPr>
          <p:cNvPr id="5" name="TextBox 4">
            <a:extLst>
              <a:ext uri="{FF2B5EF4-FFF2-40B4-BE49-F238E27FC236}">
                <a16:creationId xmlns:a16="http://schemas.microsoft.com/office/drawing/2014/main" id="{F59C03EA-C8D5-637A-CC3B-BC2C7DEDFB58}"/>
              </a:ext>
            </a:extLst>
          </p:cNvPr>
          <p:cNvSpPr txBox="1"/>
          <p:nvPr/>
        </p:nvSpPr>
        <p:spPr>
          <a:xfrm>
            <a:off x="6200172" y="1322034"/>
            <a:ext cx="5791199" cy="4524315"/>
          </a:xfrm>
          <a:prstGeom prst="rect">
            <a:avLst/>
          </a:prstGeom>
          <a:noFill/>
        </p:spPr>
        <p:txBody>
          <a:bodyPr wrap="square">
            <a:spAutoFit/>
          </a:bodyPr>
          <a:lstStyle/>
          <a:p>
            <a:r>
              <a:rPr lang="en-GB" sz="2400" i="1" dirty="0">
                <a:solidFill>
                  <a:schemeClr val="accent5">
                    <a:lumMod val="75000"/>
                  </a:schemeClr>
                </a:solidFill>
                <a:latin typeface="Calibri" panose="020F0502020204030204" pitchFamily="34" charset="0"/>
                <a:cs typeface="Calibri" panose="020F0502020204030204" pitchFamily="34" charset="0"/>
              </a:rPr>
              <a:t>‘So, we said let us take a pause. This whole noise about productive use of energy is something that has to stop. What are the problems? We then sent people into the field to go and ask and we found out that, okay, we think the starting point is to first of all increase output. We increased the output and did it successfully and we didn’t spend much, we spent about maybe $10,000 or thereabouts on that exercise and we got our money back in, like, 9 months.’ – </a:t>
            </a:r>
            <a:r>
              <a:rPr lang="en-GB" sz="2400" dirty="0">
                <a:solidFill>
                  <a:schemeClr val="accent5">
                    <a:lumMod val="75000"/>
                  </a:schemeClr>
                </a:solidFill>
                <a:latin typeface="Calibri" panose="020F0502020204030204" pitchFamily="34" charset="0"/>
                <a:cs typeface="Calibri" panose="020F0502020204030204" pitchFamily="34" charset="0"/>
              </a:rPr>
              <a:t>Private developer 2</a:t>
            </a:r>
            <a:endParaRPr lang="en-NG" sz="2400" dirty="0">
              <a:solidFill>
                <a:schemeClr val="accent5">
                  <a:lumMod val="75000"/>
                </a:schemeClr>
              </a:solidFill>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752D8D48-AB80-479E-1740-F7E426108B66}"/>
              </a:ext>
            </a:extLst>
          </p:cNvPr>
          <p:cNvCxnSpPr/>
          <p:nvPr/>
        </p:nvCxnSpPr>
        <p:spPr>
          <a:xfrm>
            <a:off x="6096000" y="1300479"/>
            <a:ext cx="0" cy="452431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121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140348-4ABD-8A46-9AA7-CCB26696AF98}"/>
              </a:ext>
            </a:extLst>
          </p:cNvPr>
          <p:cNvSpPr/>
          <p:nvPr/>
        </p:nvSpPr>
        <p:spPr>
          <a:xfrm>
            <a:off x="-1" y="6790986"/>
            <a:ext cx="12077205" cy="70205"/>
          </a:xfrm>
          <a:prstGeom prst="rect">
            <a:avLst/>
          </a:prstGeom>
          <a:solidFill>
            <a:srgbClr val="C4D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NZ" b="1" dirty="0"/>
              <a:t>Reframing the agriculture-energy nexus</a:t>
            </a:r>
          </a:p>
        </p:txBody>
      </p:sp>
      <p:graphicFrame>
        <p:nvGraphicFramePr>
          <p:cNvPr id="4" name="Content Placeholder 3">
            <a:extLst>
              <a:ext uri="{FF2B5EF4-FFF2-40B4-BE49-F238E27FC236}">
                <a16:creationId xmlns:a16="http://schemas.microsoft.com/office/drawing/2014/main" id="{38732E0C-4EA9-AA1A-6FF0-82F6377D16B5}"/>
              </a:ext>
            </a:extLst>
          </p:cNvPr>
          <p:cNvGraphicFramePr>
            <a:graphicFrameLocks noGrp="1"/>
          </p:cNvGraphicFramePr>
          <p:nvPr>
            <p:ph idx="1"/>
            <p:extLst>
              <p:ext uri="{D42A27DB-BD31-4B8C-83A1-F6EECF244321}">
                <p14:modId xmlns:p14="http://schemas.microsoft.com/office/powerpoint/2010/main" val="3478295430"/>
              </p:ext>
            </p:extLst>
          </p:nvPr>
        </p:nvGraphicFramePr>
        <p:xfrm>
          <a:off x="1069694" y="2584863"/>
          <a:ext cx="10515600" cy="471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E750FFEF-9B0B-70C4-4B0A-6717846AF77B}"/>
              </a:ext>
            </a:extLst>
          </p:cNvPr>
          <p:cNvSpPr txBox="1">
            <a:spLocks/>
          </p:cNvSpPr>
          <p:nvPr/>
        </p:nvSpPr>
        <p:spPr>
          <a:xfrm>
            <a:off x="5617900" y="1562582"/>
            <a:ext cx="5149770" cy="2327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b="1" dirty="0">
              <a:solidFill>
                <a:schemeClr val="accent5">
                  <a:lumMod val="75000"/>
                </a:schemeClr>
              </a:solidFill>
              <a:latin typeface="+mj-lt"/>
            </a:endParaRPr>
          </a:p>
          <a:p>
            <a:r>
              <a:rPr lang="en-US" sz="2000" b="1" dirty="0">
                <a:solidFill>
                  <a:schemeClr val="accent5">
                    <a:lumMod val="75000"/>
                  </a:schemeClr>
                </a:solidFill>
                <a:latin typeface="+mj-lt"/>
              </a:rPr>
              <a:t>The REA’s recent strategic interventions focusing on improving yields through solar-powered irrigation are a step in the right direction</a:t>
            </a:r>
          </a:p>
          <a:p>
            <a:r>
              <a:rPr lang="en-US" sz="2000" b="1" dirty="0">
                <a:solidFill>
                  <a:schemeClr val="accent5">
                    <a:lumMod val="75000"/>
                  </a:schemeClr>
                </a:solidFill>
                <a:latin typeface="+mj-lt"/>
              </a:rPr>
              <a:t>However, more policy and financial support is required for all actors at the nexus</a:t>
            </a:r>
          </a:p>
        </p:txBody>
      </p:sp>
      <p:sp>
        <p:nvSpPr>
          <p:cNvPr id="13" name="Rectangle 12">
            <a:extLst>
              <a:ext uri="{FF2B5EF4-FFF2-40B4-BE49-F238E27FC236}">
                <a16:creationId xmlns:a16="http://schemas.microsoft.com/office/drawing/2014/main" id="{F47F3090-4C84-2C9D-96C3-E27067D0CC2B}"/>
              </a:ext>
            </a:extLst>
          </p:cNvPr>
          <p:cNvSpPr/>
          <p:nvPr/>
        </p:nvSpPr>
        <p:spPr>
          <a:xfrm>
            <a:off x="1076444" y="1562582"/>
            <a:ext cx="3723833" cy="2407534"/>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4" name="TextBox 13">
            <a:extLst>
              <a:ext uri="{FF2B5EF4-FFF2-40B4-BE49-F238E27FC236}">
                <a16:creationId xmlns:a16="http://schemas.microsoft.com/office/drawing/2014/main" id="{CDC41235-AE63-08B5-4767-83A3CFF84339}"/>
              </a:ext>
            </a:extLst>
          </p:cNvPr>
          <p:cNvSpPr txBox="1"/>
          <p:nvPr/>
        </p:nvSpPr>
        <p:spPr>
          <a:xfrm>
            <a:off x="1225307" y="1642964"/>
            <a:ext cx="3426106" cy="2246769"/>
          </a:xfrm>
          <a:prstGeom prst="rect">
            <a:avLst/>
          </a:prstGeom>
          <a:noFill/>
        </p:spPr>
        <p:txBody>
          <a:bodyPr wrap="square" rtlCol="0">
            <a:spAutoFit/>
          </a:bodyPr>
          <a:lstStyle/>
          <a:p>
            <a:r>
              <a:rPr lang="en-NG" sz="2000" b="1" dirty="0">
                <a:solidFill>
                  <a:schemeClr val="accent5">
                    <a:lumMod val="75000"/>
                  </a:schemeClr>
                </a:solidFill>
              </a:rPr>
              <a:t>Smallholder farmer A</a:t>
            </a:r>
          </a:p>
          <a:p>
            <a:pPr marL="285750" indent="-285750">
              <a:buFont typeface="Arial" panose="020B0604020202020204" pitchFamily="34" charset="0"/>
              <a:buChar char="•"/>
            </a:pPr>
            <a:r>
              <a:rPr lang="en-NG" sz="2000" dirty="0">
                <a:solidFill>
                  <a:schemeClr val="accent5">
                    <a:lumMod val="75000"/>
                  </a:schemeClr>
                </a:solidFill>
              </a:rPr>
              <a:t>One planting season (July to December)</a:t>
            </a:r>
          </a:p>
          <a:p>
            <a:pPr marL="285750" indent="-285750">
              <a:buFont typeface="Arial" panose="020B0604020202020204" pitchFamily="34" charset="0"/>
              <a:buChar char="•"/>
            </a:pPr>
            <a:r>
              <a:rPr lang="en-NG" sz="2000" dirty="0">
                <a:solidFill>
                  <a:schemeClr val="accent5">
                    <a:lumMod val="75000"/>
                  </a:schemeClr>
                </a:solidFill>
              </a:rPr>
              <a:t>Grew yield fourfold, from 3 to 13 hectares</a:t>
            </a:r>
          </a:p>
          <a:p>
            <a:pPr marL="285750" indent="-285750">
              <a:buFont typeface="Arial" panose="020B0604020202020204" pitchFamily="34" charset="0"/>
              <a:buChar char="•"/>
            </a:pPr>
            <a:r>
              <a:rPr lang="en-NG" sz="2000" dirty="0">
                <a:solidFill>
                  <a:schemeClr val="accent5">
                    <a:lumMod val="75000"/>
                  </a:schemeClr>
                </a:solidFill>
              </a:rPr>
              <a:t>Loan fully repaid at 15% interest rate</a:t>
            </a:r>
          </a:p>
        </p:txBody>
      </p:sp>
      <p:sp>
        <p:nvSpPr>
          <p:cNvPr id="15" name="Rectangle 14">
            <a:extLst>
              <a:ext uri="{FF2B5EF4-FFF2-40B4-BE49-F238E27FC236}">
                <a16:creationId xmlns:a16="http://schemas.microsoft.com/office/drawing/2014/main" id="{C67A818C-DAC1-E2D8-48C9-2F9121A121EE}"/>
              </a:ext>
            </a:extLst>
          </p:cNvPr>
          <p:cNvSpPr/>
          <p:nvPr/>
        </p:nvSpPr>
        <p:spPr>
          <a:xfrm>
            <a:off x="5529808" y="1562582"/>
            <a:ext cx="5436885" cy="2407534"/>
          </a:xfrm>
          <a:prstGeom prst="rect">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Tree>
    <p:extLst>
      <p:ext uri="{BB962C8B-B14F-4D97-AF65-F5344CB8AC3E}">
        <p14:creationId xmlns:p14="http://schemas.microsoft.com/office/powerpoint/2010/main" val="985993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C106AD4A-C311-3AEE-0326-33622A29D051}"/>
              </a:ext>
            </a:extLst>
          </p:cNvPr>
          <p:cNvGraphicFramePr/>
          <p:nvPr>
            <p:extLst>
              <p:ext uri="{D42A27DB-BD31-4B8C-83A1-F6EECF244321}">
                <p14:modId xmlns:p14="http://schemas.microsoft.com/office/powerpoint/2010/main" val="128890957"/>
              </p:ext>
            </p:extLst>
          </p:nvPr>
        </p:nvGraphicFramePr>
        <p:xfrm>
          <a:off x="502706" y="1600200"/>
          <a:ext cx="5593294" cy="4242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C7140348-4ABD-8A46-9AA7-CCB26696AF98}"/>
              </a:ext>
            </a:extLst>
          </p:cNvPr>
          <p:cNvSpPr/>
          <p:nvPr/>
        </p:nvSpPr>
        <p:spPr>
          <a:xfrm>
            <a:off x="-1" y="6790986"/>
            <a:ext cx="12077205" cy="70205"/>
          </a:xfrm>
          <a:prstGeom prst="rect">
            <a:avLst/>
          </a:prstGeom>
          <a:solidFill>
            <a:srgbClr val="C4D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NZ" b="1" dirty="0"/>
              <a:t>Strengthening commercial viability </a:t>
            </a:r>
            <a:r>
              <a:rPr lang="en-NZ" b="1" i="1" dirty="0"/>
              <a:t>and</a:t>
            </a:r>
            <a:r>
              <a:rPr lang="en-NZ" b="1" dirty="0"/>
              <a:t> affordability</a:t>
            </a:r>
            <a:endParaRPr lang="en-NZ" b="1" i="1" dirty="0"/>
          </a:p>
        </p:txBody>
      </p:sp>
      <p:sp>
        <p:nvSpPr>
          <p:cNvPr id="15" name="TextBox 14">
            <a:extLst>
              <a:ext uri="{FF2B5EF4-FFF2-40B4-BE49-F238E27FC236}">
                <a16:creationId xmlns:a16="http://schemas.microsoft.com/office/drawing/2014/main" id="{4F535904-4892-C507-2C4C-78E144795B56}"/>
              </a:ext>
            </a:extLst>
          </p:cNvPr>
          <p:cNvSpPr txBox="1"/>
          <p:nvPr/>
        </p:nvSpPr>
        <p:spPr>
          <a:xfrm>
            <a:off x="1714500" y="1606378"/>
            <a:ext cx="2476500" cy="400110"/>
          </a:xfrm>
          <a:prstGeom prst="rect">
            <a:avLst/>
          </a:prstGeom>
          <a:noFill/>
        </p:spPr>
        <p:txBody>
          <a:bodyPr wrap="square" rtlCol="0">
            <a:spAutoFit/>
          </a:bodyPr>
          <a:lstStyle/>
          <a:p>
            <a:pPr algn="ctr"/>
            <a:r>
              <a:rPr lang="en-NG" sz="2000" dirty="0"/>
              <a:t>Greater inclusion</a:t>
            </a:r>
          </a:p>
        </p:txBody>
      </p:sp>
      <p:sp>
        <p:nvSpPr>
          <p:cNvPr id="16" name="Up Arrow 15">
            <a:extLst>
              <a:ext uri="{FF2B5EF4-FFF2-40B4-BE49-F238E27FC236}">
                <a16:creationId xmlns:a16="http://schemas.microsoft.com/office/drawing/2014/main" id="{A38A1C12-4AA7-25CA-7EC7-A226B65BD8E4}"/>
              </a:ext>
            </a:extLst>
          </p:cNvPr>
          <p:cNvSpPr/>
          <p:nvPr/>
        </p:nvSpPr>
        <p:spPr>
          <a:xfrm>
            <a:off x="6362363" y="1600200"/>
            <a:ext cx="622300" cy="4242986"/>
          </a:xfrm>
          <a:prstGeom prst="up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7" name="TextBox 16">
            <a:extLst>
              <a:ext uri="{FF2B5EF4-FFF2-40B4-BE49-F238E27FC236}">
                <a16:creationId xmlns:a16="http://schemas.microsoft.com/office/drawing/2014/main" id="{BB916576-F308-E4E9-3809-389A7344C93B}"/>
              </a:ext>
            </a:extLst>
          </p:cNvPr>
          <p:cNvSpPr txBox="1"/>
          <p:nvPr/>
        </p:nvSpPr>
        <p:spPr>
          <a:xfrm>
            <a:off x="7000162" y="1606378"/>
            <a:ext cx="2372438" cy="707886"/>
          </a:xfrm>
          <a:prstGeom prst="rect">
            <a:avLst/>
          </a:prstGeom>
          <a:noFill/>
        </p:spPr>
        <p:txBody>
          <a:bodyPr wrap="square" rtlCol="0">
            <a:spAutoFit/>
          </a:bodyPr>
          <a:lstStyle/>
          <a:p>
            <a:pPr algn="ctr"/>
            <a:r>
              <a:rPr lang="en-NG" sz="2000" dirty="0"/>
              <a:t>Increasing commercial viability</a:t>
            </a:r>
          </a:p>
        </p:txBody>
      </p:sp>
      <p:pic>
        <p:nvPicPr>
          <p:cNvPr id="20" name="Graphic 19" descr="Add">
            <a:extLst>
              <a:ext uri="{FF2B5EF4-FFF2-40B4-BE49-F238E27FC236}">
                <a16:creationId xmlns:a16="http://schemas.microsoft.com/office/drawing/2014/main" id="{E3BD0153-71F8-E954-43E3-F960BCB05F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29181" y="2971800"/>
            <a:ext cx="914400" cy="914400"/>
          </a:xfrm>
          <a:prstGeom prst="rect">
            <a:avLst/>
          </a:prstGeom>
        </p:spPr>
      </p:pic>
      <p:sp>
        <p:nvSpPr>
          <p:cNvPr id="21" name="TextBox 20">
            <a:extLst>
              <a:ext uri="{FF2B5EF4-FFF2-40B4-BE49-F238E27FC236}">
                <a16:creationId xmlns:a16="http://schemas.microsoft.com/office/drawing/2014/main" id="{5393C782-E40E-1AEE-C42B-7725F64CACE8}"/>
              </a:ext>
            </a:extLst>
          </p:cNvPr>
          <p:cNvSpPr txBox="1"/>
          <p:nvPr/>
        </p:nvSpPr>
        <p:spPr>
          <a:xfrm>
            <a:off x="7000162" y="4480056"/>
            <a:ext cx="2372438" cy="707886"/>
          </a:xfrm>
          <a:prstGeom prst="rect">
            <a:avLst/>
          </a:prstGeom>
          <a:noFill/>
        </p:spPr>
        <p:txBody>
          <a:bodyPr wrap="square" rtlCol="0">
            <a:spAutoFit/>
          </a:bodyPr>
          <a:lstStyle/>
          <a:p>
            <a:pPr algn="ctr"/>
            <a:r>
              <a:rPr lang="en-NG" sz="2000" dirty="0"/>
              <a:t>Demand-side subsidies</a:t>
            </a:r>
          </a:p>
        </p:txBody>
      </p:sp>
      <p:sp>
        <p:nvSpPr>
          <p:cNvPr id="22" name="Equals 21">
            <a:extLst>
              <a:ext uri="{FF2B5EF4-FFF2-40B4-BE49-F238E27FC236}">
                <a16:creationId xmlns:a16="http://schemas.microsoft.com/office/drawing/2014/main" id="{879F285D-ED3B-223C-FA5B-4A7720A08195}"/>
              </a:ext>
            </a:extLst>
          </p:cNvPr>
          <p:cNvSpPr/>
          <p:nvPr/>
        </p:nvSpPr>
        <p:spPr>
          <a:xfrm>
            <a:off x="9099697" y="4601263"/>
            <a:ext cx="963592" cy="511770"/>
          </a:xfrm>
          <a:prstGeom prst="mathEqual">
            <a:avLst/>
          </a:prstGeom>
          <a:solidFill>
            <a:srgbClr val="C4D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solidFill>
                <a:schemeClr val="tx1"/>
              </a:solidFill>
            </a:endParaRPr>
          </a:p>
        </p:txBody>
      </p:sp>
      <p:sp>
        <p:nvSpPr>
          <p:cNvPr id="24" name="TextBox 23">
            <a:extLst>
              <a:ext uri="{FF2B5EF4-FFF2-40B4-BE49-F238E27FC236}">
                <a16:creationId xmlns:a16="http://schemas.microsoft.com/office/drawing/2014/main" id="{250E3938-5B14-9C5F-C975-2A5F9480330E}"/>
              </a:ext>
            </a:extLst>
          </p:cNvPr>
          <p:cNvSpPr txBox="1"/>
          <p:nvPr/>
        </p:nvSpPr>
        <p:spPr>
          <a:xfrm>
            <a:off x="9907337" y="4503205"/>
            <a:ext cx="2372438" cy="707886"/>
          </a:xfrm>
          <a:prstGeom prst="rect">
            <a:avLst/>
          </a:prstGeom>
          <a:noFill/>
        </p:spPr>
        <p:txBody>
          <a:bodyPr wrap="square" rtlCol="0">
            <a:spAutoFit/>
          </a:bodyPr>
          <a:lstStyle/>
          <a:p>
            <a:pPr algn="ctr"/>
            <a:r>
              <a:rPr lang="en-NG" sz="2000" b="1" dirty="0"/>
              <a:t>Increased affordability</a:t>
            </a:r>
          </a:p>
        </p:txBody>
      </p:sp>
      <p:sp>
        <p:nvSpPr>
          <p:cNvPr id="25" name="Rectangle 24">
            <a:extLst>
              <a:ext uri="{FF2B5EF4-FFF2-40B4-BE49-F238E27FC236}">
                <a16:creationId xmlns:a16="http://schemas.microsoft.com/office/drawing/2014/main" id="{58CAD252-83C6-437D-3372-84BB0B3F2F18}"/>
              </a:ext>
            </a:extLst>
          </p:cNvPr>
          <p:cNvSpPr/>
          <p:nvPr/>
        </p:nvSpPr>
        <p:spPr>
          <a:xfrm>
            <a:off x="10265966" y="4503858"/>
            <a:ext cx="1655179" cy="7310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Tree>
    <p:extLst>
      <p:ext uri="{BB962C8B-B14F-4D97-AF65-F5344CB8AC3E}">
        <p14:creationId xmlns:p14="http://schemas.microsoft.com/office/powerpoint/2010/main" val="718320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140348-4ABD-8A46-9AA7-CCB26696AF98}"/>
              </a:ext>
            </a:extLst>
          </p:cNvPr>
          <p:cNvSpPr/>
          <p:nvPr/>
        </p:nvSpPr>
        <p:spPr>
          <a:xfrm>
            <a:off x="-1" y="6790986"/>
            <a:ext cx="12077205" cy="70205"/>
          </a:xfrm>
          <a:prstGeom prst="rect">
            <a:avLst/>
          </a:prstGeom>
          <a:solidFill>
            <a:srgbClr val="C4D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NZ" dirty="0"/>
              <a:t>The case for d</a:t>
            </a:r>
            <a:r>
              <a:rPr lang="en-NZ" b="1" dirty="0"/>
              <a:t>emand-side subsidies</a:t>
            </a:r>
          </a:p>
        </p:txBody>
      </p:sp>
      <p:sp>
        <p:nvSpPr>
          <p:cNvPr id="4" name="Content Placeholder 2">
            <a:extLst>
              <a:ext uri="{FF2B5EF4-FFF2-40B4-BE49-F238E27FC236}">
                <a16:creationId xmlns:a16="http://schemas.microsoft.com/office/drawing/2014/main" id="{D2103AA6-CEED-C1AD-A66D-06EE6AA77CB7}"/>
              </a:ext>
            </a:extLst>
          </p:cNvPr>
          <p:cNvSpPr txBox="1">
            <a:spLocks/>
          </p:cNvSpPr>
          <p:nvPr/>
        </p:nvSpPr>
        <p:spPr>
          <a:xfrm>
            <a:off x="838200" y="1300480"/>
            <a:ext cx="4976147" cy="4559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accent5">
                    <a:lumMod val="75000"/>
                  </a:schemeClr>
                </a:solidFill>
                <a:latin typeface="+mj-lt"/>
              </a:rPr>
              <a:t>The reality is that the earning power in many rural households is too low to support the still-high tariffs for mini-grid electricity in the country</a:t>
            </a:r>
          </a:p>
          <a:p>
            <a:r>
              <a:rPr lang="en-US" sz="2400" b="1" dirty="0">
                <a:solidFill>
                  <a:schemeClr val="accent5">
                    <a:lumMod val="75000"/>
                  </a:schemeClr>
                </a:solidFill>
                <a:latin typeface="+mj-lt"/>
              </a:rPr>
              <a:t>Even with demand-side stimulation, there remains a need to bridge the significant gap between rural subscribers’ willingness to pay for mini-grid electricity on the one hand and their ability to pay for it on the other</a:t>
            </a:r>
          </a:p>
          <a:p>
            <a:pPr>
              <a:lnSpc>
                <a:spcPct val="110000"/>
              </a:lnSpc>
            </a:pPr>
            <a:endParaRPr lang="en-US" sz="2400" b="1" dirty="0">
              <a:solidFill>
                <a:schemeClr val="accent5">
                  <a:lumMod val="75000"/>
                </a:schemeClr>
              </a:solidFill>
              <a:latin typeface="+mj-lt"/>
            </a:endParaRPr>
          </a:p>
        </p:txBody>
      </p:sp>
      <p:sp>
        <p:nvSpPr>
          <p:cNvPr id="8" name="Content Placeholder 2">
            <a:extLst>
              <a:ext uri="{FF2B5EF4-FFF2-40B4-BE49-F238E27FC236}">
                <a16:creationId xmlns:a16="http://schemas.microsoft.com/office/drawing/2014/main" id="{0EEF63C2-C657-02E2-8575-01E583D2B27E}"/>
              </a:ext>
            </a:extLst>
          </p:cNvPr>
          <p:cNvSpPr>
            <a:spLocks noGrp="1"/>
          </p:cNvSpPr>
          <p:nvPr>
            <p:ph idx="1"/>
          </p:nvPr>
        </p:nvSpPr>
        <p:spPr>
          <a:xfrm>
            <a:off x="6377651" y="1300480"/>
            <a:ext cx="5172919" cy="4028053"/>
          </a:xfrm>
        </p:spPr>
        <p:txBody>
          <a:bodyPr>
            <a:noAutofit/>
          </a:bodyPr>
          <a:lstStyle/>
          <a:p>
            <a:pPr marL="0" indent="0" rtl="0">
              <a:lnSpc>
                <a:spcPct val="100000"/>
              </a:lnSpc>
              <a:spcBef>
                <a:spcPts val="0"/>
              </a:spcBef>
              <a:spcAft>
                <a:spcPts val="0"/>
              </a:spcAft>
              <a:buNone/>
            </a:pPr>
            <a:r>
              <a:rPr lang="en-GB" sz="2400" b="1" dirty="0">
                <a:solidFill>
                  <a:schemeClr val="accent5">
                    <a:lumMod val="75000"/>
                  </a:schemeClr>
                </a:solidFill>
                <a:latin typeface="+mj-lt"/>
              </a:rPr>
              <a:t>‘</a:t>
            </a:r>
            <a:r>
              <a:rPr lang="en-GB" sz="2400" i="1" dirty="0">
                <a:solidFill>
                  <a:schemeClr val="accent5">
                    <a:lumMod val="75000"/>
                  </a:schemeClr>
                </a:solidFill>
                <a:latin typeface="Calibri" panose="020F0502020204030204" pitchFamily="34" charset="0"/>
                <a:cs typeface="Calibri" panose="020F0502020204030204" pitchFamily="34" charset="0"/>
              </a:rPr>
              <a:t>The social enterprise model we are using is what so many communities in Nigeria require now; we cannot go fully commercial. Just like our commercial electricity was subsidised, government needs to subsidise the mini grids too. This is what will sustain many communities because if you want to go into a pure business model, many communities will not survive that, and many developers may not even survive that.’ – </a:t>
            </a:r>
            <a:r>
              <a:rPr lang="en-GB" sz="2400" dirty="0">
                <a:solidFill>
                  <a:schemeClr val="accent5">
                    <a:lumMod val="75000"/>
                  </a:schemeClr>
                </a:solidFill>
                <a:latin typeface="Calibri" panose="020F0502020204030204" pitchFamily="34" charset="0"/>
                <a:cs typeface="Calibri" panose="020F0502020204030204" pitchFamily="34" charset="0"/>
              </a:rPr>
              <a:t>Social-enterprise developer 1</a:t>
            </a:r>
          </a:p>
        </p:txBody>
      </p:sp>
      <p:cxnSp>
        <p:nvCxnSpPr>
          <p:cNvPr id="9" name="Straight Connector 8">
            <a:extLst>
              <a:ext uri="{FF2B5EF4-FFF2-40B4-BE49-F238E27FC236}">
                <a16:creationId xmlns:a16="http://schemas.microsoft.com/office/drawing/2014/main" id="{675A8CA9-206E-178D-AB88-D30FE2857D99}"/>
              </a:ext>
            </a:extLst>
          </p:cNvPr>
          <p:cNvCxnSpPr/>
          <p:nvPr/>
        </p:nvCxnSpPr>
        <p:spPr>
          <a:xfrm>
            <a:off x="6096000" y="1300479"/>
            <a:ext cx="0" cy="452431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540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140348-4ABD-8A46-9AA7-CCB26696AF98}"/>
              </a:ext>
            </a:extLst>
          </p:cNvPr>
          <p:cNvSpPr/>
          <p:nvPr/>
        </p:nvSpPr>
        <p:spPr>
          <a:xfrm>
            <a:off x="-1" y="6790986"/>
            <a:ext cx="12077205" cy="70205"/>
          </a:xfrm>
          <a:prstGeom prst="rect">
            <a:avLst/>
          </a:prstGeom>
          <a:solidFill>
            <a:srgbClr val="C4D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NZ" b="1" dirty="0"/>
              <a:t>Opportunities for demand-side subsidies</a:t>
            </a:r>
          </a:p>
        </p:txBody>
      </p:sp>
      <p:sp>
        <p:nvSpPr>
          <p:cNvPr id="3" name="Content Placeholder 2"/>
          <p:cNvSpPr>
            <a:spLocks noGrp="1"/>
          </p:cNvSpPr>
          <p:nvPr>
            <p:ph idx="1"/>
          </p:nvPr>
        </p:nvSpPr>
        <p:spPr>
          <a:xfrm>
            <a:off x="838200" y="1300480"/>
            <a:ext cx="10515600" cy="4559192"/>
          </a:xfrm>
        </p:spPr>
        <p:txBody>
          <a:bodyPr>
            <a:normAutofit/>
          </a:bodyPr>
          <a:lstStyle/>
          <a:p>
            <a:pPr marL="0" indent="0">
              <a:buNone/>
            </a:pPr>
            <a:r>
              <a:rPr lang="en-NG" sz="2400" b="1" dirty="0">
                <a:solidFill>
                  <a:schemeClr val="accent5">
                    <a:lumMod val="75000"/>
                  </a:schemeClr>
                </a:solidFill>
                <a:latin typeface="+mj-lt"/>
              </a:rPr>
              <a:t>Demand-side subsidies come with the risk of becoming regressive, but opportunities exist for meaningful intervention:</a:t>
            </a:r>
          </a:p>
          <a:p>
            <a:pPr marL="0" indent="0">
              <a:buNone/>
            </a:pPr>
            <a:endParaRPr lang="en-NG" sz="1800" dirty="0">
              <a:solidFill>
                <a:srgbClr val="000000"/>
              </a:solidFill>
              <a:latin typeface="Calibri" panose="020F0502020204030204" pitchFamily="34" charset="0"/>
            </a:endParaRPr>
          </a:p>
          <a:p>
            <a:pPr marL="0" indent="0">
              <a:buNone/>
            </a:pPr>
            <a:endParaRPr lang="en-NG" sz="1800" dirty="0">
              <a:solidFill>
                <a:srgbClr val="000000"/>
              </a:solidFill>
              <a:latin typeface="Calibri" panose="020F0502020204030204" pitchFamily="34" charset="0"/>
            </a:endParaRPr>
          </a:p>
        </p:txBody>
      </p:sp>
      <p:pic>
        <p:nvPicPr>
          <p:cNvPr id="5" name="Graphic 4" descr="Money">
            <a:extLst>
              <a:ext uri="{FF2B5EF4-FFF2-40B4-BE49-F238E27FC236}">
                <a16:creationId xmlns:a16="http://schemas.microsoft.com/office/drawing/2014/main" id="{569AF12B-A4DA-B330-1FCB-1CC6F1CA16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1089" y="2562416"/>
            <a:ext cx="1305367" cy="1305367"/>
          </a:xfrm>
          <a:prstGeom prst="rect">
            <a:avLst/>
          </a:prstGeom>
        </p:spPr>
      </p:pic>
      <p:pic>
        <p:nvPicPr>
          <p:cNvPr id="8" name="Graphic 7" descr="Label">
            <a:extLst>
              <a:ext uri="{FF2B5EF4-FFF2-40B4-BE49-F238E27FC236}">
                <a16:creationId xmlns:a16="http://schemas.microsoft.com/office/drawing/2014/main" id="{037241C0-24DD-0A11-A847-F5AAFE4BB1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02860" y="2472930"/>
            <a:ext cx="1305367" cy="1305367"/>
          </a:xfrm>
          <a:prstGeom prst="rect">
            <a:avLst/>
          </a:prstGeom>
        </p:spPr>
      </p:pic>
      <p:pic>
        <p:nvPicPr>
          <p:cNvPr id="12" name="Graphic 11" descr="Voice">
            <a:extLst>
              <a:ext uri="{FF2B5EF4-FFF2-40B4-BE49-F238E27FC236}">
                <a16:creationId xmlns:a16="http://schemas.microsoft.com/office/drawing/2014/main" id="{575D2C56-E5EA-9366-D3E4-D969DBC93A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838" y="2562417"/>
            <a:ext cx="1305366" cy="1305366"/>
          </a:xfrm>
          <a:prstGeom prst="rect">
            <a:avLst/>
          </a:prstGeom>
        </p:spPr>
      </p:pic>
      <p:sp>
        <p:nvSpPr>
          <p:cNvPr id="14" name="TextBox 13">
            <a:extLst>
              <a:ext uri="{FF2B5EF4-FFF2-40B4-BE49-F238E27FC236}">
                <a16:creationId xmlns:a16="http://schemas.microsoft.com/office/drawing/2014/main" id="{F29B0F68-29B8-744F-F73B-3C30A58EA378}"/>
              </a:ext>
            </a:extLst>
          </p:cNvPr>
          <p:cNvSpPr txBox="1"/>
          <p:nvPr/>
        </p:nvSpPr>
        <p:spPr>
          <a:xfrm>
            <a:off x="838200" y="4051722"/>
            <a:ext cx="2714264" cy="1477328"/>
          </a:xfrm>
          <a:prstGeom prst="rect">
            <a:avLst/>
          </a:prstGeom>
          <a:noFill/>
        </p:spPr>
        <p:txBody>
          <a:bodyPr wrap="square">
            <a:spAutoFit/>
          </a:bodyPr>
          <a:lstStyle/>
          <a:p>
            <a:r>
              <a:rPr lang="en-US" sz="1800" b="1" dirty="0">
                <a:solidFill>
                  <a:schemeClr val="accent5">
                    <a:lumMod val="75000"/>
                  </a:schemeClr>
                </a:solidFill>
                <a:latin typeface="+mj-lt"/>
              </a:rPr>
              <a:t>Start with subsidies, and then phase them out gradually as the market grows and economies of scale improve</a:t>
            </a:r>
            <a:endParaRPr lang="en-NG" dirty="0"/>
          </a:p>
        </p:txBody>
      </p:sp>
      <p:sp>
        <p:nvSpPr>
          <p:cNvPr id="16" name="TextBox 15">
            <a:extLst>
              <a:ext uri="{FF2B5EF4-FFF2-40B4-BE49-F238E27FC236}">
                <a16:creationId xmlns:a16="http://schemas.microsoft.com/office/drawing/2014/main" id="{E034FFE6-03C2-CAD7-C9CC-FDB3E5C25C41}"/>
              </a:ext>
            </a:extLst>
          </p:cNvPr>
          <p:cNvSpPr txBox="1"/>
          <p:nvPr/>
        </p:nvSpPr>
        <p:spPr>
          <a:xfrm>
            <a:off x="4783399" y="4146414"/>
            <a:ext cx="2517494" cy="1200329"/>
          </a:xfrm>
          <a:prstGeom prst="rect">
            <a:avLst/>
          </a:prstGeom>
          <a:noFill/>
        </p:spPr>
        <p:txBody>
          <a:bodyPr wrap="square">
            <a:spAutoFit/>
          </a:bodyPr>
          <a:lstStyle/>
          <a:p>
            <a:r>
              <a:rPr lang="en-US" sz="1800" b="1" dirty="0">
                <a:solidFill>
                  <a:schemeClr val="accent5">
                    <a:lumMod val="75000"/>
                  </a:schemeClr>
                </a:solidFill>
                <a:latin typeface="+mj-lt"/>
              </a:rPr>
              <a:t>Vary subsidies according to the level of commercial viability of respective mini-grid sites</a:t>
            </a:r>
            <a:endParaRPr lang="en-NG" dirty="0"/>
          </a:p>
        </p:txBody>
      </p:sp>
      <p:sp>
        <p:nvSpPr>
          <p:cNvPr id="18" name="TextBox 17">
            <a:extLst>
              <a:ext uri="{FF2B5EF4-FFF2-40B4-BE49-F238E27FC236}">
                <a16:creationId xmlns:a16="http://schemas.microsoft.com/office/drawing/2014/main" id="{C849592A-F322-7159-81B2-BB438B0549AF}"/>
              </a:ext>
            </a:extLst>
          </p:cNvPr>
          <p:cNvSpPr txBox="1"/>
          <p:nvPr/>
        </p:nvSpPr>
        <p:spPr>
          <a:xfrm>
            <a:off x="8531828" y="4051722"/>
            <a:ext cx="2821972" cy="1754326"/>
          </a:xfrm>
          <a:prstGeom prst="rect">
            <a:avLst/>
          </a:prstGeom>
          <a:noFill/>
        </p:spPr>
        <p:txBody>
          <a:bodyPr wrap="square">
            <a:spAutoFit/>
          </a:bodyPr>
          <a:lstStyle/>
          <a:p>
            <a:r>
              <a:rPr lang="en-NG" sz="1800" b="1" dirty="0">
                <a:solidFill>
                  <a:schemeClr val="accent5">
                    <a:lumMod val="75000"/>
                  </a:schemeClr>
                </a:solidFill>
                <a:latin typeface="+mj-lt"/>
              </a:rPr>
              <a:t>Link subsidies to one or more of the instruments emerging for social assistance in the country (e.g., the National Cash and Voucher Assistance Policy)</a:t>
            </a:r>
            <a:endParaRPr lang="en-US" sz="1800" b="1" dirty="0">
              <a:solidFill>
                <a:schemeClr val="accent5">
                  <a:lumMod val="75000"/>
                </a:schemeClr>
              </a:solidFill>
              <a:latin typeface="+mj-lt"/>
            </a:endParaRPr>
          </a:p>
        </p:txBody>
      </p:sp>
    </p:spTree>
    <p:extLst>
      <p:ext uri="{BB962C8B-B14F-4D97-AF65-F5344CB8AC3E}">
        <p14:creationId xmlns:p14="http://schemas.microsoft.com/office/powerpoint/2010/main" val="1230410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140348-4ABD-8A46-9AA7-CCB26696AF98}"/>
              </a:ext>
            </a:extLst>
          </p:cNvPr>
          <p:cNvSpPr/>
          <p:nvPr/>
        </p:nvSpPr>
        <p:spPr>
          <a:xfrm>
            <a:off x="-1" y="6790986"/>
            <a:ext cx="12077205" cy="70205"/>
          </a:xfrm>
          <a:prstGeom prst="rect">
            <a:avLst/>
          </a:prstGeom>
          <a:solidFill>
            <a:srgbClr val="C4D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NZ" b="1" dirty="0"/>
              <a:t>Conclusion</a:t>
            </a:r>
          </a:p>
        </p:txBody>
      </p:sp>
      <p:sp>
        <p:nvSpPr>
          <p:cNvPr id="3" name="Content Placeholder 2"/>
          <p:cNvSpPr>
            <a:spLocks noGrp="1"/>
          </p:cNvSpPr>
          <p:nvPr>
            <p:ph idx="1"/>
          </p:nvPr>
        </p:nvSpPr>
        <p:spPr>
          <a:xfrm>
            <a:off x="838200" y="1300480"/>
            <a:ext cx="10515600" cy="4559192"/>
          </a:xfrm>
        </p:spPr>
        <p:txBody>
          <a:bodyPr>
            <a:normAutofit/>
          </a:bodyPr>
          <a:lstStyle/>
          <a:p>
            <a:r>
              <a:rPr lang="en-US" sz="2400" b="1" dirty="0">
                <a:solidFill>
                  <a:schemeClr val="accent5">
                    <a:lumMod val="75000"/>
                  </a:schemeClr>
                </a:solidFill>
                <a:latin typeface="+mj-lt"/>
              </a:rPr>
              <a:t>Conventional business models for mini-grid development pose a problem of commercial viability for private developers and one of affordability for rural customers</a:t>
            </a:r>
          </a:p>
          <a:p>
            <a:r>
              <a:rPr lang="en-US" sz="2400" b="1" dirty="0">
                <a:solidFill>
                  <a:schemeClr val="accent5">
                    <a:lumMod val="75000"/>
                  </a:schemeClr>
                </a:solidFill>
                <a:latin typeface="+mj-lt"/>
              </a:rPr>
              <a:t>The agriculture-energy nexus presents possibilities for simultaneously boosting profitability and productivity – and hence, affordability</a:t>
            </a:r>
            <a:endParaRPr lang="en-NG" sz="2400" b="1" dirty="0">
              <a:solidFill>
                <a:schemeClr val="accent5">
                  <a:lumMod val="75000"/>
                </a:schemeClr>
              </a:solidFill>
              <a:latin typeface="+mj-lt"/>
            </a:endParaRPr>
          </a:p>
          <a:p>
            <a:r>
              <a:rPr lang="en-NG" sz="2400" b="1" dirty="0">
                <a:solidFill>
                  <a:schemeClr val="accent5">
                    <a:lumMod val="75000"/>
                  </a:schemeClr>
                </a:solidFill>
                <a:latin typeface="+mj-lt"/>
              </a:rPr>
              <a:t>Potential demand-side solutions come with challenges of resources, expertise, and coordination </a:t>
            </a:r>
          </a:p>
          <a:p>
            <a:r>
              <a:rPr lang="en-NG" sz="2400" b="1" dirty="0">
                <a:solidFill>
                  <a:schemeClr val="accent5">
                    <a:lumMod val="75000"/>
                  </a:schemeClr>
                </a:solidFill>
                <a:latin typeface="+mj-lt"/>
              </a:rPr>
              <a:t>Substantial policy and financial support is required to institutionalise promising approaches (e.g., portfolio diversification, cross-subsidisation of internal operations, integration with microfinance) being tested by private developers</a:t>
            </a:r>
          </a:p>
          <a:p>
            <a:endParaRPr lang="en-US" sz="2400" b="1" dirty="0">
              <a:solidFill>
                <a:schemeClr val="accent5">
                  <a:lumMod val="75000"/>
                </a:schemeClr>
              </a:solidFill>
              <a:latin typeface="+mj-lt"/>
            </a:endParaRPr>
          </a:p>
        </p:txBody>
      </p:sp>
    </p:spTree>
    <p:extLst>
      <p:ext uri="{BB962C8B-B14F-4D97-AF65-F5344CB8AC3E}">
        <p14:creationId xmlns:p14="http://schemas.microsoft.com/office/powerpoint/2010/main" val="886234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140348-4ABD-8A46-9AA7-CCB26696AF98}"/>
              </a:ext>
            </a:extLst>
          </p:cNvPr>
          <p:cNvSpPr/>
          <p:nvPr/>
        </p:nvSpPr>
        <p:spPr>
          <a:xfrm>
            <a:off x="-1" y="6790986"/>
            <a:ext cx="12077205" cy="70205"/>
          </a:xfrm>
          <a:prstGeom prst="rect">
            <a:avLst/>
          </a:prstGeom>
          <a:solidFill>
            <a:srgbClr val="C4D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DA39DC2-ED4A-522E-D291-ED688234B1E7}"/>
              </a:ext>
            </a:extLst>
          </p:cNvPr>
          <p:cNvSpPr>
            <a:spLocks noGrp="1"/>
          </p:cNvSpPr>
          <p:nvPr>
            <p:ph type="title"/>
          </p:nvPr>
        </p:nvSpPr>
        <p:spPr>
          <a:xfrm>
            <a:off x="838200" y="365125"/>
            <a:ext cx="10515600" cy="935038"/>
          </a:xfrm>
        </p:spPr>
        <p:txBody>
          <a:bodyPr/>
          <a:lstStyle/>
          <a:p>
            <a:pPr>
              <a:defRPr/>
            </a:pPr>
            <a:r>
              <a:rPr lang="en-NZ" dirty="0"/>
              <a:t>Background: the agriculture-energy nexus in Nigeria</a:t>
            </a:r>
          </a:p>
        </p:txBody>
      </p:sp>
      <p:sp>
        <p:nvSpPr>
          <p:cNvPr id="5" name="Content Placeholder 2">
            <a:extLst>
              <a:ext uri="{FF2B5EF4-FFF2-40B4-BE49-F238E27FC236}">
                <a16:creationId xmlns:a16="http://schemas.microsoft.com/office/drawing/2014/main" id="{2B4FF4EC-9673-0E21-CD5D-452868289166}"/>
              </a:ext>
            </a:extLst>
          </p:cNvPr>
          <p:cNvSpPr>
            <a:spLocks noGrp="1"/>
          </p:cNvSpPr>
          <p:nvPr>
            <p:ph idx="1"/>
          </p:nvPr>
        </p:nvSpPr>
        <p:spPr>
          <a:xfrm>
            <a:off x="838200" y="1300163"/>
            <a:ext cx="10609162" cy="5192712"/>
          </a:xfrm>
        </p:spPr>
        <p:txBody>
          <a:bodyPr>
            <a:normAutofit/>
          </a:bodyPr>
          <a:lstStyle/>
          <a:p>
            <a:pPr eaLnBrk="1" hangingPunct="1">
              <a:defRPr/>
            </a:pPr>
            <a:r>
              <a:rPr lang="en-US" altLang="en-NG" sz="2400" dirty="0">
                <a:solidFill>
                  <a:schemeClr val="accent5">
                    <a:lumMod val="75000"/>
                  </a:schemeClr>
                </a:solidFill>
                <a:latin typeface="Calibri" panose="020F0502020204030204" pitchFamily="34" charset="0"/>
                <a:cs typeface="Calibri" panose="020F0502020204030204" pitchFamily="34" charset="0"/>
              </a:rPr>
              <a:t>55% of 206 million people are connected to electricity</a:t>
            </a:r>
          </a:p>
          <a:p>
            <a:pPr eaLnBrk="1" hangingPunct="1">
              <a:defRPr/>
            </a:pPr>
            <a:r>
              <a:rPr lang="en-US" altLang="en-NG" sz="2400" dirty="0">
                <a:solidFill>
                  <a:schemeClr val="accent5">
                    <a:lumMod val="75000"/>
                  </a:schemeClr>
                </a:solidFill>
                <a:latin typeface="Calibri" panose="020F0502020204030204" pitchFamily="34" charset="0"/>
                <a:cs typeface="Calibri" panose="020F0502020204030204" pitchFamily="34" charset="0"/>
              </a:rPr>
              <a:t>Self-generation is high due to unreliability of access – especially in urban areas, but also for some rural productive users </a:t>
            </a:r>
          </a:p>
          <a:p>
            <a:pPr eaLnBrk="1" hangingPunct="1">
              <a:defRPr/>
            </a:pPr>
            <a:r>
              <a:rPr lang="en-US" altLang="en-NG" sz="2400" dirty="0">
                <a:solidFill>
                  <a:schemeClr val="accent5">
                    <a:lumMod val="75000"/>
                  </a:schemeClr>
                </a:solidFill>
                <a:latin typeface="Calibri" panose="020F0502020204030204" pitchFamily="34" charset="0"/>
                <a:cs typeface="Calibri" panose="020F0502020204030204" pitchFamily="34" charset="0"/>
              </a:rPr>
              <a:t>Mini grids are widely viewed as a way to expand rural energy access in a sustainable way</a:t>
            </a:r>
          </a:p>
          <a:p>
            <a:pPr eaLnBrk="1" hangingPunct="1">
              <a:defRPr/>
            </a:pPr>
            <a:r>
              <a:rPr lang="en-US" altLang="en-NG" sz="2400" dirty="0">
                <a:solidFill>
                  <a:schemeClr val="accent5">
                    <a:lumMod val="75000"/>
                  </a:schemeClr>
                </a:solidFill>
                <a:latin typeface="Calibri" panose="020F0502020204030204" pitchFamily="34" charset="0"/>
                <a:cs typeface="Calibri" panose="020F0502020204030204" pitchFamily="34" charset="0"/>
              </a:rPr>
              <a:t>Agriculture is perhaps the most important sector for rural mini grids – in principle – as it is the mainstay of most local economies </a:t>
            </a:r>
          </a:p>
          <a:p>
            <a:pPr>
              <a:defRPr/>
            </a:pPr>
            <a:endParaRPr lang="en-US" sz="2400" dirty="0">
              <a:solidFill>
                <a:schemeClr val="accent5">
                  <a:lumMod val="75000"/>
                </a:schemeClr>
              </a:solidFill>
              <a:latin typeface="Calibri" panose="020F0502020204030204" pitchFamily="34" charset="0"/>
              <a:cs typeface="Calibri" panose="020F0502020204030204" pitchFamily="34" charset="0"/>
            </a:endParaRPr>
          </a:p>
        </p:txBody>
      </p:sp>
      <p:graphicFrame>
        <p:nvGraphicFramePr>
          <p:cNvPr id="2" name="Content Placeholder 3">
            <a:extLst>
              <a:ext uri="{FF2B5EF4-FFF2-40B4-BE49-F238E27FC236}">
                <a16:creationId xmlns:a16="http://schemas.microsoft.com/office/drawing/2014/main" id="{CE907A7D-DD94-2D20-D434-1844C54E138D}"/>
              </a:ext>
            </a:extLst>
          </p:cNvPr>
          <p:cNvGraphicFramePr>
            <a:graphicFrameLocks/>
          </p:cNvGraphicFramePr>
          <p:nvPr>
            <p:extLst>
              <p:ext uri="{D42A27DB-BD31-4B8C-83A1-F6EECF244321}">
                <p14:modId xmlns:p14="http://schemas.microsoft.com/office/powerpoint/2010/main" val="4207235533"/>
              </p:ext>
            </p:extLst>
          </p:nvPr>
        </p:nvGraphicFramePr>
        <p:xfrm>
          <a:off x="838200" y="3935392"/>
          <a:ext cx="10515600" cy="224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4961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140348-4ABD-8A46-9AA7-CCB26696AF98}"/>
              </a:ext>
            </a:extLst>
          </p:cNvPr>
          <p:cNvSpPr/>
          <p:nvPr/>
        </p:nvSpPr>
        <p:spPr>
          <a:xfrm>
            <a:off x="-1" y="6790986"/>
            <a:ext cx="12077205" cy="70205"/>
          </a:xfrm>
          <a:prstGeom prst="rect">
            <a:avLst/>
          </a:prstGeom>
          <a:solidFill>
            <a:srgbClr val="C4D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NZ" b="1" dirty="0"/>
              <a:t>Background: mini-grid market development in Nigeria</a:t>
            </a:r>
          </a:p>
        </p:txBody>
      </p:sp>
      <p:sp>
        <p:nvSpPr>
          <p:cNvPr id="3" name="Content Placeholder 2"/>
          <p:cNvSpPr>
            <a:spLocks noGrp="1"/>
          </p:cNvSpPr>
          <p:nvPr>
            <p:ph idx="1"/>
          </p:nvPr>
        </p:nvSpPr>
        <p:spPr>
          <a:xfrm>
            <a:off x="838200" y="1300480"/>
            <a:ext cx="5539451" cy="4559192"/>
          </a:xfrm>
        </p:spPr>
        <p:txBody>
          <a:bodyPr>
            <a:normAutofit/>
          </a:bodyPr>
          <a:lstStyle/>
          <a:p>
            <a:r>
              <a:rPr lang="en-US" sz="2400" b="1" dirty="0">
                <a:solidFill>
                  <a:schemeClr val="accent5">
                    <a:lumMod val="75000"/>
                  </a:schemeClr>
                </a:solidFill>
                <a:latin typeface="+mj-lt"/>
              </a:rPr>
              <a:t>Private developers are increasingly gaining access to grants, debt and even equity (in differing combinations)</a:t>
            </a:r>
          </a:p>
          <a:p>
            <a:r>
              <a:rPr lang="en-US" sz="2400" b="1" dirty="0">
                <a:solidFill>
                  <a:schemeClr val="accent5">
                    <a:lumMod val="75000"/>
                  </a:schemeClr>
                </a:solidFill>
                <a:latin typeface="+mj-lt"/>
              </a:rPr>
              <a:t>Many more rural communities across the country are being electrified</a:t>
            </a:r>
          </a:p>
          <a:p>
            <a:r>
              <a:rPr lang="en-US" sz="2400" b="1" dirty="0">
                <a:solidFill>
                  <a:schemeClr val="accent5">
                    <a:lumMod val="75000"/>
                  </a:schemeClr>
                </a:solidFill>
                <a:latin typeface="+mj-lt"/>
              </a:rPr>
              <a:t>The premise is that serving the rural poor is both profitable and productive</a:t>
            </a:r>
          </a:p>
          <a:p>
            <a:r>
              <a:rPr lang="en-US" sz="2400" b="1" dirty="0">
                <a:solidFill>
                  <a:schemeClr val="accent5">
                    <a:lumMod val="75000"/>
                  </a:schemeClr>
                </a:solidFill>
                <a:latin typeface="+mj-lt"/>
              </a:rPr>
              <a:t>Our research tests this premise and presents evidence for a more productive approach to rural mini-grid development, specifically by reframing the agriculture-energy nexus </a:t>
            </a:r>
          </a:p>
        </p:txBody>
      </p:sp>
      <p:pic>
        <p:nvPicPr>
          <p:cNvPr id="8" name="Picture 7">
            <a:extLst>
              <a:ext uri="{FF2B5EF4-FFF2-40B4-BE49-F238E27FC236}">
                <a16:creationId xmlns:a16="http://schemas.microsoft.com/office/drawing/2014/main" id="{4414409E-D2F5-B15F-E498-BCF60F00F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2295" y="1669417"/>
            <a:ext cx="5095090" cy="3821318"/>
          </a:xfrm>
          <a:prstGeom prst="rect">
            <a:avLst/>
          </a:prstGeom>
        </p:spPr>
      </p:pic>
    </p:spTree>
    <p:extLst>
      <p:ext uri="{BB962C8B-B14F-4D97-AF65-F5344CB8AC3E}">
        <p14:creationId xmlns:p14="http://schemas.microsoft.com/office/powerpoint/2010/main" val="2082640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8">
            <a:extLst>
              <a:ext uri="{FF2B5EF4-FFF2-40B4-BE49-F238E27FC236}">
                <a16:creationId xmlns:a16="http://schemas.microsoft.com/office/drawing/2014/main" id="{CD2B8C4E-EFE1-D21F-4DE7-1437235BF7D8}"/>
              </a:ext>
            </a:extLst>
          </p:cNvPr>
          <p:cNvGraphicFramePr>
            <a:graphicFrameLocks noGrp="1"/>
          </p:cNvGraphicFramePr>
          <p:nvPr>
            <p:ph idx="1"/>
            <p:extLst>
              <p:ext uri="{D42A27DB-BD31-4B8C-83A1-F6EECF244321}">
                <p14:modId xmlns:p14="http://schemas.microsoft.com/office/powerpoint/2010/main" val="3873026161"/>
              </p:ext>
            </p:extLst>
          </p:nvPr>
        </p:nvGraphicFramePr>
        <p:xfrm>
          <a:off x="838200" y="605676"/>
          <a:ext cx="10515600" cy="4559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FDDDA24-C107-F4E4-7C97-08F448FE3636}"/>
              </a:ext>
            </a:extLst>
          </p:cNvPr>
          <p:cNvSpPr txBox="1"/>
          <p:nvPr/>
        </p:nvSpPr>
        <p:spPr>
          <a:xfrm>
            <a:off x="752355" y="3673669"/>
            <a:ext cx="2222340" cy="1107996"/>
          </a:xfrm>
          <a:prstGeom prst="rect">
            <a:avLst/>
          </a:prstGeom>
          <a:noFill/>
        </p:spPr>
        <p:txBody>
          <a:bodyPr wrap="square" rtlCol="0">
            <a:spAutoFit/>
          </a:bodyPr>
          <a:lstStyle/>
          <a:p>
            <a:pPr algn="ctr"/>
            <a:r>
              <a:rPr lang="en-US" sz="1600" dirty="0">
                <a:solidFill>
                  <a:schemeClr val="accent5">
                    <a:lumMod val="75000"/>
                  </a:schemeClr>
                </a:solidFill>
                <a:latin typeface="Calibri" panose="020F0502020204030204" pitchFamily="34" charset="0"/>
                <a:cs typeface="Calibri" panose="020F0502020204030204" pitchFamily="34" charset="0"/>
              </a:rPr>
              <a:t>World Bank, USAID, IRENA, REA, national policy documents, etc.</a:t>
            </a:r>
            <a:endParaRPr lang="en-GB" sz="1600" dirty="0">
              <a:solidFill>
                <a:schemeClr val="accent5">
                  <a:lumMod val="75000"/>
                </a:schemeClr>
              </a:solidFill>
              <a:latin typeface="Calibri" panose="020F0502020204030204" pitchFamily="34" charset="0"/>
              <a:cs typeface="Calibri" panose="020F0502020204030204" pitchFamily="34" charset="0"/>
            </a:endParaRPr>
          </a:p>
          <a:p>
            <a:pPr algn="ctr"/>
            <a:endParaRPr lang="en-NG" sz="1600" dirty="0">
              <a:solidFill>
                <a:schemeClr val="accent5">
                  <a:lumMod val="75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3242C5E-E122-AFC3-DCCD-7481ACC4D486}"/>
              </a:ext>
            </a:extLst>
          </p:cNvPr>
          <p:cNvSpPr txBox="1"/>
          <p:nvPr/>
        </p:nvSpPr>
        <p:spPr>
          <a:xfrm>
            <a:off x="3555357" y="3673669"/>
            <a:ext cx="2222340" cy="2554545"/>
          </a:xfrm>
          <a:prstGeom prst="rect">
            <a:avLst/>
          </a:prstGeom>
          <a:noFill/>
        </p:spPr>
        <p:txBody>
          <a:bodyPr wrap="square" rtlCol="0">
            <a:spAutoFit/>
          </a:bodyPr>
          <a:lstStyle/>
          <a:p>
            <a:pPr lvl="0" algn="ctr"/>
            <a:r>
              <a:rPr lang="en-US" sz="1600" dirty="0">
                <a:solidFill>
                  <a:schemeClr val="accent5">
                    <a:lumMod val="75000"/>
                  </a:schemeClr>
                </a:solidFill>
                <a:latin typeface="+mn-lt"/>
              </a:rPr>
              <a:t>Government officials, the electricity regulator, mini-grid developers, representatives of distribution companies and development finance experts, rural households and businesses</a:t>
            </a:r>
            <a:r>
              <a:rPr lang="en-NG" sz="1600" dirty="0">
                <a:solidFill>
                  <a:schemeClr val="accent5">
                    <a:lumMod val="75000"/>
                  </a:schemeClr>
                </a:solidFill>
                <a:latin typeface="+mn-lt"/>
              </a:rPr>
              <a:t> </a:t>
            </a:r>
            <a:endParaRPr lang="en-GB" sz="1600" dirty="0">
              <a:solidFill>
                <a:schemeClr val="accent5">
                  <a:lumMod val="75000"/>
                </a:schemeClr>
              </a:solidFill>
              <a:latin typeface="+mn-lt"/>
            </a:endParaRPr>
          </a:p>
          <a:p>
            <a:pPr algn="ctr"/>
            <a:endParaRPr lang="en-NG" sz="1600" dirty="0">
              <a:solidFill>
                <a:schemeClr val="accent5">
                  <a:lumMod val="75000"/>
                </a:schemeClr>
              </a:solidFill>
              <a:latin typeface="+mn-lt"/>
            </a:endParaRPr>
          </a:p>
        </p:txBody>
      </p:sp>
      <p:sp>
        <p:nvSpPr>
          <p:cNvPr id="7" name="TextBox 6">
            <a:extLst>
              <a:ext uri="{FF2B5EF4-FFF2-40B4-BE49-F238E27FC236}">
                <a16:creationId xmlns:a16="http://schemas.microsoft.com/office/drawing/2014/main" id="{685C52F3-54A9-38A8-8F29-BD665B3BB988}"/>
              </a:ext>
            </a:extLst>
          </p:cNvPr>
          <p:cNvSpPr txBox="1"/>
          <p:nvPr/>
        </p:nvSpPr>
        <p:spPr>
          <a:xfrm>
            <a:off x="6456744" y="3673669"/>
            <a:ext cx="2222340" cy="1323439"/>
          </a:xfrm>
          <a:prstGeom prst="rect">
            <a:avLst/>
          </a:prstGeom>
          <a:noFill/>
        </p:spPr>
        <p:txBody>
          <a:bodyPr wrap="square" rtlCol="0">
            <a:spAutoFit/>
          </a:bodyPr>
          <a:lstStyle/>
          <a:p>
            <a:pPr lvl="0" algn="ctr"/>
            <a:r>
              <a:rPr lang="en-US" sz="1600" dirty="0">
                <a:solidFill>
                  <a:schemeClr val="accent5">
                    <a:lumMod val="75000"/>
                  </a:schemeClr>
                </a:solidFill>
                <a:latin typeface="+mn-lt"/>
              </a:rPr>
              <a:t>Interviews were transcribed and coded under the theme of financial sustainability</a:t>
            </a:r>
            <a:endParaRPr lang="en-NG" sz="1600" dirty="0">
              <a:solidFill>
                <a:schemeClr val="accent5">
                  <a:lumMod val="75000"/>
                </a:schemeClr>
              </a:solidFill>
              <a:latin typeface="+mn-lt"/>
            </a:endParaRPr>
          </a:p>
          <a:p>
            <a:pPr algn="ctr"/>
            <a:endParaRPr lang="en-NG" sz="1600" dirty="0">
              <a:solidFill>
                <a:schemeClr val="accent5">
                  <a:lumMod val="75000"/>
                </a:schemeClr>
              </a:solidFill>
              <a:latin typeface="+mn-lt"/>
            </a:endParaRPr>
          </a:p>
        </p:txBody>
      </p:sp>
      <p:sp>
        <p:nvSpPr>
          <p:cNvPr id="8" name="TextBox 7">
            <a:extLst>
              <a:ext uri="{FF2B5EF4-FFF2-40B4-BE49-F238E27FC236}">
                <a16:creationId xmlns:a16="http://schemas.microsoft.com/office/drawing/2014/main" id="{B188CA6B-6468-CA98-5E4F-75AC638E5F51}"/>
              </a:ext>
            </a:extLst>
          </p:cNvPr>
          <p:cNvSpPr txBox="1"/>
          <p:nvPr/>
        </p:nvSpPr>
        <p:spPr>
          <a:xfrm>
            <a:off x="9217305" y="3660494"/>
            <a:ext cx="2222340" cy="2554545"/>
          </a:xfrm>
          <a:prstGeom prst="rect">
            <a:avLst/>
          </a:prstGeom>
          <a:noFill/>
        </p:spPr>
        <p:txBody>
          <a:bodyPr wrap="square" rtlCol="0">
            <a:spAutoFit/>
          </a:bodyPr>
          <a:lstStyle/>
          <a:p>
            <a:pPr lvl="0" algn="ctr"/>
            <a:r>
              <a:rPr lang="en-US" sz="1600" dirty="0">
                <a:solidFill>
                  <a:schemeClr val="accent5">
                    <a:lumMod val="75000"/>
                  </a:schemeClr>
                </a:solidFill>
                <a:latin typeface="+mn-lt"/>
              </a:rPr>
              <a:t>Financing models; Investment risks and mitigation strategies; Electricity retail models; Collections and cost recovery; Internal </a:t>
            </a:r>
            <a:r>
              <a:rPr lang="en-US" sz="1600" dirty="0" err="1">
                <a:solidFill>
                  <a:schemeClr val="accent5">
                    <a:lumMod val="75000"/>
                  </a:schemeClr>
                </a:solidFill>
                <a:latin typeface="+mn-lt"/>
              </a:rPr>
              <a:t>subsidisation</a:t>
            </a:r>
            <a:r>
              <a:rPr lang="en-US" sz="1600" dirty="0">
                <a:solidFill>
                  <a:schemeClr val="accent5">
                    <a:lumMod val="75000"/>
                  </a:schemeClr>
                </a:solidFill>
                <a:latin typeface="+mn-lt"/>
              </a:rPr>
              <a:t>; Iteration and testing; Stimulating productive use, etc.</a:t>
            </a:r>
            <a:endParaRPr lang="en-NG" sz="1600" dirty="0">
              <a:solidFill>
                <a:schemeClr val="accent5">
                  <a:lumMod val="75000"/>
                </a:schemeClr>
              </a:solidFill>
              <a:latin typeface="+mn-lt"/>
            </a:endParaRPr>
          </a:p>
          <a:p>
            <a:pPr algn="ctr"/>
            <a:endParaRPr lang="en-NG" sz="1600" dirty="0">
              <a:solidFill>
                <a:schemeClr val="accent5">
                  <a:lumMod val="75000"/>
                </a:schemeClr>
              </a:solidFill>
              <a:latin typeface="+mn-lt"/>
            </a:endParaRPr>
          </a:p>
        </p:txBody>
      </p:sp>
      <p:sp>
        <p:nvSpPr>
          <p:cNvPr id="9" name="Title 1">
            <a:extLst>
              <a:ext uri="{FF2B5EF4-FFF2-40B4-BE49-F238E27FC236}">
                <a16:creationId xmlns:a16="http://schemas.microsoft.com/office/drawing/2014/main" id="{0A8F84DA-41B7-547E-01DD-2AB3824335A2}"/>
              </a:ext>
            </a:extLst>
          </p:cNvPr>
          <p:cNvSpPr>
            <a:spLocks noGrp="1"/>
          </p:cNvSpPr>
          <p:nvPr>
            <p:ph type="title"/>
          </p:nvPr>
        </p:nvSpPr>
        <p:spPr>
          <a:xfrm>
            <a:off x="838200" y="365125"/>
            <a:ext cx="10515600" cy="935038"/>
          </a:xfrm>
        </p:spPr>
        <p:txBody>
          <a:bodyPr/>
          <a:lstStyle/>
          <a:p>
            <a:pPr>
              <a:defRPr/>
            </a:pPr>
            <a:r>
              <a:rPr lang="en-NZ" dirty="0"/>
              <a:t>Methodology</a:t>
            </a:r>
          </a:p>
        </p:txBody>
      </p:sp>
    </p:spTree>
    <p:extLst>
      <p:ext uri="{BB962C8B-B14F-4D97-AF65-F5344CB8AC3E}">
        <p14:creationId xmlns:p14="http://schemas.microsoft.com/office/powerpoint/2010/main" val="2831378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4D4D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7262" y="2561015"/>
            <a:ext cx="10397474" cy="978316"/>
          </a:xfrm>
          <a:solidFill>
            <a:srgbClr val="C4D4DD">
              <a:alpha val="67000"/>
            </a:srgbClr>
          </a:solidFill>
        </p:spPr>
        <p:txBody>
          <a:bodyPr>
            <a:noAutofit/>
          </a:bodyPr>
          <a:lstStyle/>
          <a:p>
            <a:r>
              <a:rPr lang="en-GB" sz="5400" b="1" dirty="0">
                <a:solidFill>
                  <a:schemeClr val="accent5">
                    <a:lumMod val="75000"/>
                  </a:schemeClr>
                </a:solidFill>
              </a:rPr>
              <a:t>Findings</a:t>
            </a:r>
          </a:p>
        </p:txBody>
      </p:sp>
      <p:sp>
        <p:nvSpPr>
          <p:cNvPr id="10" name="AutoShape 4" descr="Home">
            <a:extLst>
              <a:ext uri="{FF2B5EF4-FFF2-40B4-BE49-F238E27FC236}">
                <a16:creationId xmlns:a16="http://schemas.microsoft.com/office/drawing/2014/main" id="{72922D7B-F59D-48A9-847E-0B4043B19C54}"/>
              </a:ext>
            </a:extLst>
          </p:cNvPr>
          <p:cNvSpPr>
            <a:spLocks noChangeAspect="1" noChangeArrowheads="1"/>
          </p:cNvSpPr>
          <p:nvPr/>
        </p:nvSpPr>
        <p:spPr bwMode="auto">
          <a:xfrm>
            <a:off x="8952270" y="1044677"/>
            <a:ext cx="2462982" cy="12560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24555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140348-4ABD-8A46-9AA7-CCB26696AF98}"/>
              </a:ext>
            </a:extLst>
          </p:cNvPr>
          <p:cNvSpPr/>
          <p:nvPr/>
        </p:nvSpPr>
        <p:spPr>
          <a:xfrm>
            <a:off x="-1" y="6790986"/>
            <a:ext cx="12077205" cy="70205"/>
          </a:xfrm>
          <a:prstGeom prst="rect">
            <a:avLst/>
          </a:prstGeom>
          <a:solidFill>
            <a:srgbClr val="C4D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NZ" dirty="0"/>
              <a:t>The cost of rural electricity in Nigeria</a:t>
            </a:r>
            <a:endParaRPr lang="en-NZ" b="1" dirty="0"/>
          </a:p>
        </p:txBody>
      </p:sp>
      <p:sp>
        <p:nvSpPr>
          <p:cNvPr id="3" name="Content Placeholder 2"/>
          <p:cNvSpPr>
            <a:spLocks noGrp="1"/>
          </p:cNvSpPr>
          <p:nvPr>
            <p:ph idx="1"/>
          </p:nvPr>
        </p:nvSpPr>
        <p:spPr>
          <a:xfrm>
            <a:off x="838200" y="1300479"/>
            <a:ext cx="10515600" cy="5490507"/>
          </a:xfrm>
        </p:spPr>
        <p:txBody>
          <a:bodyPr>
            <a:normAutofit/>
          </a:bodyPr>
          <a:lstStyle/>
          <a:p>
            <a:pPr marL="0" indent="0">
              <a:spcBef>
                <a:spcPts val="0"/>
              </a:spcBef>
              <a:buNone/>
            </a:pPr>
            <a:r>
              <a:rPr lang="en-GB" sz="2400" dirty="0">
                <a:solidFill>
                  <a:schemeClr val="accent5">
                    <a:lumMod val="75000"/>
                  </a:schemeClr>
                </a:solidFill>
                <a:latin typeface="Calibri" panose="020F0502020204030204" pitchFamily="34" charset="0"/>
                <a:cs typeface="Calibri" panose="020F0502020204030204" pitchFamily="34" charset="0"/>
              </a:rPr>
              <a:t>Rural electricity costs in the country vary widely according to provider (2022):</a:t>
            </a:r>
          </a:p>
          <a:p>
            <a:pPr marL="0" indent="0">
              <a:spcBef>
                <a:spcPts val="0"/>
              </a:spcBef>
              <a:buNone/>
            </a:pPr>
            <a:endParaRPr lang="en-GB" sz="2400" b="0" dirty="0">
              <a:solidFill>
                <a:schemeClr val="accent5">
                  <a:lumMod val="75000"/>
                </a:schemeClr>
              </a:solidFill>
              <a:effectLst/>
              <a:latin typeface="Calibri" panose="020F0502020204030204" pitchFamily="34" charset="0"/>
              <a:cs typeface="Calibri" panose="020F0502020204030204" pitchFamily="34" charset="0"/>
            </a:endParaRPr>
          </a:p>
          <a:p>
            <a:pPr marL="0" indent="0">
              <a:spcBef>
                <a:spcPts val="0"/>
              </a:spcBef>
              <a:buNone/>
            </a:pPr>
            <a:endParaRPr lang="en-GB" sz="2400" dirty="0">
              <a:solidFill>
                <a:schemeClr val="accent5">
                  <a:lumMod val="75000"/>
                </a:schemeClr>
              </a:solidFill>
              <a:latin typeface="Calibri" panose="020F0502020204030204" pitchFamily="34" charset="0"/>
              <a:cs typeface="Calibri" panose="020F0502020204030204" pitchFamily="34" charset="0"/>
            </a:endParaRPr>
          </a:p>
        </p:txBody>
      </p:sp>
      <p:graphicFrame>
        <p:nvGraphicFramePr>
          <p:cNvPr id="9" name="Diagram 8">
            <a:extLst>
              <a:ext uri="{FF2B5EF4-FFF2-40B4-BE49-F238E27FC236}">
                <a16:creationId xmlns:a16="http://schemas.microsoft.com/office/drawing/2014/main" id="{4DA94A64-5AE4-1326-2059-B8A3BF1CDA41}"/>
              </a:ext>
            </a:extLst>
          </p:cNvPr>
          <p:cNvGraphicFramePr/>
          <p:nvPr>
            <p:extLst>
              <p:ext uri="{D42A27DB-BD31-4B8C-83A1-F6EECF244321}">
                <p14:modId xmlns:p14="http://schemas.microsoft.com/office/powerpoint/2010/main" val="3632311195"/>
              </p:ext>
            </p:extLst>
          </p:nvPr>
        </p:nvGraphicFramePr>
        <p:xfrm>
          <a:off x="838200" y="1913006"/>
          <a:ext cx="6394369" cy="3943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a:extLst>
              <a:ext uri="{FF2B5EF4-FFF2-40B4-BE49-F238E27FC236}">
                <a16:creationId xmlns:a16="http://schemas.microsoft.com/office/drawing/2014/main" id="{C482540A-6940-8F2E-D198-4494F748E780}"/>
              </a:ext>
            </a:extLst>
          </p:cNvPr>
          <p:cNvPicPr>
            <a:picLocks noChangeAspect="1"/>
          </p:cNvPicPr>
          <p:nvPr/>
        </p:nvPicPr>
        <p:blipFill rotWithShape="1">
          <a:blip r:embed="rId7">
            <a:extLst>
              <a:ext uri="{28A0092B-C50C-407E-A947-70E740481C1C}">
                <a14:useLocalDpi xmlns:a14="http://schemas.microsoft.com/office/drawing/2010/main" val="0"/>
              </a:ext>
            </a:extLst>
          </a:blip>
          <a:srcRect l="39476" t="28250" r="3623" b="15414"/>
          <a:stretch/>
        </p:blipFill>
        <p:spPr>
          <a:xfrm>
            <a:off x="7487870" y="1913006"/>
            <a:ext cx="4422479" cy="3284027"/>
          </a:xfrm>
          <a:prstGeom prst="rect">
            <a:avLst/>
          </a:prstGeom>
        </p:spPr>
      </p:pic>
    </p:spTree>
    <p:extLst>
      <p:ext uri="{BB962C8B-B14F-4D97-AF65-F5344CB8AC3E}">
        <p14:creationId xmlns:p14="http://schemas.microsoft.com/office/powerpoint/2010/main" val="149213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0DA4018-85A5-D58C-A318-F2DA293FC5DE}"/>
              </a:ext>
            </a:extLst>
          </p:cNvPr>
          <p:cNvSpPr>
            <a:spLocks noGrp="1"/>
          </p:cNvSpPr>
          <p:nvPr>
            <p:ph idx="1"/>
          </p:nvPr>
        </p:nvSpPr>
        <p:spPr>
          <a:xfrm>
            <a:off x="838200" y="1466008"/>
            <a:ext cx="5219708" cy="4710955"/>
          </a:xfrm>
        </p:spPr>
        <p:txBody>
          <a:bodyPr>
            <a:normAutofit/>
          </a:bodyPr>
          <a:lstStyle/>
          <a:p>
            <a:r>
              <a:rPr lang="en-GB" sz="2400" dirty="0">
                <a:solidFill>
                  <a:schemeClr val="accent5">
                    <a:lumMod val="75000"/>
                  </a:schemeClr>
                </a:solidFill>
                <a:latin typeface="Calibri" panose="020F0502020204030204" pitchFamily="34" charset="0"/>
                <a:cs typeface="Calibri" panose="020F0502020204030204" pitchFamily="34" charset="0"/>
              </a:rPr>
              <a:t>The industry association estimates there are 8,000 - 10,000 “commercially viable sites” in Nigeria</a:t>
            </a:r>
          </a:p>
          <a:p>
            <a:r>
              <a:rPr lang="en-GB" sz="2400" dirty="0">
                <a:solidFill>
                  <a:schemeClr val="accent5">
                    <a:lumMod val="75000"/>
                  </a:schemeClr>
                </a:solidFill>
                <a:latin typeface="Calibri" panose="020F0502020204030204" pitchFamily="34" charset="0"/>
                <a:cs typeface="Calibri" panose="020F0502020204030204" pitchFamily="34" charset="0"/>
              </a:rPr>
              <a:t>About 100+ commercial mini grids have been developed by the private sector to date</a:t>
            </a:r>
          </a:p>
          <a:p>
            <a:r>
              <a:rPr lang="en-NG" sz="2400" dirty="0">
                <a:solidFill>
                  <a:schemeClr val="accent5">
                    <a:lumMod val="75000"/>
                  </a:schemeClr>
                </a:solidFill>
                <a:latin typeface="Calibri" panose="020F0502020204030204" pitchFamily="34" charset="0"/>
                <a:cs typeface="Calibri" panose="020F0502020204030204" pitchFamily="34" charset="0"/>
              </a:rPr>
              <a:t>Site selection: </a:t>
            </a:r>
            <a:r>
              <a:rPr lang="en-GB" sz="2400" dirty="0">
                <a:solidFill>
                  <a:schemeClr val="accent5">
                    <a:lumMod val="75000"/>
                  </a:schemeClr>
                </a:solidFill>
                <a:latin typeface="Calibri" panose="020F0502020204030204" pitchFamily="34" charset="0"/>
                <a:cs typeface="Calibri" panose="020F0502020204030204" pitchFamily="34" charset="0"/>
              </a:rPr>
              <a:t>“A very highly curated process…” </a:t>
            </a:r>
          </a:p>
          <a:p>
            <a:r>
              <a:rPr lang="en-GB" sz="2400" dirty="0">
                <a:solidFill>
                  <a:schemeClr val="accent5">
                    <a:lumMod val="75000"/>
                  </a:schemeClr>
                </a:solidFill>
                <a:latin typeface="Calibri" panose="020F0502020204030204" pitchFamily="34" charset="0"/>
                <a:cs typeface="Calibri" panose="020F0502020204030204" pitchFamily="34" charset="0"/>
              </a:rPr>
              <a:t>Privileges areas where there is existing demand for electricity, and this typically excludes smallholder farmers</a:t>
            </a:r>
          </a:p>
          <a:p>
            <a:endParaRPr lang="en-GB" sz="2400" dirty="0">
              <a:solidFill>
                <a:schemeClr val="accent5">
                  <a:lumMod val="75000"/>
                </a:schemeClr>
              </a:solidFill>
              <a:latin typeface="Calibri" panose="020F0502020204030204" pitchFamily="34" charset="0"/>
              <a:cs typeface="Calibri" panose="020F0502020204030204" pitchFamily="34" charset="0"/>
            </a:endParaRPr>
          </a:p>
          <a:p>
            <a:endParaRPr lang="en-NG" sz="2400" dirty="0">
              <a:solidFill>
                <a:schemeClr val="accent5">
                  <a:lumMod val="75000"/>
                </a:schemeClr>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C7140348-4ABD-8A46-9AA7-CCB26696AF98}"/>
              </a:ext>
            </a:extLst>
          </p:cNvPr>
          <p:cNvSpPr/>
          <p:nvPr/>
        </p:nvSpPr>
        <p:spPr>
          <a:xfrm>
            <a:off x="-1" y="6790986"/>
            <a:ext cx="12077205" cy="70205"/>
          </a:xfrm>
          <a:prstGeom prst="rect">
            <a:avLst/>
          </a:prstGeom>
          <a:solidFill>
            <a:srgbClr val="C4D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NZ" b="1" dirty="0"/>
              <a:t>Commercial mini grids: Site selection</a:t>
            </a:r>
          </a:p>
        </p:txBody>
      </p:sp>
      <p:sp>
        <p:nvSpPr>
          <p:cNvPr id="5" name="TextBox 4">
            <a:extLst>
              <a:ext uri="{FF2B5EF4-FFF2-40B4-BE49-F238E27FC236}">
                <a16:creationId xmlns:a16="http://schemas.microsoft.com/office/drawing/2014/main" id="{70167363-D8CC-6C2E-B3B2-0A7224B13DD3}"/>
              </a:ext>
            </a:extLst>
          </p:cNvPr>
          <p:cNvSpPr txBox="1"/>
          <p:nvPr/>
        </p:nvSpPr>
        <p:spPr>
          <a:xfrm>
            <a:off x="6495794" y="1300478"/>
            <a:ext cx="5219708" cy="4524315"/>
          </a:xfrm>
          <a:prstGeom prst="rect">
            <a:avLst/>
          </a:prstGeom>
          <a:noFill/>
        </p:spPr>
        <p:txBody>
          <a:bodyPr wrap="square">
            <a:spAutoFit/>
          </a:bodyPr>
          <a:lstStyle/>
          <a:p>
            <a:r>
              <a:rPr lang="en-GB" sz="2400" i="1" dirty="0">
                <a:solidFill>
                  <a:schemeClr val="accent5">
                    <a:lumMod val="75000"/>
                  </a:schemeClr>
                </a:solidFill>
                <a:latin typeface="Calibri" panose="020F0502020204030204" pitchFamily="34" charset="0"/>
                <a:cs typeface="Calibri" panose="020F0502020204030204" pitchFamily="34" charset="0"/>
              </a:rPr>
              <a:t>‘The word “rural” is very open-ended and subject to various interpretations, so internally we have more than 50 rural areas that fit into what the regulation actually tries to describe in the document and I don’t think those communities will be found wanting in terms of commercial activities and disposable income. So, it boils down to the ability of most developers to actually go to where these communities are and find them.’ </a:t>
            </a:r>
            <a:r>
              <a:rPr lang="en-GB" sz="2400" dirty="0">
                <a:solidFill>
                  <a:schemeClr val="accent5">
                    <a:lumMod val="75000"/>
                  </a:schemeClr>
                </a:solidFill>
                <a:latin typeface="Calibri" panose="020F0502020204030204" pitchFamily="34" charset="0"/>
                <a:cs typeface="Calibri" panose="020F0502020204030204" pitchFamily="34" charset="0"/>
              </a:rPr>
              <a:t>– Private developer 1</a:t>
            </a:r>
            <a:endParaRPr lang="en-NG" sz="2400" dirty="0">
              <a:solidFill>
                <a:schemeClr val="accent5">
                  <a:lumMod val="75000"/>
                </a:schemeClr>
              </a:solidFill>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E20E2D00-2EF3-2495-BD85-88A4DA1FEA1E}"/>
              </a:ext>
            </a:extLst>
          </p:cNvPr>
          <p:cNvSpPr txBox="1">
            <a:spLocks/>
          </p:cNvSpPr>
          <p:nvPr/>
        </p:nvSpPr>
        <p:spPr>
          <a:xfrm>
            <a:off x="838200" y="1300479"/>
            <a:ext cx="10515600" cy="5490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endParaRPr lang="en-GB" sz="2400" dirty="0">
              <a:solidFill>
                <a:schemeClr val="accent5">
                  <a:lumMod val="75000"/>
                </a:schemeClr>
              </a:solidFill>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98ADEDE0-2836-53A3-D1C7-93F06B02E203}"/>
              </a:ext>
            </a:extLst>
          </p:cNvPr>
          <p:cNvCxnSpPr>
            <a:stCxn id="4" idx="0"/>
          </p:cNvCxnSpPr>
          <p:nvPr/>
        </p:nvCxnSpPr>
        <p:spPr>
          <a:xfrm>
            <a:off x="6096000" y="1300479"/>
            <a:ext cx="0" cy="452431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173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140348-4ABD-8A46-9AA7-CCB26696AF98}"/>
              </a:ext>
            </a:extLst>
          </p:cNvPr>
          <p:cNvSpPr/>
          <p:nvPr/>
        </p:nvSpPr>
        <p:spPr>
          <a:xfrm>
            <a:off x="-1" y="6790986"/>
            <a:ext cx="12077205" cy="70205"/>
          </a:xfrm>
          <a:prstGeom prst="rect">
            <a:avLst/>
          </a:prstGeom>
          <a:solidFill>
            <a:srgbClr val="C4D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NZ" b="1" dirty="0"/>
              <a:t>Commercial viability: Rhetoric or reality?</a:t>
            </a:r>
          </a:p>
        </p:txBody>
      </p:sp>
      <p:sp>
        <p:nvSpPr>
          <p:cNvPr id="4" name="Content Placeholder 2">
            <a:extLst>
              <a:ext uri="{FF2B5EF4-FFF2-40B4-BE49-F238E27FC236}">
                <a16:creationId xmlns:a16="http://schemas.microsoft.com/office/drawing/2014/main" id="{E20E2D00-2EF3-2495-BD85-88A4DA1FEA1E}"/>
              </a:ext>
            </a:extLst>
          </p:cNvPr>
          <p:cNvSpPr txBox="1">
            <a:spLocks/>
          </p:cNvSpPr>
          <p:nvPr/>
        </p:nvSpPr>
        <p:spPr>
          <a:xfrm>
            <a:off x="838200" y="1300479"/>
            <a:ext cx="10515600" cy="54905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endParaRPr lang="en-GB" sz="2400" dirty="0">
              <a:solidFill>
                <a:schemeClr val="accent5">
                  <a:lumMod val="75000"/>
                </a:schemeClr>
              </a:solidFill>
              <a:latin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8C567DE1-7ACE-596E-BD31-80471CAD18B2}"/>
              </a:ext>
            </a:extLst>
          </p:cNvPr>
          <p:cNvSpPr>
            <a:spLocks noGrp="1"/>
          </p:cNvSpPr>
          <p:nvPr>
            <p:ph idx="1"/>
          </p:nvPr>
        </p:nvSpPr>
        <p:spPr>
          <a:xfrm>
            <a:off x="990600" y="1452879"/>
            <a:ext cx="5105400" cy="5490507"/>
          </a:xfrm>
        </p:spPr>
        <p:txBody>
          <a:bodyPr>
            <a:normAutofit/>
          </a:bodyPr>
          <a:lstStyle/>
          <a:p>
            <a:pPr>
              <a:spcBef>
                <a:spcPts val="0"/>
              </a:spcBef>
            </a:pPr>
            <a:r>
              <a:rPr lang="en-GB" sz="2400" dirty="0">
                <a:solidFill>
                  <a:schemeClr val="accent5">
                    <a:lumMod val="75000"/>
                  </a:schemeClr>
                </a:solidFill>
                <a:latin typeface="Calibri" panose="020F0502020204030204" pitchFamily="34" charset="0"/>
                <a:cs typeface="Calibri" panose="020F0502020204030204" pitchFamily="34" charset="0"/>
              </a:rPr>
              <a:t>Cost recovery is typically not enough to ensure technical sustainability: adequacy, reliability, power quality, demand management, repair and maintenance, etc.</a:t>
            </a:r>
          </a:p>
          <a:p>
            <a:pPr>
              <a:spcBef>
                <a:spcPts val="0"/>
              </a:spcBef>
            </a:pPr>
            <a:r>
              <a:rPr lang="en-GB" sz="2400" dirty="0">
                <a:solidFill>
                  <a:schemeClr val="accent5">
                    <a:lumMod val="75000"/>
                  </a:schemeClr>
                </a:solidFill>
                <a:latin typeface="Calibri" panose="020F0502020204030204" pitchFamily="34" charset="0"/>
                <a:cs typeface="Calibri" panose="020F0502020204030204" pitchFamily="34" charset="0"/>
              </a:rPr>
              <a:t>The relatively recent emphasis by private developers on stimulating productive use indicates that many rural communities may not be as mini-grid ready as was first assumed</a:t>
            </a:r>
          </a:p>
        </p:txBody>
      </p:sp>
      <p:sp>
        <p:nvSpPr>
          <p:cNvPr id="12" name="TextBox 11">
            <a:extLst>
              <a:ext uri="{FF2B5EF4-FFF2-40B4-BE49-F238E27FC236}">
                <a16:creationId xmlns:a16="http://schemas.microsoft.com/office/drawing/2014/main" id="{453E2C00-CF62-188C-F09C-6E0F8720CFF1}"/>
              </a:ext>
            </a:extLst>
          </p:cNvPr>
          <p:cNvSpPr txBox="1"/>
          <p:nvPr/>
        </p:nvSpPr>
        <p:spPr>
          <a:xfrm>
            <a:off x="6297104" y="1346958"/>
            <a:ext cx="5418398" cy="4524315"/>
          </a:xfrm>
          <a:prstGeom prst="rect">
            <a:avLst/>
          </a:prstGeom>
          <a:noFill/>
        </p:spPr>
        <p:txBody>
          <a:bodyPr wrap="square">
            <a:spAutoFit/>
          </a:bodyPr>
          <a:lstStyle/>
          <a:p>
            <a:pPr marL="0" indent="0">
              <a:spcBef>
                <a:spcPts val="0"/>
              </a:spcBef>
              <a:buNone/>
            </a:pPr>
            <a:r>
              <a:rPr lang="en-GB" sz="2400" i="1" dirty="0">
                <a:solidFill>
                  <a:schemeClr val="accent5">
                    <a:lumMod val="75000"/>
                  </a:schemeClr>
                </a:solidFill>
                <a:latin typeface="Calibri" panose="020F0502020204030204" pitchFamily="34" charset="0"/>
                <a:cs typeface="Calibri" panose="020F0502020204030204" pitchFamily="34" charset="0"/>
              </a:rPr>
              <a:t>“To tell you the  truth, any of the communities that are viable for commercial mini grids are already covered by the grid… So, for a completely isolated community from the national grid, you have to look at the issue of viability before you can go full commercial.  What I am saying is that many communities that we currently have on the ground that are completely isolated may not be viable for commercial mini grids.”</a:t>
            </a:r>
            <a:r>
              <a:rPr lang="en-GB" sz="2400" dirty="0">
                <a:solidFill>
                  <a:schemeClr val="accent5">
                    <a:lumMod val="75000"/>
                  </a:schemeClr>
                </a:solidFill>
                <a:latin typeface="Calibri" panose="020F0502020204030204" pitchFamily="34" charset="0"/>
                <a:cs typeface="Calibri" panose="020F0502020204030204" pitchFamily="34" charset="0"/>
              </a:rPr>
              <a:t> – Social-enterprise developer 1</a:t>
            </a:r>
          </a:p>
        </p:txBody>
      </p:sp>
      <p:cxnSp>
        <p:nvCxnSpPr>
          <p:cNvPr id="13" name="Straight Connector 12">
            <a:extLst>
              <a:ext uri="{FF2B5EF4-FFF2-40B4-BE49-F238E27FC236}">
                <a16:creationId xmlns:a16="http://schemas.microsoft.com/office/drawing/2014/main" id="{972343C6-49B3-E15F-7AB1-11DF3DDF5B6C}"/>
              </a:ext>
            </a:extLst>
          </p:cNvPr>
          <p:cNvCxnSpPr/>
          <p:nvPr/>
        </p:nvCxnSpPr>
        <p:spPr>
          <a:xfrm>
            <a:off x="6096000" y="1300479"/>
            <a:ext cx="0" cy="452431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977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140348-4ABD-8A46-9AA7-CCB26696AF98}"/>
              </a:ext>
            </a:extLst>
          </p:cNvPr>
          <p:cNvSpPr/>
          <p:nvPr/>
        </p:nvSpPr>
        <p:spPr>
          <a:xfrm>
            <a:off x="-1" y="6790986"/>
            <a:ext cx="12077205" cy="70205"/>
          </a:xfrm>
          <a:prstGeom prst="rect">
            <a:avLst/>
          </a:prstGeom>
          <a:solidFill>
            <a:srgbClr val="C4D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NZ" b="1" dirty="0"/>
              <a:t>Demand stimulation - PUE</a:t>
            </a:r>
          </a:p>
        </p:txBody>
      </p:sp>
      <p:sp>
        <p:nvSpPr>
          <p:cNvPr id="3" name="Content Placeholder 2"/>
          <p:cNvSpPr>
            <a:spLocks noGrp="1"/>
          </p:cNvSpPr>
          <p:nvPr>
            <p:ph idx="1"/>
          </p:nvPr>
        </p:nvSpPr>
        <p:spPr>
          <a:xfrm>
            <a:off x="838200" y="1300480"/>
            <a:ext cx="5354256" cy="4559192"/>
          </a:xfrm>
        </p:spPr>
        <p:txBody>
          <a:bodyPr>
            <a:normAutofit/>
          </a:bodyPr>
          <a:lstStyle/>
          <a:p>
            <a:r>
              <a:rPr lang="en-US" sz="2400" b="1" dirty="0">
                <a:solidFill>
                  <a:schemeClr val="accent5">
                    <a:lumMod val="75000"/>
                  </a:schemeClr>
                </a:solidFill>
                <a:latin typeface="+mj-lt"/>
              </a:rPr>
              <a:t>Initiatives such as the financing of end-use equipment for ‘productive users’ has proliferated among private developers </a:t>
            </a:r>
          </a:p>
          <a:p>
            <a:r>
              <a:rPr lang="en-US" sz="2400" b="1" dirty="0">
                <a:solidFill>
                  <a:schemeClr val="accent5">
                    <a:lumMod val="75000"/>
                  </a:schemeClr>
                </a:solidFill>
                <a:latin typeface="+mj-lt"/>
              </a:rPr>
              <a:t>The limited success of such initiatives indicates that the origins of low productivity are more remote, and demand stimulation needs to occur at much earlier stages of the agricultural value chain </a:t>
            </a:r>
          </a:p>
        </p:txBody>
      </p:sp>
      <p:cxnSp>
        <p:nvCxnSpPr>
          <p:cNvPr id="7" name="Straight Connector 6">
            <a:extLst>
              <a:ext uri="{FF2B5EF4-FFF2-40B4-BE49-F238E27FC236}">
                <a16:creationId xmlns:a16="http://schemas.microsoft.com/office/drawing/2014/main" id="{C415334B-742D-9563-697D-7380A04F02DD}"/>
              </a:ext>
            </a:extLst>
          </p:cNvPr>
          <p:cNvCxnSpPr/>
          <p:nvPr/>
        </p:nvCxnSpPr>
        <p:spPr>
          <a:xfrm>
            <a:off x="6096000" y="1300479"/>
            <a:ext cx="0" cy="452431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6D673DC-E19A-3005-79A4-0F9EA4E45238}"/>
              </a:ext>
            </a:extLst>
          </p:cNvPr>
          <p:cNvSpPr txBox="1"/>
          <p:nvPr/>
        </p:nvSpPr>
        <p:spPr>
          <a:xfrm>
            <a:off x="6593229" y="1585731"/>
            <a:ext cx="4456253" cy="3416320"/>
          </a:xfrm>
          <a:prstGeom prst="rect">
            <a:avLst/>
          </a:prstGeom>
          <a:noFill/>
        </p:spPr>
        <p:txBody>
          <a:bodyPr wrap="square" rtlCol="0">
            <a:spAutoFit/>
          </a:bodyPr>
          <a:lstStyle/>
          <a:p>
            <a:r>
              <a:rPr lang="en-GB" sz="2400" i="1" dirty="0">
                <a:solidFill>
                  <a:schemeClr val="accent5">
                    <a:lumMod val="75000"/>
                  </a:schemeClr>
                </a:solidFill>
                <a:latin typeface="Calibri" panose="020F0502020204030204" pitchFamily="34" charset="0"/>
                <a:cs typeface="Calibri" panose="020F0502020204030204" pitchFamily="34" charset="0"/>
              </a:rPr>
              <a:t>‘We have more than six electrical milling equipment that are not being used that we bought for this cause… At the end of the day the more people that use electricity the more money that comes to us, but they can’t use more electricity if their earning capacity does not increase.’ – </a:t>
            </a:r>
            <a:r>
              <a:rPr lang="en-GB" sz="2400" dirty="0">
                <a:solidFill>
                  <a:schemeClr val="accent5">
                    <a:lumMod val="75000"/>
                  </a:schemeClr>
                </a:solidFill>
                <a:latin typeface="Calibri" panose="020F0502020204030204" pitchFamily="34" charset="0"/>
                <a:cs typeface="Calibri" panose="020F0502020204030204" pitchFamily="34" charset="0"/>
              </a:rPr>
              <a:t>Private developer 2</a:t>
            </a:r>
            <a:endParaRPr lang="en-NG" sz="2400" dirty="0">
              <a:solidFill>
                <a:schemeClr val="accent5">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5561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4D4D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3437C6176E7B45ABDCFC552FE13A6E" ma:contentTypeVersion="13" ma:contentTypeDescription="Create a new document." ma:contentTypeScope="" ma:versionID="dff913d970ec36ac0a840e9d97c7b72b">
  <xsd:schema xmlns:xsd="http://www.w3.org/2001/XMLSchema" xmlns:xs="http://www.w3.org/2001/XMLSchema" xmlns:p="http://schemas.microsoft.com/office/2006/metadata/properties" xmlns:ns2="8011f990-f1d8-45f3-b162-a41ab44b90cc" xmlns:ns3="f0f69a09-ccb6-4e8d-aeaf-028f7ef8e33c" targetNamespace="http://schemas.microsoft.com/office/2006/metadata/properties" ma:root="true" ma:fieldsID="974996a10c0b3d3fc3f523ca9c41c417" ns2:_="" ns3:_="">
    <xsd:import namespace="8011f990-f1d8-45f3-b162-a41ab44b90cc"/>
    <xsd:import namespace="f0f69a09-ccb6-4e8d-aeaf-028f7ef8e3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1f990-f1d8-45f3-b162-a41ab44b90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0c6bb75-2e97-4731-a359-8b11b00b873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0f69a09-ccb6-4e8d-aeaf-028f7ef8e33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73dc621-aaae-47cc-82d9-e705e5e23ba0}" ma:internalName="TaxCatchAll" ma:showField="CatchAllData" ma:web="f0f69a09-ccb6-4e8d-aeaf-028f7ef8e3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011f990-f1d8-45f3-b162-a41ab44b90cc">
      <Terms xmlns="http://schemas.microsoft.com/office/infopath/2007/PartnerControls"/>
    </lcf76f155ced4ddcb4097134ff3c332f>
    <TaxCatchAll xmlns="f0f69a09-ccb6-4e8d-aeaf-028f7ef8e33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25ABB1-3115-4C8D-A389-C2F55E8E71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11f990-f1d8-45f3-b162-a41ab44b90cc"/>
    <ds:schemaRef ds:uri="f0f69a09-ccb6-4e8d-aeaf-028f7ef8e3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530A07-6D61-49E5-B7A8-F2FB1E4E9CA6}">
  <ds:schemaRefs>
    <ds:schemaRef ds:uri="http://schemas.microsoft.com/office/2006/metadata/properties"/>
    <ds:schemaRef ds:uri="http://schemas.microsoft.com/office/infopath/2007/PartnerControls"/>
    <ds:schemaRef ds:uri="8011f990-f1d8-45f3-b162-a41ab44b90cc"/>
    <ds:schemaRef ds:uri="f0f69a09-ccb6-4e8d-aeaf-028f7ef8e33c"/>
  </ds:schemaRefs>
</ds:datastoreItem>
</file>

<file path=customXml/itemProps3.xml><?xml version="1.0" encoding="utf-8"?>
<ds:datastoreItem xmlns:ds="http://schemas.openxmlformats.org/officeDocument/2006/customXml" ds:itemID="{912DCBCF-C5E4-4623-B114-B3748F8EA6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20190</TotalTime>
  <Words>1330</Words>
  <Application>Microsoft Macintosh PowerPoint</Application>
  <PresentationFormat>Widescreen</PresentationFormat>
  <Paragraphs>86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Strengthening commercial viability through greater inclusion in mini grids: Insights from Nigeria</vt:lpstr>
      <vt:lpstr>Background: the agriculture-energy nexus in Nigeria</vt:lpstr>
      <vt:lpstr>Background: mini-grid market development in Nigeria</vt:lpstr>
      <vt:lpstr>Methodology</vt:lpstr>
      <vt:lpstr>Findings</vt:lpstr>
      <vt:lpstr>The cost of rural electricity in Nigeria</vt:lpstr>
      <vt:lpstr>Commercial mini grids: Site selection</vt:lpstr>
      <vt:lpstr>Commercial viability: Rhetoric or reality?</vt:lpstr>
      <vt:lpstr>Demand stimulation - PUE</vt:lpstr>
      <vt:lpstr>Demand stimulation – ‘Energising agriculture’</vt:lpstr>
      <vt:lpstr>Reframing the agriculture-energy nexus</vt:lpstr>
      <vt:lpstr>Strengthening commercial viability and affordability</vt:lpstr>
      <vt:lpstr>The case for demand-side subsidies</vt:lpstr>
      <vt:lpstr>Opportunities for demand-side subsidies</vt:lpstr>
      <vt:lpstr>Conclusion</vt:lpstr>
    </vt:vector>
  </TitlesOfParts>
  <Company>Institute of Development Studies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RA6- Unlocking the benefits of productive uses of energy for women</dc:title>
  <dc:creator>Ana Pueyo</dc:creator>
  <cp:lastModifiedBy>Temilade Sesan</cp:lastModifiedBy>
  <cp:revision>216</cp:revision>
  <dcterms:created xsi:type="dcterms:W3CDTF">2018-04-18T10:54:19Z</dcterms:created>
  <dcterms:modified xsi:type="dcterms:W3CDTF">2023-04-26T21:25:15Z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0x010100D13437C6176E7B45ABDCFC552FE13A6E</vt:lpwstr>
  </property>
</Properties>
</file>