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5" r:id="rId8"/>
    <p:sldId id="264" r:id="rId9"/>
    <p:sldId id="259" r:id="rId10"/>
    <p:sldId id="268" r:id="rId11"/>
    <p:sldId id="271" r:id="rId12"/>
    <p:sldId id="263" r:id="rId13"/>
    <p:sldId id="269" r:id="rId14"/>
    <p:sldId id="267" r:id="rId15"/>
    <p:sldId id="266"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2" d="100"/>
          <a:sy n="72" d="100"/>
        </p:scale>
        <p:origin x="-41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D14121-03EA-2B0B-3E85-0C306D944D5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7D0B1484-DAB2-AB65-E654-C7F7E255C8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990BDFF6-3FAF-3E38-83D0-EE24D27F8805}"/>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5" name="Espace réservé du pied de page 4">
            <a:extLst>
              <a:ext uri="{FF2B5EF4-FFF2-40B4-BE49-F238E27FC236}">
                <a16:creationId xmlns:a16="http://schemas.microsoft.com/office/drawing/2014/main" xmlns="" id="{1D45E83A-0295-DD22-E6C4-DED9CC56F6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D0285A7-C4EB-3B16-6F85-F0D8D88740AD}"/>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413549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0BDA36-C341-349E-23F3-A1D331B89CD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7DEB5C11-1925-7C46-8B4B-119643CA9BC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2A1AB42-191B-8778-BD45-8EF754B61C8D}"/>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5" name="Espace réservé du pied de page 4">
            <a:extLst>
              <a:ext uri="{FF2B5EF4-FFF2-40B4-BE49-F238E27FC236}">
                <a16:creationId xmlns:a16="http://schemas.microsoft.com/office/drawing/2014/main" xmlns="" id="{E27C1EA6-A9BE-2A30-EF11-79E8F98748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D1D9320-4778-5D1C-7F5B-17885E6120A0}"/>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38229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466A966C-41AE-93DB-314E-9F51338C2E3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7E98AF87-FF9B-D4BF-8B41-6ADFA34EBC4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E6AC7B8-D552-BA53-9022-391A5F6DF123}"/>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5" name="Espace réservé du pied de page 4">
            <a:extLst>
              <a:ext uri="{FF2B5EF4-FFF2-40B4-BE49-F238E27FC236}">
                <a16:creationId xmlns:a16="http://schemas.microsoft.com/office/drawing/2014/main" xmlns="" id="{91AA82B0-00EA-2F88-E725-13172D6322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8E01D5E-7C1C-5035-9D46-D01DF5BA8B24}"/>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7167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D987CCE-C426-3FB1-3A45-DC30F4A2F7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101E1C9-E608-311C-6D1D-1AF3A8F0061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1AC1CB0-92CE-285F-2146-24F942128DC4}"/>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5" name="Espace réservé du pied de page 4">
            <a:extLst>
              <a:ext uri="{FF2B5EF4-FFF2-40B4-BE49-F238E27FC236}">
                <a16:creationId xmlns:a16="http://schemas.microsoft.com/office/drawing/2014/main" xmlns="" id="{326400B9-8BF9-64CC-D517-EA1EF3FEDD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02E257A-8DF3-C873-99CA-11B617D79AA9}"/>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304042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11A9286-9DF6-7F88-9FB3-D0D742CF51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6F18E14A-C3CA-B33B-834E-2D26299F4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4C87BC09-0071-0A37-2752-E2144B9E2240}"/>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5" name="Espace réservé du pied de page 4">
            <a:extLst>
              <a:ext uri="{FF2B5EF4-FFF2-40B4-BE49-F238E27FC236}">
                <a16:creationId xmlns:a16="http://schemas.microsoft.com/office/drawing/2014/main" xmlns="" id="{220052F0-441C-AD82-7680-0A5F018301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BC294D1-7876-647F-2A55-D9FFF7C0EF8C}"/>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306556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F86929E-B2DF-4B90-742D-7E74DFC456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675281E-2E9F-7818-DA28-C672FCB336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FEA13BFD-0FC8-7E60-58AC-22794BC686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A547916B-F89D-2784-FC8A-9DD3C8B277C6}"/>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6" name="Espace réservé du pied de page 5">
            <a:extLst>
              <a:ext uri="{FF2B5EF4-FFF2-40B4-BE49-F238E27FC236}">
                <a16:creationId xmlns:a16="http://schemas.microsoft.com/office/drawing/2014/main" xmlns="" id="{83DD20EB-DFCF-EF26-17F8-3C55EB6EC9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B7F67A1-D74D-4BF4-7567-39CA0824D3A1}"/>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229288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09AA11B-E9A6-30D2-EA00-1573BB594DE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BE117A97-F7BB-C0CB-50A2-0340E8572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76F59187-DA7C-84CD-AFD0-7EB7F6D4277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471F99FB-D59B-E4E3-DC28-B932F748B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23165D82-5BE3-827F-EEF8-AEB7BA139F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6903DF13-38E3-6571-3E46-7EC160939D17}"/>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8" name="Espace réservé du pied de page 7">
            <a:extLst>
              <a:ext uri="{FF2B5EF4-FFF2-40B4-BE49-F238E27FC236}">
                <a16:creationId xmlns:a16="http://schemas.microsoft.com/office/drawing/2014/main" xmlns="" id="{B506F510-7FF5-CFA7-1EF3-33498F64E7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712CE138-031D-9C2A-AC47-2004A44442BA}"/>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223727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A16243-29D4-9914-509A-6602CC237A1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D0694D78-1CCA-7889-7081-95C6F252ABED}"/>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4" name="Espace réservé du pied de page 3">
            <a:extLst>
              <a:ext uri="{FF2B5EF4-FFF2-40B4-BE49-F238E27FC236}">
                <a16:creationId xmlns:a16="http://schemas.microsoft.com/office/drawing/2014/main" xmlns="" id="{8A62BDA7-E3AB-6793-CD3F-1F52666E3C5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B414C08F-AB83-917D-E336-059BB60CE28B}"/>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200069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3A93BF1-A714-33E2-D428-B634744C8257}"/>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3" name="Espace réservé du pied de page 2">
            <a:extLst>
              <a:ext uri="{FF2B5EF4-FFF2-40B4-BE49-F238E27FC236}">
                <a16:creationId xmlns:a16="http://schemas.microsoft.com/office/drawing/2014/main" xmlns="" id="{BC8A53DC-CA2A-C619-5E7E-B6BC54867F7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BC7CD649-86EF-7397-03B1-EEECA01DB34F}"/>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375376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526C8CC-04FB-F1D4-D322-DFCF5F275B6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FAA2FD33-F99D-9C2D-8F6A-45D77928E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11402DE6-123F-0941-835B-9E8048BFB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B52A9CE1-8254-0DBD-3674-C40196A6FA96}"/>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6" name="Espace réservé du pied de page 5">
            <a:extLst>
              <a:ext uri="{FF2B5EF4-FFF2-40B4-BE49-F238E27FC236}">
                <a16:creationId xmlns:a16="http://schemas.microsoft.com/office/drawing/2014/main" xmlns="" id="{27B411D1-8673-A00E-6A10-44FE0325DC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8D24F85-47D2-89A0-9DFA-399034F2DD73}"/>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330845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05FE56-C166-5562-7993-64A6167B22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6273969E-68AE-AADB-9F96-DAC9D44B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CBEAF1A-1634-A1D7-BE96-58795AA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B20E5AE4-AB8B-52C9-8746-09336EFF7D56}"/>
              </a:ext>
            </a:extLst>
          </p:cNvPr>
          <p:cNvSpPr>
            <a:spLocks noGrp="1"/>
          </p:cNvSpPr>
          <p:nvPr>
            <p:ph type="dt" sz="half" idx="10"/>
          </p:nvPr>
        </p:nvSpPr>
        <p:spPr/>
        <p:txBody>
          <a:bodyPr/>
          <a:lstStyle/>
          <a:p>
            <a:fld id="{D77FF569-F3A6-4385-9AC6-A0C8868B2D0D}" type="datetimeFigureOut">
              <a:rPr lang="fr-FR" smtClean="0"/>
              <a:pPr/>
              <a:t>05/06/2025</a:t>
            </a:fld>
            <a:endParaRPr lang="fr-FR"/>
          </a:p>
        </p:txBody>
      </p:sp>
      <p:sp>
        <p:nvSpPr>
          <p:cNvPr id="6" name="Espace réservé du pied de page 5">
            <a:extLst>
              <a:ext uri="{FF2B5EF4-FFF2-40B4-BE49-F238E27FC236}">
                <a16:creationId xmlns:a16="http://schemas.microsoft.com/office/drawing/2014/main" xmlns="" id="{A0CEED0D-176E-76CC-32D7-B0A3EAAB9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6F6C824-8C8F-6B28-BA89-553A2440BE50}"/>
              </a:ext>
            </a:extLst>
          </p:cNvPr>
          <p:cNvSpPr>
            <a:spLocks noGrp="1"/>
          </p:cNvSpPr>
          <p:nvPr>
            <p:ph type="sldNum" sz="quarter" idx="12"/>
          </p:nvPr>
        </p:nvSpPr>
        <p:spPr/>
        <p:txBody>
          <a:body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311936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1228E1FC-2AD7-5A90-B275-07CF79745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E013E23-45E5-D84A-B714-B934206D1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7732D9A-DAE9-44D5-6384-460AE47BA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F569-F3A6-4385-9AC6-A0C8868B2D0D}" type="datetimeFigureOut">
              <a:rPr lang="fr-FR" smtClean="0"/>
              <a:pPr/>
              <a:t>05/06/2025</a:t>
            </a:fld>
            <a:endParaRPr lang="fr-FR"/>
          </a:p>
        </p:txBody>
      </p:sp>
      <p:sp>
        <p:nvSpPr>
          <p:cNvPr id="5" name="Espace réservé du pied de page 4">
            <a:extLst>
              <a:ext uri="{FF2B5EF4-FFF2-40B4-BE49-F238E27FC236}">
                <a16:creationId xmlns:a16="http://schemas.microsoft.com/office/drawing/2014/main" xmlns="" id="{BE1B492B-42A9-5993-C687-F8071A51A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ED2A5EDA-CE70-EA46-C05C-3F5A6EA15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26CDB-C452-4D32-927A-E447DF8C4E33}" type="slidenum">
              <a:rPr lang="fr-FR" smtClean="0"/>
              <a:pPr/>
              <a:t>‹N°›</a:t>
            </a:fld>
            <a:endParaRPr lang="fr-FR"/>
          </a:p>
        </p:txBody>
      </p:sp>
    </p:spTree>
    <p:extLst>
      <p:ext uri="{BB962C8B-B14F-4D97-AF65-F5344CB8AC3E}">
        <p14:creationId xmlns:p14="http://schemas.microsoft.com/office/powerpoint/2010/main" xmlns="" val="1653490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P47GVXM7Vp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999136C-3460-AB88-7D93-4E13C915EDDE}"/>
              </a:ext>
            </a:extLst>
          </p:cNvPr>
          <p:cNvSpPr txBox="1"/>
          <p:nvPr/>
        </p:nvSpPr>
        <p:spPr>
          <a:xfrm>
            <a:off x="2655795" y="354842"/>
            <a:ext cx="6880410" cy="2862322"/>
          </a:xfrm>
          <a:prstGeom prst="rect">
            <a:avLst/>
          </a:prstGeom>
          <a:noFill/>
        </p:spPr>
        <p:txBody>
          <a:bodyPr wrap="none" rtlCol="0">
            <a:spAutoFit/>
          </a:bodyPr>
          <a:lstStyle/>
          <a:p>
            <a:pPr algn="ctr"/>
            <a:r>
              <a:rPr lang="fr-FR" sz="3600" b="1" dirty="0">
                <a:solidFill>
                  <a:srgbClr val="FF0000"/>
                </a:solidFill>
                <a:latin typeface="Comic Sans MS" panose="030F0702030302020204" pitchFamily="66" charset="0"/>
              </a:rPr>
              <a:t>ACTIVITES PEDAGOGIQUES</a:t>
            </a:r>
          </a:p>
          <a:p>
            <a:pPr algn="ctr"/>
            <a:r>
              <a:rPr lang="fr-FR" sz="3600" b="1" dirty="0">
                <a:solidFill>
                  <a:srgbClr val="FF0000"/>
                </a:solidFill>
                <a:latin typeface="Comic Sans MS" panose="030F0702030302020204" pitchFamily="66" charset="0"/>
              </a:rPr>
              <a:t> </a:t>
            </a:r>
          </a:p>
          <a:p>
            <a:pPr algn="ctr"/>
            <a:r>
              <a:rPr lang="fr-FR" sz="3600" b="1" dirty="0">
                <a:solidFill>
                  <a:srgbClr val="FF0000"/>
                </a:solidFill>
                <a:latin typeface="Comic Sans MS" panose="030F0702030302020204" pitchFamily="66" charset="0"/>
              </a:rPr>
              <a:t>AUTOUR </a:t>
            </a:r>
          </a:p>
          <a:p>
            <a:pPr algn="ctr"/>
            <a:endParaRPr lang="fr-FR" sz="3600" b="1" dirty="0">
              <a:solidFill>
                <a:srgbClr val="FF0000"/>
              </a:solidFill>
              <a:latin typeface="Comic Sans MS" panose="030F0702030302020204" pitchFamily="66" charset="0"/>
            </a:endParaRPr>
          </a:p>
          <a:p>
            <a:pPr algn="ctr"/>
            <a:r>
              <a:rPr lang="fr-FR" sz="3600" b="1" dirty="0">
                <a:solidFill>
                  <a:srgbClr val="FF0000"/>
                </a:solidFill>
                <a:latin typeface="Comic Sans MS" panose="030F0702030302020204" pitchFamily="66" charset="0"/>
              </a:rPr>
              <a:t>DE LA CHIMIE DU VIN</a:t>
            </a:r>
          </a:p>
        </p:txBody>
      </p:sp>
      <p:sp>
        <p:nvSpPr>
          <p:cNvPr id="3" name="ZoneTexte 2">
            <a:extLst>
              <a:ext uri="{FF2B5EF4-FFF2-40B4-BE49-F238E27FC236}">
                <a16:creationId xmlns:a16="http://schemas.microsoft.com/office/drawing/2014/main" xmlns="" id="{85AC1B44-8866-68F9-1ADA-BC5F29ED0056}"/>
              </a:ext>
            </a:extLst>
          </p:cNvPr>
          <p:cNvSpPr txBox="1"/>
          <p:nvPr/>
        </p:nvSpPr>
        <p:spPr>
          <a:xfrm>
            <a:off x="2655795" y="6103048"/>
            <a:ext cx="6437981" cy="400110"/>
          </a:xfrm>
          <a:prstGeom prst="rect">
            <a:avLst/>
          </a:prstGeom>
          <a:noFill/>
        </p:spPr>
        <p:txBody>
          <a:bodyPr wrap="none" rtlCol="0">
            <a:spAutoFit/>
          </a:bodyPr>
          <a:lstStyle/>
          <a:p>
            <a:r>
              <a:rPr lang="fr-FR" sz="2000" b="1" dirty="0">
                <a:solidFill>
                  <a:srgbClr val="00B050"/>
                </a:solidFill>
                <a:latin typeface="Comic Sans MS" panose="030F0702030302020204" pitchFamily="66" charset="0"/>
              </a:rPr>
              <a:t>Journée académique Saint Pourçain, 12 Juin 2025</a:t>
            </a:r>
          </a:p>
        </p:txBody>
      </p:sp>
      <p:pic>
        <p:nvPicPr>
          <p:cNvPr id="1026" name="Picture 2">
            <a:extLst>
              <a:ext uri="{FF2B5EF4-FFF2-40B4-BE49-F238E27FC236}">
                <a16:creationId xmlns:a16="http://schemas.microsoft.com/office/drawing/2014/main" xmlns="" id="{DCD15DB9-F2FB-6EA2-AD78-EF9276025A7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05642" y="3185870"/>
            <a:ext cx="4378549" cy="26417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41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l="27826" t="13174" r="5326" b="18304"/>
          <a:stretch>
            <a:fillRect/>
          </a:stretch>
        </p:blipFill>
        <p:spPr bwMode="auto">
          <a:xfrm>
            <a:off x="6162261" y="2984497"/>
            <a:ext cx="5539408" cy="35488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l="16087" t="15304" r="15217" b="16870"/>
          <a:stretch>
            <a:fillRect/>
          </a:stretch>
        </p:blipFill>
        <p:spPr bwMode="auto">
          <a:xfrm>
            <a:off x="0" y="0"/>
            <a:ext cx="6356693" cy="3922643"/>
          </a:xfrm>
          <a:prstGeom prst="rect">
            <a:avLst/>
          </a:prstGeom>
          <a:noFill/>
          <a:ln w="9525">
            <a:noFill/>
            <a:miter lim="800000"/>
            <a:headEnd/>
            <a:tailEnd/>
          </a:ln>
          <a:effectLst/>
        </p:spPr>
      </p:pic>
      <p:sp>
        <p:nvSpPr>
          <p:cNvPr id="6" name="ZoneTexte 5"/>
          <p:cNvSpPr txBox="1"/>
          <p:nvPr/>
        </p:nvSpPr>
        <p:spPr>
          <a:xfrm>
            <a:off x="6705599" y="675861"/>
            <a:ext cx="4897495" cy="369332"/>
          </a:xfrm>
          <a:prstGeom prst="rect">
            <a:avLst/>
          </a:prstGeom>
          <a:noFill/>
        </p:spPr>
        <p:txBody>
          <a:bodyPr wrap="none" rtlCol="0">
            <a:spAutoFit/>
          </a:bodyPr>
          <a:lstStyle/>
          <a:p>
            <a:r>
              <a:rPr lang="fr-FR" b="1" dirty="0" smtClean="0">
                <a:latin typeface="Comic Sans MS" pitchFamily="66" charset="0"/>
              </a:rPr>
              <a:t>Ressources et Documentation </a:t>
            </a:r>
            <a:r>
              <a:rPr lang="fr-FR" b="1" dirty="0" err="1" smtClean="0">
                <a:latin typeface="Comic Sans MS" pitchFamily="66" charset="0"/>
              </a:rPr>
              <a:t>Médiachimie</a:t>
            </a:r>
            <a:endParaRPr lang="fr-FR" b="1" dirty="0">
              <a:latin typeface="Comic Sans MS" pitchFamily="66" charset="0"/>
            </a:endParaRPr>
          </a:p>
        </p:txBody>
      </p:sp>
      <p:sp>
        <p:nvSpPr>
          <p:cNvPr id="7" name="Rectangle 6">
            <a:extLst>
              <a:ext uri="{FF2B5EF4-FFF2-40B4-BE49-F238E27FC236}">
                <a16:creationId xmlns:a16="http://schemas.microsoft.com/office/drawing/2014/main" xmlns="" id="{241635E4-F07C-915A-CA73-80160F284E6C}"/>
              </a:ext>
            </a:extLst>
          </p:cNvPr>
          <p:cNvSpPr/>
          <p:nvPr/>
        </p:nvSpPr>
        <p:spPr>
          <a:xfrm>
            <a:off x="6440556" y="557048"/>
            <a:ext cx="5323813" cy="67540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07762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31957" t="20870" r="37826" b="20696"/>
          <a:stretch>
            <a:fillRect/>
          </a:stretch>
        </p:blipFill>
        <p:spPr bwMode="auto">
          <a:xfrm>
            <a:off x="238538" y="344555"/>
            <a:ext cx="4945033" cy="5976731"/>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l="32391" t="31783" r="55325" b="62304"/>
          <a:stretch>
            <a:fillRect/>
          </a:stretch>
        </p:blipFill>
        <p:spPr bwMode="auto">
          <a:xfrm>
            <a:off x="4293703" y="0"/>
            <a:ext cx="2637183" cy="779691"/>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l="32391" t="51523" r="36739" b="22040"/>
          <a:stretch>
            <a:fillRect/>
          </a:stretch>
        </p:blipFill>
        <p:spPr bwMode="auto">
          <a:xfrm>
            <a:off x="6844748" y="0"/>
            <a:ext cx="5347252" cy="2861911"/>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32391" t="78967" r="39615" b="15807"/>
          <a:stretch>
            <a:fillRect/>
          </a:stretch>
        </p:blipFill>
        <p:spPr bwMode="auto">
          <a:xfrm>
            <a:off x="5493026" y="2756452"/>
            <a:ext cx="6009861" cy="689113"/>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l="31957" t="46565" r="37500" b="12739"/>
          <a:stretch>
            <a:fillRect/>
          </a:stretch>
        </p:blipFill>
        <p:spPr bwMode="auto">
          <a:xfrm>
            <a:off x="6891130" y="3381781"/>
            <a:ext cx="4174435" cy="347621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0109" t="16696" r="6087" b="10000"/>
          <a:stretch>
            <a:fillRect/>
          </a:stretch>
        </p:blipFill>
        <p:spPr bwMode="auto">
          <a:xfrm>
            <a:off x="172278" y="0"/>
            <a:ext cx="4770782" cy="3425698"/>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l="28261" t="15087" r="34130" b="5000"/>
          <a:stretch>
            <a:fillRect/>
          </a:stretch>
        </p:blipFill>
        <p:spPr bwMode="auto">
          <a:xfrm>
            <a:off x="6838122" y="0"/>
            <a:ext cx="4996069" cy="6634953"/>
          </a:xfrm>
          <a:prstGeom prst="rect">
            <a:avLst/>
          </a:prstGeom>
          <a:noFill/>
          <a:ln w="9525">
            <a:noFill/>
            <a:miter lim="800000"/>
            <a:headEnd/>
            <a:tailEnd/>
          </a:ln>
          <a:effectLst/>
        </p:spPr>
      </p:pic>
      <p:sp>
        <p:nvSpPr>
          <p:cNvPr id="5" name="ZoneTexte 4"/>
          <p:cNvSpPr txBox="1"/>
          <p:nvPr/>
        </p:nvSpPr>
        <p:spPr>
          <a:xfrm>
            <a:off x="5102087" y="410816"/>
            <a:ext cx="1779654" cy="646331"/>
          </a:xfrm>
          <a:prstGeom prst="rect">
            <a:avLst/>
          </a:prstGeom>
          <a:noFill/>
        </p:spPr>
        <p:txBody>
          <a:bodyPr wrap="square" rtlCol="0">
            <a:spAutoFit/>
          </a:bodyPr>
          <a:lstStyle/>
          <a:p>
            <a:r>
              <a:rPr lang="fr-FR" b="1" dirty="0" smtClean="0">
                <a:latin typeface="Comic Sans MS" pitchFamily="66" charset="0"/>
              </a:rPr>
              <a:t>Guide pour </a:t>
            </a:r>
          </a:p>
          <a:p>
            <a:r>
              <a:rPr lang="fr-FR" b="1" dirty="0" smtClean="0">
                <a:latin typeface="Comic Sans MS" pitchFamily="66" charset="0"/>
              </a:rPr>
              <a:t>sortie scolaire</a:t>
            </a:r>
            <a:endParaRPr lang="fr-FR" b="1" dirty="0">
              <a:latin typeface="Comic Sans MS" pitchFamily="66" charset="0"/>
            </a:endParaRPr>
          </a:p>
        </p:txBody>
      </p:sp>
      <p:pic>
        <p:nvPicPr>
          <p:cNvPr id="6" name="Picture 2"/>
          <p:cNvPicPr>
            <a:picLocks noChangeAspect="1" noChangeArrowheads="1"/>
          </p:cNvPicPr>
          <p:nvPr/>
        </p:nvPicPr>
        <p:blipFill>
          <a:blip r:embed="rId4"/>
          <a:srcRect l="37500" t="22783" r="14565" b="52695"/>
          <a:stretch>
            <a:fillRect/>
          </a:stretch>
        </p:blipFill>
        <p:spPr bwMode="auto">
          <a:xfrm>
            <a:off x="66262" y="3432314"/>
            <a:ext cx="4108174" cy="1313497"/>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l="40217" t="26739" r="17283" b="42304"/>
          <a:stretch>
            <a:fillRect/>
          </a:stretch>
        </p:blipFill>
        <p:spPr bwMode="auto">
          <a:xfrm>
            <a:off x="1643269" y="4671391"/>
            <a:ext cx="4803169" cy="2186609"/>
          </a:xfrm>
          <a:prstGeom prst="rect">
            <a:avLst/>
          </a:prstGeom>
          <a:noFill/>
          <a:ln w="9525">
            <a:noFill/>
            <a:miter lim="800000"/>
            <a:headEnd/>
            <a:tailEnd/>
          </a:ln>
          <a:effectLst/>
        </p:spPr>
      </p:pic>
    </p:spTree>
    <p:extLst>
      <p:ext uri="{BB962C8B-B14F-4D97-AF65-F5344CB8AC3E}">
        <p14:creationId xmlns:p14="http://schemas.microsoft.com/office/powerpoint/2010/main" xmlns="" val="207762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34783" t="17391" r="8478" b="12348"/>
          <a:stretch>
            <a:fillRect/>
          </a:stretch>
        </p:blipFill>
        <p:spPr bwMode="auto">
          <a:xfrm>
            <a:off x="1603513" y="172278"/>
            <a:ext cx="8348869" cy="6461578"/>
          </a:xfrm>
          <a:prstGeom prst="rect">
            <a:avLst/>
          </a:prstGeom>
          <a:noFill/>
          <a:ln w="9525">
            <a:noFill/>
            <a:miter lim="800000"/>
            <a:headEnd/>
            <a:tailEnd/>
          </a:ln>
          <a:effectLst/>
        </p:spPr>
      </p:pic>
    </p:spTree>
    <p:extLst>
      <p:ext uri="{BB962C8B-B14F-4D97-AF65-F5344CB8AC3E}">
        <p14:creationId xmlns:p14="http://schemas.microsoft.com/office/powerpoint/2010/main" xmlns="" val="207762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4891" t="16348" r="25109" b="5065"/>
          <a:stretch>
            <a:fillRect/>
          </a:stretch>
        </p:blipFill>
        <p:spPr bwMode="auto">
          <a:xfrm>
            <a:off x="357809" y="384312"/>
            <a:ext cx="6003234" cy="589721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l="27609" t="20478" r="27500" b="48391"/>
          <a:stretch>
            <a:fillRect/>
          </a:stretch>
        </p:blipFill>
        <p:spPr bwMode="auto">
          <a:xfrm>
            <a:off x="6480313" y="1736034"/>
            <a:ext cx="5473148" cy="2372140"/>
          </a:xfrm>
          <a:prstGeom prst="rect">
            <a:avLst/>
          </a:prstGeom>
          <a:noFill/>
          <a:ln w="9525">
            <a:noFill/>
            <a:miter lim="800000"/>
            <a:headEnd/>
            <a:tailEnd/>
          </a:ln>
          <a:effectLst/>
        </p:spPr>
      </p:pic>
    </p:spTree>
    <p:extLst>
      <p:ext uri="{BB962C8B-B14F-4D97-AF65-F5344CB8AC3E}">
        <p14:creationId xmlns:p14="http://schemas.microsoft.com/office/powerpoint/2010/main" xmlns="" val="207762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3261" t="12348" r="11630" b="7478"/>
          <a:stretch>
            <a:fillRect/>
          </a:stretch>
        </p:blipFill>
        <p:spPr bwMode="auto">
          <a:xfrm>
            <a:off x="1007164" y="172278"/>
            <a:ext cx="9780105" cy="6524789"/>
          </a:xfrm>
          <a:prstGeom prst="rect">
            <a:avLst/>
          </a:prstGeom>
          <a:noFill/>
          <a:ln w="9525">
            <a:noFill/>
            <a:miter lim="800000"/>
            <a:headEnd/>
            <a:tailEnd/>
          </a:ln>
          <a:effectLst/>
        </p:spPr>
      </p:pic>
    </p:spTree>
    <p:extLst>
      <p:ext uri="{BB962C8B-B14F-4D97-AF65-F5344CB8AC3E}">
        <p14:creationId xmlns:p14="http://schemas.microsoft.com/office/powerpoint/2010/main" xmlns="" val="207762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31087" t="18957" r="36304" b="13391"/>
          <a:stretch>
            <a:fillRect/>
          </a:stretch>
        </p:blipFill>
        <p:spPr bwMode="auto">
          <a:xfrm>
            <a:off x="702366" y="0"/>
            <a:ext cx="5234608" cy="6787542"/>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l="31196" t="16130" r="36522" b="17609"/>
          <a:stretch>
            <a:fillRect/>
          </a:stretch>
        </p:blipFill>
        <p:spPr bwMode="auto">
          <a:xfrm>
            <a:off x="6347791" y="176898"/>
            <a:ext cx="5208104" cy="6681102"/>
          </a:xfrm>
          <a:prstGeom prst="rect">
            <a:avLst/>
          </a:prstGeom>
          <a:noFill/>
          <a:ln w="9525">
            <a:noFill/>
            <a:miter lim="800000"/>
            <a:headEnd/>
            <a:tailEnd/>
          </a:ln>
          <a:effectLst/>
        </p:spPr>
      </p:pic>
    </p:spTree>
    <p:extLst>
      <p:ext uri="{BB962C8B-B14F-4D97-AF65-F5344CB8AC3E}">
        <p14:creationId xmlns:p14="http://schemas.microsoft.com/office/powerpoint/2010/main" xmlns="" val="207762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602D5E3-4010-8D7B-4270-71B323EB4987}"/>
              </a:ext>
            </a:extLst>
          </p:cNvPr>
          <p:cNvSpPr txBox="1"/>
          <p:nvPr/>
        </p:nvSpPr>
        <p:spPr>
          <a:xfrm>
            <a:off x="2428894" y="177421"/>
            <a:ext cx="7861447" cy="461665"/>
          </a:xfrm>
          <a:prstGeom prst="rect">
            <a:avLst/>
          </a:prstGeom>
          <a:noFill/>
        </p:spPr>
        <p:txBody>
          <a:bodyPr wrap="none" rtlCol="0">
            <a:spAutoFit/>
          </a:bodyPr>
          <a:lstStyle/>
          <a:p>
            <a:r>
              <a:rPr lang="fr-FR" sz="2400" b="1" dirty="0">
                <a:solidFill>
                  <a:srgbClr val="00B050"/>
                </a:solidFill>
                <a:latin typeface="Comic Sans MS" panose="030F0702030302020204" pitchFamily="66" charset="0"/>
              </a:rPr>
              <a:t>Activités expérimentales autour de la chimie du vin</a:t>
            </a:r>
          </a:p>
        </p:txBody>
      </p:sp>
      <p:sp>
        <p:nvSpPr>
          <p:cNvPr id="3" name="ZoneTexte 2">
            <a:extLst>
              <a:ext uri="{FF2B5EF4-FFF2-40B4-BE49-F238E27FC236}">
                <a16:creationId xmlns:a16="http://schemas.microsoft.com/office/drawing/2014/main" xmlns="" id="{6909D8E3-8B5E-5CA4-53D3-065E8BEF2C8A}"/>
              </a:ext>
            </a:extLst>
          </p:cNvPr>
          <p:cNvSpPr txBox="1"/>
          <p:nvPr/>
        </p:nvSpPr>
        <p:spPr>
          <a:xfrm>
            <a:off x="2047164" y="639086"/>
            <a:ext cx="8824852" cy="369332"/>
          </a:xfrm>
          <a:prstGeom prst="rect">
            <a:avLst/>
          </a:prstGeom>
          <a:noFill/>
        </p:spPr>
        <p:txBody>
          <a:bodyPr wrap="none" rtlCol="0">
            <a:spAutoFit/>
          </a:bodyPr>
          <a:lstStyle/>
          <a:p>
            <a:r>
              <a:rPr lang="fr-FR" b="1" dirty="0">
                <a:solidFill>
                  <a:srgbClr val="FF0000"/>
                </a:solidFill>
                <a:latin typeface="Comic Sans MS" panose="030F0702030302020204" pitchFamily="66" charset="0"/>
              </a:rPr>
              <a:t>Détermination de la casse ferrique (Fe2+) par dosage spectrophotométrique </a:t>
            </a:r>
          </a:p>
        </p:txBody>
      </p:sp>
      <p:pic>
        <p:nvPicPr>
          <p:cNvPr id="8" name="Image 7">
            <a:extLst>
              <a:ext uri="{FF2B5EF4-FFF2-40B4-BE49-F238E27FC236}">
                <a16:creationId xmlns:a16="http://schemas.microsoft.com/office/drawing/2014/main" xmlns="" id="{E49D2D4D-8639-7A8C-F81A-435DD41594C9}"/>
              </a:ext>
            </a:extLst>
          </p:cNvPr>
          <p:cNvPicPr>
            <a:picLocks noChangeAspect="1"/>
          </p:cNvPicPr>
          <p:nvPr/>
        </p:nvPicPr>
        <p:blipFill>
          <a:blip r:embed="rId2"/>
          <a:stretch>
            <a:fillRect/>
          </a:stretch>
        </p:blipFill>
        <p:spPr>
          <a:xfrm>
            <a:off x="7778997" y="3429000"/>
            <a:ext cx="4036284" cy="3091218"/>
          </a:xfrm>
          <a:prstGeom prst="rect">
            <a:avLst/>
          </a:prstGeom>
        </p:spPr>
      </p:pic>
      <p:sp>
        <p:nvSpPr>
          <p:cNvPr id="9" name="ZoneTexte 8">
            <a:extLst>
              <a:ext uri="{FF2B5EF4-FFF2-40B4-BE49-F238E27FC236}">
                <a16:creationId xmlns:a16="http://schemas.microsoft.com/office/drawing/2014/main" xmlns="" id="{54053518-79E8-DD71-3EE2-D3016E65BC55}"/>
              </a:ext>
            </a:extLst>
          </p:cNvPr>
          <p:cNvSpPr txBox="1"/>
          <p:nvPr/>
        </p:nvSpPr>
        <p:spPr>
          <a:xfrm>
            <a:off x="1310186" y="1225939"/>
            <a:ext cx="2513573" cy="369332"/>
          </a:xfrm>
          <a:prstGeom prst="rect">
            <a:avLst/>
          </a:prstGeom>
          <a:noFill/>
        </p:spPr>
        <p:txBody>
          <a:bodyPr wrap="none" rtlCol="0">
            <a:spAutoFit/>
          </a:bodyPr>
          <a:lstStyle/>
          <a:p>
            <a:r>
              <a:rPr lang="fr-FR" b="1" i="1" dirty="0">
                <a:effectLst>
                  <a:outerShdw blurRad="38100" dist="38100" dir="2700000" algn="tl">
                    <a:srgbClr val="000000">
                      <a:alpha val="43137"/>
                    </a:srgbClr>
                  </a:outerShdw>
                </a:effectLst>
              </a:rPr>
              <a:t>Coloration des ions Fe2+</a:t>
            </a:r>
          </a:p>
        </p:txBody>
      </p:sp>
      <p:sp>
        <p:nvSpPr>
          <p:cNvPr id="10" name="ZoneTexte 9">
            <a:extLst>
              <a:ext uri="{FF2B5EF4-FFF2-40B4-BE49-F238E27FC236}">
                <a16:creationId xmlns:a16="http://schemas.microsoft.com/office/drawing/2014/main" xmlns="" id="{105DD709-59AB-9F51-11A7-A1C824FD6350}"/>
              </a:ext>
            </a:extLst>
          </p:cNvPr>
          <p:cNvSpPr txBox="1"/>
          <p:nvPr/>
        </p:nvSpPr>
        <p:spPr>
          <a:xfrm>
            <a:off x="8554972" y="1268062"/>
            <a:ext cx="2513573" cy="369332"/>
          </a:xfrm>
          <a:prstGeom prst="rect">
            <a:avLst/>
          </a:prstGeom>
          <a:noFill/>
        </p:spPr>
        <p:txBody>
          <a:bodyPr wrap="none" rtlCol="0">
            <a:spAutoFit/>
          </a:bodyPr>
          <a:lstStyle/>
          <a:p>
            <a:r>
              <a:rPr lang="fr-FR" b="1" i="1" dirty="0">
                <a:effectLst>
                  <a:outerShdw blurRad="38100" dist="38100" dir="2700000" algn="tl">
                    <a:srgbClr val="000000">
                      <a:alpha val="43137"/>
                    </a:srgbClr>
                  </a:outerShdw>
                </a:effectLst>
              </a:rPr>
              <a:t>Coloration des ions Fe3+</a:t>
            </a:r>
          </a:p>
        </p:txBody>
      </p:sp>
      <p:sp>
        <p:nvSpPr>
          <p:cNvPr id="11" name="Rectangle 10">
            <a:extLst>
              <a:ext uri="{FF2B5EF4-FFF2-40B4-BE49-F238E27FC236}">
                <a16:creationId xmlns:a16="http://schemas.microsoft.com/office/drawing/2014/main" xmlns="" id="{241635E4-F07C-915A-CA73-80160F284E6C}"/>
              </a:ext>
            </a:extLst>
          </p:cNvPr>
          <p:cNvSpPr/>
          <p:nvPr/>
        </p:nvSpPr>
        <p:spPr>
          <a:xfrm>
            <a:off x="1416742" y="172735"/>
            <a:ext cx="10085696" cy="49765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10242" name="Picture 2"/>
          <p:cNvPicPr>
            <a:picLocks noChangeAspect="1" noChangeArrowheads="1"/>
          </p:cNvPicPr>
          <p:nvPr/>
        </p:nvPicPr>
        <p:blipFill>
          <a:blip r:embed="rId3"/>
          <a:srcRect l="29348" t="53217" r="7391" b="33044"/>
          <a:stretch>
            <a:fillRect/>
          </a:stretch>
        </p:blipFill>
        <p:spPr bwMode="auto">
          <a:xfrm>
            <a:off x="159027" y="1669774"/>
            <a:ext cx="5897216" cy="8490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l="30978" t="38913" r="39565" b="30826"/>
          <a:stretch>
            <a:fillRect/>
          </a:stretch>
        </p:blipFill>
        <p:spPr bwMode="auto">
          <a:xfrm>
            <a:off x="463827" y="3021495"/>
            <a:ext cx="5675968" cy="3644348"/>
          </a:xfrm>
          <a:prstGeom prst="rect">
            <a:avLst/>
          </a:prstGeom>
          <a:noFill/>
          <a:ln w="9525">
            <a:noFill/>
            <a:miter lim="800000"/>
            <a:headEnd/>
            <a:tailEnd/>
          </a:ln>
          <a:effectLst/>
        </p:spPr>
      </p:pic>
      <p:pic>
        <p:nvPicPr>
          <p:cNvPr id="10244" name="Picture 4"/>
          <p:cNvPicPr>
            <a:picLocks noChangeAspect="1" noChangeArrowheads="1"/>
          </p:cNvPicPr>
          <p:nvPr/>
        </p:nvPicPr>
        <p:blipFill>
          <a:blip r:embed="rId5"/>
          <a:srcRect l="47935" t="44130" r="19783" b="51522"/>
          <a:stretch>
            <a:fillRect/>
          </a:stretch>
        </p:blipFill>
        <p:spPr bwMode="auto">
          <a:xfrm>
            <a:off x="7328452" y="1656521"/>
            <a:ext cx="4565642" cy="384313"/>
          </a:xfrm>
          <a:prstGeom prst="rect">
            <a:avLst/>
          </a:prstGeom>
          <a:noFill/>
          <a:ln w="9525">
            <a:noFill/>
            <a:miter lim="800000"/>
            <a:headEnd/>
            <a:tailEnd/>
          </a:ln>
          <a:effectLst/>
        </p:spPr>
      </p:pic>
      <p:pic>
        <p:nvPicPr>
          <p:cNvPr id="10245" name="Picture 5"/>
          <p:cNvPicPr>
            <a:picLocks noChangeAspect="1" noChangeArrowheads="1"/>
          </p:cNvPicPr>
          <p:nvPr/>
        </p:nvPicPr>
        <p:blipFill>
          <a:blip r:embed="rId6"/>
          <a:srcRect l="35000" t="49000" r="40652" b="45957"/>
          <a:stretch>
            <a:fillRect/>
          </a:stretch>
        </p:blipFill>
        <p:spPr bwMode="auto">
          <a:xfrm>
            <a:off x="7792279" y="2199861"/>
            <a:ext cx="3889737" cy="503582"/>
          </a:xfrm>
          <a:prstGeom prst="rect">
            <a:avLst/>
          </a:prstGeom>
          <a:noFill/>
          <a:ln w="9525">
            <a:noFill/>
            <a:miter lim="800000"/>
            <a:headEnd/>
            <a:tailEnd/>
          </a:ln>
          <a:effectLst/>
        </p:spPr>
      </p:pic>
      <p:pic>
        <p:nvPicPr>
          <p:cNvPr id="10246" name="Picture 6"/>
          <p:cNvPicPr>
            <a:picLocks noChangeAspect="1" noChangeArrowheads="1"/>
          </p:cNvPicPr>
          <p:nvPr/>
        </p:nvPicPr>
        <p:blipFill>
          <a:blip r:embed="rId7"/>
          <a:srcRect l="38804" t="49174" r="40544" b="45609"/>
          <a:stretch>
            <a:fillRect/>
          </a:stretch>
        </p:blipFill>
        <p:spPr bwMode="auto">
          <a:xfrm>
            <a:off x="1828800" y="2517913"/>
            <a:ext cx="3525085" cy="556592"/>
          </a:xfrm>
          <a:prstGeom prst="rect">
            <a:avLst/>
          </a:prstGeom>
          <a:noFill/>
          <a:ln w="9525">
            <a:noFill/>
            <a:miter lim="800000"/>
            <a:headEnd/>
            <a:tailEnd/>
          </a:ln>
          <a:effectLst/>
        </p:spPr>
      </p:pic>
    </p:spTree>
    <p:extLst>
      <p:ext uri="{BB962C8B-B14F-4D97-AF65-F5344CB8AC3E}">
        <p14:creationId xmlns:p14="http://schemas.microsoft.com/office/powerpoint/2010/main" xmlns="" val="271960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28CDF4C0-0032-44C2-44D2-7A1A3453DC1A}"/>
              </a:ext>
            </a:extLst>
          </p:cNvPr>
          <p:cNvPicPr>
            <a:picLocks noChangeAspect="1"/>
          </p:cNvPicPr>
          <p:nvPr/>
        </p:nvPicPr>
        <p:blipFill>
          <a:blip r:embed="rId2"/>
          <a:stretch>
            <a:fillRect/>
          </a:stretch>
        </p:blipFill>
        <p:spPr>
          <a:xfrm>
            <a:off x="0" y="835707"/>
            <a:ext cx="12192000" cy="5759791"/>
          </a:xfrm>
          <a:prstGeom prst="rect">
            <a:avLst/>
          </a:prstGeom>
        </p:spPr>
      </p:pic>
      <p:sp>
        <p:nvSpPr>
          <p:cNvPr id="4" name="ZoneTexte 3">
            <a:extLst>
              <a:ext uri="{FF2B5EF4-FFF2-40B4-BE49-F238E27FC236}">
                <a16:creationId xmlns:a16="http://schemas.microsoft.com/office/drawing/2014/main" xmlns="" id="{58B63580-BAC7-0FDF-723F-D6A7376D54D8}"/>
              </a:ext>
            </a:extLst>
          </p:cNvPr>
          <p:cNvSpPr txBox="1"/>
          <p:nvPr/>
        </p:nvSpPr>
        <p:spPr>
          <a:xfrm>
            <a:off x="2854343" y="466375"/>
            <a:ext cx="7794121" cy="369332"/>
          </a:xfrm>
          <a:prstGeom prst="rect">
            <a:avLst/>
          </a:prstGeom>
          <a:noFill/>
        </p:spPr>
        <p:txBody>
          <a:bodyPr wrap="none" rtlCol="0">
            <a:spAutoFit/>
          </a:bodyPr>
          <a:lstStyle/>
          <a:p>
            <a:r>
              <a:rPr lang="fr-FR" b="1" dirty="0">
                <a:solidFill>
                  <a:srgbClr val="FF0000"/>
                </a:solidFill>
                <a:latin typeface="Comic Sans MS" panose="030F0702030302020204" pitchFamily="66" charset="0"/>
              </a:rPr>
              <a:t>Dosage des sulfites (SO2) par dosage colorimétrique avec du diiode</a:t>
            </a:r>
          </a:p>
        </p:txBody>
      </p:sp>
    </p:spTree>
    <p:extLst>
      <p:ext uri="{BB962C8B-B14F-4D97-AF65-F5344CB8AC3E}">
        <p14:creationId xmlns:p14="http://schemas.microsoft.com/office/powerpoint/2010/main" xmlns="" val="248112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D0DCDE2-8999-32A5-B1B4-3740561968BB}"/>
              </a:ext>
            </a:extLst>
          </p:cNvPr>
          <p:cNvSpPr/>
          <p:nvPr/>
        </p:nvSpPr>
        <p:spPr>
          <a:xfrm>
            <a:off x="1528549" y="141427"/>
            <a:ext cx="10085696" cy="49765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xmlns="" id="{C0DC6373-ACC3-7F45-5F2D-0DB2A027A441}"/>
              </a:ext>
            </a:extLst>
          </p:cNvPr>
          <p:cNvSpPr txBox="1"/>
          <p:nvPr/>
        </p:nvSpPr>
        <p:spPr>
          <a:xfrm>
            <a:off x="2950747" y="159423"/>
            <a:ext cx="6290505" cy="461665"/>
          </a:xfrm>
          <a:prstGeom prst="rect">
            <a:avLst/>
          </a:prstGeom>
          <a:noFill/>
        </p:spPr>
        <p:txBody>
          <a:bodyPr wrap="none" rtlCol="0">
            <a:spAutoFit/>
          </a:bodyPr>
          <a:lstStyle/>
          <a:p>
            <a:r>
              <a:rPr lang="fr-FR" sz="2400" b="1" dirty="0">
                <a:solidFill>
                  <a:srgbClr val="00B050"/>
                </a:solidFill>
                <a:latin typeface="Comic Sans MS" panose="030F0702030302020204" pitchFamily="66" charset="0"/>
              </a:rPr>
              <a:t>Sujets de bac autour de la chimie du vin</a:t>
            </a:r>
          </a:p>
        </p:txBody>
      </p:sp>
      <p:sp>
        <p:nvSpPr>
          <p:cNvPr id="5" name="ZoneTexte 4">
            <a:extLst>
              <a:ext uri="{FF2B5EF4-FFF2-40B4-BE49-F238E27FC236}">
                <a16:creationId xmlns:a16="http://schemas.microsoft.com/office/drawing/2014/main" xmlns="" id="{9E066C27-A2BE-D9BC-649F-83EC670E0EF9}"/>
              </a:ext>
            </a:extLst>
          </p:cNvPr>
          <p:cNvSpPr txBox="1"/>
          <p:nvPr/>
        </p:nvSpPr>
        <p:spPr>
          <a:xfrm>
            <a:off x="713095" y="900331"/>
            <a:ext cx="6561161" cy="369332"/>
          </a:xfrm>
          <a:prstGeom prst="rect">
            <a:avLst/>
          </a:prstGeom>
          <a:noFill/>
        </p:spPr>
        <p:txBody>
          <a:bodyPr wrap="square">
            <a:spAutoFit/>
          </a:bodyPr>
          <a:lstStyle/>
          <a:p>
            <a:r>
              <a:rPr lang="fr-FR" b="1" dirty="0">
                <a:latin typeface="Comic Sans MS" panose="030F0702030302020204" pitchFamily="66" charset="0"/>
              </a:rPr>
              <a:t>E3C Détermination du degré alcoolique d’un vin d’épines </a:t>
            </a:r>
          </a:p>
        </p:txBody>
      </p:sp>
      <p:sp>
        <p:nvSpPr>
          <p:cNvPr id="7" name="ZoneTexte 6">
            <a:extLst>
              <a:ext uri="{FF2B5EF4-FFF2-40B4-BE49-F238E27FC236}">
                <a16:creationId xmlns:a16="http://schemas.microsoft.com/office/drawing/2014/main" xmlns="" id="{DCBEB962-5044-BC35-6AAE-573ECF866DAE}"/>
              </a:ext>
            </a:extLst>
          </p:cNvPr>
          <p:cNvSpPr txBox="1"/>
          <p:nvPr/>
        </p:nvSpPr>
        <p:spPr>
          <a:xfrm>
            <a:off x="576618" y="1269663"/>
            <a:ext cx="6697638" cy="1477328"/>
          </a:xfrm>
          <a:prstGeom prst="rect">
            <a:avLst/>
          </a:prstGeom>
          <a:noFill/>
        </p:spPr>
        <p:txBody>
          <a:bodyPr wrap="square">
            <a:spAutoFit/>
          </a:bodyPr>
          <a:lstStyle/>
          <a:p>
            <a:r>
              <a:rPr lang="fr-FR" dirty="0"/>
              <a:t>L’objectif de cet exercice est d’étudier quelques propriétés de l’éthanol (représentation de Lewis, miscibilité et analyse spectre IR) et de déterminer le degré d’alcool d’un vin d’épines par dosage colorimétrique indirect en oxydant avec le KMO4 en excès et l’on dose cet excès par les ions Fe2+.</a:t>
            </a:r>
          </a:p>
        </p:txBody>
      </p:sp>
      <p:pic>
        <p:nvPicPr>
          <p:cNvPr id="9" name="Image 8">
            <a:extLst>
              <a:ext uri="{FF2B5EF4-FFF2-40B4-BE49-F238E27FC236}">
                <a16:creationId xmlns:a16="http://schemas.microsoft.com/office/drawing/2014/main" xmlns="" id="{2D859470-AD72-C833-4CAD-1FF7EF29D8AC}"/>
              </a:ext>
            </a:extLst>
          </p:cNvPr>
          <p:cNvPicPr>
            <a:picLocks noChangeAspect="1"/>
          </p:cNvPicPr>
          <p:nvPr/>
        </p:nvPicPr>
        <p:blipFill>
          <a:blip r:embed="rId2"/>
          <a:stretch>
            <a:fillRect/>
          </a:stretch>
        </p:blipFill>
        <p:spPr>
          <a:xfrm>
            <a:off x="7410733" y="736715"/>
            <a:ext cx="4751617" cy="2692285"/>
          </a:xfrm>
          <a:prstGeom prst="rect">
            <a:avLst/>
          </a:prstGeom>
        </p:spPr>
      </p:pic>
      <p:pic>
        <p:nvPicPr>
          <p:cNvPr id="11" name="Image 10">
            <a:extLst>
              <a:ext uri="{FF2B5EF4-FFF2-40B4-BE49-F238E27FC236}">
                <a16:creationId xmlns:a16="http://schemas.microsoft.com/office/drawing/2014/main" xmlns="" id="{95C4A815-A5BE-9A8C-C77E-01FEE82C7B84}"/>
              </a:ext>
            </a:extLst>
          </p:cNvPr>
          <p:cNvPicPr>
            <a:picLocks noChangeAspect="1"/>
          </p:cNvPicPr>
          <p:nvPr/>
        </p:nvPicPr>
        <p:blipFill>
          <a:blip r:embed="rId3"/>
          <a:stretch>
            <a:fillRect/>
          </a:stretch>
        </p:blipFill>
        <p:spPr>
          <a:xfrm>
            <a:off x="2304422" y="2746991"/>
            <a:ext cx="4953691" cy="1743318"/>
          </a:xfrm>
          <a:prstGeom prst="rect">
            <a:avLst/>
          </a:prstGeom>
        </p:spPr>
      </p:pic>
      <p:sp>
        <p:nvSpPr>
          <p:cNvPr id="12" name="ZoneTexte 11">
            <a:extLst>
              <a:ext uri="{FF2B5EF4-FFF2-40B4-BE49-F238E27FC236}">
                <a16:creationId xmlns:a16="http://schemas.microsoft.com/office/drawing/2014/main" xmlns="" id="{C7279C3F-2EFB-0FDE-9516-644DB5775FBF}"/>
              </a:ext>
            </a:extLst>
          </p:cNvPr>
          <p:cNvSpPr txBox="1"/>
          <p:nvPr/>
        </p:nvSpPr>
        <p:spPr>
          <a:xfrm>
            <a:off x="713095" y="4601149"/>
            <a:ext cx="6561161" cy="369332"/>
          </a:xfrm>
          <a:prstGeom prst="rect">
            <a:avLst/>
          </a:prstGeom>
          <a:noFill/>
        </p:spPr>
        <p:txBody>
          <a:bodyPr wrap="square">
            <a:spAutoFit/>
          </a:bodyPr>
          <a:lstStyle/>
          <a:p>
            <a:r>
              <a:rPr lang="fr-FR" b="1" dirty="0">
                <a:latin typeface="Comic Sans MS" panose="030F0702030302020204" pitchFamily="66" charset="0"/>
              </a:rPr>
              <a:t>Bac 2024 Centres étrangers J1 : certification d’un vin</a:t>
            </a:r>
          </a:p>
        </p:txBody>
      </p:sp>
      <p:sp>
        <p:nvSpPr>
          <p:cNvPr id="13" name="ZoneTexte 12">
            <a:extLst>
              <a:ext uri="{FF2B5EF4-FFF2-40B4-BE49-F238E27FC236}">
                <a16:creationId xmlns:a16="http://schemas.microsoft.com/office/drawing/2014/main" xmlns="" id="{FBBB030C-BE8A-AE2D-98F7-4CD247BBE381}"/>
              </a:ext>
            </a:extLst>
          </p:cNvPr>
          <p:cNvSpPr txBox="1"/>
          <p:nvPr/>
        </p:nvSpPr>
        <p:spPr>
          <a:xfrm>
            <a:off x="713095" y="4971618"/>
            <a:ext cx="6697638" cy="1477328"/>
          </a:xfrm>
          <a:prstGeom prst="rect">
            <a:avLst/>
          </a:prstGeom>
          <a:noFill/>
        </p:spPr>
        <p:txBody>
          <a:bodyPr wrap="square">
            <a:spAutoFit/>
          </a:bodyPr>
          <a:lstStyle/>
          <a:p>
            <a:r>
              <a:rPr lang="fr-FR" dirty="0"/>
              <a:t>L’objectif de cet exercice est d’étudier la composition d’un vin (groupes caractéristiques de différentes molécules, les différentes formes prises par le SO2 dans le vin suivant le pH ( </a:t>
            </a:r>
            <a:r>
              <a:rPr lang="fr-FR" dirty="0" err="1"/>
              <a:t>pKa</a:t>
            </a:r>
            <a:r>
              <a:rPr lang="fr-FR" dirty="0"/>
              <a:t>, domaine de prédominance), le titrage colorimétrique du SO2 total par une solution de I2</a:t>
            </a:r>
          </a:p>
        </p:txBody>
      </p:sp>
      <p:pic>
        <p:nvPicPr>
          <p:cNvPr id="15" name="Image 14">
            <a:extLst>
              <a:ext uri="{FF2B5EF4-FFF2-40B4-BE49-F238E27FC236}">
                <a16:creationId xmlns:a16="http://schemas.microsoft.com/office/drawing/2014/main" xmlns="" id="{1A76162A-A627-D9FA-8311-E052A63E810F}"/>
              </a:ext>
            </a:extLst>
          </p:cNvPr>
          <p:cNvPicPr>
            <a:picLocks noChangeAspect="1"/>
          </p:cNvPicPr>
          <p:nvPr/>
        </p:nvPicPr>
        <p:blipFill>
          <a:blip r:embed="rId4"/>
          <a:stretch>
            <a:fillRect/>
          </a:stretch>
        </p:blipFill>
        <p:spPr>
          <a:xfrm>
            <a:off x="8033983" y="3934437"/>
            <a:ext cx="3580262" cy="2514510"/>
          </a:xfrm>
          <a:prstGeom prst="rect">
            <a:avLst/>
          </a:prstGeom>
        </p:spPr>
      </p:pic>
    </p:spTree>
    <p:extLst>
      <p:ext uri="{BB962C8B-B14F-4D97-AF65-F5344CB8AC3E}">
        <p14:creationId xmlns:p14="http://schemas.microsoft.com/office/powerpoint/2010/main" xmlns="" val="10507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EB9B4637-A2E3-3948-F014-3ED100977147}"/>
              </a:ext>
            </a:extLst>
          </p:cNvPr>
          <p:cNvSpPr txBox="1"/>
          <p:nvPr/>
        </p:nvSpPr>
        <p:spPr>
          <a:xfrm>
            <a:off x="317310" y="274809"/>
            <a:ext cx="6561161" cy="369332"/>
          </a:xfrm>
          <a:prstGeom prst="rect">
            <a:avLst/>
          </a:prstGeom>
          <a:noFill/>
        </p:spPr>
        <p:txBody>
          <a:bodyPr wrap="square">
            <a:spAutoFit/>
          </a:bodyPr>
          <a:lstStyle/>
          <a:p>
            <a:r>
              <a:rPr lang="fr-FR" b="1" dirty="0">
                <a:latin typeface="Comic Sans MS" panose="030F0702030302020204" pitchFamily="66" charset="0"/>
              </a:rPr>
              <a:t>Bac 2022 Asie : Le vin et ses composants</a:t>
            </a:r>
          </a:p>
        </p:txBody>
      </p:sp>
      <p:sp>
        <p:nvSpPr>
          <p:cNvPr id="3" name="ZoneTexte 2">
            <a:extLst>
              <a:ext uri="{FF2B5EF4-FFF2-40B4-BE49-F238E27FC236}">
                <a16:creationId xmlns:a16="http://schemas.microsoft.com/office/drawing/2014/main" xmlns="" id="{91DF309B-DDB3-155E-016B-46061A00133C}"/>
              </a:ext>
            </a:extLst>
          </p:cNvPr>
          <p:cNvSpPr txBox="1"/>
          <p:nvPr/>
        </p:nvSpPr>
        <p:spPr>
          <a:xfrm>
            <a:off x="249071" y="644141"/>
            <a:ext cx="6697638" cy="1200329"/>
          </a:xfrm>
          <a:prstGeom prst="rect">
            <a:avLst/>
          </a:prstGeom>
          <a:noFill/>
        </p:spPr>
        <p:txBody>
          <a:bodyPr wrap="square">
            <a:spAutoFit/>
          </a:bodyPr>
          <a:lstStyle/>
          <a:p>
            <a:r>
              <a:rPr lang="fr-FR" dirty="0"/>
              <a:t>L’objectif de cet exercice est d’étudier le dosage des ions Fe2+ dans le vin par spectrophotométrie  et la synthèse d’un ester du vin au laboratoire en étudiant sa cinétique en titrant l’acide restant au cours du temps par une solution de </a:t>
            </a:r>
            <a:r>
              <a:rPr lang="fr-FR" dirty="0" err="1"/>
              <a:t>NaOH</a:t>
            </a:r>
            <a:endParaRPr lang="fr-FR" dirty="0"/>
          </a:p>
        </p:txBody>
      </p:sp>
      <p:pic>
        <p:nvPicPr>
          <p:cNvPr id="5" name="Image 4">
            <a:extLst>
              <a:ext uri="{FF2B5EF4-FFF2-40B4-BE49-F238E27FC236}">
                <a16:creationId xmlns:a16="http://schemas.microsoft.com/office/drawing/2014/main" xmlns="" id="{9A80A91F-386A-34D9-24F0-C9AE7246A416}"/>
              </a:ext>
            </a:extLst>
          </p:cNvPr>
          <p:cNvPicPr>
            <a:picLocks noChangeAspect="1"/>
          </p:cNvPicPr>
          <p:nvPr/>
        </p:nvPicPr>
        <p:blipFill>
          <a:blip r:embed="rId2"/>
          <a:stretch>
            <a:fillRect/>
          </a:stretch>
        </p:blipFill>
        <p:spPr>
          <a:xfrm>
            <a:off x="7644032" y="206846"/>
            <a:ext cx="3553789" cy="2074918"/>
          </a:xfrm>
          <a:prstGeom prst="rect">
            <a:avLst/>
          </a:prstGeom>
        </p:spPr>
      </p:pic>
      <p:pic>
        <p:nvPicPr>
          <p:cNvPr id="7" name="Image 6">
            <a:extLst>
              <a:ext uri="{FF2B5EF4-FFF2-40B4-BE49-F238E27FC236}">
                <a16:creationId xmlns:a16="http://schemas.microsoft.com/office/drawing/2014/main" xmlns="" id="{06CB876F-976C-4125-2CF2-9F598859079E}"/>
              </a:ext>
            </a:extLst>
          </p:cNvPr>
          <p:cNvPicPr>
            <a:picLocks noChangeAspect="1"/>
          </p:cNvPicPr>
          <p:nvPr/>
        </p:nvPicPr>
        <p:blipFill>
          <a:blip r:embed="rId3"/>
          <a:stretch>
            <a:fillRect/>
          </a:stretch>
        </p:blipFill>
        <p:spPr>
          <a:xfrm>
            <a:off x="419089" y="1875404"/>
            <a:ext cx="5858526" cy="1854379"/>
          </a:xfrm>
          <a:prstGeom prst="rect">
            <a:avLst/>
          </a:prstGeom>
        </p:spPr>
      </p:pic>
      <p:sp>
        <p:nvSpPr>
          <p:cNvPr id="8" name="ZoneTexte 7">
            <a:extLst>
              <a:ext uri="{FF2B5EF4-FFF2-40B4-BE49-F238E27FC236}">
                <a16:creationId xmlns:a16="http://schemas.microsoft.com/office/drawing/2014/main" xmlns="" id="{98F39414-10D3-3A05-0C0F-A8EF74C3DB71}"/>
              </a:ext>
            </a:extLst>
          </p:cNvPr>
          <p:cNvSpPr txBox="1"/>
          <p:nvPr/>
        </p:nvSpPr>
        <p:spPr>
          <a:xfrm>
            <a:off x="385548" y="4002923"/>
            <a:ext cx="6561161" cy="369332"/>
          </a:xfrm>
          <a:prstGeom prst="rect">
            <a:avLst/>
          </a:prstGeom>
          <a:noFill/>
        </p:spPr>
        <p:txBody>
          <a:bodyPr wrap="square">
            <a:spAutoFit/>
          </a:bodyPr>
          <a:lstStyle/>
          <a:p>
            <a:r>
              <a:rPr lang="fr-FR" b="1" dirty="0">
                <a:latin typeface="Comic Sans MS" panose="030F0702030302020204" pitchFamily="66" charset="0"/>
              </a:rPr>
              <a:t>Bac 2021 Asie : Cave a vin</a:t>
            </a:r>
          </a:p>
        </p:txBody>
      </p:sp>
      <p:sp>
        <p:nvSpPr>
          <p:cNvPr id="9" name="ZoneTexte 8">
            <a:extLst>
              <a:ext uri="{FF2B5EF4-FFF2-40B4-BE49-F238E27FC236}">
                <a16:creationId xmlns:a16="http://schemas.microsoft.com/office/drawing/2014/main" xmlns="" id="{227B10F6-5B02-0A36-8A32-DB24CD0BCC10}"/>
              </a:ext>
            </a:extLst>
          </p:cNvPr>
          <p:cNvSpPr txBox="1"/>
          <p:nvPr/>
        </p:nvSpPr>
        <p:spPr>
          <a:xfrm>
            <a:off x="4690423" y="4002923"/>
            <a:ext cx="3553788" cy="2308324"/>
          </a:xfrm>
          <a:prstGeom prst="rect">
            <a:avLst/>
          </a:prstGeom>
          <a:noFill/>
        </p:spPr>
        <p:txBody>
          <a:bodyPr wrap="square">
            <a:spAutoFit/>
          </a:bodyPr>
          <a:lstStyle/>
          <a:p>
            <a:r>
              <a:rPr lang="fr-FR" dirty="0"/>
              <a:t>L’objectif de cet exercice est d’étudier l’évolution de la température et la durée de refroidissement ( loi phénoménologique de Newton) et la mesure du niveau d’intensité sonore et notion d’atténuation sonore.</a:t>
            </a:r>
          </a:p>
        </p:txBody>
      </p:sp>
      <p:pic>
        <p:nvPicPr>
          <p:cNvPr id="11" name="Image 10">
            <a:extLst>
              <a:ext uri="{FF2B5EF4-FFF2-40B4-BE49-F238E27FC236}">
                <a16:creationId xmlns:a16="http://schemas.microsoft.com/office/drawing/2014/main" xmlns="" id="{1A3892D4-DA40-FFDF-4805-3865FC5003F0}"/>
              </a:ext>
            </a:extLst>
          </p:cNvPr>
          <p:cNvPicPr>
            <a:picLocks noChangeAspect="1"/>
          </p:cNvPicPr>
          <p:nvPr/>
        </p:nvPicPr>
        <p:blipFill>
          <a:blip r:embed="rId4"/>
          <a:stretch>
            <a:fillRect/>
          </a:stretch>
        </p:blipFill>
        <p:spPr>
          <a:xfrm>
            <a:off x="249071" y="4376199"/>
            <a:ext cx="4304875" cy="2425959"/>
          </a:xfrm>
          <a:prstGeom prst="rect">
            <a:avLst/>
          </a:prstGeom>
        </p:spPr>
      </p:pic>
      <p:pic>
        <p:nvPicPr>
          <p:cNvPr id="13" name="Image 12">
            <a:extLst>
              <a:ext uri="{FF2B5EF4-FFF2-40B4-BE49-F238E27FC236}">
                <a16:creationId xmlns:a16="http://schemas.microsoft.com/office/drawing/2014/main" xmlns="" id="{C6AB0FC9-63E3-ABAD-EB73-A84216035F9E}"/>
              </a:ext>
            </a:extLst>
          </p:cNvPr>
          <p:cNvPicPr>
            <a:picLocks noChangeAspect="1"/>
          </p:cNvPicPr>
          <p:nvPr/>
        </p:nvPicPr>
        <p:blipFill>
          <a:blip r:embed="rId5"/>
          <a:stretch>
            <a:fillRect/>
          </a:stretch>
        </p:blipFill>
        <p:spPr>
          <a:xfrm>
            <a:off x="7887125" y="3448699"/>
            <a:ext cx="4304875" cy="2914481"/>
          </a:xfrm>
          <a:prstGeom prst="rect">
            <a:avLst/>
          </a:prstGeom>
        </p:spPr>
      </p:pic>
    </p:spTree>
    <p:extLst>
      <p:ext uri="{BB962C8B-B14F-4D97-AF65-F5344CB8AC3E}">
        <p14:creationId xmlns:p14="http://schemas.microsoft.com/office/powerpoint/2010/main" xmlns="" val="139601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8F39414-10D3-3A05-0C0F-A8EF74C3DB71}"/>
              </a:ext>
            </a:extLst>
          </p:cNvPr>
          <p:cNvSpPr txBox="1"/>
          <p:nvPr/>
        </p:nvSpPr>
        <p:spPr>
          <a:xfrm>
            <a:off x="345792" y="252558"/>
            <a:ext cx="6561161" cy="369332"/>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2018 nouvelle Calédonie </a:t>
            </a:r>
            <a:r>
              <a:rPr lang="fr-FR" b="1" dirty="0">
                <a:latin typeface="Comic Sans MS" panose="030F0702030302020204" pitchFamily="66" charset="0"/>
              </a:rPr>
              <a:t>: </a:t>
            </a:r>
            <a:r>
              <a:rPr lang="fr-FR" b="1" dirty="0" smtClean="0">
                <a:latin typeface="Comic Sans MS" panose="030F0702030302020204" pitchFamily="66" charset="0"/>
              </a:rPr>
              <a:t>Du vin au vinaigre</a:t>
            </a:r>
            <a:endParaRPr lang="fr-FR" b="1" dirty="0">
              <a:latin typeface="Comic Sans MS" panose="030F0702030302020204" pitchFamily="66" charset="0"/>
            </a:endParaRPr>
          </a:p>
        </p:txBody>
      </p:sp>
      <p:sp>
        <p:nvSpPr>
          <p:cNvPr id="3" name="ZoneTexte 2">
            <a:extLst>
              <a:ext uri="{FF2B5EF4-FFF2-40B4-BE49-F238E27FC236}">
                <a16:creationId xmlns:a16="http://schemas.microsoft.com/office/drawing/2014/main" xmlns="" id="{91DF309B-DDB3-155E-016B-46061A00133C}"/>
              </a:ext>
            </a:extLst>
          </p:cNvPr>
          <p:cNvSpPr txBox="1"/>
          <p:nvPr/>
        </p:nvSpPr>
        <p:spPr>
          <a:xfrm>
            <a:off x="249071" y="644141"/>
            <a:ext cx="9279242" cy="646331"/>
          </a:xfrm>
          <a:prstGeom prst="rect">
            <a:avLst/>
          </a:prstGeom>
          <a:noFill/>
        </p:spPr>
        <p:txBody>
          <a:bodyPr wrap="square">
            <a:spAutoFit/>
          </a:bodyPr>
          <a:lstStyle/>
          <a:p>
            <a:r>
              <a:rPr lang="fr-FR" dirty="0"/>
              <a:t>L’objectif de cet </a:t>
            </a:r>
            <a:r>
              <a:rPr lang="fr-FR" dirty="0" smtClean="0"/>
              <a:t>exercice </a:t>
            </a:r>
            <a:r>
              <a:rPr lang="fr-FR" dirty="0" smtClean="0"/>
              <a:t>est </a:t>
            </a:r>
            <a:r>
              <a:rPr lang="fr-FR" dirty="0" smtClean="0"/>
              <a:t>l’étude de la transformation de l’éthanol en acide acétique et la détermination du degré alcoolique du vin qui a permis la fabrication d’un vinaigre.</a:t>
            </a:r>
            <a:endParaRPr lang="fr-FR" dirty="0"/>
          </a:p>
        </p:txBody>
      </p:sp>
      <p:pic>
        <p:nvPicPr>
          <p:cNvPr id="1026" name="Picture 2"/>
          <p:cNvPicPr>
            <a:picLocks noChangeAspect="1" noChangeArrowheads="1"/>
          </p:cNvPicPr>
          <p:nvPr/>
        </p:nvPicPr>
        <p:blipFill>
          <a:blip r:embed="rId2"/>
          <a:srcRect/>
          <a:stretch>
            <a:fillRect/>
          </a:stretch>
        </p:blipFill>
        <p:spPr bwMode="auto">
          <a:xfrm>
            <a:off x="9896682" y="0"/>
            <a:ext cx="1781175" cy="211455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xmlns="" id="{98F39414-10D3-3A05-0C0F-A8EF74C3DB71}"/>
              </a:ext>
            </a:extLst>
          </p:cNvPr>
          <p:cNvSpPr txBox="1"/>
          <p:nvPr/>
        </p:nvSpPr>
        <p:spPr>
          <a:xfrm>
            <a:off x="299409" y="1332611"/>
            <a:ext cx="7413356" cy="369332"/>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2017 Antilles Guyane: La fermentation </a:t>
            </a:r>
            <a:r>
              <a:rPr lang="fr-FR" b="1" dirty="0" err="1" smtClean="0">
                <a:latin typeface="Comic Sans MS" panose="030F0702030302020204" pitchFamily="66" charset="0"/>
              </a:rPr>
              <a:t>malolactique</a:t>
            </a:r>
            <a:r>
              <a:rPr lang="fr-FR" b="1" dirty="0" smtClean="0">
                <a:latin typeface="Comic Sans MS" panose="030F0702030302020204" pitchFamily="66" charset="0"/>
              </a:rPr>
              <a:t> du vin</a:t>
            </a:r>
            <a:endParaRPr lang="fr-FR" b="1" dirty="0">
              <a:latin typeface="Comic Sans MS" panose="030F0702030302020204" pitchFamily="66" charset="0"/>
            </a:endParaRPr>
          </a:p>
        </p:txBody>
      </p:sp>
      <p:sp>
        <p:nvSpPr>
          <p:cNvPr id="6" name="ZoneTexte 5">
            <a:extLst>
              <a:ext uri="{FF2B5EF4-FFF2-40B4-BE49-F238E27FC236}">
                <a16:creationId xmlns:a16="http://schemas.microsoft.com/office/drawing/2014/main" xmlns="" id="{91DF309B-DDB3-155E-016B-46061A00133C}"/>
              </a:ext>
            </a:extLst>
          </p:cNvPr>
          <p:cNvSpPr txBox="1"/>
          <p:nvPr/>
        </p:nvSpPr>
        <p:spPr>
          <a:xfrm>
            <a:off x="361714" y="1697689"/>
            <a:ext cx="6697638" cy="923330"/>
          </a:xfrm>
          <a:prstGeom prst="rect">
            <a:avLst/>
          </a:prstGeom>
          <a:noFill/>
        </p:spPr>
        <p:txBody>
          <a:bodyPr wrap="square">
            <a:spAutoFit/>
          </a:bodyPr>
          <a:lstStyle/>
          <a:p>
            <a:r>
              <a:rPr lang="fr-FR" dirty="0"/>
              <a:t>L’objectif de cet </a:t>
            </a:r>
            <a:r>
              <a:rPr lang="fr-FR" dirty="0" smtClean="0"/>
              <a:t>exercice </a:t>
            </a:r>
            <a:r>
              <a:rPr lang="fr-FR" dirty="0" smtClean="0"/>
              <a:t>est </a:t>
            </a:r>
            <a:r>
              <a:rPr lang="fr-FR" dirty="0" smtClean="0"/>
              <a:t>l’étude de la </a:t>
            </a:r>
            <a:r>
              <a:rPr lang="fr-FR" dirty="0" smtClean="0"/>
              <a:t>cinétique de la transformation de fermentation, avec des notions de stéréochimie et domaine de prédominance acide/base, CCM d’un vin et spectre RMN</a:t>
            </a:r>
            <a:endParaRPr lang="fr-FR" dirty="0"/>
          </a:p>
        </p:txBody>
      </p:sp>
      <p:pic>
        <p:nvPicPr>
          <p:cNvPr id="1027" name="Picture 3"/>
          <p:cNvPicPr>
            <a:picLocks noChangeAspect="1" noChangeArrowheads="1"/>
          </p:cNvPicPr>
          <p:nvPr/>
        </p:nvPicPr>
        <p:blipFill>
          <a:blip r:embed="rId3"/>
          <a:srcRect/>
          <a:stretch>
            <a:fillRect/>
          </a:stretch>
        </p:blipFill>
        <p:spPr bwMode="auto">
          <a:xfrm>
            <a:off x="6838121" y="1765461"/>
            <a:ext cx="3988905" cy="75245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4898" t="10530" r="10341" b="11016"/>
          <a:stretch>
            <a:fillRect/>
          </a:stretch>
        </p:blipFill>
        <p:spPr bwMode="auto">
          <a:xfrm>
            <a:off x="8189844" y="2464903"/>
            <a:ext cx="4054725" cy="234563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l="25646" t="12221" r="31481" b="13450"/>
          <a:stretch>
            <a:fillRect/>
          </a:stretch>
        </p:blipFill>
        <p:spPr bwMode="auto">
          <a:xfrm>
            <a:off x="0" y="2570921"/>
            <a:ext cx="3143192" cy="3405809"/>
          </a:xfrm>
          <a:prstGeom prst="rect">
            <a:avLst/>
          </a:prstGeom>
          <a:noFill/>
          <a:ln w="9525">
            <a:noFill/>
            <a:miter lim="800000"/>
            <a:headEnd/>
            <a:tailEnd/>
          </a:ln>
          <a:effectLst/>
        </p:spPr>
      </p:pic>
      <p:sp>
        <p:nvSpPr>
          <p:cNvPr id="10" name="ZoneTexte 9">
            <a:extLst>
              <a:ext uri="{FF2B5EF4-FFF2-40B4-BE49-F238E27FC236}">
                <a16:creationId xmlns:a16="http://schemas.microsoft.com/office/drawing/2014/main" xmlns="" id="{98F39414-10D3-3A05-0C0F-A8EF74C3DB71}"/>
              </a:ext>
            </a:extLst>
          </p:cNvPr>
          <p:cNvSpPr txBox="1"/>
          <p:nvPr/>
        </p:nvSpPr>
        <p:spPr>
          <a:xfrm>
            <a:off x="3102243" y="2929497"/>
            <a:ext cx="4411739" cy="646331"/>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2015 Centres étrangers: Contrôle d’un vin</a:t>
            </a:r>
            <a:endParaRPr lang="fr-FR" b="1" dirty="0">
              <a:latin typeface="Comic Sans MS" panose="030F0702030302020204" pitchFamily="66" charset="0"/>
            </a:endParaRPr>
          </a:p>
        </p:txBody>
      </p:sp>
      <p:sp>
        <p:nvSpPr>
          <p:cNvPr id="11" name="ZoneTexte 10">
            <a:extLst>
              <a:ext uri="{FF2B5EF4-FFF2-40B4-BE49-F238E27FC236}">
                <a16:creationId xmlns:a16="http://schemas.microsoft.com/office/drawing/2014/main" xmlns="" id="{91DF309B-DDB3-155E-016B-46061A00133C}"/>
              </a:ext>
            </a:extLst>
          </p:cNvPr>
          <p:cNvSpPr txBox="1"/>
          <p:nvPr/>
        </p:nvSpPr>
        <p:spPr>
          <a:xfrm>
            <a:off x="3111541" y="3586124"/>
            <a:ext cx="4614476" cy="923330"/>
          </a:xfrm>
          <a:prstGeom prst="rect">
            <a:avLst/>
          </a:prstGeom>
          <a:noFill/>
        </p:spPr>
        <p:txBody>
          <a:bodyPr wrap="square">
            <a:spAutoFit/>
          </a:bodyPr>
          <a:lstStyle/>
          <a:p>
            <a:r>
              <a:rPr lang="fr-FR" dirty="0"/>
              <a:t>L’objectif de cet </a:t>
            </a:r>
            <a:r>
              <a:rPr lang="fr-FR" dirty="0" smtClean="0"/>
              <a:t>exercice </a:t>
            </a:r>
            <a:r>
              <a:rPr lang="fr-FR" dirty="0" smtClean="0"/>
              <a:t>est l’étude de la détermination de la teneur en fer ainsi que de la teneur en acidité totale </a:t>
            </a:r>
            <a:endParaRPr lang="fr-FR" dirty="0"/>
          </a:p>
        </p:txBody>
      </p:sp>
      <p:pic>
        <p:nvPicPr>
          <p:cNvPr id="1030" name="Picture 6"/>
          <p:cNvPicPr>
            <a:picLocks noChangeAspect="1" noChangeArrowheads="1"/>
          </p:cNvPicPr>
          <p:nvPr/>
        </p:nvPicPr>
        <p:blipFill>
          <a:blip r:embed="rId6"/>
          <a:srcRect l="24130" t="18391" r="28696" b="20565"/>
          <a:stretch>
            <a:fillRect/>
          </a:stretch>
        </p:blipFill>
        <p:spPr bwMode="auto">
          <a:xfrm>
            <a:off x="5287618" y="4500091"/>
            <a:ext cx="2915478" cy="2357909"/>
          </a:xfrm>
          <a:prstGeom prst="rect">
            <a:avLst/>
          </a:prstGeom>
          <a:noFill/>
          <a:ln w="9525">
            <a:noFill/>
            <a:miter lim="800000"/>
            <a:headEnd/>
            <a:tailEnd/>
          </a:ln>
          <a:effectLst/>
        </p:spPr>
      </p:pic>
    </p:spTree>
    <p:extLst>
      <p:ext uri="{BB962C8B-B14F-4D97-AF65-F5344CB8AC3E}">
        <p14:creationId xmlns:p14="http://schemas.microsoft.com/office/powerpoint/2010/main" xmlns="" val="64326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8F39414-10D3-3A05-0C0F-A8EF74C3DB71}"/>
              </a:ext>
            </a:extLst>
          </p:cNvPr>
          <p:cNvSpPr txBox="1"/>
          <p:nvPr/>
        </p:nvSpPr>
        <p:spPr>
          <a:xfrm>
            <a:off x="186765" y="305567"/>
            <a:ext cx="5365896" cy="369332"/>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2013 Polynésie: Composition d’un vin</a:t>
            </a:r>
            <a:endParaRPr lang="fr-FR" b="1" dirty="0">
              <a:latin typeface="Comic Sans MS" panose="030F0702030302020204" pitchFamily="66" charset="0"/>
            </a:endParaRPr>
          </a:p>
        </p:txBody>
      </p:sp>
      <p:sp>
        <p:nvSpPr>
          <p:cNvPr id="3" name="ZoneTexte 2">
            <a:extLst>
              <a:ext uri="{FF2B5EF4-FFF2-40B4-BE49-F238E27FC236}">
                <a16:creationId xmlns:a16="http://schemas.microsoft.com/office/drawing/2014/main" xmlns="" id="{91DF309B-DDB3-155E-016B-46061A00133C}"/>
              </a:ext>
            </a:extLst>
          </p:cNvPr>
          <p:cNvSpPr txBox="1"/>
          <p:nvPr/>
        </p:nvSpPr>
        <p:spPr>
          <a:xfrm>
            <a:off x="-1" y="703776"/>
            <a:ext cx="8892209" cy="369332"/>
          </a:xfrm>
          <a:prstGeom prst="rect">
            <a:avLst/>
          </a:prstGeom>
          <a:noFill/>
        </p:spPr>
        <p:txBody>
          <a:bodyPr wrap="square">
            <a:spAutoFit/>
          </a:bodyPr>
          <a:lstStyle/>
          <a:p>
            <a:r>
              <a:rPr lang="fr-FR" dirty="0"/>
              <a:t>L’objectif de cet </a:t>
            </a:r>
            <a:r>
              <a:rPr lang="fr-FR" dirty="0" smtClean="0"/>
              <a:t>exercice </a:t>
            </a:r>
            <a:r>
              <a:rPr lang="fr-FR" dirty="0" smtClean="0"/>
              <a:t>est </a:t>
            </a:r>
            <a:r>
              <a:rPr lang="fr-FR" dirty="0" smtClean="0"/>
              <a:t>l’étude </a:t>
            </a:r>
            <a:r>
              <a:rPr lang="fr-FR" dirty="0" smtClean="0"/>
              <a:t>du dosage du SO2 dans le vin et de l’acidité totale du vin</a:t>
            </a:r>
            <a:endParaRPr lang="fr-FR" dirty="0"/>
          </a:p>
        </p:txBody>
      </p:sp>
      <p:pic>
        <p:nvPicPr>
          <p:cNvPr id="2050" name="Picture 2"/>
          <p:cNvPicPr>
            <a:picLocks noChangeAspect="1" noChangeArrowheads="1"/>
          </p:cNvPicPr>
          <p:nvPr/>
        </p:nvPicPr>
        <p:blipFill>
          <a:blip r:embed="rId2"/>
          <a:srcRect l="23261" t="19130" r="28261" b="13565"/>
          <a:stretch>
            <a:fillRect/>
          </a:stretch>
        </p:blipFill>
        <p:spPr bwMode="auto">
          <a:xfrm>
            <a:off x="8759687" y="0"/>
            <a:ext cx="3161414" cy="274320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xmlns="" id="{98F39414-10D3-3A05-0C0F-A8EF74C3DB71}"/>
              </a:ext>
            </a:extLst>
          </p:cNvPr>
          <p:cNvSpPr txBox="1"/>
          <p:nvPr/>
        </p:nvSpPr>
        <p:spPr>
          <a:xfrm>
            <a:off x="2287234" y="1107323"/>
            <a:ext cx="5365896" cy="369332"/>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2011 Liban: L’acidité d’un vin</a:t>
            </a:r>
            <a:endParaRPr lang="fr-FR" b="1" dirty="0">
              <a:latin typeface="Comic Sans MS" panose="030F0702030302020204" pitchFamily="66" charset="0"/>
            </a:endParaRPr>
          </a:p>
        </p:txBody>
      </p:sp>
      <p:sp>
        <p:nvSpPr>
          <p:cNvPr id="6" name="ZoneTexte 5">
            <a:extLst>
              <a:ext uri="{FF2B5EF4-FFF2-40B4-BE49-F238E27FC236}">
                <a16:creationId xmlns:a16="http://schemas.microsoft.com/office/drawing/2014/main" xmlns="" id="{91DF309B-DDB3-155E-016B-46061A00133C}"/>
              </a:ext>
            </a:extLst>
          </p:cNvPr>
          <p:cNvSpPr txBox="1"/>
          <p:nvPr/>
        </p:nvSpPr>
        <p:spPr>
          <a:xfrm>
            <a:off x="5685183" y="1558541"/>
            <a:ext cx="2994991" cy="2308324"/>
          </a:xfrm>
          <a:prstGeom prst="rect">
            <a:avLst/>
          </a:prstGeom>
          <a:noFill/>
        </p:spPr>
        <p:txBody>
          <a:bodyPr wrap="square">
            <a:spAutoFit/>
          </a:bodyPr>
          <a:lstStyle/>
          <a:p>
            <a:r>
              <a:rPr lang="fr-FR" dirty="0"/>
              <a:t>L’objectif de cet </a:t>
            </a:r>
            <a:r>
              <a:rPr lang="fr-FR" dirty="0" smtClean="0"/>
              <a:t>exercice </a:t>
            </a:r>
            <a:r>
              <a:rPr lang="fr-FR" dirty="0" smtClean="0"/>
              <a:t>est </a:t>
            </a:r>
            <a:r>
              <a:rPr lang="fr-FR" dirty="0" smtClean="0"/>
              <a:t>l’étude </a:t>
            </a:r>
            <a:r>
              <a:rPr lang="fr-FR" dirty="0" smtClean="0"/>
              <a:t>de l’acidité totale et de la nomenclature de molécules (acide lactique, éthanoïque, acidité et </a:t>
            </a:r>
            <a:r>
              <a:rPr lang="fr-FR" dirty="0" err="1" smtClean="0"/>
              <a:t>pKa</a:t>
            </a:r>
            <a:r>
              <a:rPr lang="fr-FR" dirty="0" smtClean="0"/>
              <a:t> et dosage acide base pH métrique de l’acide éthanoïque</a:t>
            </a:r>
            <a:endParaRPr lang="fr-FR" dirty="0"/>
          </a:p>
        </p:txBody>
      </p:sp>
      <p:pic>
        <p:nvPicPr>
          <p:cNvPr id="2051" name="Picture 3"/>
          <p:cNvPicPr>
            <a:picLocks noChangeAspect="1" noChangeArrowheads="1"/>
          </p:cNvPicPr>
          <p:nvPr/>
        </p:nvPicPr>
        <p:blipFill>
          <a:blip r:embed="rId3"/>
          <a:srcRect l="20109" t="26217" r="19348" b="18304"/>
          <a:stretch>
            <a:fillRect/>
          </a:stretch>
        </p:blipFill>
        <p:spPr bwMode="auto">
          <a:xfrm>
            <a:off x="0" y="1510746"/>
            <a:ext cx="5622869" cy="3220279"/>
          </a:xfrm>
          <a:prstGeom prst="rect">
            <a:avLst/>
          </a:prstGeom>
          <a:noFill/>
          <a:ln w="9525">
            <a:noFill/>
            <a:miter lim="800000"/>
            <a:headEnd/>
            <a:tailEnd/>
          </a:ln>
          <a:effectLst/>
        </p:spPr>
      </p:pic>
      <p:sp>
        <p:nvSpPr>
          <p:cNvPr id="8" name="ZoneTexte 7">
            <a:extLst>
              <a:ext uri="{FF2B5EF4-FFF2-40B4-BE49-F238E27FC236}">
                <a16:creationId xmlns:a16="http://schemas.microsoft.com/office/drawing/2014/main" xmlns="" id="{98F39414-10D3-3A05-0C0F-A8EF74C3DB71}"/>
              </a:ext>
            </a:extLst>
          </p:cNvPr>
          <p:cNvSpPr txBox="1"/>
          <p:nvPr/>
        </p:nvSpPr>
        <p:spPr>
          <a:xfrm>
            <a:off x="4361198" y="3817393"/>
            <a:ext cx="6293549" cy="369332"/>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2011 Asie: Datation des vins par radioactivité</a:t>
            </a:r>
            <a:endParaRPr lang="fr-FR" b="1" dirty="0">
              <a:latin typeface="Comic Sans MS" panose="030F0702030302020204" pitchFamily="66" charset="0"/>
            </a:endParaRPr>
          </a:p>
        </p:txBody>
      </p:sp>
      <p:sp>
        <p:nvSpPr>
          <p:cNvPr id="9" name="ZoneTexte 8">
            <a:extLst>
              <a:ext uri="{FF2B5EF4-FFF2-40B4-BE49-F238E27FC236}">
                <a16:creationId xmlns:a16="http://schemas.microsoft.com/office/drawing/2014/main" xmlns="" id="{91DF309B-DDB3-155E-016B-46061A00133C}"/>
              </a:ext>
            </a:extLst>
          </p:cNvPr>
          <p:cNvSpPr txBox="1"/>
          <p:nvPr/>
        </p:nvSpPr>
        <p:spPr>
          <a:xfrm>
            <a:off x="7427843" y="4334871"/>
            <a:ext cx="2994991" cy="1477328"/>
          </a:xfrm>
          <a:prstGeom prst="rect">
            <a:avLst/>
          </a:prstGeom>
          <a:noFill/>
        </p:spPr>
        <p:txBody>
          <a:bodyPr wrap="square">
            <a:spAutoFit/>
          </a:bodyPr>
          <a:lstStyle/>
          <a:p>
            <a:r>
              <a:rPr lang="fr-FR" dirty="0"/>
              <a:t>L’objectif de cet </a:t>
            </a:r>
            <a:r>
              <a:rPr lang="fr-FR" dirty="0" smtClean="0"/>
              <a:t>exercice </a:t>
            </a:r>
            <a:r>
              <a:rPr lang="fr-FR" dirty="0" smtClean="0"/>
              <a:t>est </a:t>
            </a:r>
            <a:r>
              <a:rPr lang="fr-FR" dirty="0" smtClean="0"/>
              <a:t>l’étude </a:t>
            </a:r>
            <a:r>
              <a:rPr lang="fr-FR" dirty="0" smtClean="0"/>
              <a:t>de la production de Césium 137, et de vérifier le millésime grâce au Césium 137</a:t>
            </a:r>
            <a:endParaRPr lang="fr-FR" dirty="0"/>
          </a:p>
        </p:txBody>
      </p:sp>
      <p:pic>
        <p:nvPicPr>
          <p:cNvPr id="2052" name="Picture 4"/>
          <p:cNvPicPr>
            <a:picLocks noChangeAspect="1" noChangeArrowheads="1"/>
          </p:cNvPicPr>
          <p:nvPr/>
        </p:nvPicPr>
        <p:blipFill>
          <a:blip r:embed="rId4"/>
          <a:srcRect l="35109" t="36130" r="7935" b="43000"/>
          <a:stretch>
            <a:fillRect/>
          </a:stretch>
        </p:blipFill>
        <p:spPr bwMode="auto">
          <a:xfrm>
            <a:off x="344557" y="4850296"/>
            <a:ext cx="6944139" cy="1590261"/>
          </a:xfrm>
          <a:prstGeom prst="rect">
            <a:avLst/>
          </a:prstGeom>
          <a:noFill/>
          <a:ln w="9525">
            <a:noFill/>
            <a:miter lim="800000"/>
            <a:headEnd/>
            <a:tailEnd/>
          </a:ln>
          <a:effectLst/>
        </p:spPr>
      </p:pic>
    </p:spTree>
    <p:extLst>
      <p:ext uri="{BB962C8B-B14F-4D97-AF65-F5344CB8AC3E}">
        <p14:creationId xmlns:p14="http://schemas.microsoft.com/office/powerpoint/2010/main" xmlns="" val="389058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8F39414-10D3-3A05-0C0F-A8EF74C3DB71}"/>
              </a:ext>
            </a:extLst>
          </p:cNvPr>
          <p:cNvSpPr txBox="1"/>
          <p:nvPr/>
        </p:nvSpPr>
        <p:spPr>
          <a:xfrm>
            <a:off x="385546" y="265811"/>
            <a:ext cx="6293549" cy="369332"/>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2006 Liban: Teneur en CO2 d’un vin</a:t>
            </a:r>
            <a:endParaRPr lang="fr-FR" b="1" dirty="0">
              <a:latin typeface="Comic Sans MS" panose="030F0702030302020204" pitchFamily="66" charset="0"/>
            </a:endParaRPr>
          </a:p>
        </p:txBody>
      </p:sp>
      <p:sp>
        <p:nvSpPr>
          <p:cNvPr id="3" name="ZoneTexte 2">
            <a:extLst>
              <a:ext uri="{FF2B5EF4-FFF2-40B4-BE49-F238E27FC236}">
                <a16:creationId xmlns:a16="http://schemas.microsoft.com/office/drawing/2014/main" xmlns="" id="{91DF309B-DDB3-155E-016B-46061A00133C}"/>
              </a:ext>
            </a:extLst>
          </p:cNvPr>
          <p:cNvSpPr txBox="1"/>
          <p:nvPr/>
        </p:nvSpPr>
        <p:spPr>
          <a:xfrm>
            <a:off x="576469" y="743532"/>
            <a:ext cx="7043531" cy="923330"/>
          </a:xfrm>
          <a:prstGeom prst="rect">
            <a:avLst/>
          </a:prstGeom>
          <a:noFill/>
        </p:spPr>
        <p:txBody>
          <a:bodyPr wrap="square">
            <a:spAutoFit/>
          </a:bodyPr>
          <a:lstStyle/>
          <a:p>
            <a:r>
              <a:rPr lang="fr-FR" dirty="0"/>
              <a:t>L’objectif de cet </a:t>
            </a:r>
            <a:r>
              <a:rPr lang="fr-FR" dirty="0" smtClean="0"/>
              <a:t>exercice </a:t>
            </a:r>
            <a:r>
              <a:rPr lang="fr-FR" dirty="0" smtClean="0"/>
              <a:t>est </a:t>
            </a:r>
            <a:r>
              <a:rPr lang="fr-FR" dirty="0" smtClean="0"/>
              <a:t>l’étude </a:t>
            </a:r>
            <a:r>
              <a:rPr lang="fr-FR" dirty="0" smtClean="0"/>
              <a:t>de la quantité en dioxyde </a:t>
            </a:r>
            <a:r>
              <a:rPr lang="fr-FR" dirty="0" smtClean="0"/>
              <a:t>de carbone </a:t>
            </a:r>
            <a:r>
              <a:rPr lang="fr-FR" dirty="0" smtClean="0"/>
              <a:t>CO2, lors </a:t>
            </a:r>
            <a:r>
              <a:rPr lang="fr-FR" dirty="0" smtClean="0"/>
              <a:t>de la fermentation </a:t>
            </a:r>
            <a:r>
              <a:rPr lang="fr-FR" dirty="0" smtClean="0"/>
              <a:t>alcoolique où </a:t>
            </a:r>
            <a:r>
              <a:rPr lang="fr-FR" dirty="0" smtClean="0"/>
              <a:t>le glucose présent dans le raisin est dégradé en </a:t>
            </a:r>
            <a:r>
              <a:rPr lang="fr-FR" dirty="0" smtClean="0"/>
              <a:t>éthanol par dosage spectrophotométrique</a:t>
            </a:r>
            <a:endParaRPr lang="fr-FR" dirty="0"/>
          </a:p>
        </p:txBody>
      </p:sp>
      <p:pic>
        <p:nvPicPr>
          <p:cNvPr id="3074" name="Picture 2"/>
          <p:cNvPicPr>
            <a:picLocks noChangeAspect="1" noChangeArrowheads="1"/>
          </p:cNvPicPr>
          <p:nvPr/>
        </p:nvPicPr>
        <p:blipFill>
          <a:blip r:embed="rId2"/>
          <a:srcRect l="32391" t="19478" r="5435" b="10000"/>
          <a:stretch>
            <a:fillRect/>
          </a:stretch>
        </p:blipFill>
        <p:spPr bwMode="auto">
          <a:xfrm>
            <a:off x="7513983" y="0"/>
            <a:ext cx="4492486" cy="3184796"/>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xmlns="" id="{98F39414-10D3-3A05-0C0F-A8EF74C3DB71}"/>
              </a:ext>
            </a:extLst>
          </p:cNvPr>
          <p:cNvSpPr txBox="1"/>
          <p:nvPr/>
        </p:nvSpPr>
        <p:spPr>
          <a:xfrm>
            <a:off x="219893" y="1783185"/>
            <a:ext cx="6293549" cy="369332"/>
          </a:xfrm>
          <a:prstGeom prst="rect">
            <a:avLst/>
          </a:prstGeom>
          <a:noFill/>
        </p:spPr>
        <p:txBody>
          <a:bodyPr wrap="square">
            <a:spAutoFit/>
          </a:bodyPr>
          <a:lstStyle/>
          <a:p>
            <a:r>
              <a:rPr lang="fr-FR" b="1" dirty="0">
                <a:latin typeface="Comic Sans MS" panose="030F0702030302020204" pitchFamily="66" charset="0"/>
              </a:rPr>
              <a:t>Bac </a:t>
            </a:r>
            <a:r>
              <a:rPr lang="fr-FR" b="1" dirty="0" smtClean="0">
                <a:latin typeface="Comic Sans MS" panose="030F0702030302020204" pitchFamily="66" charset="0"/>
              </a:rPr>
              <a:t>2005 Polynésie: Fermentation dans le vin</a:t>
            </a:r>
            <a:endParaRPr lang="fr-FR" b="1" dirty="0">
              <a:latin typeface="Comic Sans MS" panose="030F0702030302020204" pitchFamily="66" charset="0"/>
            </a:endParaRPr>
          </a:p>
        </p:txBody>
      </p:sp>
      <p:sp>
        <p:nvSpPr>
          <p:cNvPr id="6" name="ZoneTexte 5">
            <a:extLst>
              <a:ext uri="{FF2B5EF4-FFF2-40B4-BE49-F238E27FC236}">
                <a16:creationId xmlns:a16="http://schemas.microsoft.com/office/drawing/2014/main" xmlns="" id="{91DF309B-DDB3-155E-016B-46061A00133C}"/>
              </a:ext>
            </a:extLst>
          </p:cNvPr>
          <p:cNvSpPr txBox="1"/>
          <p:nvPr/>
        </p:nvSpPr>
        <p:spPr>
          <a:xfrm>
            <a:off x="212034" y="5626992"/>
            <a:ext cx="11396870" cy="923330"/>
          </a:xfrm>
          <a:prstGeom prst="rect">
            <a:avLst/>
          </a:prstGeom>
          <a:noFill/>
        </p:spPr>
        <p:txBody>
          <a:bodyPr wrap="square">
            <a:spAutoFit/>
          </a:bodyPr>
          <a:lstStyle/>
          <a:p>
            <a:r>
              <a:rPr lang="fr-FR" dirty="0"/>
              <a:t>L’objectif de cet </a:t>
            </a:r>
            <a:r>
              <a:rPr lang="fr-FR" dirty="0" smtClean="0"/>
              <a:t>exercice </a:t>
            </a:r>
            <a:r>
              <a:rPr lang="fr-FR" dirty="0" smtClean="0"/>
              <a:t>est </a:t>
            </a:r>
            <a:r>
              <a:rPr lang="fr-FR" dirty="0" smtClean="0"/>
              <a:t>l’étude </a:t>
            </a:r>
            <a:r>
              <a:rPr lang="fr-FR" dirty="0" smtClean="0"/>
              <a:t>de la </a:t>
            </a:r>
            <a:r>
              <a:rPr lang="fr-FR" dirty="0" smtClean="0"/>
              <a:t>fermentation </a:t>
            </a:r>
            <a:r>
              <a:rPr lang="fr-FR" dirty="0" err="1" smtClean="0"/>
              <a:t>malolactique</a:t>
            </a:r>
            <a:r>
              <a:rPr lang="fr-FR" dirty="0" smtClean="0"/>
              <a:t> qui consiste en une transformation totale de </a:t>
            </a:r>
            <a:r>
              <a:rPr lang="fr-FR" dirty="0" smtClean="0"/>
              <a:t>l'acide malique </a:t>
            </a:r>
            <a:r>
              <a:rPr lang="fr-FR" dirty="0" smtClean="0"/>
              <a:t>présent dans le jus de raisin en acide lactique sous l'action de </a:t>
            </a:r>
            <a:r>
              <a:rPr lang="fr-FR" dirty="0" smtClean="0"/>
              <a:t>bactéries avec la détermination du degré alcoolique d’un vin suivi d’un dosage spectrophotométrique et d’une cinétique de cette fermentation .</a:t>
            </a:r>
            <a:endParaRPr lang="fr-FR" dirty="0"/>
          </a:p>
        </p:txBody>
      </p:sp>
      <p:pic>
        <p:nvPicPr>
          <p:cNvPr id="3075" name="Picture 3"/>
          <p:cNvPicPr>
            <a:picLocks noChangeAspect="1" noChangeArrowheads="1"/>
          </p:cNvPicPr>
          <p:nvPr/>
        </p:nvPicPr>
        <p:blipFill>
          <a:blip r:embed="rId3"/>
          <a:srcRect l="32065" t="11609" r="7935" b="24043"/>
          <a:stretch>
            <a:fillRect/>
          </a:stretch>
        </p:blipFill>
        <p:spPr bwMode="auto">
          <a:xfrm>
            <a:off x="0" y="2174557"/>
            <a:ext cx="4545496" cy="30468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l="33370" t="33696" r="6304" b="31000"/>
          <a:stretch>
            <a:fillRect/>
          </a:stretch>
        </p:blipFill>
        <p:spPr bwMode="auto">
          <a:xfrm>
            <a:off x="4731025" y="3547966"/>
            <a:ext cx="5335892" cy="1951686"/>
          </a:xfrm>
          <a:prstGeom prst="rect">
            <a:avLst/>
          </a:prstGeom>
          <a:noFill/>
          <a:ln w="9525">
            <a:noFill/>
            <a:miter lim="800000"/>
            <a:headEnd/>
            <a:tailEnd/>
          </a:ln>
          <a:effectLst/>
        </p:spPr>
      </p:pic>
    </p:spTree>
    <p:extLst>
      <p:ext uri="{BB962C8B-B14F-4D97-AF65-F5344CB8AC3E}">
        <p14:creationId xmlns:p14="http://schemas.microsoft.com/office/powerpoint/2010/main" xmlns="" val="189135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2"/>
            <a:extLst>
              <a:ext uri="{FF2B5EF4-FFF2-40B4-BE49-F238E27FC236}">
                <a16:creationId xmlns:a16="http://schemas.microsoft.com/office/drawing/2014/main" xmlns="" id="{E9BD9DD3-E627-ED1A-FE9B-D4A2FC4DDF05}"/>
              </a:ext>
            </a:extLst>
          </p:cNvPr>
          <p:cNvPicPr>
            <a:picLocks noChangeAspect="1"/>
          </p:cNvPicPr>
          <p:nvPr/>
        </p:nvPicPr>
        <p:blipFill>
          <a:blip r:embed="rId3"/>
          <a:stretch>
            <a:fillRect/>
          </a:stretch>
        </p:blipFill>
        <p:spPr>
          <a:xfrm>
            <a:off x="1875836" y="870439"/>
            <a:ext cx="8440328" cy="5553850"/>
          </a:xfrm>
          <a:prstGeom prst="rect">
            <a:avLst/>
          </a:prstGeom>
        </p:spPr>
      </p:pic>
    </p:spTree>
    <p:extLst>
      <p:ext uri="{BB962C8B-B14F-4D97-AF65-F5344CB8AC3E}">
        <p14:creationId xmlns:p14="http://schemas.microsoft.com/office/powerpoint/2010/main" xmlns="" val="7789313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593</Words>
  <Application>Microsoft Office PowerPoint</Application>
  <PresentationFormat>Personnalisé</PresentationFormat>
  <Paragraphs>39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Fargeix Phi</dc:creator>
  <cp:lastModifiedBy>Utilisateur Windows</cp:lastModifiedBy>
  <cp:revision>10</cp:revision>
  <dcterms:created xsi:type="dcterms:W3CDTF">2025-06-05T04:42:10Z</dcterms:created>
  <dcterms:modified xsi:type="dcterms:W3CDTF">2025-06-05T12:18:50Z</dcterms:modified>
</cp:coreProperties>
</file>