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84" r:id="rId1"/>
  </p:sldMasterIdLst>
  <p:sldIdLst>
    <p:sldId id="275" r:id="rId2"/>
    <p:sldId id="264" r:id="rId3"/>
    <p:sldId id="257" r:id="rId4"/>
    <p:sldId id="276" r:id="rId5"/>
    <p:sldId id="258" r:id="rId6"/>
    <p:sldId id="263" r:id="rId7"/>
    <p:sldId id="259" r:id="rId8"/>
    <p:sldId id="260" r:id="rId9"/>
    <p:sldId id="261" r:id="rId10"/>
    <p:sldId id="262" r:id="rId11"/>
    <p:sldId id="266" r:id="rId12"/>
    <p:sldId id="267" r:id="rId13"/>
    <p:sldId id="265" r:id="rId14"/>
    <p:sldId id="268" r:id="rId15"/>
    <p:sldId id="273" r:id="rId16"/>
    <p:sldId id="279" r:id="rId17"/>
    <p:sldId id="269" r:id="rId18"/>
    <p:sldId id="271" r:id="rId19"/>
    <p:sldId id="277" r:id="rId20"/>
    <p:sldId id="270" r:id="rId21"/>
    <p:sldId id="278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3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826AAE-CD5F-4497-8B20-6B7CC8DA6638}" type="datetimeFigureOut">
              <a:rPr lang="he-IL" smtClean="0"/>
              <a:t>כ'/כסלו/תשע"ו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AFB835-2BE0-488E-91CC-2CDD62D9E70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www.weizmann.ac.il/G-CHEM/center/animationsindex/Reactions/bonding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b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twww.weizmann.ac.il/G-CHEM/center/animationsindex/animations/solutionSalt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586847" cy="28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43808" y="4365104"/>
            <a:ext cx="3313355" cy="148569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>
                <a:solidFill>
                  <a:schemeClr val="tx2"/>
                </a:solidFill>
              </a:rPr>
              <a:t>ד"ר מירה קיפניס</a:t>
            </a:r>
            <a:br>
              <a:rPr lang="he-IL" sz="2400" b="1" dirty="0" smtClean="0">
                <a:solidFill>
                  <a:schemeClr val="tx2"/>
                </a:solidFill>
              </a:rPr>
            </a:br>
            <a:r>
              <a:rPr lang="he-IL" sz="2400" b="1" dirty="0" smtClean="0">
                <a:solidFill>
                  <a:schemeClr val="tx2"/>
                </a:solidFill>
              </a:rPr>
              <a:t>ד"ר מרסל </a:t>
            </a:r>
            <a:r>
              <a:rPr lang="he-IL" sz="2400" b="1" dirty="0" err="1" smtClean="0">
                <a:solidFill>
                  <a:schemeClr val="tx2"/>
                </a:solidFill>
              </a:rPr>
              <a:t>פרייליך</a:t>
            </a:r>
            <a:r>
              <a:rPr lang="he-IL" sz="2400" b="1" dirty="0" smtClean="0">
                <a:solidFill>
                  <a:schemeClr val="tx2"/>
                </a:solidFill>
              </a:rPr>
              <a:t/>
            </a:r>
            <a:br>
              <a:rPr lang="he-IL" sz="2400" b="1" dirty="0" smtClean="0">
                <a:solidFill>
                  <a:schemeClr val="tx2"/>
                </a:solidFill>
              </a:rPr>
            </a:br>
            <a:r>
              <a:rPr lang="he-IL" sz="2400" b="1" dirty="0" smtClean="0">
                <a:solidFill>
                  <a:schemeClr val="tx2"/>
                </a:solidFill>
              </a:rPr>
              <a:t>ד"ר זהבה שרץ</a:t>
            </a:r>
            <a:endParaRPr lang="he-IL" sz="2400" b="1" dirty="0">
              <a:solidFill>
                <a:schemeClr val="tx2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187624" y="4744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e-IL" sz="7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הקשר הכימי</a:t>
            </a:r>
            <a:endParaRPr lang="he-IL" sz="72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70" y="12476"/>
            <a:ext cx="476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קשר שיתופי (</a:t>
            </a:r>
            <a:r>
              <a:rPr lang="he-IL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קוולנטי</a:t>
            </a:r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)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המולקולה הפשוטה ביותר בה יש קשר שיתופי:</a:t>
            </a:r>
          </a:p>
          <a:p>
            <a:pPr marL="0" indent="0">
              <a:buNone/>
            </a:pPr>
            <a:r>
              <a:rPr lang="he-IL" sz="3200" dirty="0" smtClean="0"/>
              <a:t>מולקולת המימן, 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he-IL" sz="3200" baseline="-25000" dirty="0" smtClean="0"/>
              <a:t>      </a:t>
            </a:r>
          </a:p>
          <a:p>
            <a:pPr marL="0" indent="0">
              <a:buNone/>
            </a:pPr>
            <a:r>
              <a:rPr lang="he-IL" sz="3200" dirty="0" smtClean="0"/>
              <a:t>אטום המימן:</a:t>
            </a:r>
          </a:p>
          <a:p>
            <a:pPr marL="0" indent="0">
              <a:buNone/>
            </a:pPr>
            <a:r>
              <a:rPr lang="he-IL" sz="3200" dirty="0"/>
              <a:t> </a:t>
            </a:r>
            <a:r>
              <a:rPr lang="he-IL" sz="3200" dirty="0" smtClean="0"/>
              <a:t>            </a:t>
            </a:r>
            <a:endParaRPr lang="he-I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2717422" cy="13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4591322"/>
            <a:ext cx="5765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או: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14" y="3861047"/>
            <a:ext cx="1804417" cy="17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979" y="5846119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88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71721"/>
            <a:ext cx="8229600" cy="1123528"/>
          </a:xfrm>
        </p:spPr>
        <p:txBody>
          <a:bodyPr>
            <a:normAutofit/>
          </a:bodyPr>
          <a:lstStyle/>
          <a:p>
            <a:r>
              <a:rPr lang="he-IL" alt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ייצוג שני אטומי מימן נפרדים</a:t>
            </a:r>
            <a:endParaRPr lang="en-US" altLang="he-I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90221" y="1450876"/>
            <a:ext cx="6196405" cy="36038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e-IL" altLang="he-IL" sz="3200" dirty="0"/>
              <a:t>א. לכל אטום גרעין </a:t>
            </a:r>
            <a:r>
              <a:rPr lang="he-IL" altLang="he-IL" sz="3200" dirty="0" smtClean="0"/>
              <a:t>ואלקטרון</a:t>
            </a:r>
          </a:p>
          <a:p>
            <a:pPr>
              <a:buFontTx/>
              <a:buNone/>
            </a:pPr>
            <a:endParaRPr lang="he-IL" altLang="he-IL" sz="3200" dirty="0"/>
          </a:p>
          <a:p>
            <a:pPr>
              <a:buFontTx/>
              <a:buNone/>
            </a:pPr>
            <a:r>
              <a:rPr lang="he-IL" altLang="he-IL" sz="3200" dirty="0"/>
              <a:t>ב. האלקטרון מיוצג כמסלול </a:t>
            </a:r>
            <a:r>
              <a:rPr lang="he-IL" altLang="he-IL" sz="3200" dirty="0" smtClean="0"/>
              <a:t>מעגלי</a:t>
            </a:r>
          </a:p>
          <a:p>
            <a:pPr>
              <a:buFontTx/>
              <a:buNone/>
            </a:pPr>
            <a:endParaRPr lang="he-IL" altLang="he-IL" sz="3200" dirty="0"/>
          </a:p>
          <a:p>
            <a:pPr>
              <a:buFontTx/>
              <a:buNone/>
            </a:pPr>
            <a:r>
              <a:rPr lang="he-IL" altLang="he-IL" sz="3200" dirty="0" smtClean="0"/>
              <a:t>ג. האלקטרון </a:t>
            </a:r>
            <a:r>
              <a:rPr lang="he-IL" altLang="he-IL" sz="3200" dirty="0"/>
              <a:t>מיוצג כענן אלקטרוני</a:t>
            </a:r>
            <a:endParaRPr lang="en-US" altLang="he-IL" sz="3200" dirty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053255" y="1412776"/>
            <a:ext cx="76200" cy="76200"/>
          </a:xfrm>
          <a:prstGeom prst="ellipse">
            <a:avLst/>
          </a:prstGeom>
          <a:solidFill>
            <a:srgbClr val="D9212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510863" y="176048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242849" y="1412776"/>
            <a:ext cx="76200" cy="76200"/>
          </a:xfrm>
          <a:prstGeom prst="ellipse">
            <a:avLst/>
          </a:prstGeom>
          <a:solidFill>
            <a:srgbClr val="D9212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2180896" y="2961290"/>
            <a:ext cx="762000" cy="762000"/>
            <a:chOff x="1632" y="2064"/>
            <a:chExt cx="480" cy="480"/>
          </a:xfrm>
        </p:grpSpPr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1632" y="206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9212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824" y="22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2790496" y="176048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861849" y="2961290"/>
            <a:ext cx="762000" cy="762000"/>
            <a:chOff x="1632" y="2064"/>
            <a:chExt cx="480" cy="480"/>
          </a:xfrm>
        </p:grpSpPr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1632" y="206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9212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1824" y="22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68" y="4396578"/>
            <a:ext cx="1533858" cy="14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96" y="4431258"/>
            <a:ext cx="1533858" cy="14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564" y="5919471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37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alt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כוחות משיכה וכוחות דחייה בין שני אטומי מימן</a:t>
            </a:r>
            <a:endParaRPr lang="en-US" altLang="he-I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e-IL" altLang="he-IL"/>
              <a:t>בין שני הגרעינים: כוחות דחייה</a:t>
            </a:r>
          </a:p>
          <a:p>
            <a:r>
              <a:rPr lang="he-IL" altLang="he-IL"/>
              <a:t>בין שני האלקטרונים – כוחות דחייה</a:t>
            </a:r>
          </a:p>
          <a:p>
            <a:r>
              <a:rPr lang="he-IL" altLang="he-IL"/>
              <a:t>בין כל גרעין לשני האלקטרונים – כוחות משיכה</a:t>
            </a:r>
            <a:endParaRPr lang="en-US" altLang="he-IL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7056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629400" y="4191000"/>
            <a:ext cx="76200" cy="76200"/>
          </a:xfrm>
          <a:prstGeom prst="ellipse">
            <a:avLst/>
          </a:prstGeom>
          <a:solidFill>
            <a:srgbClr val="D9212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514600" y="4038600"/>
            <a:ext cx="76200" cy="76200"/>
          </a:xfrm>
          <a:prstGeom prst="ellipse">
            <a:avLst/>
          </a:prstGeom>
          <a:solidFill>
            <a:srgbClr val="D9212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7010400" y="4114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2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10800000">
            <a:off x="1524000" y="4038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2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0866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2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10800000">
            <a:off x="1447800" y="5257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21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1045545">
            <a:off x="2743200" y="4343400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9627654">
            <a:off x="4572000" y="4495800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768239">
            <a:off x="4648200" y="4953000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-815533">
            <a:off x="2667000" y="5029200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086600" y="4267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כוחות דחייה</a:t>
            </a:r>
            <a:endParaRPr lang="en-US" altLang="he-IL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934200" y="5410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כוחות דחייה</a:t>
            </a:r>
            <a:endParaRPr lang="en-US" altLang="he-IL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5486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כוחות דחייה</a:t>
            </a:r>
            <a:endParaRPr lang="en-US" altLang="he-IL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295400" y="4267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כוחות דחייה</a:t>
            </a:r>
            <a:endParaRPr lang="en-US" altLang="he-IL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810000" y="4114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כוחות משיכה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070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האטומים מתקרבים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sz="3600" dirty="0" smtClean="0"/>
              <a:t>כששני אטומי המימן מתקרבים זה לזה, כוחות המשיכה בין האלקטרונים לגרעינים גדלים</a:t>
            </a:r>
          </a:p>
          <a:p>
            <a:r>
              <a:rPr lang="he-IL" sz="3600" dirty="0" smtClean="0"/>
              <a:t>גם כוחות הדחייה בין שני הגרעינים גדלים.</a:t>
            </a:r>
          </a:p>
          <a:p>
            <a:r>
              <a:rPr lang="he-IL" sz="3600" dirty="0" smtClean="0"/>
              <a:t>האטומים ימשיכו להתקרב כל עוד כוחות המשיכה החשמליים גדולים מכוחות הדחייה.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1932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955" y="404664"/>
            <a:ext cx="8229600" cy="979512"/>
          </a:xfrm>
        </p:spPr>
        <p:txBody>
          <a:bodyPr>
            <a:normAutofit/>
          </a:bodyPr>
          <a:lstStyle/>
          <a:p>
            <a:r>
              <a:rPr lang="he-IL" altLang="he-IL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קשר </a:t>
            </a:r>
            <a:r>
              <a:rPr lang="he-IL" altLang="he-IL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שיתופי </a:t>
            </a:r>
            <a:r>
              <a:rPr lang="he-IL" alt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(</a:t>
            </a:r>
            <a:r>
              <a:rPr lang="he-IL" altLang="he-IL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קוולנטי</a:t>
            </a:r>
            <a:r>
              <a:rPr lang="he-IL" alt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)</a:t>
            </a:r>
            <a:endParaRPr lang="en-US" altLang="he-I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06185"/>
            <a:ext cx="6840760" cy="4389646"/>
          </a:xfrm>
        </p:spPr>
        <p:txBody>
          <a:bodyPr>
            <a:normAutofit/>
          </a:bodyPr>
          <a:lstStyle/>
          <a:p>
            <a:r>
              <a:rPr lang="he-IL" altLang="he-IL" sz="2800" dirty="0" smtClean="0"/>
              <a:t>התקרבות האטומים תיעצר כאשר כוחות הדחייה החשמליים משתווים לכוחות המשיכה החשמליים.</a:t>
            </a:r>
            <a:endParaRPr lang="he-IL" altLang="he-IL" sz="2800" dirty="0"/>
          </a:p>
          <a:p>
            <a:r>
              <a:rPr lang="he-IL" altLang="he-IL" sz="2800" dirty="0" smtClean="0"/>
              <a:t>בסוף תהליך ההתקרבות נוצרת מולקולת מימן </a:t>
            </a:r>
            <a:r>
              <a:rPr lang="en-US" altLang="he-IL" sz="2800" dirty="0" smtClean="0"/>
              <a:t>H</a:t>
            </a:r>
            <a:r>
              <a:rPr lang="en-US" altLang="he-IL" sz="2800" baseline="-25000" dirty="0" smtClean="0"/>
              <a:t>2</a:t>
            </a:r>
            <a:endParaRPr lang="he-IL" altLang="he-IL" sz="2800" baseline="-25000" dirty="0"/>
          </a:p>
          <a:p>
            <a:pPr>
              <a:buFontTx/>
              <a:buNone/>
            </a:pPr>
            <a:endParaRPr lang="en-US" altLang="he-IL" sz="32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6105090" cy="199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74430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08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286733"/>
            <a:ext cx="30243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תרכובות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74178" y="1398910"/>
            <a:ext cx="115212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יוניות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87845" y="1398910"/>
            <a:ext cx="194421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800" dirty="0" smtClean="0"/>
              <a:t>מולקולריות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04186" y="2512197"/>
            <a:ext cx="28442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יונים חיוביים ויונים שליליים במבנה ענק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07825" y="2512197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מולקולות קטנות או מולקולות ענק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5932" y="865027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יכולות להיות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214" y="2032497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בנויות מ....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729" y="2050043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בנויות מ....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2190" y="3645022"/>
            <a:ext cx="20882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היונים קשורים ב....</a:t>
            </a:r>
            <a:endParaRPr lang="he-IL" sz="1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768" y="3521912"/>
            <a:ext cx="2336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האטומים במולקולות קשורים ב....</a:t>
            </a:r>
            <a:endParaRPr lang="he-IL" sz="1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8686" y="4793272"/>
            <a:ext cx="2574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קיימת משיכה חשמלית בין....</a:t>
            </a:r>
            <a:endParaRPr lang="he-IL" sz="1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684" y="4793271"/>
            <a:ext cx="2574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קיימת משיכה חשמלית בין....</a:t>
            </a:r>
            <a:endParaRPr lang="he-IL" sz="1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9517" y="4106687"/>
            <a:ext cx="14401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קשר יוני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83568" y="4127247"/>
            <a:ext cx="340554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קשר שיתופי (</a:t>
            </a:r>
            <a:r>
              <a:rPr lang="he-IL" sz="2800" dirty="0" err="1" smtClean="0"/>
              <a:t>קוולנטי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6252" y="5661248"/>
            <a:ext cx="21581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יונים חיוביים לבין יונים שליליים</a:t>
            </a:r>
            <a:endParaRPr lang="he-IL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568" y="5476581"/>
            <a:ext cx="34055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אלקטרונים משותפים לבין גרעיני האטומים המשתתפים בקשר</a:t>
            </a:r>
            <a:endParaRPr lang="he-IL" sz="24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5508104" y="865027"/>
            <a:ext cx="909082" cy="533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>
            <a:off x="2674447" y="809953"/>
            <a:ext cx="857614" cy="588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>
            <a:off x="6750242" y="1957221"/>
            <a:ext cx="0" cy="554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7" idx="2"/>
            <a:endCxn id="9" idx="0"/>
          </p:cNvCxnSpPr>
          <p:nvPr/>
        </p:nvCxnSpPr>
        <p:spPr>
          <a:xfrm>
            <a:off x="2559953" y="1922130"/>
            <a:ext cx="0" cy="590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endCxn id="3" idx="0"/>
          </p:cNvCxnSpPr>
          <p:nvPr/>
        </p:nvCxnSpPr>
        <p:spPr>
          <a:xfrm flipH="1">
            <a:off x="6729616" y="3343194"/>
            <a:ext cx="20626" cy="763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/>
          <p:nvPr/>
        </p:nvCxnSpPr>
        <p:spPr>
          <a:xfrm>
            <a:off x="2674447" y="3343194"/>
            <a:ext cx="0" cy="763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/>
          <p:nvPr/>
        </p:nvCxnSpPr>
        <p:spPr>
          <a:xfrm>
            <a:off x="6729616" y="4650467"/>
            <a:ext cx="0" cy="1010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/>
          <p:nvPr/>
        </p:nvCxnSpPr>
        <p:spPr>
          <a:xfrm>
            <a:off x="2674447" y="4694739"/>
            <a:ext cx="0" cy="781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האם התרכובת שתיווצר היא יונית או מולקולרית?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stwww.weizmann.ac.il/G-CHEM/center/animationsindex/Reactions/bonding1.html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אם היסודות המרכיבים את תרכובת הם כולם אל מתכתיים – התרכובת תהיה בדרך כלל מולקולרית.</a:t>
            </a:r>
          </a:p>
          <a:p>
            <a:r>
              <a:rPr lang="he-IL" dirty="0" smtClean="0"/>
              <a:t>אם התרכובת מורכבת מיסודות מתכתיים ואל-מתכתיים – היא תהיה יונית.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34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מה קובע את הרכב המולקולות</a:t>
            </a:r>
            <a:r>
              <a:rPr lang="he-IL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5" y="1988840"/>
            <a:ext cx="225899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00" y="3750180"/>
            <a:ext cx="1245666" cy="13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80629"/>
            <a:ext cx="1800199" cy="14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88840"/>
            <a:ext cx="155144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1393921" cy="13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5847563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7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4525963"/>
          </a:xfrm>
        </p:spPr>
        <p:txBody>
          <a:bodyPr>
            <a:noAutofit/>
          </a:bodyPr>
          <a:lstStyle/>
          <a:p>
            <a:r>
              <a:rPr lang="he-IL" dirty="0" smtClean="0"/>
              <a:t>יש קשר בין מספר האלקטרונים החיצוניים של האטום ליכולת הקישור שלו.</a:t>
            </a:r>
          </a:p>
          <a:p>
            <a:r>
              <a:rPr lang="he-IL" dirty="0" smtClean="0"/>
              <a:t>אלקטרונים חיצוניים:</a:t>
            </a:r>
            <a:r>
              <a:rPr lang="en-US" dirty="0" smtClean="0"/>
              <a:t> </a:t>
            </a:r>
            <a:r>
              <a:rPr lang="he-IL" dirty="0" smtClean="0"/>
              <a:t>האלקטרונים המרוחקים ביותר מהגרעין. אלקטרונים אלה (או חלק מהם) נוטלים חלק ביצירת הקשר הכימי.</a:t>
            </a:r>
          </a:p>
          <a:p>
            <a:r>
              <a:rPr lang="he-IL" dirty="0" smtClean="0"/>
              <a:t>יש קשר בין מספר האלקטרונים החיצוניים לבין מיקום היסוד בטבלת היסודות: מספר האלקטרונים החיצוניים באטומים של יסוד </a:t>
            </a:r>
            <a:r>
              <a:rPr lang="he-IL" dirty="0" err="1" smtClean="0"/>
              <a:t>מסויים</a:t>
            </a:r>
            <a:r>
              <a:rPr lang="he-IL" dirty="0" smtClean="0"/>
              <a:t> זהה למספר הטור אליו משתייך היסוד.</a:t>
            </a:r>
          </a:p>
          <a:p>
            <a:r>
              <a:rPr lang="he-IL" dirty="0" smtClean="0"/>
              <a:t>מכאן: יש קשר בין יכולת הקישור של האטום לבין מיקומו בטבלת היסודות.</a:t>
            </a:r>
          </a:p>
        </p:txBody>
      </p:sp>
      <p:sp>
        <p:nvSpPr>
          <p:cNvPr id="6" name="מלבן 5"/>
          <p:cNvSpPr/>
          <p:nvPr/>
        </p:nvSpPr>
        <p:spPr>
          <a:xfrm>
            <a:off x="3178255" y="5291916"/>
            <a:ext cx="254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http://www.ptable.com</a:t>
            </a:r>
            <a:r>
              <a:rPr lang="en-US" dirty="0"/>
              <a:t>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88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2"/>
          <a:stretch>
            <a:fillRect/>
          </a:stretch>
        </p:blipFill>
        <p:spPr bwMode="auto">
          <a:xfrm>
            <a:off x="1475656" y="1484784"/>
            <a:ext cx="6192688" cy="457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202485"/>
          </a:xfrm>
        </p:spPr>
        <p:txBody>
          <a:bodyPr/>
          <a:lstStyle/>
          <a:p>
            <a:r>
              <a:rPr lang="he-I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טבלת היסודות</a:t>
            </a:r>
            <a:endParaRPr lang="he-I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579121"/>
            <a:ext cx="302433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תרכובות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132856"/>
            <a:ext cx="165618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יוניות</a:t>
            </a:r>
            <a:endParaRPr lang="he-I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132856"/>
            <a:ext cx="19442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 smtClean="0"/>
              <a:t>מולקולריות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573016"/>
            <a:ext cx="29523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יונים חיוביים ויונים שליליים(מבנה ענק)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725416"/>
            <a:ext cx="18722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מולקולות קטנות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725416"/>
            <a:ext cx="18722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מולקולות גדולות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1552798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יכולות להיות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996952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בנויות מ....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676" y="3040497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בנויות מ....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5004048" y="1163896"/>
            <a:ext cx="1152128" cy="968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2843808" y="1163896"/>
            <a:ext cx="1080120" cy="968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6" idx="2"/>
          </p:cNvCxnSpPr>
          <p:nvPr/>
        </p:nvCxnSpPr>
        <p:spPr>
          <a:xfrm>
            <a:off x="6480212" y="2717631"/>
            <a:ext cx="216024" cy="85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3131840" y="2717631"/>
            <a:ext cx="1080120" cy="1007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endCxn id="10" idx="0"/>
          </p:cNvCxnSpPr>
          <p:nvPr/>
        </p:nvCxnSpPr>
        <p:spPr>
          <a:xfrm flipH="1">
            <a:off x="1763688" y="2717631"/>
            <a:ext cx="936104" cy="1007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6140" y="5301208"/>
            <a:ext cx="1296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נתרן כלורי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5301208"/>
            <a:ext cx="17281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מים, סוכר, פחמן דו-חמצני</a:t>
            </a:r>
            <a:endParaRPr lang="he-IL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5301208"/>
            <a:ext cx="16561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ניילון, טפלון, עמילן</a:t>
            </a:r>
            <a:endParaRPr lang="he-I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96236" y="4679523"/>
            <a:ext cx="1260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כמו....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606" y="4791566"/>
            <a:ext cx="1260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כמו....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890" y="4799657"/>
            <a:ext cx="1260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כמו.....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31" name="מחבר חץ ישר 30"/>
          <p:cNvCxnSpPr/>
          <p:nvPr/>
        </p:nvCxnSpPr>
        <p:spPr>
          <a:xfrm>
            <a:off x="7020272" y="4527123"/>
            <a:ext cx="0" cy="774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3923928" y="4679523"/>
            <a:ext cx="0" cy="621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1547664" y="4679523"/>
            <a:ext cx="0" cy="621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3139" y="404664"/>
            <a:ext cx="6965245" cy="1202485"/>
          </a:xfrm>
        </p:spPr>
        <p:txBody>
          <a:bodyPr>
            <a:noAutofit/>
          </a:bodyPr>
          <a:lstStyle/>
          <a:p>
            <a:r>
              <a:rPr lang="he-IL" sz="2400" dirty="0" smtClean="0">
                <a:cs typeface="+mn-cs"/>
              </a:rPr>
              <a:t>יכולת הקישור – מספר הקשרים השיתופיים שאטום מסוגל ליצור עם אטומים אחרים</a:t>
            </a:r>
            <a:endParaRPr lang="he-IL" sz="2400" dirty="0">
              <a:cs typeface="+mn-cs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03034"/>
              </p:ext>
            </p:extLst>
          </p:nvPr>
        </p:nvGraphicFramePr>
        <p:xfrm>
          <a:off x="2843808" y="1556792"/>
          <a:ext cx="3686564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29878"/>
                <a:gridCol w="1956686"/>
              </a:tblGrid>
              <a:tr h="154816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סוג האטום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יכולת הקישור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כלור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ברום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פלואור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חמצן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גפרית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חנקן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זרחן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פחמן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צורן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he-I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יכולת קישור – בהתאם לטור</a:t>
            </a:r>
            <a:endParaRPr lang="he-I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1" y="1505321"/>
            <a:ext cx="5872578" cy="43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763688" y="1700808"/>
            <a:ext cx="5760640" cy="3024336"/>
            <a:chOff x="1763688" y="1700808"/>
            <a:chExt cx="5760640" cy="3024336"/>
          </a:xfrm>
        </p:grpSpPr>
        <p:sp>
          <p:nvSpPr>
            <p:cNvPr id="6" name="Rectangle 5"/>
            <p:cNvSpPr/>
            <p:nvPr/>
          </p:nvSpPr>
          <p:spPr>
            <a:xfrm>
              <a:off x="1763688" y="1700808"/>
              <a:ext cx="288032" cy="302433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0112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11349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2586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3823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05060" y="2132856"/>
              <a:ext cx="288032" cy="2592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6296" y="1700808"/>
              <a:ext cx="288032" cy="302433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7960" y="1272743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852329" y="140531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5492289" y="1420345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6833052" y="142181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2383217" y="1614797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186015" y="1436845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6530618" y="1407083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6174111" y="1407815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3</a:t>
            </a:r>
            <a:endParaRPr lang="he-IL" dirty="0"/>
          </a:p>
        </p:txBody>
      </p:sp>
      <p:cxnSp>
        <p:nvCxnSpPr>
          <p:cNvPr id="22" name="מחבר חץ ישר 21"/>
          <p:cNvCxnSpPr>
            <a:endCxn id="14" idx="0"/>
          </p:cNvCxnSpPr>
          <p:nvPr/>
        </p:nvCxnSpPr>
        <p:spPr>
          <a:xfrm flipH="1">
            <a:off x="7380312" y="1482691"/>
            <a:ext cx="307668" cy="218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7049076" y="1700808"/>
            <a:ext cx="0" cy="283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6717839" y="1702994"/>
            <a:ext cx="0" cy="283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6400469" y="1728867"/>
            <a:ext cx="0" cy="283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>
            <a:off x="6055365" y="1722287"/>
            <a:ext cx="0" cy="283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>
            <a:off x="5724128" y="1746481"/>
            <a:ext cx="0" cy="283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2195735" y="1844654"/>
            <a:ext cx="367501" cy="220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>
            <a:stCxn id="19" idx="3"/>
          </p:cNvCxnSpPr>
          <p:nvPr/>
        </p:nvCxnSpPr>
        <p:spPr>
          <a:xfrm>
            <a:off x="1546055" y="1621511"/>
            <a:ext cx="217633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נוסחאות מבנה של מולקולות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נוסחת מבנה של מולקולה מייצגת את מבנה המולקולה: את סוג האטומים ואת הקשרים השיתופיים (</a:t>
            </a:r>
            <a:r>
              <a:rPr lang="he-IL" dirty="0" err="1" smtClean="0"/>
              <a:t>קוולנטים</a:t>
            </a:r>
            <a:r>
              <a:rPr lang="he-IL" dirty="0" smtClean="0"/>
              <a:t>) ביניהם.</a:t>
            </a:r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02482"/>
            <a:ext cx="1620088" cy="16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8057"/>
            <a:ext cx="1512168" cy="13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19" y="4489977"/>
            <a:ext cx="1158999" cy="13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01" y="3643555"/>
            <a:ext cx="1661529" cy="159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ציין מיקום של כותרת תחתונה 4"/>
          <p:cNvSpPr txBox="1">
            <a:spLocks/>
          </p:cNvSpPr>
          <p:nvPr/>
        </p:nvSpPr>
        <p:spPr>
          <a:xfrm>
            <a:off x="2824193" y="6452298"/>
            <a:ext cx="4896544" cy="305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62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נוסחת ייצוג אלקטרונית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03812"/>
          </a:xfrm>
        </p:spPr>
        <p:txBody>
          <a:bodyPr/>
          <a:lstStyle/>
          <a:p>
            <a:r>
              <a:rPr lang="he-IL" b="1" dirty="0"/>
              <a:t>נוסחת ייצוג אלקטרונית </a:t>
            </a:r>
            <a:r>
              <a:rPr lang="he-IL" dirty="0"/>
              <a:t>מציגה את סמל האטום ואת מספר האלקטרונים החיצוניים שלו.</a:t>
            </a:r>
          </a:p>
        </p:txBody>
      </p:sp>
      <p:sp>
        <p:nvSpPr>
          <p:cNvPr id="4" name="TextBox 3"/>
          <p:cNvSpPr txBox="1"/>
          <p:nvPr/>
        </p:nvSpPr>
        <p:spPr>
          <a:xfrm rot="20179019">
            <a:off x="447839" y="937069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128963"/>
            <a:ext cx="8811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15" y="3284983"/>
            <a:ext cx="833041" cy="8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4" y="3128963"/>
            <a:ext cx="86646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40744"/>
            <a:ext cx="864096" cy="8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29" y="4941168"/>
            <a:ext cx="888183" cy="8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נוסחת ייצוג אלקטרונית של מולקולות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מכילה את האטומים המרכיבים את המולקולה ואת האלקטרונים החיצוניים שלהם.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 rot="20179019">
            <a:off x="447839" y="937069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3540435"/>
            <a:ext cx="1391209" cy="114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08" y="4149080"/>
            <a:ext cx="13592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58" y="4005064"/>
            <a:ext cx="142815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כלל האוקטט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813799"/>
          </a:xfrm>
        </p:spPr>
        <p:txBody>
          <a:bodyPr/>
          <a:lstStyle/>
          <a:p>
            <a:r>
              <a:rPr lang="he-IL" dirty="0" smtClean="0"/>
              <a:t>כלל האוקטט קובע כי בדרך כלל, אטומים הקשורים בקשר שיתופי (</a:t>
            </a:r>
            <a:r>
              <a:rPr lang="he-IL" dirty="0" err="1" smtClean="0"/>
              <a:t>קוולנטי</a:t>
            </a:r>
            <a:r>
              <a:rPr lang="he-IL" dirty="0" smtClean="0"/>
              <a:t>) </a:t>
            </a:r>
            <a:r>
              <a:rPr lang="he-IL" dirty="0"/>
              <a:t>הם בעלי שמונה </a:t>
            </a:r>
            <a:r>
              <a:rPr lang="he-IL" dirty="0" smtClean="0"/>
              <a:t>אלקטרונים חיצוניים (למעט </a:t>
            </a:r>
            <a:r>
              <a:rPr lang="he-IL" dirty="0"/>
              <a:t>אטום </a:t>
            </a:r>
            <a:r>
              <a:rPr lang="he-IL" dirty="0" smtClean="0"/>
              <a:t>המימן).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 rot="20179019">
            <a:off x="447839" y="937069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53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קשר </a:t>
            </a:r>
            <a:r>
              <a:rPr lang="he-IL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קוולנטי</a:t>
            </a:r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 כפול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כדי להגיע למצב של שמונה אלקטרונים חיצוניים ("כלל האוקטט") שני אטומי חמצן משתפים ביניהם שני זוגות של אלקטרונים ויוצרים </a:t>
            </a:r>
            <a:r>
              <a:rPr lang="he-IL" b="1" dirty="0" smtClean="0"/>
              <a:t>קשר </a:t>
            </a:r>
            <a:r>
              <a:rPr lang="he-IL" b="1" dirty="0" err="1" smtClean="0"/>
              <a:t>קוולנטי</a:t>
            </a:r>
            <a:r>
              <a:rPr lang="he-IL" b="1" dirty="0" smtClean="0"/>
              <a:t> כפול.</a:t>
            </a:r>
          </a:p>
          <a:p>
            <a:endParaRPr lang="he-IL" b="1" dirty="0"/>
          </a:p>
          <a:p>
            <a:r>
              <a:rPr lang="he-IL" dirty="0" smtClean="0"/>
              <a:t>נוסחת ייצוג אלקטרונית של מולקולת חמצן היא:</a:t>
            </a:r>
          </a:p>
          <a:p>
            <a:pPr marL="0" indent="0">
              <a:buNone/>
            </a:pP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 rot="20179019">
            <a:off x="591855" y="1153092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99" y="4653136"/>
            <a:ext cx="172440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7519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e-IL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איזה קשר מתקיים במולקולת החנקן 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N2 ?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לחנקן </a:t>
            </a:r>
            <a:r>
              <a:rPr lang="he-IL" dirty="0"/>
              <a:t>חמישה אלקטרונים חיצוניים והוא בעל יכולת קישור 3. </a:t>
            </a:r>
            <a:endParaRPr lang="he-IL" dirty="0" smtClean="0"/>
          </a:p>
          <a:p>
            <a:r>
              <a:rPr lang="he-IL" dirty="0" smtClean="0"/>
              <a:t>מכאן </a:t>
            </a:r>
            <a:r>
              <a:rPr lang="he-IL" dirty="0" err="1" smtClean="0"/>
              <a:t>שלפי"כלל</a:t>
            </a:r>
            <a:r>
              <a:rPr lang="he-IL" dirty="0" smtClean="0"/>
              <a:t> </a:t>
            </a:r>
            <a:r>
              <a:rPr lang="he-IL" dirty="0"/>
              <a:t>האוקטט", כל אחד מאטומי חנקן ישתף </a:t>
            </a:r>
            <a:r>
              <a:rPr lang="he-IL" b="1" dirty="0"/>
              <a:t>שלושה אלקטרונים</a:t>
            </a:r>
            <a:r>
              <a:rPr lang="he-IL" dirty="0"/>
              <a:t>, כך שייווצר </a:t>
            </a:r>
            <a:r>
              <a:rPr lang="he-IL" b="1" dirty="0"/>
              <a:t>קשר </a:t>
            </a:r>
            <a:r>
              <a:rPr lang="he-IL" b="1" dirty="0" err="1"/>
              <a:t>קוולנטי</a:t>
            </a:r>
            <a:r>
              <a:rPr lang="he-IL" b="1" dirty="0"/>
              <a:t> משולש</a:t>
            </a:r>
            <a:r>
              <a:rPr lang="he-IL" dirty="0"/>
              <a:t>. כך </a:t>
            </a:r>
            <a:r>
              <a:rPr lang="he-IL" dirty="0" smtClean="0"/>
              <a:t>נוצרה מולקולה </a:t>
            </a:r>
            <a:r>
              <a:rPr lang="he-IL" dirty="0"/>
              <a:t>דו-אטומית של חנקן. </a:t>
            </a:r>
            <a:endParaRPr lang="he-IL" dirty="0" smtClean="0"/>
          </a:p>
          <a:p>
            <a:r>
              <a:rPr lang="he-IL" dirty="0" smtClean="0"/>
              <a:t>נוסחת </a:t>
            </a:r>
            <a:r>
              <a:rPr lang="he-IL" dirty="0"/>
              <a:t>ייצוג אלקטרונית של מולקולת חנקן היא: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8771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179019">
            <a:off x="591854" y="1945180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05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קיימות גם תרכובות מולקולריות עם קשר </a:t>
            </a:r>
            <a:r>
              <a:rPr lang="he-IL" dirty="0" err="1"/>
              <a:t>קוולנטי</a:t>
            </a:r>
            <a:r>
              <a:rPr lang="he-IL" dirty="0"/>
              <a:t> כפול או משולש.</a:t>
            </a:r>
          </a:p>
        </p:txBody>
      </p:sp>
      <p:sp>
        <p:nvSpPr>
          <p:cNvPr id="5" name="TextBox 4"/>
          <p:cNvSpPr txBox="1"/>
          <p:nvPr/>
        </p:nvSpPr>
        <p:spPr>
          <a:xfrm rot="20179019">
            <a:off x="591855" y="1153092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6544"/>
            <a:ext cx="1579612" cy="8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61" y="3796662"/>
            <a:ext cx="1797077" cy="8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1688708" cy="9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6"/>
            <a:ext cx="2052588" cy="8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7664" y="1340768"/>
            <a:ext cx="6196405" cy="3603812"/>
          </a:xfrm>
        </p:spPr>
        <p:txBody>
          <a:bodyPr>
            <a:noAutofit/>
          </a:bodyPr>
          <a:lstStyle/>
          <a:p>
            <a:r>
              <a:rPr lang="he-I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קשר </a:t>
            </a:r>
            <a:r>
              <a:rPr lang="he-IL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קוולנטי</a:t>
            </a:r>
            <a:r>
              <a:rPr lang="he-I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 כפול </a:t>
            </a:r>
            <a:r>
              <a:rPr lang="he-IL" sz="3200" dirty="0"/>
              <a:t>נוצר משיתוף של שני זוגות אלקטרונים. כלומר, כל אטום משתף שני אלקטרונים </a:t>
            </a:r>
            <a:r>
              <a:rPr lang="he-IL" sz="3200" dirty="0" smtClean="0"/>
              <a:t>לקשר הכימי</a:t>
            </a:r>
            <a:r>
              <a:rPr lang="he-IL" sz="3200" dirty="0"/>
              <a:t>.</a:t>
            </a:r>
          </a:p>
          <a:p>
            <a:r>
              <a:rPr lang="he-I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קשר </a:t>
            </a:r>
            <a:r>
              <a:rPr lang="he-IL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קוולנטי</a:t>
            </a:r>
            <a:r>
              <a:rPr lang="he-I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 משולש </a:t>
            </a:r>
            <a:r>
              <a:rPr lang="he-IL" sz="3200" dirty="0"/>
              <a:t>נוצר משיתוף של שלושה זוגות אלקטרונים. כלומר, כל אטום משתף שלושה </a:t>
            </a:r>
            <a:r>
              <a:rPr lang="he-IL" sz="3200" dirty="0" smtClean="0"/>
              <a:t>אלקטרונים לקשר </a:t>
            </a:r>
            <a:r>
              <a:rPr lang="he-IL" sz="3200" dirty="0"/>
              <a:t>הכימי.</a:t>
            </a:r>
          </a:p>
        </p:txBody>
      </p:sp>
      <p:sp>
        <p:nvSpPr>
          <p:cNvPr id="4" name="TextBox 3"/>
          <p:cNvSpPr txBox="1"/>
          <p:nvPr/>
        </p:nvSpPr>
        <p:spPr>
          <a:xfrm rot="20179019">
            <a:off x="591855" y="1153092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הרחבה והעמקה</a:t>
            </a:r>
            <a:endParaRPr lang="he-IL" sz="20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97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196752"/>
            <a:ext cx="7056784" cy="30138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הקשר הכימי </a:t>
            </a:r>
            <a:r>
              <a:rPr lang="he-IL" sz="4400" dirty="0" smtClean="0"/>
              <a:t>הוא תוצאה של משיכה חשמלית בין החלקיקים המרכיבים חומרים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4709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652" y="1340768"/>
            <a:ext cx="731974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נעסוק בשני סוגים של קשרים כימיים:</a:t>
            </a:r>
          </a:p>
          <a:p>
            <a:endParaRPr lang="he-IL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dirty="0" smtClean="0"/>
              <a:t>קשר יוני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dirty="0" smtClean="0"/>
              <a:t>קשר שיתופי (</a:t>
            </a:r>
            <a:r>
              <a:rPr lang="he-IL" sz="4400" dirty="0" err="1" smtClean="0"/>
              <a:t>קוולנטי</a:t>
            </a:r>
            <a:r>
              <a:rPr lang="he-IL" sz="4400" dirty="0" smtClean="0"/>
              <a:t>)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9057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קשר יוני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יון הוא חלקיק טעון במטען חשמלי.</a:t>
            </a:r>
          </a:p>
          <a:p>
            <a:r>
              <a:rPr lang="he-IL" sz="3200" dirty="0" smtClean="0"/>
              <a:t>יון חיובי: נוצר כאשר אטום מאבד אלקטרונים ולכן מספר הפרוטונים גדול ממספר האלקטרונים.</a:t>
            </a:r>
          </a:p>
          <a:p>
            <a:pPr marL="0" indent="0">
              <a:buNone/>
            </a:pPr>
            <a:r>
              <a:rPr lang="he-IL" sz="3200" dirty="0"/>
              <a:t> </a:t>
            </a:r>
            <a:r>
              <a:rPr lang="he-IL" sz="3200" dirty="0" smtClean="0"/>
              <a:t>למשל ביון </a:t>
            </a:r>
            <a:r>
              <a:rPr lang="en-US" sz="3200" dirty="0" smtClean="0"/>
              <a:t>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</a:t>
            </a:r>
            <a:r>
              <a:rPr lang="he-IL" sz="3200" dirty="0" smtClean="0"/>
              <a:t> יש 11 פרוטונים ו- 10 אלקטרונים.</a:t>
            </a:r>
          </a:p>
        </p:txBody>
      </p:sp>
    </p:spTree>
    <p:extLst>
      <p:ext uri="{BB962C8B-B14F-4D97-AF65-F5344CB8AC3E}">
        <p14:creationId xmlns:p14="http://schemas.microsoft.com/office/powerpoint/2010/main" val="36961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6" y="1124744"/>
            <a:ext cx="6552728" cy="4525963"/>
          </a:xfrm>
        </p:spPr>
        <p:txBody>
          <a:bodyPr>
            <a:normAutofit/>
          </a:bodyPr>
          <a:lstStyle/>
          <a:p>
            <a:r>
              <a:rPr lang="he-IL" sz="3200" dirty="0"/>
              <a:t>יון שלילי: נוצר כאשר אטום לוקח אלקטרונים ולכן מספר האלקטרונים בו גדול ממספר הפרוטונים.</a:t>
            </a:r>
          </a:p>
          <a:p>
            <a:pPr marL="0" indent="0">
              <a:buNone/>
            </a:pPr>
            <a:r>
              <a:rPr lang="he-IL" sz="3200" dirty="0"/>
              <a:t>למשל ביון </a:t>
            </a:r>
            <a:r>
              <a:rPr lang="en-US" sz="3200" dirty="0"/>
              <a:t>F</a:t>
            </a:r>
            <a:r>
              <a:rPr lang="en-US" sz="3200" baseline="30000" dirty="0"/>
              <a:t>-</a:t>
            </a:r>
            <a:r>
              <a:rPr lang="he-IL" sz="3200" dirty="0"/>
              <a:t> יש 9 פרוטונים ו-10 אלקטרונים.</a:t>
            </a:r>
          </a:p>
        </p:txBody>
      </p:sp>
    </p:spTree>
    <p:extLst>
      <p:ext uri="{BB962C8B-B14F-4D97-AF65-F5344CB8AC3E}">
        <p14:creationId xmlns:p14="http://schemas.microsoft.com/office/powerpoint/2010/main" val="2442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0" y="2204864"/>
            <a:ext cx="6127074" cy="37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311" y="33265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קשר יוני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3371" y="1290464"/>
            <a:ext cx="7128792" cy="18288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הוא הקשר הכימי שנוצר כתוצאה ממשיכה חשמלית חזקה הקיימת בין יונים חיוביים ושליליים בתרכובת היונית.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78272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45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תכונות של חומרים יוניים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כל התרכובות היוניות הן מוצקות בטמפרטורת החדר.</a:t>
            </a:r>
          </a:p>
          <a:p>
            <a:r>
              <a:rPr lang="he-IL" sz="3600" dirty="0" smtClean="0"/>
              <a:t>טמפרטורת ההיתוך של רוב התרכובות היוניות גבוהה.</a:t>
            </a:r>
          </a:p>
          <a:p>
            <a:r>
              <a:rPr lang="he-IL" sz="3600" dirty="0" smtClean="0"/>
              <a:t>התרכובות היוניות המוצקות אינן מוליכות חשמל.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1146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חומר יוני מותך וחומר יוני מומס במים מוליכים חשמל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 smtClean="0"/>
              <a:t>היתוך נתרן כלורי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המסת נתרן כלורי במים</a:t>
            </a:r>
            <a:endParaRPr lang="he-IL" dirty="0"/>
          </a:p>
        </p:txBody>
      </p:sp>
      <p:pic>
        <p:nvPicPr>
          <p:cNvPr id="10" name="מציין מיקום תוכן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06464"/>
            <a:ext cx="4041775" cy="3173801"/>
          </a:xfrm>
        </p:spPr>
      </p:pic>
      <p:pic>
        <p:nvPicPr>
          <p:cNvPr id="9" name="מציין מיקום תוכן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82" y="2132856"/>
            <a:ext cx="3990975" cy="2724150"/>
          </a:xfrm>
        </p:spPr>
      </p:pic>
      <p:sp>
        <p:nvSpPr>
          <p:cNvPr id="11" name="TextBox 10"/>
          <p:cNvSpPr txBox="1"/>
          <p:nvPr/>
        </p:nvSpPr>
        <p:spPr>
          <a:xfrm>
            <a:off x="1259632" y="5513464"/>
            <a:ext cx="69127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http://stwww.weizmann.ac.il/G-CHEM/center/animationsindex/animations/solutionSalt.swf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62" y="5311521"/>
            <a:ext cx="820891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האיור לקוח מהספר "חוקרים חומרי חיים", שער "כימיה בסביבת חיים", ד"ר מרסל </a:t>
            </a:r>
            <a:r>
              <a:rPr lang="he-IL" sz="1100" dirty="0" err="1"/>
              <a:t>פרייליך</a:t>
            </a:r>
            <a:r>
              <a:rPr lang="he-IL" sz="1100" dirty="0"/>
              <a:t> וד"ר זהבה שרץ, </a:t>
            </a:r>
            <a:r>
              <a:rPr lang="he-IL" sz="1100" dirty="0" err="1"/>
              <a:t>מטמו"ן</a:t>
            </a:r>
            <a:r>
              <a:rPr lang="he-IL" sz="1100" dirty="0"/>
              <a:t> חדש, מכון ויצמן למדע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21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4171</TotalTime>
  <Words>967</Words>
  <Application>Microsoft Office PowerPoint</Application>
  <PresentationFormat>‫הצגה על המסך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0" baseType="lpstr">
      <vt:lpstr>נעץ</vt:lpstr>
      <vt:lpstr>ד"ר מירה קיפניס ד"ר מרסל פרייליך ד"ר זהבה שרץ</vt:lpstr>
      <vt:lpstr>מצגת של PowerPoint</vt:lpstr>
      <vt:lpstr>מצגת של PowerPoint</vt:lpstr>
      <vt:lpstr>מצגת של PowerPoint</vt:lpstr>
      <vt:lpstr>קשר יוני</vt:lpstr>
      <vt:lpstr>מצגת של PowerPoint</vt:lpstr>
      <vt:lpstr>קשר יוני</vt:lpstr>
      <vt:lpstr>תכונות של חומרים יוניים</vt:lpstr>
      <vt:lpstr>חומר יוני מותך וחומר יוני מומס במים מוליכים חשמל</vt:lpstr>
      <vt:lpstr>קשר שיתופי (קוולנטי)</vt:lpstr>
      <vt:lpstr>ייצוג שני אטומי מימן נפרדים</vt:lpstr>
      <vt:lpstr>כוחות משיכה וכוחות דחייה בין שני אטומי מימן</vt:lpstr>
      <vt:lpstr>האטומים מתקרבים</vt:lpstr>
      <vt:lpstr>קשר שיתופי (קוולנטי)</vt:lpstr>
      <vt:lpstr>מצגת של PowerPoint</vt:lpstr>
      <vt:lpstr>האם התרכובת שתיווצר היא יונית או מולקולרית?</vt:lpstr>
      <vt:lpstr>מה קובע את הרכב המולקולות?</vt:lpstr>
      <vt:lpstr>מצגת של PowerPoint</vt:lpstr>
      <vt:lpstr>טבלת היסודות</vt:lpstr>
      <vt:lpstr>יכולת הקישור – מספר הקשרים השיתופיים שאטום מסוגל ליצור עם אטומים אחרים</vt:lpstr>
      <vt:lpstr>יכולת קישור – בהתאם לטור</vt:lpstr>
      <vt:lpstr>נוסחאות מבנה של מולקולות</vt:lpstr>
      <vt:lpstr>נוסחת ייצוג אלקטרונית</vt:lpstr>
      <vt:lpstr>נוסחת ייצוג אלקטרונית של מולקולות</vt:lpstr>
      <vt:lpstr>כלל האוקטט</vt:lpstr>
      <vt:lpstr>קשר קוולנטי כפול</vt:lpstr>
      <vt:lpstr>איזה קשר מתקיים במולקולת החנקן N2 ?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הקשר הכימי</dc:title>
  <dc:creator>Mira</dc:creator>
  <cp:lastModifiedBy>Mira</cp:lastModifiedBy>
  <cp:revision>28</cp:revision>
  <dcterms:created xsi:type="dcterms:W3CDTF">2015-08-20T14:50:30Z</dcterms:created>
  <dcterms:modified xsi:type="dcterms:W3CDTF">2015-12-02T17:00:10Z</dcterms:modified>
</cp:coreProperties>
</file>