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5" r:id="rId6"/>
    <p:sldId id="266" r:id="rId7"/>
    <p:sldId id="267" r:id="rId8"/>
    <p:sldId id="268" r:id="rId9"/>
    <p:sldId id="269" r:id="rId10"/>
    <p:sldId id="270" r:id="rId11"/>
    <p:sldId id="272" r:id="rId12"/>
    <p:sldId id="273" r:id="rId13"/>
  </p:sldIdLst>
  <p:sldSz cx="18288000" cy="10287000"/>
  <p:notesSz cx="6858000" cy="9144000"/>
  <p:embeddedFontLst>
    <p:embeddedFont>
      <p:font typeface="Poppins 1" panose="020B0604020202020204" charset="0"/>
      <p:regular r:id="rId14"/>
    </p:embeddedFont>
    <p:embeddedFont>
      <p:font typeface="Poppins 1 Bold" panose="020B0604020202020204" charset="0"/>
      <p:regular r:id="rId15"/>
    </p:embeddedFont>
    <p:embeddedFont>
      <p:font typeface="Poppins 1 Medium Italics" panose="020B0604020202020204" charset="0"/>
      <p:regular r:id="rId16"/>
    </p:embeddedFont>
    <p:embeddedFont>
      <p:font typeface="Poppins 1 Ultra-Bold" panose="020B0604020202020204" charset="0"/>
      <p:regular r:id="rId17"/>
    </p:embeddedFont>
    <p:embeddedFont>
      <p:font typeface="Poppins 2" panose="020B0604020202020204" charset="0"/>
      <p:regular r:id="rId18"/>
    </p:embeddedFont>
    <p:embeddedFont>
      <p:font typeface="Poppins 2 Bold" panose="020B0604020202020204" charset="0"/>
      <p:regular r:id="rId19"/>
    </p:embeddedFont>
    <p:embeddedFont>
      <p:font typeface="Poppins ExtraBold" panose="00000900000000000000" pitchFamily="2" charset="0"/>
      <p:regular r:id="rId20"/>
      <p:bold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35" d="100"/>
          <a:sy n="35" d="100"/>
        </p:scale>
        <p:origin x="1180" y="1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Relationship Id="rId27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eryl Plant" userId="a80a78e2-5c61-41e5-aaff-5e992a729c10" providerId="ADAL" clId="{793F821D-AE31-4685-9116-71ED2288A04A}"/>
    <pc:docChg chg="custSel delSld modSld">
      <pc:chgData name="Cheryl Plant" userId="a80a78e2-5c61-41e5-aaff-5e992a729c10" providerId="ADAL" clId="{793F821D-AE31-4685-9116-71ED2288A04A}" dt="2025-03-26T13:22:06.144" v="180" actId="20577"/>
      <pc:docMkLst>
        <pc:docMk/>
      </pc:docMkLst>
      <pc:sldChg chg="modSp mod">
        <pc:chgData name="Cheryl Plant" userId="a80a78e2-5c61-41e5-aaff-5e992a729c10" providerId="ADAL" clId="{793F821D-AE31-4685-9116-71ED2288A04A}" dt="2025-03-26T13:19:49.715" v="95" actId="20577"/>
        <pc:sldMkLst>
          <pc:docMk/>
          <pc:sldMk cId="0" sldId="256"/>
        </pc:sldMkLst>
        <pc:spChg chg="mod">
          <ac:chgData name="Cheryl Plant" userId="a80a78e2-5c61-41e5-aaff-5e992a729c10" providerId="ADAL" clId="{793F821D-AE31-4685-9116-71ED2288A04A}" dt="2025-03-26T13:19:49.715" v="95" actId="20577"/>
          <ac:spMkLst>
            <pc:docMk/>
            <pc:sldMk cId="0" sldId="256"/>
            <ac:spMk id="5" creationId="{00000000-0000-0000-0000-000000000000}"/>
          </ac:spMkLst>
        </pc:spChg>
      </pc:sldChg>
      <pc:sldChg chg="del">
        <pc:chgData name="Cheryl Plant" userId="a80a78e2-5c61-41e5-aaff-5e992a729c10" providerId="ADAL" clId="{793F821D-AE31-4685-9116-71ED2288A04A}" dt="2025-03-26T13:19:54.042" v="96" actId="2696"/>
        <pc:sldMkLst>
          <pc:docMk/>
          <pc:sldMk cId="0" sldId="257"/>
        </pc:sldMkLst>
      </pc:sldChg>
      <pc:sldChg chg="del">
        <pc:chgData name="Cheryl Plant" userId="a80a78e2-5c61-41e5-aaff-5e992a729c10" providerId="ADAL" clId="{793F821D-AE31-4685-9116-71ED2288A04A}" dt="2025-03-26T13:20:05.232" v="98" actId="47"/>
        <pc:sldMkLst>
          <pc:docMk/>
          <pc:sldMk cId="0" sldId="261"/>
        </pc:sldMkLst>
      </pc:sldChg>
      <pc:sldChg chg="del">
        <pc:chgData name="Cheryl Plant" userId="a80a78e2-5c61-41e5-aaff-5e992a729c10" providerId="ADAL" clId="{793F821D-AE31-4685-9116-71ED2288A04A}" dt="2025-03-26T13:20:07.222" v="99" actId="47"/>
        <pc:sldMkLst>
          <pc:docMk/>
          <pc:sldMk cId="0" sldId="262"/>
        </pc:sldMkLst>
      </pc:sldChg>
      <pc:sldChg chg="del">
        <pc:chgData name="Cheryl Plant" userId="a80a78e2-5c61-41e5-aaff-5e992a729c10" providerId="ADAL" clId="{793F821D-AE31-4685-9116-71ED2288A04A}" dt="2025-03-26T13:20:10.949" v="100" actId="47"/>
        <pc:sldMkLst>
          <pc:docMk/>
          <pc:sldMk cId="0" sldId="263"/>
        </pc:sldMkLst>
      </pc:sldChg>
      <pc:sldChg chg="del">
        <pc:chgData name="Cheryl Plant" userId="a80a78e2-5c61-41e5-aaff-5e992a729c10" providerId="ADAL" clId="{793F821D-AE31-4685-9116-71ED2288A04A}" dt="2025-03-26T13:20:13.268" v="101" actId="47"/>
        <pc:sldMkLst>
          <pc:docMk/>
          <pc:sldMk cId="0" sldId="264"/>
        </pc:sldMkLst>
      </pc:sldChg>
      <pc:sldChg chg="modSp mod">
        <pc:chgData name="Cheryl Plant" userId="a80a78e2-5c61-41e5-aaff-5e992a729c10" providerId="ADAL" clId="{793F821D-AE31-4685-9116-71ED2288A04A}" dt="2025-03-26T13:22:06.144" v="180" actId="20577"/>
        <pc:sldMkLst>
          <pc:docMk/>
          <pc:sldMk cId="0" sldId="270"/>
        </pc:sldMkLst>
        <pc:spChg chg="mod">
          <ac:chgData name="Cheryl Plant" userId="a80a78e2-5c61-41e5-aaff-5e992a729c10" providerId="ADAL" clId="{793F821D-AE31-4685-9116-71ED2288A04A}" dt="2025-03-26T13:22:06.144" v="180" actId="20577"/>
          <ac:spMkLst>
            <pc:docMk/>
            <pc:sldMk cId="0" sldId="270"/>
            <ac:spMk id="3" creationId="{00000000-0000-0000-0000-000000000000}"/>
          </ac:spMkLst>
        </pc:spChg>
        <pc:spChg chg="mod">
          <ac:chgData name="Cheryl Plant" userId="a80a78e2-5c61-41e5-aaff-5e992a729c10" providerId="ADAL" clId="{793F821D-AE31-4685-9116-71ED2288A04A}" dt="2025-03-26T13:20:49.479" v="104" actId="20577"/>
          <ac:spMkLst>
            <pc:docMk/>
            <pc:sldMk cId="0" sldId="270"/>
            <ac:spMk id="4" creationId="{00000000-0000-0000-0000-000000000000}"/>
          </ac:spMkLst>
        </pc:spChg>
        <pc:spChg chg="mod">
          <ac:chgData name="Cheryl Plant" userId="a80a78e2-5c61-41e5-aaff-5e992a729c10" providerId="ADAL" clId="{793F821D-AE31-4685-9116-71ED2288A04A}" dt="2025-03-26T13:21:16.447" v="163" actId="1076"/>
          <ac:spMkLst>
            <pc:docMk/>
            <pc:sldMk cId="0" sldId="270"/>
            <ac:spMk id="5" creationId="{00000000-0000-0000-0000-000000000000}"/>
          </ac:spMkLst>
        </pc:spChg>
      </pc:sldChg>
      <pc:sldChg chg="del">
        <pc:chgData name="Cheryl Plant" userId="a80a78e2-5c61-41e5-aaff-5e992a729c10" providerId="ADAL" clId="{793F821D-AE31-4685-9116-71ED2288A04A}" dt="2025-03-26T13:20:44.201" v="102" actId="47"/>
        <pc:sldMkLst>
          <pc:docMk/>
          <pc:sldMk cId="0" sldId="271"/>
        </pc:sldMkLst>
      </pc:sldChg>
      <pc:sldChg chg="del">
        <pc:chgData name="Cheryl Plant" userId="a80a78e2-5c61-41e5-aaff-5e992a729c10" providerId="ADAL" clId="{793F821D-AE31-4685-9116-71ED2288A04A}" dt="2025-03-26T13:20:03.270" v="97" actId="47"/>
        <pc:sldMkLst>
          <pc:docMk/>
          <pc:sldMk cId="786496682" sldId="274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svg"/><Relationship Id="rId3" Type="http://schemas.openxmlformats.org/officeDocument/2006/relationships/image" Target="../media/image5.png"/><Relationship Id="rId7" Type="http://schemas.openxmlformats.org/officeDocument/2006/relationships/image" Target="../media/image19.svg"/><Relationship Id="rId12" Type="http://schemas.openxmlformats.org/officeDocument/2006/relationships/image" Target="../media/image2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hyperlink" Target="https://seeitbeit.lifelonglearningandskills.org/home" TargetMode="External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svg"/><Relationship Id="rId1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2625291" y="7968024"/>
            <a:ext cx="4313131" cy="1953811"/>
          </a:xfrm>
          <a:custGeom>
            <a:avLst/>
            <a:gdLst/>
            <a:ahLst/>
            <a:cxnLst/>
            <a:rect l="l" t="t" r="r" b="b"/>
            <a:pathLst>
              <a:path w="4313131" h="1953811">
                <a:moveTo>
                  <a:pt x="0" y="0"/>
                </a:moveTo>
                <a:lnTo>
                  <a:pt x="4313131" y="0"/>
                </a:lnTo>
                <a:lnTo>
                  <a:pt x="4313131" y="1953812"/>
                </a:lnTo>
                <a:lnTo>
                  <a:pt x="0" y="195381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12172680" y="431401"/>
            <a:ext cx="5750608" cy="2238078"/>
          </a:xfrm>
          <a:custGeom>
            <a:avLst/>
            <a:gdLst/>
            <a:ahLst/>
            <a:cxnLst/>
            <a:rect l="l" t="t" r="r" b="b"/>
            <a:pathLst>
              <a:path w="5750608" h="2238078">
                <a:moveTo>
                  <a:pt x="0" y="0"/>
                </a:moveTo>
                <a:lnTo>
                  <a:pt x="5750608" y="0"/>
                </a:lnTo>
                <a:lnTo>
                  <a:pt x="5750608" y="2238079"/>
                </a:lnTo>
                <a:lnTo>
                  <a:pt x="0" y="223807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78552" b="-78391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TextBox 5"/>
          <p:cNvSpPr txBox="1"/>
          <p:nvPr/>
        </p:nvSpPr>
        <p:spPr>
          <a:xfrm>
            <a:off x="3206316" y="4413544"/>
            <a:ext cx="13697654" cy="4253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61"/>
              </a:lnSpc>
            </a:pPr>
            <a:r>
              <a:rPr lang="en-US" sz="5972" dirty="0">
                <a:solidFill>
                  <a:srgbClr val="405E60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Intro to See It Be It &amp; Sector Safari</a:t>
            </a:r>
          </a:p>
          <a:p>
            <a:pPr algn="ctr">
              <a:lnSpc>
                <a:spcPts val="8361"/>
              </a:lnSpc>
            </a:pPr>
            <a:endParaRPr lang="en-US" sz="5972" dirty="0">
              <a:solidFill>
                <a:srgbClr val="405E60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  <a:p>
            <a:pPr algn="ctr">
              <a:lnSpc>
                <a:spcPts val="8361"/>
              </a:lnSpc>
            </a:pPr>
            <a:r>
              <a:rPr lang="en-US" sz="5972" dirty="0">
                <a:solidFill>
                  <a:srgbClr val="405E60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Cheryl Plant &amp;</a:t>
            </a:r>
          </a:p>
          <a:p>
            <a:pPr algn="ctr">
              <a:lnSpc>
                <a:spcPts val="8361"/>
              </a:lnSpc>
            </a:pPr>
            <a:r>
              <a:rPr lang="en-US" sz="5972" dirty="0">
                <a:solidFill>
                  <a:srgbClr val="405E60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Amy Cooke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TextBox 3"/>
          <p:cNvSpPr txBox="1"/>
          <p:nvPr/>
        </p:nvSpPr>
        <p:spPr>
          <a:xfrm>
            <a:off x="1676400" y="556003"/>
            <a:ext cx="13182946" cy="20108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958"/>
              </a:lnSpc>
              <a:spcBef>
                <a:spcPct val="0"/>
              </a:spcBef>
            </a:pPr>
            <a:r>
              <a:rPr lang="en-US" sz="6000" dirty="0">
                <a:solidFill>
                  <a:srgbClr val="2D5F5E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How to get involved </a:t>
            </a:r>
            <a:r>
              <a:rPr lang="en-US" sz="6000">
                <a:solidFill>
                  <a:srgbClr val="2D5F5E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in Sector Safari</a:t>
            </a:r>
            <a:endParaRPr lang="en-US" sz="5684" b="1" dirty="0">
              <a:solidFill>
                <a:srgbClr val="000000"/>
              </a:solidFill>
              <a:latin typeface="Poppins 2 Bold"/>
              <a:ea typeface="Poppins 2 Bold"/>
              <a:cs typeface="Poppins 2 Bold"/>
              <a:sym typeface="Poppins 2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43182" y="2583214"/>
            <a:ext cx="15539818" cy="59718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035612" lvl="1" indent="-517806" algn="l">
              <a:lnSpc>
                <a:spcPts val="6715"/>
              </a:lnSpc>
              <a:buFont typeface="Arial"/>
              <a:buChar char="•"/>
            </a:pPr>
            <a:r>
              <a:rPr lang="en-US" sz="4796" dirty="0">
                <a:solidFill>
                  <a:srgbClr val="000000"/>
                </a:solidFill>
                <a:latin typeface="Poppins 2"/>
                <a:ea typeface="Poppins 2"/>
                <a:cs typeface="Poppins 2"/>
                <a:sym typeface="Poppins 2"/>
              </a:rPr>
              <a:t>Employer information form</a:t>
            </a:r>
          </a:p>
          <a:p>
            <a:pPr marL="517806" lvl="1" algn="l">
              <a:lnSpc>
                <a:spcPts val="6715"/>
              </a:lnSpc>
            </a:pPr>
            <a:endParaRPr lang="en-US" sz="4796" dirty="0">
              <a:solidFill>
                <a:srgbClr val="000000"/>
              </a:solidFill>
              <a:latin typeface="Poppins 2"/>
              <a:ea typeface="Poppins 2"/>
              <a:cs typeface="Poppins 2"/>
              <a:sym typeface="Poppins 2"/>
            </a:endParaRPr>
          </a:p>
          <a:p>
            <a:pPr marL="1035612" lvl="1" indent="-517806" algn="l">
              <a:lnSpc>
                <a:spcPts val="6715"/>
              </a:lnSpc>
              <a:buFont typeface="Arial"/>
              <a:buChar char="•"/>
            </a:pPr>
            <a:r>
              <a:rPr lang="en-US" sz="4796" dirty="0">
                <a:solidFill>
                  <a:srgbClr val="000000"/>
                </a:solidFill>
                <a:latin typeface="Poppins 2"/>
                <a:ea typeface="Poppins 2"/>
                <a:cs typeface="Poppins 2"/>
                <a:sym typeface="Poppins 2"/>
              </a:rPr>
              <a:t>Fill in your job and employer profiles and we will add you to the map!</a:t>
            </a:r>
          </a:p>
          <a:p>
            <a:pPr marL="1035612" lvl="1" indent="-517806" algn="l">
              <a:lnSpc>
                <a:spcPts val="6715"/>
              </a:lnSpc>
              <a:buFont typeface="Arial"/>
              <a:buChar char="•"/>
            </a:pPr>
            <a:endParaRPr lang="en-US" sz="4796" dirty="0">
              <a:solidFill>
                <a:srgbClr val="000000"/>
              </a:solidFill>
              <a:latin typeface="Poppins 2"/>
              <a:ea typeface="Poppins 2"/>
              <a:cs typeface="Poppins 2"/>
              <a:sym typeface="Poppins 2"/>
            </a:endParaRPr>
          </a:p>
          <a:p>
            <a:pPr marL="1035612" lvl="1" indent="-517806" algn="l">
              <a:lnSpc>
                <a:spcPts val="6715"/>
              </a:lnSpc>
              <a:buFont typeface="Arial"/>
              <a:buChar char="•"/>
            </a:pPr>
            <a:endParaRPr lang="en-US" sz="4796" dirty="0">
              <a:solidFill>
                <a:srgbClr val="000000"/>
              </a:solidFill>
              <a:latin typeface="Poppins 2"/>
              <a:ea typeface="Poppins 2"/>
              <a:cs typeface="Poppins 2"/>
              <a:sym typeface="Poppins 2"/>
            </a:endParaRPr>
          </a:p>
          <a:p>
            <a:pPr algn="l">
              <a:lnSpc>
                <a:spcPts val="6715"/>
              </a:lnSpc>
              <a:spcBef>
                <a:spcPct val="0"/>
              </a:spcBef>
            </a:pPr>
            <a:endParaRPr lang="en-US" sz="4796" dirty="0">
              <a:solidFill>
                <a:srgbClr val="000000"/>
              </a:solidFill>
              <a:latin typeface="Poppins 2"/>
              <a:ea typeface="Poppins 2"/>
              <a:cs typeface="Poppins 2"/>
              <a:sym typeface="Poppins 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295400" y="7277100"/>
            <a:ext cx="11574181" cy="10365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39"/>
              </a:lnSpc>
              <a:spcBef>
                <a:spcPct val="0"/>
              </a:spcBef>
            </a:pPr>
            <a:r>
              <a:rPr lang="en-US" sz="6099" b="1" dirty="0">
                <a:solidFill>
                  <a:srgbClr val="000000"/>
                </a:solidFill>
                <a:latin typeface="Poppins 2 Bold"/>
                <a:ea typeface="Poppins 2 Bold"/>
                <a:cs typeface="Poppins 2 Bold"/>
                <a:sym typeface="Poppins 2 Bold"/>
              </a:rPr>
              <a:t>seeitbeit@sheffield.gov.uk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12898810" y="454691"/>
            <a:ext cx="4888171" cy="2306548"/>
            <a:chOff x="0" y="0"/>
            <a:chExt cx="6517561" cy="3075397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347350"/>
              <a:ext cx="6379707" cy="2728048"/>
              <a:chOff x="0" y="0"/>
              <a:chExt cx="1260189" cy="538874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1260189" cy="538874"/>
              </a:xfrm>
              <a:custGeom>
                <a:avLst/>
                <a:gdLst/>
                <a:ahLst/>
                <a:cxnLst/>
                <a:rect l="l" t="t" r="r" b="b"/>
                <a:pathLst>
                  <a:path w="1260189" h="538874">
                    <a:moveTo>
                      <a:pt x="0" y="0"/>
                    </a:moveTo>
                    <a:lnTo>
                      <a:pt x="1260189" y="0"/>
                    </a:lnTo>
                    <a:lnTo>
                      <a:pt x="1260189" y="538874"/>
                    </a:lnTo>
                    <a:lnTo>
                      <a:pt x="0" y="538874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66675"/>
                <a:ext cx="1260189" cy="60554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sp>
          <p:nvSpPr>
            <p:cNvPr id="7" name="Freeform 7"/>
            <p:cNvSpPr/>
            <p:nvPr/>
          </p:nvSpPr>
          <p:spPr>
            <a:xfrm>
              <a:off x="2446817" y="0"/>
              <a:ext cx="4070744" cy="1336423"/>
            </a:xfrm>
            <a:custGeom>
              <a:avLst/>
              <a:gdLst/>
              <a:ahLst/>
              <a:cxnLst/>
              <a:rect l="l" t="t" r="r" b="b"/>
              <a:pathLst>
                <a:path w="4070744" h="1336423">
                  <a:moveTo>
                    <a:pt x="0" y="0"/>
                  </a:moveTo>
                  <a:lnTo>
                    <a:pt x="4070744" y="0"/>
                  </a:lnTo>
                  <a:lnTo>
                    <a:pt x="4070744" y="1336423"/>
                  </a:lnTo>
                  <a:lnTo>
                    <a:pt x="0" y="13364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103890" b="-100709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831009" y="2761239"/>
            <a:ext cx="4461479" cy="3582082"/>
            <a:chOff x="0" y="0"/>
            <a:chExt cx="7467600" cy="599567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7467600" cy="4513580"/>
            </a:xfrm>
            <a:custGeom>
              <a:avLst/>
              <a:gdLst/>
              <a:ahLst/>
              <a:cxnLst/>
              <a:rect l="l" t="t" r="r" b="b"/>
              <a:pathLst>
                <a:path w="7467600" h="4513580">
                  <a:moveTo>
                    <a:pt x="7127240" y="0"/>
                  </a:moveTo>
                  <a:lnTo>
                    <a:pt x="340360" y="0"/>
                  </a:lnTo>
                  <a:cubicBezTo>
                    <a:pt x="152400" y="0"/>
                    <a:pt x="0" y="152400"/>
                    <a:pt x="0" y="340360"/>
                  </a:cubicBezTo>
                  <a:lnTo>
                    <a:pt x="0" y="4513580"/>
                  </a:lnTo>
                  <a:lnTo>
                    <a:pt x="7467600" y="4513580"/>
                  </a:lnTo>
                  <a:lnTo>
                    <a:pt x="7467600" y="340360"/>
                  </a:lnTo>
                  <a:cubicBezTo>
                    <a:pt x="7467600" y="152400"/>
                    <a:pt x="7315200" y="0"/>
                    <a:pt x="7127240" y="0"/>
                  </a:cubicBezTo>
                  <a:close/>
                  <a:moveTo>
                    <a:pt x="7142480" y="4188460"/>
                  </a:moveTo>
                  <a:lnTo>
                    <a:pt x="314961" y="4188460"/>
                  </a:lnTo>
                  <a:lnTo>
                    <a:pt x="314961" y="353060"/>
                  </a:lnTo>
                  <a:lnTo>
                    <a:pt x="7142480" y="353060"/>
                  </a:lnTo>
                  <a:lnTo>
                    <a:pt x="7142480" y="41884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4514850"/>
              <a:ext cx="7467600" cy="695960"/>
            </a:xfrm>
            <a:custGeom>
              <a:avLst/>
              <a:gdLst/>
              <a:ahLst/>
              <a:cxnLst/>
              <a:rect l="l" t="t" r="r" b="b"/>
              <a:pathLst>
                <a:path w="7467600" h="695960">
                  <a:moveTo>
                    <a:pt x="0" y="355600"/>
                  </a:moveTo>
                  <a:cubicBezTo>
                    <a:pt x="0" y="543560"/>
                    <a:pt x="152400" y="695960"/>
                    <a:pt x="340360" y="695960"/>
                  </a:cubicBezTo>
                  <a:lnTo>
                    <a:pt x="7127240" y="695960"/>
                  </a:lnTo>
                  <a:cubicBezTo>
                    <a:pt x="7315200" y="695960"/>
                    <a:pt x="7467600" y="543560"/>
                    <a:pt x="7467600" y="355600"/>
                  </a:cubicBezTo>
                  <a:lnTo>
                    <a:pt x="7467600" y="0"/>
                  </a:lnTo>
                  <a:lnTo>
                    <a:pt x="0" y="0"/>
                  </a:lnTo>
                  <a:lnTo>
                    <a:pt x="0" y="355600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2429510" y="5210810"/>
              <a:ext cx="2606040" cy="791210"/>
            </a:xfrm>
            <a:custGeom>
              <a:avLst/>
              <a:gdLst/>
              <a:ahLst/>
              <a:cxnLst/>
              <a:rect l="l" t="t" r="r" b="b"/>
              <a:pathLst>
                <a:path w="2606040" h="791210">
                  <a:moveTo>
                    <a:pt x="1258570" y="0"/>
                  </a:moveTo>
                  <a:lnTo>
                    <a:pt x="453390" y="0"/>
                  </a:lnTo>
                  <a:cubicBezTo>
                    <a:pt x="453390" y="0"/>
                    <a:pt x="429260" y="370840"/>
                    <a:pt x="403860" y="525780"/>
                  </a:cubicBezTo>
                  <a:cubicBezTo>
                    <a:pt x="359410" y="791210"/>
                    <a:pt x="87630" y="706120"/>
                    <a:pt x="10160" y="762000"/>
                  </a:cubicBezTo>
                  <a:cubicBezTo>
                    <a:pt x="0" y="769620"/>
                    <a:pt x="5080" y="786130"/>
                    <a:pt x="17780" y="786130"/>
                  </a:cubicBezTo>
                  <a:lnTo>
                    <a:pt x="2588260" y="786130"/>
                  </a:lnTo>
                  <a:cubicBezTo>
                    <a:pt x="2600960" y="786130"/>
                    <a:pt x="2606040" y="769620"/>
                    <a:pt x="2595880" y="762000"/>
                  </a:cubicBezTo>
                  <a:cubicBezTo>
                    <a:pt x="2518410" y="706120"/>
                    <a:pt x="2246630" y="791210"/>
                    <a:pt x="2202180" y="525780"/>
                  </a:cubicBezTo>
                  <a:cubicBezTo>
                    <a:pt x="2176780" y="370840"/>
                    <a:pt x="2152650" y="0"/>
                    <a:pt x="2152650" y="0"/>
                  </a:cubicBezTo>
                  <a:lnTo>
                    <a:pt x="1258570" y="0"/>
                  </a:lnTo>
                  <a:close/>
                </a:path>
              </a:pathLst>
            </a:custGeom>
            <a:solidFill>
              <a:srgbClr val="BBBBBB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314960" y="353060"/>
              <a:ext cx="6827520" cy="3835400"/>
            </a:xfrm>
            <a:custGeom>
              <a:avLst/>
              <a:gdLst/>
              <a:ahLst/>
              <a:cxnLst/>
              <a:rect l="l" t="t" r="r" b="b"/>
              <a:pathLst>
                <a:path w="6827520" h="3835400">
                  <a:moveTo>
                    <a:pt x="0" y="0"/>
                  </a:moveTo>
                  <a:lnTo>
                    <a:pt x="6827520" y="0"/>
                  </a:lnTo>
                  <a:lnTo>
                    <a:pt x="6827520" y="3835400"/>
                  </a:lnTo>
                  <a:lnTo>
                    <a:pt x="0" y="3835400"/>
                  </a:lnTo>
                  <a:close/>
                </a:path>
              </a:pathLst>
            </a:custGeom>
            <a:blipFill>
              <a:blip r:embed="rId4"/>
              <a:stretch>
                <a:fillRect l="-4152" r="-7463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3" name="Freeform 13"/>
          <p:cNvSpPr/>
          <p:nvPr/>
        </p:nvSpPr>
        <p:spPr>
          <a:xfrm>
            <a:off x="5686202" y="1674749"/>
            <a:ext cx="8233294" cy="7895564"/>
          </a:xfrm>
          <a:custGeom>
            <a:avLst/>
            <a:gdLst/>
            <a:ahLst/>
            <a:cxnLst/>
            <a:rect l="l" t="t" r="r" b="b"/>
            <a:pathLst>
              <a:path w="8233294" h="7895564">
                <a:moveTo>
                  <a:pt x="0" y="0"/>
                </a:moveTo>
                <a:lnTo>
                  <a:pt x="8233293" y="0"/>
                </a:lnTo>
                <a:lnTo>
                  <a:pt x="8233293" y="7895564"/>
                </a:lnTo>
                <a:lnTo>
                  <a:pt x="0" y="789556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  <a:ln w="19050" cap="sq">
            <a:solidFill>
              <a:srgbClr val="777777"/>
            </a:solidFill>
            <a:prstDash val="solid"/>
            <a:miter/>
          </a:ln>
        </p:spPr>
        <p:txBody>
          <a:bodyPr/>
          <a:lstStyle/>
          <a:p>
            <a:endParaRPr lang="en-GB"/>
          </a:p>
        </p:txBody>
      </p:sp>
      <p:sp>
        <p:nvSpPr>
          <p:cNvPr id="14" name="Freeform 14"/>
          <p:cNvSpPr/>
          <p:nvPr/>
        </p:nvSpPr>
        <p:spPr>
          <a:xfrm rot="-854282" flipH="1">
            <a:off x="4973083" y="2031774"/>
            <a:ext cx="1566422" cy="559996"/>
          </a:xfrm>
          <a:custGeom>
            <a:avLst/>
            <a:gdLst/>
            <a:ahLst/>
            <a:cxnLst/>
            <a:rect l="l" t="t" r="r" b="b"/>
            <a:pathLst>
              <a:path w="1566422" h="559996">
                <a:moveTo>
                  <a:pt x="1566422" y="0"/>
                </a:moveTo>
                <a:lnTo>
                  <a:pt x="0" y="0"/>
                </a:lnTo>
                <a:lnTo>
                  <a:pt x="0" y="559996"/>
                </a:lnTo>
                <a:lnTo>
                  <a:pt x="1566422" y="559996"/>
                </a:lnTo>
                <a:lnTo>
                  <a:pt x="1566422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5" name="Freeform 15"/>
          <p:cNvSpPr/>
          <p:nvPr/>
        </p:nvSpPr>
        <p:spPr>
          <a:xfrm>
            <a:off x="16880021" y="2895547"/>
            <a:ext cx="1105139" cy="946401"/>
          </a:xfrm>
          <a:custGeom>
            <a:avLst/>
            <a:gdLst/>
            <a:ahLst/>
            <a:cxnLst/>
            <a:rect l="l" t="t" r="r" b="b"/>
            <a:pathLst>
              <a:path w="1105139" h="946401">
                <a:moveTo>
                  <a:pt x="0" y="0"/>
                </a:moveTo>
                <a:lnTo>
                  <a:pt x="1105138" y="0"/>
                </a:lnTo>
                <a:lnTo>
                  <a:pt x="1105138" y="946400"/>
                </a:lnTo>
                <a:lnTo>
                  <a:pt x="0" y="9464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16" name="Group 16"/>
          <p:cNvGrpSpPr/>
          <p:nvPr/>
        </p:nvGrpSpPr>
        <p:grpSpPr>
          <a:xfrm>
            <a:off x="14100370" y="1607965"/>
            <a:ext cx="3849144" cy="1033849"/>
            <a:chOff x="0" y="0"/>
            <a:chExt cx="5132193" cy="1378465"/>
          </a:xfrm>
        </p:grpSpPr>
        <p:sp>
          <p:nvSpPr>
            <p:cNvPr id="17" name="Freeform 17"/>
            <p:cNvSpPr/>
            <p:nvPr/>
          </p:nvSpPr>
          <p:spPr>
            <a:xfrm>
              <a:off x="3753727" y="0"/>
              <a:ext cx="1378465" cy="1378465"/>
            </a:xfrm>
            <a:custGeom>
              <a:avLst/>
              <a:gdLst/>
              <a:ahLst/>
              <a:cxnLst/>
              <a:rect l="l" t="t" r="r" b="b"/>
              <a:pathLst>
                <a:path w="1378465" h="1378465">
                  <a:moveTo>
                    <a:pt x="0" y="0"/>
                  </a:moveTo>
                  <a:lnTo>
                    <a:pt x="1378466" y="0"/>
                  </a:lnTo>
                  <a:lnTo>
                    <a:pt x="1378466" y="1378465"/>
                  </a:lnTo>
                  <a:lnTo>
                    <a:pt x="0" y="13784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453013"/>
              <a:ext cx="3309802" cy="4152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520"/>
                </a:lnSpc>
                <a:spcBef>
                  <a:spcPct val="0"/>
                </a:spcBef>
              </a:pPr>
              <a:r>
                <a:rPr lang="en-US" sz="1800">
                  <a:solidFill>
                    <a:srgbClr val="000000"/>
                  </a:solidFill>
                  <a:latin typeface="Poppins 2"/>
                  <a:ea typeface="Poppins 2"/>
                  <a:cs typeface="Poppins 2"/>
                  <a:sym typeface="Poppins 2"/>
                </a:rPr>
                <a:t>Follow Us - See it Be It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4100370" y="5627566"/>
            <a:ext cx="3849144" cy="928057"/>
            <a:chOff x="0" y="0"/>
            <a:chExt cx="5132193" cy="1237409"/>
          </a:xfrm>
        </p:grpSpPr>
        <p:sp>
          <p:nvSpPr>
            <p:cNvPr id="20" name="Freeform 20"/>
            <p:cNvSpPr/>
            <p:nvPr/>
          </p:nvSpPr>
          <p:spPr>
            <a:xfrm>
              <a:off x="3817445" y="0"/>
              <a:ext cx="1314747" cy="1237409"/>
            </a:xfrm>
            <a:custGeom>
              <a:avLst/>
              <a:gdLst/>
              <a:ahLst/>
              <a:cxnLst/>
              <a:rect l="l" t="t" r="r" b="b"/>
              <a:pathLst>
                <a:path w="1314747" h="1237409">
                  <a:moveTo>
                    <a:pt x="0" y="0"/>
                  </a:moveTo>
                  <a:lnTo>
                    <a:pt x="1314748" y="0"/>
                  </a:lnTo>
                  <a:lnTo>
                    <a:pt x="1314748" y="1237409"/>
                  </a:lnTo>
                  <a:lnTo>
                    <a:pt x="0" y="12374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16081"/>
              <a:ext cx="3309802" cy="12534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20"/>
                </a:lnSpc>
                <a:spcBef>
                  <a:spcPct val="0"/>
                </a:spcBef>
              </a:pPr>
              <a:r>
                <a:rPr lang="en-US" sz="1800">
                  <a:solidFill>
                    <a:srgbClr val="000000"/>
                  </a:solidFill>
                  <a:latin typeface="Poppins 2"/>
                  <a:ea typeface="Poppins 2"/>
                  <a:cs typeface="Poppins 2"/>
                  <a:sym typeface="Poppins 2"/>
                </a:rPr>
                <a:t>Webinars - What to Expect in Schools and Colleges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4101720" y="4227355"/>
            <a:ext cx="3847795" cy="1019211"/>
            <a:chOff x="0" y="0"/>
            <a:chExt cx="5130393" cy="1358948"/>
          </a:xfrm>
        </p:grpSpPr>
        <p:sp>
          <p:nvSpPr>
            <p:cNvPr id="23" name="Freeform 23"/>
            <p:cNvSpPr/>
            <p:nvPr/>
          </p:nvSpPr>
          <p:spPr>
            <a:xfrm>
              <a:off x="3771445" y="0"/>
              <a:ext cx="1358948" cy="1358948"/>
            </a:xfrm>
            <a:custGeom>
              <a:avLst/>
              <a:gdLst/>
              <a:ahLst/>
              <a:cxnLst/>
              <a:rect l="l" t="t" r="r" b="b"/>
              <a:pathLst>
                <a:path w="1358948" h="1358948">
                  <a:moveTo>
                    <a:pt x="0" y="0"/>
                  </a:moveTo>
                  <a:lnTo>
                    <a:pt x="1358948" y="0"/>
                  </a:lnTo>
                  <a:lnTo>
                    <a:pt x="1358948" y="1358948"/>
                  </a:lnTo>
                  <a:lnTo>
                    <a:pt x="0" y="13589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233704"/>
              <a:ext cx="3309802" cy="8343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20"/>
                </a:lnSpc>
                <a:spcBef>
                  <a:spcPct val="0"/>
                </a:spcBef>
              </a:pPr>
              <a:r>
                <a:rPr lang="en-US" sz="1800">
                  <a:solidFill>
                    <a:srgbClr val="000000"/>
                  </a:solidFill>
                  <a:latin typeface="Poppins 2"/>
                  <a:ea typeface="Poppins 2"/>
                  <a:cs typeface="Poppins 2"/>
                  <a:sym typeface="Poppins 2"/>
                </a:rPr>
                <a:t>www.sheffield.gov.uk/seeitbeit</a:t>
              </a:r>
            </a:p>
          </p:txBody>
        </p:sp>
      </p:grpSp>
      <p:sp>
        <p:nvSpPr>
          <p:cNvPr id="25" name="Freeform 25"/>
          <p:cNvSpPr/>
          <p:nvPr/>
        </p:nvSpPr>
        <p:spPr>
          <a:xfrm>
            <a:off x="16987304" y="6993773"/>
            <a:ext cx="1036514" cy="881648"/>
          </a:xfrm>
          <a:custGeom>
            <a:avLst/>
            <a:gdLst/>
            <a:ahLst/>
            <a:cxnLst/>
            <a:rect l="l" t="t" r="r" b="b"/>
            <a:pathLst>
              <a:path w="1036514" h="881648">
                <a:moveTo>
                  <a:pt x="0" y="0"/>
                </a:moveTo>
                <a:lnTo>
                  <a:pt x="1036514" y="0"/>
                </a:lnTo>
                <a:lnTo>
                  <a:pt x="1036514" y="881648"/>
                </a:lnTo>
                <a:lnTo>
                  <a:pt x="0" y="881648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-8046" r="-8046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6" name="TextBox 26"/>
          <p:cNvSpPr txBox="1"/>
          <p:nvPr/>
        </p:nvSpPr>
        <p:spPr>
          <a:xfrm>
            <a:off x="14100370" y="3020132"/>
            <a:ext cx="2482351" cy="640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>
                <a:solidFill>
                  <a:srgbClr val="000000"/>
                </a:solidFill>
                <a:latin typeface="Poppins 2"/>
                <a:ea typeface="Poppins 2"/>
                <a:cs typeface="Poppins 2"/>
                <a:sym typeface="Poppins 2"/>
              </a:rPr>
              <a:t>Added to our mailing list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028700" y="515937"/>
            <a:ext cx="10358315" cy="892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4999" b="1">
                <a:solidFill>
                  <a:srgbClr val="2D5F5E"/>
                </a:solidFill>
                <a:latin typeface="Poppins 1 Ultra-Bold"/>
                <a:ea typeface="Poppins 1 Ultra-Bold"/>
                <a:cs typeface="Poppins 1 Ultra-Bold"/>
                <a:sym typeface="Poppins 1 Ultra-Bold"/>
              </a:rPr>
              <a:t>How to get involved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663848" y="6816722"/>
            <a:ext cx="4461478" cy="5116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  <a:spcBef>
                <a:spcPct val="0"/>
              </a:spcBef>
            </a:pPr>
            <a:r>
              <a:rPr lang="en-US" sz="2999" b="1" u="sng" dirty="0">
                <a:solidFill>
                  <a:srgbClr val="000000"/>
                </a:solidFill>
                <a:latin typeface="Poppins 2 Bold"/>
                <a:ea typeface="Poppins 2 Bold"/>
                <a:cs typeface="Poppins 2 Bold"/>
                <a:sym typeface="Poppins 2 Bold"/>
                <a:hlinkClick r:id="rId15" tooltip="https://seeitbeit.lifelonglearningandskills.org/home"/>
              </a:rPr>
              <a:t>tinyurl.com/</a:t>
            </a:r>
            <a:r>
              <a:rPr lang="en-US" sz="2999" b="1" u="sng" dirty="0" err="1">
                <a:solidFill>
                  <a:srgbClr val="000000"/>
                </a:solidFill>
                <a:latin typeface="Poppins 2 Bold"/>
                <a:ea typeface="Poppins 2 Bold"/>
                <a:cs typeface="Poppins 2 Bold"/>
                <a:sym typeface="Poppins 2 Bold"/>
                <a:hlinkClick r:id="rId15" tooltip="https://seeitbeit.lifelonglearningandskills.org/home"/>
              </a:rPr>
              <a:t>sibisheff</a:t>
            </a:r>
            <a:endParaRPr lang="en-US" sz="2999" b="1" u="sng" dirty="0">
              <a:solidFill>
                <a:srgbClr val="000000"/>
              </a:solidFill>
              <a:latin typeface="Poppins 2 Bold"/>
              <a:ea typeface="Poppins 2 Bold"/>
              <a:cs typeface="Poppins 2 Bold"/>
              <a:sym typeface="Poppins 2 Bold"/>
              <a:hlinkClick r:id="rId15" tooltip="https://seeitbeit.lifelonglearningandskills.org/home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14100370" y="7069973"/>
            <a:ext cx="2452820" cy="954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Poppins 2"/>
                <a:ea typeface="Poppins 2"/>
                <a:cs typeface="Poppins 2"/>
                <a:sym typeface="Poppins 2"/>
              </a:rPr>
              <a:t>Employer networking </a:t>
            </a:r>
          </a:p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Poppins 2"/>
                <a:ea typeface="Poppins 2"/>
                <a:cs typeface="Poppins 2"/>
                <a:sym typeface="Poppins 2"/>
              </a:rPr>
              <a:t>events </a:t>
            </a:r>
          </a:p>
          <a:p>
            <a:pPr algn="ctr">
              <a:lnSpc>
                <a:spcPts val="2520"/>
              </a:lnSpc>
              <a:spcBef>
                <a:spcPct val="0"/>
              </a:spcBef>
            </a:pPr>
            <a:endParaRPr lang="en-US" sz="1800">
              <a:solidFill>
                <a:srgbClr val="000000"/>
              </a:solidFill>
              <a:latin typeface="Poppins 2"/>
              <a:ea typeface="Poppins 2"/>
              <a:cs typeface="Poppins 2"/>
              <a:sym typeface="Poppins 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960515" y="1024037"/>
            <a:ext cx="12366971" cy="41194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767"/>
              </a:lnSpc>
            </a:pPr>
            <a:r>
              <a:rPr lang="en-US" sz="7691" dirty="0">
                <a:solidFill>
                  <a:srgbClr val="2D5F5E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Thank you for joining us today and for helping young people to  </a:t>
            </a:r>
          </a:p>
        </p:txBody>
      </p:sp>
      <p:sp>
        <p:nvSpPr>
          <p:cNvPr id="3" name="Freeform 3"/>
          <p:cNvSpPr/>
          <p:nvPr/>
        </p:nvSpPr>
        <p:spPr>
          <a:xfrm>
            <a:off x="3473252" y="5698497"/>
            <a:ext cx="10843157" cy="3559803"/>
          </a:xfrm>
          <a:custGeom>
            <a:avLst/>
            <a:gdLst/>
            <a:ahLst/>
            <a:cxnLst/>
            <a:rect l="l" t="t" r="r" b="b"/>
            <a:pathLst>
              <a:path w="10843157" h="3559803">
                <a:moveTo>
                  <a:pt x="0" y="0"/>
                </a:moveTo>
                <a:lnTo>
                  <a:pt x="10843157" y="0"/>
                </a:lnTo>
                <a:lnTo>
                  <a:pt x="10843157" y="3559803"/>
                </a:lnTo>
                <a:lnTo>
                  <a:pt x="0" y="35598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3890" b="-100709"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12785003" y="254839"/>
            <a:ext cx="5017732" cy="2306548"/>
            <a:chOff x="0" y="0"/>
            <a:chExt cx="6690309" cy="3075397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347350"/>
              <a:ext cx="6548801" cy="2728048"/>
              <a:chOff x="0" y="0"/>
              <a:chExt cx="1293590" cy="538874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1293590" cy="538874"/>
              </a:xfrm>
              <a:custGeom>
                <a:avLst/>
                <a:gdLst/>
                <a:ahLst/>
                <a:cxnLst/>
                <a:rect l="l" t="t" r="r" b="b"/>
                <a:pathLst>
                  <a:path w="1293590" h="538874">
                    <a:moveTo>
                      <a:pt x="0" y="0"/>
                    </a:moveTo>
                    <a:lnTo>
                      <a:pt x="1293590" y="0"/>
                    </a:lnTo>
                    <a:lnTo>
                      <a:pt x="1293590" y="538874"/>
                    </a:lnTo>
                    <a:lnTo>
                      <a:pt x="0" y="538874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66675"/>
                <a:ext cx="1293590" cy="60554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sp>
          <p:nvSpPr>
            <p:cNvPr id="7" name="Freeform 7"/>
            <p:cNvSpPr/>
            <p:nvPr/>
          </p:nvSpPr>
          <p:spPr>
            <a:xfrm>
              <a:off x="2511670" y="0"/>
              <a:ext cx="4178639" cy="1336423"/>
            </a:xfrm>
            <a:custGeom>
              <a:avLst/>
              <a:gdLst/>
              <a:ahLst/>
              <a:cxnLst/>
              <a:rect l="l" t="t" r="r" b="b"/>
              <a:pathLst>
                <a:path w="4178639" h="1336423">
                  <a:moveTo>
                    <a:pt x="0" y="0"/>
                  </a:moveTo>
                  <a:lnTo>
                    <a:pt x="4178639" y="0"/>
                  </a:lnTo>
                  <a:lnTo>
                    <a:pt x="4178639" y="1336423"/>
                  </a:lnTo>
                  <a:lnTo>
                    <a:pt x="0" y="13364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107968" b="-104704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352383" y="121489"/>
            <a:ext cx="14281448" cy="17780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4999" b="1">
                <a:solidFill>
                  <a:srgbClr val="2D5F5E"/>
                </a:solidFill>
                <a:latin typeface="Poppins 1 Ultra-Bold"/>
                <a:ea typeface="Poppins 1 Ultra-Bold"/>
                <a:cs typeface="Poppins 1 Ultra-Bold"/>
                <a:sym typeface="Poppins 1 Ultra-Bold"/>
              </a:rPr>
              <a:t>Improving Life Chances &amp; Career Choices Through Employer Encounters</a:t>
            </a:r>
          </a:p>
        </p:txBody>
      </p:sp>
      <p:sp>
        <p:nvSpPr>
          <p:cNvPr id="9" name="Freeform 9"/>
          <p:cNvSpPr/>
          <p:nvPr/>
        </p:nvSpPr>
        <p:spPr>
          <a:xfrm>
            <a:off x="4432300" y="2975825"/>
            <a:ext cx="8595144" cy="5554612"/>
          </a:xfrm>
          <a:custGeom>
            <a:avLst/>
            <a:gdLst/>
            <a:ahLst/>
            <a:cxnLst/>
            <a:rect l="l" t="t" r="r" b="b"/>
            <a:pathLst>
              <a:path w="8595144" h="5554612">
                <a:moveTo>
                  <a:pt x="0" y="0"/>
                </a:moveTo>
                <a:lnTo>
                  <a:pt x="8595143" y="0"/>
                </a:lnTo>
                <a:lnTo>
                  <a:pt x="8595143" y="5554611"/>
                </a:lnTo>
                <a:lnTo>
                  <a:pt x="0" y="55546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TextBox 10"/>
          <p:cNvSpPr txBox="1"/>
          <p:nvPr/>
        </p:nvSpPr>
        <p:spPr>
          <a:xfrm>
            <a:off x="5956937" y="4191348"/>
            <a:ext cx="5545869" cy="30187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b="1" i="1">
                <a:solidFill>
                  <a:srgbClr val="000000"/>
                </a:solidFill>
                <a:latin typeface="Poppins 1 Medium Italics"/>
                <a:ea typeface="Poppins 1 Medium Italics"/>
                <a:cs typeface="Poppins 1 Medium Italics"/>
                <a:sym typeface="Poppins 1 Medium Italics"/>
              </a:rPr>
              <a:t>A chance to learn from employers about what the world of work is like, how to access it, and how to thrive in it.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116860" y="6337319"/>
            <a:ext cx="3668143" cy="473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85"/>
              </a:lnSpc>
            </a:pPr>
            <a:endParaRPr/>
          </a:p>
        </p:txBody>
      </p:sp>
      <p:grpSp>
        <p:nvGrpSpPr>
          <p:cNvPr id="12" name="Group 12"/>
          <p:cNvGrpSpPr/>
          <p:nvPr/>
        </p:nvGrpSpPr>
        <p:grpSpPr>
          <a:xfrm>
            <a:off x="0" y="1899490"/>
            <a:ext cx="18641281" cy="8300769"/>
            <a:chOff x="0" y="0"/>
            <a:chExt cx="24855041" cy="11067692"/>
          </a:xfrm>
        </p:grpSpPr>
        <p:sp>
          <p:nvSpPr>
            <p:cNvPr id="13" name="TextBox 13"/>
            <p:cNvSpPr txBox="1"/>
            <p:nvPr/>
          </p:nvSpPr>
          <p:spPr>
            <a:xfrm>
              <a:off x="3485294" y="1074076"/>
              <a:ext cx="4633533" cy="6064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200"/>
                </a:lnSpc>
              </a:pPr>
              <a:r>
                <a:rPr lang="en-US" sz="2000">
                  <a:solidFill>
                    <a:srgbClr val="000000"/>
                  </a:solidFill>
                  <a:latin typeface="Poppins 1"/>
                  <a:ea typeface="Poppins 1"/>
                  <a:cs typeface="Poppins 1"/>
                  <a:sym typeface="Poppins 1"/>
                </a:rPr>
                <a:t>Guess my job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391450" y="9463252"/>
              <a:ext cx="4633533" cy="6064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200"/>
                </a:lnSpc>
              </a:pPr>
              <a:r>
                <a:rPr lang="en-US" sz="2000">
                  <a:solidFill>
                    <a:srgbClr val="000000"/>
                  </a:solidFill>
                  <a:latin typeface="Poppins 1"/>
                  <a:ea typeface="Poppins 1"/>
                  <a:cs typeface="Poppins 1"/>
                  <a:sym typeface="Poppins 1"/>
                </a:rPr>
                <a:t>Mock interviews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8741729" y="3113415"/>
              <a:ext cx="4633533" cy="6064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200"/>
                </a:lnSpc>
              </a:pPr>
              <a:r>
                <a:rPr lang="en-US" sz="2000">
                  <a:solidFill>
                    <a:srgbClr val="000000"/>
                  </a:solidFill>
                  <a:latin typeface="Poppins 2"/>
                  <a:ea typeface="Poppins 2"/>
                  <a:cs typeface="Poppins 2"/>
                  <a:sym typeface="Poppins 2"/>
                </a:rPr>
                <a:t>Work Experience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3907491" y="9634702"/>
              <a:ext cx="3247720" cy="8413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00"/>
                </a:lnSpc>
              </a:pPr>
              <a:r>
                <a:rPr lang="en-US" sz="2000">
                  <a:solidFill>
                    <a:srgbClr val="000000"/>
                  </a:solidFill>
                  <a:latin typeface="Poppins 1"/>
                  <a:ea typeface="Poppins 1"/>
                  <a:cs typeface="Poppins 1"/>
                  <a:sym typeface="Poppins 1"/>
                </a:rPr>
                <a:t>Careers in the curriculum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18236904" y="7847616"/>
              <a:ext cx="2821591" cy="4349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00"/>
                </a:lnSpc>
              </a:pPr>
              <a:r>
                <a:rPr lang="en-US" sz="2000">
                  <a:solidFill>
                    <a:srgbClr val="000000"/>
                  </a:solidFill>
                  <a:latin typeface="Poppins 2"/>
                  <a:ea typeface="Poppins 2"/>
                  <a:cs typeface="Poppins 2"/>
                  <a:sym typeface="Poppins 2"/>
                </a:rPr>
                <a:t>Workplace visit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2688787"/>
              <a:ext cx="3708216" cy="8379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19"/>
                </a:lnSpc>
              </a:pPr>
              <a:r>
                <a:rPr lang="en-US" sz="1999">
                  <a:solidFill>
                    <a:srgbClr val="000000"/>
                  </a:solidFill>
                  <a:latin typeface="Poppins 1"/>
                  <a:ea typeface="Poppins 1"/>
                  <a:cs typeface="Poppins 1"/>
                  <a:sym typeface="Poppins 1"/>
                </a:rPr>
                <a:t>Networking with students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3485294" y="7685691"/>
              <a:ext cx="4633533" cy="5842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199"/>
                </a:lnSpc>
              </a:pPr>
              <a:r>
                <a:rPr lang="en-US" sz="1999">
                  <a:solidFill>
                    <a:srgbClr val="000000"/>
                  </a:solidFill>
                  <a:latin typeface="Poppins 1"/>
                  <a:ea typeface="Poppins 1"/>
                  <a:cs typeface="Poppins 1"/>
                  <a:sym typeface="Poppins 1"/>
                </a:rPr>
                <a:t>Careers fairs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11838394" y="534035"/>
              <a:ext cx="4909654" cy="6064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200"/>
                </a:lnSpc>
              </a:pPr>
              <a:r>
                <a:rPr lang="en-US" sz="2000">
                  <a:solidFill>
                    <a:srgbClr val="000000"/>
                  </a:solidFill>
                  <a:latin typeface="Poppins 1"/>
                  <a:ea typeface="Poppins 1"/>
                  <a:cs typeface="Poppins 1"/>
                  <a:sym typeface="Poppins 1"/>
                </a:rPr>
                <a:t>Careers talks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20221508" y="870876"/>
              <a:ext cx="4633533" cy="6064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200"/>
                </a:lnSpc>
              </a:pPr>
              <a:r>
                <a:rPr lang="en-US" sz="2000">
                  <a:solidFill>
                    <a:srgbClr val="000000"/>
                  </a:solidFill>
                  <a:latin typeface="Poppins 1"/>
                  <a:ea typeface="Poppins 1"/>
                  <a:cs typeface="Poppins 1"/>
                  <a:sym typeface="Poppins 1"/>
                </a:rPr>
                <a:t>Skills sessions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16981799" y="-200025"/>
              <a:ext cx="4909654" cy="6064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200"/>
                </a:lnSpc>
              </a:pPr>
              <a:r>
                <a:rPr lang="en-US" sz="2000">
                  <a:solidFill>
                    <a:srgbClr val="000000"/>
                  </a:solidFill>
                  <a:latin typeface="Poppins 1"/>
                  <a:ea typeface="Poppins 1"/>
                  <a:cs typeface="Poppins 1"/>
                  <a:sym typeface="Poppins 1"/>
                </a:rPr>
                <a:t>CV writing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18746911" y="5479726"/>
              <a:ext cx="2059729" cy="4688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000">
                  <a:solidFill>
                    <a:srgbClr val="000000"/>
                  </a:solidFill>
                  <a:latin typeface="Poppins 2"/>
                  <a:ea typeface="Poppins 2"/>
                  <a:cs typeface="Poppins 2"/>
                  <a:sym typeface="Poppins 2"/>
                </a:rPr>
                <a:t>Site visit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1103276" y="5334734"/>
              <a:ext cx="3264062" cy="8064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99"/>
                </a:lnSpc>
              </a:pPr>
              <a:r>
                <a:rPr lang="en-US" sz="1999">
                  <a:solidFill>
                    <a:srgbClr val="000000"/>
                  </a:solidFill>
                  <a:latin typeface="Poppins 2"/>
                  <a:ea typeface="Poppins 2"/>
                  <a:cs typeface="Poppins 2"/>
                  <a:sym typeface="Poppins 2"/>
                </a:rPr>
                <a:t>Practical classroom activity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7499485" y="10226317"/>
              <a:ext cx="3345949" cy="8413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00"/>
                </a:lnSpc>
              </a:pPr>
              <a:r>
                <a:rPr lang="en-US" sz="2000">
                  <a:solidFill>
                    <a:srgbClr val="000000"/>
                  </a:solidFill>
                  <a:latin typeface="Poppins 2"/>
                  <a:ea typeface="Poppins 2"/>
                  <a:cs typeface="Poppins 2"/>
                  <a:sym typeface="Poppins 2"/>
                </a:rPr>
                <a:t>Mock assessment centre</a:t>
              </a: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7347549" y="174625"/>
              <a:ext cx="2924238" cy="8413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00"/>
                </a:lnSpc>
              </a:pPr>
              <a:r>
                <a:rPr lang="en-US" sz="2000">
                  <a:solidFill>
                    <a:srgbClr val="000000"/>
                  </a:solidFill>
                  <a:latin typeface="Poppins 1"/>
                  <a:ea typeface="Poppins 1"/>
                  <a:cs typeface="Poppins 1"/>
                  <a:sym typeface="Poppins 1"/>
                </a:rPr>
                <a:t>Work based projects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12898810" y="454691"/>
            <a:ext cx="4888171" cy="2306548"/>
            <a:chOff x="0" y="0"/>
            <a:chExt cx="6517561" cy="3075397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347350"/>
              <a:ext cx="6379707" cy="2728048"/>
              <a:chOff x="0" y="0"/>
              <a:chExt cx="1260189" cy="538874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1260189" cy="538874"/>
              </a:xfrm>
              <a:custGeom>
                <a:avLst/>
                <a:gdLst/>
                <a:ahLst/>
                <a:cxnLst/>
                <a:rect l="l" t="t" r="r" b="b"/>
                <a:pathLst>
                  <a:path w="1260189" h="538874">
                    <a:moveTo>
                      <a:pt x="0" y="0"/>
                    </a:moveTo>
                    <a:lnTo>
                      <a:pt x="1260189" y="0"/>
                    </a:lnTo>
                    <a:lnTo>
                      <a:pt x="1260189" y="538874"/>
                    </a:lnTo>
                    <a:lnTo>
                      <a:pt x="0" y="538874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66675"/>
                <a:ext cx="1260189" cy="60554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sp>
          <p:nvSpPr>
            <p:cNvPr id="7" name="Freeform 7"/>
            <p:cNvSpPr/>
            <p:nvPr/>
          </p:nvSpPr>
          <p:spPr>
            <a:xfrm>
              <a:off x="2446817" y="0"/>
              <a:ext cx="4070744" cy="1336423"/>
            </a:xfrm>
            <a:custGeom>
              <a:avLst/>
              <a:gdLst/>
              <a:ahLst/>
              <a:cxnLst/>
              <a:rect l="l" t="t" r="r" b="b"/>
              <a:pathLst>
                <a:path w="4070744" h="1336423">
                  <a:moveTo>
                    <a:pt x="0" y="0"/>
                  </a:moveTo>
                  <a:lnTo>
                    <a:pt x="4070744" y="0"/>
                  </a:lnTo>
                  <a:lnTo>
                    <a:pt x="4070744" y="1336423"/>
                  </a:lnTo>
                  <a:lnTo>
                    <a:pt x="0" y="13364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103890" b="-100709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8" name="Freeform 8"/>
          <p:cNvSpPr/>
          <p:nvPr/>
        </p:nvSpPr>
        <p:spPr>
          <a:xfrm rot="5400000">
            <a:off x="7372732" y="5289861"/>
            <a:ext cx="3542537" cy="234693"/>
          </a:xfrm>
          <a:custGeom>
            <a:avLst/>
            <a:gdLst/>
            <a:ahLst/>
            <a:cxnLst/>
            <a:rect l="l" t="t" r="r" b="b"/>
            <a:pathLst>
              <a:path w="3542537" h="234693">
                <a:moveTo>
                  <a:pt x="0" y="0"/>
                </a:moveTo>
                <a:lnTo>
                  <a:pt x="3542536" y="0"/>
                </a:lnTo>
                <a:lnTo>
                  <a:pt x="3542536" y="234693"/>
                </a:lnTo>
                <a:lnTo>
                  <a:pt x="0" y="23469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TextBox 9"/>
          <p:cNvSpPr txBox="1"/>
          <p:nvPr/>
        </p:nvSpPr>
        <p:spPr>
          <a:xfrm>
            <a:off x="2110725" y="1784952"/>
            <a:ext cx="4768212" cy="7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b="1">
                <a:solidFill>
                  <a:srgbClr val="2D5F5E"/>
                </a:solidFill>
                <a:latin typeface="Poppins 1 Ultra-Bold"/>
                <a:ea typeface="Poppins 1 Ultra-Bold"/>
                <a:cs typeface="Poppins 1 Ultra-Bold"/>
                <a:sym typeface="Poppins 1 Ultra-Bold"/>
              </a:rPr>
              <a:t>Young people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1409063" y="1784952"/>
            <a:ext cx="4768212" cy="7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b="1">
                <a:solidFill>
                  <a:srgbClr val="2D5F5E"/>
                </a:solidFill>
                <a:latin typeface="Poppins 1 Ultra-Bold"/>
                <a:ea typeface="Poppins 1 Ultra-Bold"/>
                <a:cs typeface="Poppins 1 Ultra-Bold"/>
                <a:sym typeface="Poppins 1 Ultra-Bold"/>
              </a:rPr>
              <a:t>Employer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48864" y="515937"/>
            <a:ext cx="4768212" cy="892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4999" b="1">
                <a:solidFill>
                  <a:srgbClr val="2D5F5E"/>
                </a:solidFill>
                <a:latin typeface="Poppins 1 Ultra-Bold"/>
                <a:ea typeface="Poppins 1 Ultra-Bold"/>
                <a:cs typeface="Poppins 1 Ultra-Bold"/>
                <a:sym typeface="Poppins 1 Ultra-Bold"/>
              </a:rPr>
              <a:t>Benefits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029825" y="3075946"/>
            <a:ext cx="6724941" cy="58032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74976" lvl="1" indent="-237488" algn="l">
              <a:lnSpc>
                <a:spcPts val="3519"/>
              </a:lnSpc>
              <a:buFont typeface="Arial"/>
              <a:buChar char="•"/>
            </a:pPr>
            <a:r>
              <a:rPr lang="en-US" sz="2199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Recognition and </a:t>
            </a:r>
            <a:r>
              <a:rPr lang="en-US" sz="2199" b="1">
                <a:solidFill>
                  <a:srgbClr val="000000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visibility</a:t>
            </a:r>
            <a:r>
              <a:rPr lang="en-US" sz="2199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 for your organisation</a:t>
            </a:r>
          </a:p>
          <a:p>
            <a:pPr marL="474976" lvl="1" indent="-237488" algn="l">
              <a:lnSpc>
                <a:spcPts val="3519"/>
              </a:lnSpc>
              <a:buFont typeface="Arial"/>
              <a:buChar char="•"/>
            </a:pPr>
            <a:r>
              <a:rPr lang="en-US" sz="2199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Talent pipeline development:</a:t>
            </a:r>
          </a:p>
          <a:p>
            <a:pPr marL="949952" lvl="2" indent="-316651" algn="l">
              <a:lnSpc>
                <a:spcPts val="3519"/>
              </a:lnSpc>
              <a:buFont typeface="Arial"/>
              <a:buChar char="⚬"/>
            </a:pPr>
            <a:r>
              <a:rPr lang="en-US" sz="2199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Raise </a:t>
            </a:r>
            <a:r>
              <a:rPr lang="en-US" sz="2199" b="1">
                <a:solidFill>
                  <a:srgbClr val="000000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awareness</a:t>
            </a:r>
            <a:r>
              <a:rPr lang="en-US" sz="2199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 of your sector</a:t>
            </a:r>
          </a:p>
          <a:p>
            <a:pPr marL="949952" lvl="2" indent="-316651" algn="l">
              <a:lnSpc>
                <a:spcPts val="3519"/>
              </a:lnSpc>
              <a:buFont typeface="Arial"/>
              <a:buChar char="⚬"/>
            </a:pPr>
            <a:r>
              <a:rPr lang="en-US" sz="2199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Help tackle </a:t>
            </a:r>
            <a:r>
              <a:rPr lang="en-US" sz="2199" b="1">
                <a:solidFill>
                  <a:srgbClr val="000000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skills</a:t>
            </a:r>
            <a:r>
              <a:rPr lang="en-US" sz="2199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 shortages</a:t>
            </a:r>
          </a:p>
          <a:p>
            <a:pPr marL="949952" lvl="2" indent="-316651" algn="l">
              <a:lnSpc>
                <a:spcPts val="3519"/>
              </a:lnSpc>
              <a:buFont typeface="Arial"/>
              <a:buChar char="⚬"/>
            </a:pPr>
            <a:r>
              <a:rPr lang="en-US" sz="2199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A better </a:t>
            </a:r>
            <a:r>
              <a:rPr lang="en-US" sz="2199" b="1">
                <a:solidFill>
                  <a:srgbClr val="000000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prepared</a:t>
            </a:r>
            <a:r>
              <a:rPr lang="en-US" sz="2199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 and </a:t>
            </a:r>
            <a:r>
              <a:rPr lang="en-US" sz="2199" b="1">
                <a:solidFill>
                  <a:srgbClr val="000000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informed</a:t>
            </a:r>
            <a:r>
              <a:rPr lang="en-US" sz="2199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 future workforce</a:t>
            </a:r>
          </a:p>
          <a:p>
            <a:pPr marL="949952" lvl="2" indent="-316651" algn="l">
              <a:lnSpc>
                <a:spcPts val="3519"/>
              </a:lnSpc>
              <a:buFont typeface="Arial"/>
              <a:buChar char="⚬"/>
            </a:pPr>
            <a:r>
              <a:rPr lang="en-US" sz="2199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Improve the quality and </a:t>
            </a:r>
            <a:r>
              <a:rPr lang="en-US" sz="2199" b="1">
                <a:solidFill>
                  <a:srgbClr val="000000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diversity</a:t>
            </a:r>
          </a:p>
          <a:p>
            <a:pPr marL="474976" lvl="1" indent="-237488" algn="l">
              <a:lnSpc>
                <a:spcPts val="3519"/>
              </a:lnSpc>
              <a:buFont typeface="Arial"/>
              <a:buChar char="•"/>
            </a:pPr>
            <a:r>
              <a:rPr lang="en-US" sz="2199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Support </a:t>
            </a:r>
            <a:r>
              <a:rPr lang="en-US" sz="2199" b="1">
                <a:solidFill>
                  <a:srgbClr val="000000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social value</a:t>
            </a:r>
            <a:r>
              <a:rPr lang="en-US" sz="2199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 objectives</a:t>
            </a:r>
          </a:p>
          <a:p>
            <a:pPr marL="474976" lvl="1" indent="-237488" algn="l">
              <a:lnSpc>
                <a:spcPts val="3519"/>
              </a:lnSpc>
              <a:buFont typeface="Arial"/>
              <a:buChar char="•"/>
            </a:pPr>
            <a:r>
              <a:rPr lang="en-US" sz="2199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Help to address </a:t>
            </a:r>
            <a:r>
              <a:rPr lang="en-US" sz="2199" b="1">
                <a:solidFill>
                  <a:srgbClr val="000000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social mobility</a:t>
            </a:r>
            <a:r>
              <a:rPr lang="en-US" sz="2199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 in Sheffield </a:t>
            </a:r>
          </a:p>
          <a:p>
            <a:pPr marL="474976" lvl="1" indent="-237488" algn="l">
              <a:lnSpc>
                <a:spcPts val="3959"/>
              </a:lnSpc>
              <a:buFont typeface="Arial"/>
              <a:buChar char="•"/>
            </a:pPr>
            <a:r>
              <a:rPr lang="en-US" sz="2199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Great personal </a:t>
            </a:r>
            <a:r>
              <a:rPr lang="en-US" sz="2199" b="1">
                <a:solidFill>
                  <a:srgbClr val="000000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development</a:t>
            </a:r>
            <a:r>
              <a:rPr lang="en-US" sz="2199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 opportunities for you/staff</a:t>
            </a:r>
          </a:p>
          <a:p>
            <a:pPr marL="949952" lvl="2" indent="-316651" algn="l">
              <a:lnSpc>
                <a:spcPts val="3519"/>
              </a:lnSpc>
              <a:buFont typeface="Arial"/>
              <a:buChar char="⚬"/>
            </a:pPr>
            <a:r>
              <a:rPr lang="en-US" sz="2199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Increase employee </a:t>
            </a:r>
            <a:r>
              <a:rPr lang="en-US" sz="2199" b="1">
                <a:solidFill>
                  <a:srgbClr val="000000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engagement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969362" y="2976111"/>
            <a:ext cx="7326913" cy="6657591"/>
            <a:chOff x="0" y="-104775"/>
            <a:chExt cx="9769217" cy="8876788"/>
          </a:xfrm>
        </p:grpSpPr>
        <p:sp>
          <p:nvSpPr>
            <p:cNvPr id="14" name="TextBox 14"/>
            <p:cNvSpPr txBox="1"/>
            <p:nvPr/>
          </p:nvSpPr>
          <p:spPr>
            <a:xfrm>
              <a:off x="0" y="-104775"/>
              <a:ext cx="7674085" cy="40451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519"/>
                </a:lnSpc>
              </a:pPr>
              <a:r>
                <a:rPr lang="en-US" sz="2199" b="1">
                  <a:solidFill>
                    <a:srgbClr val="000000"/>
                  </a:solidFill>
                  <a:latin typeface="Poppins 1 Bold"/>
                  <a:ea typeface="Poppins 1 Bold"/>
                  <a:cs typeface="Poppins 1 Bold"/>
                  <a:sym typeface="Poppins 1 Bold"/>
                </a:rPr>
                <a:t>Research proven:</a:t>
              </a:r>
            </a:p>
            <a:p>
              <a:pPr algn="l">
                <a:lnSpc>
                  <a:spcPts val="3519"/>
                </a:lnSpc>
              </a:pPr>
              <a:r>
                <a:rPr lang="en-US" sz="2199">
                  <a:solidFill>
                    <a:srgbClr val="000000"/>
                  </a:solidFill>
                  <a:latin typeface="Poppins 1"/>
                  <a:ea typeface="Poppins 1"/>
                  <a:cs typeface="Poppins 1"/>
                  <a:sym typeface="Poppins 1"/>
                </a:rPr>
                <a:t>Improvements whilst in education</a:t>
              </a:r>
            </a:p>
            <a:p>
              <a:pPr marL="474979" lvl="1" indent="-237490" algn="l">
                <a:lnSpc>
                  <a:spcPts val="3519"/>
                </a:lnSpc>
                <a:buFont typeface="Arial"/>
                <a:buChar char="•"/>
              </a:pPr>
              <a:r>
                <a:rPr lang="en-US" sz="2199">
                  <a:solidFill>
                    <a:srgbClr val="000000"/>
                  </a:solidFill>
                  <a:latin typeface="Poppins 1"/>
                  <a:ea typeface="Poppins 1"/>
                  <a:cs typeface="Poppins 1"/>
                  <a:sym typeface="Poppins 1"/>
                </a:rPr>
                <a:t>Attendance</a:t>
              </a:r>
            </a:p>
            <a:p>
              <a:pPr marL="474979" lvl="1" indent="-237490" algn="l">
                <a:lnSpc>
                  <a:spcPts val="3519"/>
                </a:lnSpc>
                <a:buFont typeface="Arial"/>
                <a:buChar char="•"/>
              </a:pPr>
              <a:r>
                <a:rPr lang="en-US" sz="2199">
                  <a:solidFill>
                    <a:srgbClr val="000000"/>
                  </a:solidFill>
                  <a:latin typeface="Poppins 1"/>
                  <a:ea typeface="Poppins 1"/>
                  <a:cs typeface="Poppins 1"/>
                  <a:sym typeface="Poppins 1"/>
                </a:rPr>
                <a:t>Attainment</a:t>
              </a:r>
            </a:p>
            <a:p>
              <a:pPr marL="474979" lvl="1" indent="-237490" algn="l">
                <a:lnSpc>
                  <a:spcPts val="3519"/>
                </a:lnSpc>
                <a:buFont typeface="Arial"/>
                <a:buChar char="•"/>
              </a:pPr>
              <a:r>
                <a:rPr lang="en-US" sz="2199">
                  <a:solidFill>
                    <a:srgbClr val="000000"/>
                  </a:solidFill>
                  <a:latin typeface="Poppins 1"/>
                  <a:ea typeface="Poppins 1"/>
                  <a:cs typeface="Poppins 1"/>
                  <a:sym typeface="Poppins 1"/>
                </a:rPr>
                <a:t>Aspiration</a:t>
              </a:r>
            </a:p>
            <a:p>
              <a:pPr algn="l">
                <a:lnSpc>
                  <a:spcPts val="3519"/>
                </a:lnSpc>
              </a:pPr>
              <a:endParaRPr lang="en-US" sz="2199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endParaRPr>
            </a:p>
            <a:p>
              <a:pPr algn="l">
                <a:lnSpc>
                  <a:spcPts val="3519"/>
                </a:lnSpc>
              </a:pPr>
              <a:r>
                <a:rPr lang="en-US" sz="2199" b="1">
                  <a:solidFill>
                    <a:srgbClr val="000000"/>
                  </a:solidFill>
                  <a:latin typeface="Poppins 1 Bold"/>
                  <a:ea typeface="Poppins 1 Bold"/>
                  <a:cs typeface="Poppins 1 Bold"/>
                  <a:sym typeface="Poppins 1 Bold"/>
                </a:rPr>
                <a:t>4 or more employer encounters: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2729" y="4021898"/>
              <a:ext cx="2758788" cy="140017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8400"/>
                </a:lnSpc>
              </a:pPr>
              <a:r>
                <a:rPr lang="en-US" sz="6000" b="1" dirty="0">
                  <a:solidFill>
                    <a:srgbClr val="405E60"/>
                  </a:solidFill>
                  <a:latin typeface="Poppins 1 Bold"/>
                  <a:ea typeface="Poppins 1 Bold"/>
                  <a:cs typeface="Poppins 1 Bold"/>
                  <a:sym typeface="Poppins 1 Bold"/>
                </a:rPr>
                <a:t>86%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71797" y="5507798"/>
              <a:ext cx="2340632" cy="140017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8400"/>
                </a:lnSpc>
              </a:pPr>
              <a:r>
                <a:rPr lang="en-US" sz="6000" b="1" dirty="0">
                  <a:solidFill>
                    <a:srgbClr val="405E60"/>
                  </a:solidFill>
                  <a:latin typeface="Poppins 1 Bold"/>
                  <a:ea typeface="Poppins 1 Bold"/>
                  <a:cs typeface="Poppins 1 Bold"/>
                  <a:sym typeface="Poppins 1 Bold"/>
                </a:rPr>
                <a:t>18%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2512429" y="4193790"/>
              <a:ext cx="7256788" cy="28767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520"/>
                </a:lnSpc>
              </a:pPr>
              <a:r>
                <a:rPr lang="en-US" sz="2200">
                  <a:solidFill>
                    <a:srgbClr val="000000"/>
                  </a:solidFill>
                  <a:latin typeface="Poppins 1"/>
                  <a:ea typeface="Poppins 1"/>
                  <a:cs typeface="Poppins 1"/>
                  <a:sym typeface="Poppins 1"/>
                </a:rPr>
                <a:t>Less likely to be not in education, employment or training</a:t>
              </a:r>
            </a:p>
            <a:p>
              <a:pPr algn="l">
                <a:lnSpc>
                  <a:spcPts val="3520"/>
                </a:lnSpc>
              </a:pPr>
              <a:endParaRPr lang="en-US" sz="2200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endParaRPr>
            </a:p>
            <a:p>
              <a:pPr algn="l">
                <a:lnSpc>
                  <a:spcPts val="3520"/>
                </a:lnSpc>
              </a:pPr>
              <a:r>
                <a:rPr lang="en-US" sz="2200">
                  <a:solidFill>
                    <a:srgbClr val="000000"/>
                  </a:solidFill>
                  <a:latin typeface="Poppins 1"/>
                  <a:ea typeface="Poppins 1"/>
                  <a:cs typeface="Poppins 1"/>
                  <a:sym typeface="Poppins 1"/>
                </a:rPr>
                <a:t>And are likely to earn 18% more than their peers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12729" y="7626176"/>
              <a:ext cx="9756487" cy="11458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541"/>
                </a:lnSpc>
              </a:pPr>
              <a:r>
                <a:rPr lang="en-US" sz="2199">
                  <a:solidFill>
                    <a:srgbClr val="000000"/>
                  </a:solidFill>
                  <a:latin typeface="Poppins 1"/>
                  <a:ea typeface="Poppins 1"/>
                  <a:cs typeface="Poppins 1"/>
                  <a:sym typeface="Poppins 1"/>
                </a:rPr>
                <a:t>In Sheffield in 2023/24, only 71% of schools provided these encounters - we want every child to benefit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722422" y="430343"/>
            <a:ext cx="10843157" cy="3559803"/>
          </a:xfrm>
          <a:custGeom>
            <a:avLst/>
            <a:gdLst/>
            <a:ahLst/>
            <a:cxnLst/>
            <a:rect l="l" t="t" r="r" b="b"/>
            <a:pathLst>
              <a:path w="10843157" h="3559803">
                <a:moveTo>
                  <a:pt x="0" y="0"/>
                </a:moveTo>
                <a:lnTo>
                  <a:pt x="10843156" y="0"/>
                </a:lnTo>
                <a:lnTo>
                  <a:pt x="10843156" y="3559803"/>
                </a:lnTo>
                <a:lnTo>
                  <a:pt x="0" y="35598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3890" b="-100709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TextBox 3"/>
          <p:cNvSpPr txBox="1"/>
          <p:nvPr/>
        </p:nvSpPr>
        <p:spPr>
          <a:xfrm>
            <a:off x="3334269" y="3776762"/>
            <a:ext cx="11619463" cy="54815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767"/>
              </a:lnSpc>
            </a:pPr>
            <a:r>
              <a:rPr lang="en-US" sz="7691">
                <a:solidFill>
                  <a:srgbClr val="2D5F5E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Our pledge to businesses is to make it as easy as possible for you to get involved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943510" y="1823331"/>
            <a:ext cx="12400980" cy="8463669"/>
          </a:xfrm>
          <a:custGeom>
            <a:avLst/>
            <a:gdLst/>
            <a:ahLst/>
            <a:cxnLst/>
            <a:rect l="l" t="t" r="r" b="b"/>
            <a:pathLst>
              <a:path w="12400980" h="8463669">
                <a:moveTo>
                  <a:pt x="0" y="0"/>
                </a:moveTo>
                <a:lnTo>
                  <a:pt x="12400980" y="0"/>
                </a:lnTo>
                <a:lnTo>
                  <a:pt x="12400980" y="8463669"/>
                </a:lnTo>
                <a:lnTo>
                  <a:pt x="0" y="84636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TextBox 3"/>
          <p:cNvSpPr txBox="1"/>
          <p:nvPr/>
        </p:nvSpPr>
        <p:spPr>
          <a:xfrm>
            <a:off x="415427" y="181603"/>
            <a:ext cx="17563933" cy="1395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767"/>
              </a:lnSpc>
            </a:pPr>
            <a:r>
              <a:rPr lang="en-US" sz="7691">
                <a:solidFill>
                  <a:srgbClr val="2D5F5E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Coming soon...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70682" y="5391854"/>
            <a:ext cx="9677400" cy="43948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39"/>
              </a:lnSpc>
              <a:spcBef>
                <a:spcPct val="0"/>
              </a:spcBef>
            </a:pPr>
            <a:r>
              <a:rPr lang="en-US" sz="3599" b="1">
                <a:solidFill>
                  <a:srgbClr val="000000"/>
                </a:solidFill>
                <a:latin typeface="Poppins 2 Bold"/>
                <a:ea typeface="Poppins 2 Bold"/>
                <a:cs typeface="Poppins 2 Bold"/>
                <a:sym typeface="Poppins 2 Bold"/>
              </a:rPr>
              <a:t>      What are the benefits of your business </a:t>
            </a:r>
          </a:p>
          <a:p>
            <a:pPr algn="l">
              <a:lnSpc>
                <a:spcPts val="5039"/>
              </a:lnSpc>
              <a:spcBef>
                <a:spcPct val="0"/>
              </a:spcBef>
            </a:pPr>
            <a:r>
              <a:rPr lang="en-US" sz="3599" b="1">
                <a:solidFill>
                  <a:srgbClr val="000000"/>
                </a:solidFill>
                <a:latin typeface="Poppins 2 Bold"/>
                <a:ea typeface="Poppins 2 Bold"/>
                <a:cs typeface="Poppins 2 Bold"/>
                <a:sym typeface="Poppins 2 Bold"/>
              </a:rPr>
              <a:t>      Participating?</a:t>
            </a:r>
          </a:p>
          <a:p>
            <a:pPr marL="647695" lvl="1" indent="-323848" algn="l">
              <a:lnSpc>
                <a:spcPts val="6419"/>
              </a:lnSpc>
              <a:buFont typeface="Arial"/>
              <a:buChar char="•"/>
            </a:pPr>
            <a:r>
              <a:rPr lang="en-US" sz="2999">
                <a:solidFill>
                  <a:srgbClr val="000000"/>
                </a:solidFill>
                <a:latin typeface="Poppins 2"/>
                <a:ea typeface="Poppins 2"/>
                <a:cs typeface="Poppins 2"/>
                <a:sym typeface="Poppins 2"/>
              </a:rPr>
              <a:t>Increased Footfall</a:t>
            </a:r>
          </a:p>
          <a:p>
            <a:pPr marL="647695" lvl="1" indent="-323848" algn="l">
              <a:lnSpc>
                <a:spcPts val="6419"/>
              </a:lnSpc>
              <a:buFont typeface="Arial"/>
              <a:buChar char="•"/>
            </a:pPr>
            <a:r>
              <a:rPr lang="en-US" sz="2999">
                <a:solidFill>
                  <a:srgbClr val="000000"/>
                </a:solidFill>
                <a:latin typeface="Poppins 2"/>
                <a:ea typeface="Poppins 2"/>
                <a:cs typeface="Poppins 2"/>
                <a:sym typeface="Poppins 2"/>
              </a:rPr>
              <a:t>Community Engagement</a:t>
            </a:r>
          </a:p>
          <a:p>
            <a:pPr marL="647695" lvl="1" indent="-323848" algn="l">
              <a:lnSpc>
                <a:spcPts val="6419"/>
              </a:lnSpc>
              <a:buFont typeface="Arial"/>
              <a:buChar char="•"/>
            </a:pPr>
            <a:r>
              <a:rPr lang="en-US" sz="2999">
                <a:solidFill>
                  <a:srgbClr val="000000"/>
                </a:solidFill>
                <a:latin typeface="Poppins 2"/>
                <a:ea typeface="Poppins 2"/>
                <a:cs typeface="Poppins 2"/>
                <a:sym typeface="Poppins 2"/>
              </a:rPr>
              <a:t>Enhanced Visibility</a:t>
            </a:r>
          </a:p>
          <a:p>
            <a:pPr marL="647695" lvl="1" indent="-323848" algn="l">
              <a:lnSpc>
                <a:spcPts val="6419"/>
              </a:lnSpc>
              <a:buFont typeface="Arial"/>
              <a:buChar char="•"/>
            </a:pPr>
            <a:r>
              <a:rPr lang="en-US" sz="2999">
                <a:solidFill>
                  <a:srgbClr val="000000"/>
                </a:solidFill>
                <a:latin typeface="Poppins 2"/>
                <a:ea typeface="Poppins 2"/>
                <a:cs typeface="Poppins 2"/>
                <a:sym typeface="Poppins 2"/>
              </a:rPr>
              <a:t>Future Talent Development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0" y="742033"/>
            <a:ext cx="13427340" cy="3756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39"/>
              </a:lnSpc>
              <a:spcBef>
                <a:spcPct val="0"/>
              </a:spcBef>
            </a:pPr>
            <a:r>
              <a:rPr lang="en-US" sz="3599" b="1">
                <a:solidFill>
                  <a:srgbClr val="000000"/>
                </a:solidFill>
                <a:latin typeface="Poppins 2 Bold"/>
                <a:ea typeface="Poppins 2 Bold"/>
                <a:cs typeface="Poppins 2 Bold"/>
                <a:sym typeface="Poppins 2 Bold"/>
              </a:rPr>
              <a:t>       What is Sector Safari? </a:t>
            </a:r>
          </a:p>
          <a:p>
            <a:pPr marL="647695" lvl="1" indent="-323848" algn="l">
              <a:lnSpc>
                <a:spcPts val="6419"/>
              </a:lnSpc>
              <a:buFont typeface="Arial"/>
              <a:buChar char="•"/>
            </a:pPr>
            <a:r>
              <a:rPr lang="en-US" sz="2999">
                <a:solidFill>
                  <a:srgbClr val="000000"/>
                </a:solidFill>
                <a:latin typeface="Poppins 2"/>
                <a:ea typeface="Poppins 2"/>
                <a:cs typeface="Poppins 2"/>
                <a:sym typeface="Poppins 2"/>
              </a:rPr>
              <a:t>Sector Safari transforms high streets into interactive career trails </a:t>
            </a:r>
          </a:p>
          <a:p>
            <a:pPr marL="647695" lvl="1" indent="-323848" algn="l">
              <a:lnSpc>
                <a:spcPts val="6419"/>
              </a:lnSpc>
              <a:buFont typeface="Arial"/>
              <a:buChar char="•"/>
            </a:pPr>
            <a:r>
              <a:rPr lang="en-US" sz="2999">
                <a:solidFill>
                  <a:srgbClr val="000000"/>
                </a:solidFill>
                <a:latin typeface="Poppins 2"/>
                <a:ea typeface="Poppins 2"/>
                <a:cs typeface="Poppins 2"/>
                <a:sym typeface="Poppins 2"/>
              </a:rPr>
              <a:t>Raises the profile of high-street businesses.</a:t>
            </a:r>
          </a:p>
          <a:p>
            <a:pPr marL="647695" lvl="1" indent="-323848" algn="l">
              <a:lnSpc>
                <a:spcPts val="6419"/>
              </a:lnSpc>
              <a:buFont typeface="Arial"/>
              <a:buChar char="•"/>
            </a:pPr>
            <a:r>
              <a:rPr lang="en-US" sz="2999">
                <a:solidFill>
                  <a:srgbClr val="000000"/>
                </a:solidFill>
                <a:latin typeface="Poppins 2"/>
                <a:ea typeface="Poppins 2"/>
                <a:cs typeface="Poppins 2"/>
                <a:sym typeface="Poppins 2"/>
              </a:rPr>
              <a:t>Creates unique engagement opportunities with the community.</a:t>
            </a:r>
          </a:p>
          <a:p>
            <a:pPr marL="647695" lvl="1" indent="-323848" algn="l">
              <a:lnSpc>
                <a:spcPts val="6419"/>
              </a:lnSpc>
              <a:buFont typeface="Arial"/>
              <a:buChar char="•"/>
            </a:pPr>
            <a:r>
              <a:rPr lang="en-US" sz="2999">
                <a:solidFill>
                  <a:srgbClr val="000000"/>
                </a:solidFill>
                <a:latin typeface="Poppins 2"/>
                <a:ea typeface="Poppins 2"/>
                <a:cs typeface="Poppins 2"/>
                <a:sym typeface="Poppins 2"/>
              </a:rPr>
              <a:t>Inspires young people with insights into different career paths/jobs.</a:t>
            </a:r>
          </a:p>
        </p:txBody>
      </p:sp>
      <p:sp>
        <p:nvSpPr>
          <p:cNvPr id="4" name="Freeform 4"/>
          <p:cNvSpPr/>
          <p:nvPr/>
        </p:nvSpPr>
        <p:spPr>
          <a:xfrm>
            <a:off x="11789202" y="5647836"/>
            <a:ext cx="5793462" cy="3954038"/>
          </a:xfrm>
          <a:custGeom>
            <a:avLst/>
            <a:gdLst/>
            <a:ahLst/>
            <a:cxnLst/>
            <a:rect l="l" t="t" r="r" b="b"/>
            <a:pathLst>
              <a:path w="5793462" h="3954038">
                <a:moveTo>
                  <a:pt x="0" y="0"/>
                </a:moveTo>
                <a:lnTo>
                  <a:pt x="5793461" y="0"/>
                </a:lnTo>
                <a:lnTo>
                  <a:pt x="5793461" y="3954038"/>
                </a:lnTo>
                <a:lnTo>
                  <a:pt x="0" y="395403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66365" y="192501"/>
            <a:ext cx="6980097" cy="9901999"/>
          </a:xfrm>
          <a:custGeom>
            <a:avLst/>
            <a:gdLst/>
            <a:ahLst/>
            <a:cxnLst/>
            <a:rect l="l" t="t" r="r" b="b"/>
            <a:pathLst>
              <a:path w="6980097" h="9901999">
                <a:moveTo>
                  <a:pt x="0" y="0"/>
                </a:moveTo>
                <a:lnTo>
                  <a:pt x="6980098" y="0"/>
                </a:lnTo>
                <a:lnTo>
                  <a:pt x="6980098" y="9901998"/>
                </a:lnTo>
                <a:lnTo>
                  <a:pt x="0" y="990199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8612175" y="1256114"/>
            <a:ext cx="8944761" cy="6344540"/>
          </a:xfrm>
          <a:custGeom>
            <a:avLst/>
            <a:gdLst/>
            <a:ahLst/>
            <a:cxnLst/>
            <a:rect l="l" t="t" r="r" b="b"/>
            <a:pathLst>
              <a:path w="8944761" h="6344540">
                <a:moveTo>
                  <a:pt x="0" y="0"/>
                </a:moveTo>
                <a:lnTo>
                  <a:pt x="8944761" y="0"/>
                </a:lnTo>
                <a:lnTo>
                  <a:pt x="8944761" y="6344540"/>
                </a:lnTo>
                <a:lnTo>
                  <a:pt x="0" y="63445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382336" y="201222"/>
            <a:ext cx="13523329" cy="9884557"/>
          </a:xfrm>
          <a:custGeom>
            <a:avLst/>
            <a:gdLst/>
            <a:ahLst/>
            <a:cxnLst/>
            <a:rect l="l" t="t" r="r" b="b"/>
            <a:pathLst>
              <a:path w="13523329" h="9884557">
                <a:moveTo>
                  <a:pt x="0" y="0"/>
                </a:moveTo>
                <a:lnTo>
                  <a:pt x="13523328" y="0"/>
                </a:lnTo>
                <a:lnTo>
                  <a:pt x="13523328" y="9884556"/>
                </a:lnTo>
                <a:lnTo>
                  <a:pt x="0" y="988455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3311"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93A0FF3E9E156468BE1CC6766AD0719" ma:contentTypeVersion="18" ma:contentTypeDescription="Create a new document." ma:contentTypeScope="" ma:versionID="aa73b362c27bfe5df4c093c0aeca2b9d">
  <xsd:schema xmlns:xsd="http://www.w3.org/2001/XMLSchema" xmlns:xs="http://www.w3.org/2001/XMLSchema" xmlns:p="http://schemas.microsoft.com/office/2006/metadata/properties" xmlns:ns2="29c8314f-1f0e-49ea-bbbf-7d396dad470b" xmlns:ns3="f2c47dad-44df-4c30-8128-48079b052284" targetNamespace="http://schemas.microsoft.com/office/2006/metadata/properties" ma:root="true" ma:fieldsID="4cd68837474095c836ef63c8a33d1619" ns2:_="" ns3:_="">
    <xsd:import namespace="29c8314f-1f0e-49ea-bbbf-7d396dad470b"/>
    <xsd:import namespace="f2c47dad-44df-4c30-8128-48079b05228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c8314f-1f0e-49ea-bbbf-7d396dad47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a42fdf4d-d148-4fe7-9142-8a70be03098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c47dad-44df-4c30-8128-48079b052284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5f6101b0-a263-415d-a863-55fe83bc71a6}" ma:internalName="TaxCatchAll" ma:showField="CatchAllData" ma:web="f2c47dad-44df-4c30-8128-48079b05228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9c8314f-1f0e-49ea-bbbf-7d396dad470b">
      <Terms xmlns="http://schemas.microsoft.com/office/infopath/2007/PartnerControls"/>
    </lcf76f155ced4ddcb4097134ff3c332f>
    <TaxCatchAll xmlns="f2c47dad-44df-4c30-8128-48079b052284" xsi:nil="true"/>
  </documentManagement>
</p:properties>
</file>

<file path=customXml/itemProps1.xml><?xml version="1.0" encoding="utf-8"?>
<ds:datastoreItem xmlns:ds="http://schemas.openxmlformats.org/officeDocument/2006/customXml" ds:itemID="{9AE79D72-B362-4731-9E47-A8B979067CF1}"/>
</file>

<file path=customXml/itemProps2.xml><?xml version="1.0" encoding="utf-8"?>
<ds:datastoreItem xmlns:ds="http://schemas.openxmlformats.org/officeDocument/2006/customXml" ds:itemID="{18646DDA-6F31-4F46-A57E-777A7BAF83BA}"/>
</file>

<file path=customXml/itemProps3.xml><?xml version="1.0" encoding="utf-8"?>
<ds:datastoreItem xmlns:ds="http://schemas.openxmlformats.org/officeDocument/2006/customXml" ds:itemID="{802D4427-445D-4691-8B84-84533590A616}"/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373</Words>
  <Application>Microsoft Office PowerPoint</Application>
  <PresentationFormat>Custom</PresentationFormat>
  <Paragraphs>74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Calibri</vt:lpstr>
      <vt:lpstr>Poppins 2 Bold</vt:lpstr>
      <vt:lpstr>Poppins 1</vt:lpstr>
      <vt:lpstr>Poppins 2</vt:lpstr>
      <vt:lpstr>Poppins ExtraBold</vt:lpstr>
      <vt:lpstr>Poppins 1 Medium Italics</vt:lpstr>
      <vt:lpstr>Poppins 1 Ultra-Bold</vt:lpstr>
      <vt:lpstr>Poppins 1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SIBI Networking Slides March 2025</dc:title>
  <cp:lastModifiedBy>Cheryl Plant</cp:lastModifiedBy>
  <cp:revision>2</cp:revision>
  <dcterms:created xsi:type="dcterms:W3CDTF">2006-08-16T00:00:00Z</dcterms:created>
  <dcterms:modified xsi:type="dcterms:W3CDTF">2025-03-26T13:22:12Z</dcterms:modified>
  <dc:identifier>DAGitsJnrUU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c8588358-c3f1-4695-a290-e2f70d15689d_Enabled">
    <vt:lpwstr>true</vt:lpwstr>
  </property>
  <property fmtid="{D5CDD505-2E9C-101B-9397-08002B2CF9AE}" pid="3" name="MSIP_Label_c8588358-c3f1-4695-a290-e2f70d15689d_SetDate">
    <vt:lpwstr>2025-03-26T08:15:54Z</vt:lpwstr>
  </property>
  <property fmtid="{D5CDD505-2E9C-101B-9397-08002B2CF9AE}" pid="4" name="MSIP_Label_c8588358-c3f1-4695-a290-e2f70d15689d_Method">
    <vt:lpwstr>Privileged</vt:lpwstr>
  </property>
  <property fmtid="{D5CDD505-2E9C-101B-9397-08002B2CF9AE}" pid="5" name="MSIP_Label_c8588358-c3f1-4695-a290-e2f70d15689d_Name">
    <vt:lpwstr>Official – General</vt:lpwstr>
  </property>
  <property fmtid="{D5CDD505-2E9C-101B-9397-08002B2CF9AE}" pid="6" name="MSIP_Label_c8588358-c3f1-4695-a290-e2f70d15689d_SiteId">
    <vt:lpwstr>a1ba59b9-7204-48d8-a360-7770245ad4a9</vt:lpwstr>
  </property>
  <property fmtid="{D5CDD505-2E9C-101B-9397-08002B2CF9AE}" pid="7" name="MSIP_Label_c8588358-c3f1-4695-a290-e2f70d15689d_ActionId">
    <vt:lpwstr>8d22102e-421a-488d-b3e0-3bc0c913698f</vt:lpwstr>
  </property>
  <property fmtid="{D5CDD505-2E9C-101B-9397-08002B2CF9AE}" pid="8" name="MSIP_Label_c8588358-c3f1-4695-a290-e2f70d15689d_ContentBits">
    <vt:lpwstr>0</vt:lpwstr>
  </property>
  <property fmtid="{D5CDD505-2E9C-101B-9397-08002B2CF9AE}" pid="9" name="MSIP_Label_c8588358-c3f1-4695-a290-e2f70d15689d_Tag">
    <vt:lpwstr>10, 0, 1, 1</vt:lpwstr>
  </property>
  <property fmtid="{D5CDD505-2E9C-101B-9397-08002B2CF9AE}" pid="10" name="ContentTypeId">
    <vt:lpwstr>0x010100F93A0FF3E9E156468BE1CC6766AD0719</vt:lpwstr>
  </property>
</Properties>
</file>