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10"/>
  </p:notesMasterIdLst>
  <p:sldIdLst>
    <p:sldId id="256" r:id="rId3"/>
    <p:sldId id="266" r:id="rId4"/>
    <p:sldId id="264" r:id="rId5"/>
    <p:sldId id="284" r:id="rId6"/>
    <p:sldId id="286" r:id="rId7"/>
    <p:sldId id="285" r:id="rId8"/>
    <p:sldId id="28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40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8F3A6D-314B-40AD-BA5F-ABF13B9505F0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1295F2A-057A-43DD-962D-A3950FCABC19}">
      <dgm:prSet/>
      <dgm:spPr/>
      <dgm:t>
        <a:bodyPr/>
        <a:lstStyle/>
        <a:p>
          <a:r>
            <a:rPr lang="en-GB"/>
            <a:t>Staffed 24hrs a day, 7 days a week, 365 days a year by a team of 12 Officers working 12 hour shifts.</a:t>
          </a:r>
          <a:endParaRPr lang="en-US"/>
        </a:p>
      </dgm:t>
    </dgm:pt>
    <dgm:pt modelId="{76B30AFF-777F-4068-ACB4-465DCB8B5EC2}" type="parTrans" cxnId="{13BC1F53-11FB-4400-9E68-4D2936C0D6A2}">
      <dgm:prSet/>
      <dgm:spPr/>
      <dgm:t>
        <a:bodyPr/>
        <a:lstStyle/>
        <a:p>
          <a:endParaRPr lang="en-US"/>
        </a:p>
      </dgm:t>
    </dgm:pt>
    <dgm:pt modelId="{EA75F0AD-75D4-4FDE-8F55-1E61556DBDF7}" type="sibTrans" cxnId="{13BC1F53-11FB-4400-9E68-4D2936C0D6A2}">
      <dgm:prSet/>
      <dgm:spPr/>
      <dgm:t>
        <a:bodyPr/>
        <a:lstStyle/>
        <a:p>
          <a:endParaRPr lang="en-US"/>
        </a:p>
      </dgm:t>
    </dgm:pt>
    <dgm:pt modelId="{C1BBEC77-9DE0-44DB-83DA-D75A6810373F}">
      <dgm:prSet/>
      <dgm:spPr/>
      <dgm:t>
        <a:bodyPr/>
        <a:lstStyle/>
        <a:p>
          <a:r>
            <a:rPr lang="en-GB"/>
            <a:t>Staff are all SIA Public Space CCTV Licensed &amp; Police Vetted </a:t>
          </a:r>
          <a:endParaRPr lang="en-US"/>
        </a:p>
      </dgm:t>
    </dgm:pt>
    <dgm:pt modelId="{9925FBBD-641F-41E4-AFC0-D7868F7E4D61}" type="parTrans" cxnId="{D715DC15-2255-4231-BBF9-0F5CBE277B8C}">
      <dgm:prSet/>
      <dgm:spPr/>
      <dgm:t>
        <a:bodyPr/>
        <a:lstStyle/>
        <a:p>
          <a:endParaRPr lang="en-US"/>
        </a:p>
      </dgm:t>
    </dgm:pt>
    <dgm:pt modelId="{B4C02E5A-E9EF-4052-917B-D3FE848D1A14}" type="sibTrans" cxnId="{D715DC15-2255-4231-BBF9-0F5CBE277B8C}">
      <dgm:prSet/>
      <dgm:spPr/>
      <dgm:t>
        <a:bodyPr/>
        <a:lstStyle/>
        <a:p>
          <a:endParaRPr lang="en-US"/>
        </a:p>
      </dgm:t>
    </dgm:pt>
    <dgm:pt modelId="{9F058BD1-97E0-4FFD-BD95-3D6DB66DB38F}">
      <dgm:prSet/>
      <dgm:spPr/>
      <dgm:t>
        <a:bodyPr/>
        <a:lstStyle/>
        <a:p>
          <a:r>
            <a:rPr lang="en-GB" dirty="0"/>
            <a:t>200 City cameras monitored</a:t>
          </a:r>
          <a:endParaRPr lang="en-US" dirty="0"/>
        </a:p>
      </dgm:t>
    </dgm:pt>
    <dgm:pt modelId="{BA59C267-E4D4-4D59-ACE9-CC84D7AD3062}" type="parTrans" cxnId="{D10F6412-DCE7-4FE6-AB6A-541AA18C97C1}">
      <dgm:prSet/>
      <dgm:spPr/>
      <dgm:t>
        <a:bodyPr/>
        <a:lstStyle/>
        <a:p>
          <a:endParaRPr lang="en-US"/>
        </a:p>
      </dgm:t>
    </dgm:pt>
    <dgm:pt modelId="{7CB11B84-6A08-430A-A980-B693E58128DD}" type="sibTrans" cxnId="{D10F6412-DCE7-4FE6-AB6A-541AA18C97C1}">
      <dgm:prSet/>
      <dgm:spPr/>
      <dgm:t>
        <a:bodyPr/>
        <a:lstStyle/>
        <a:p>
          <a:endParaRPr lang="en-US"/>
        </a:p>
      </dgm:t>
    </dgm:pt>
    <dgm:pt modelId="{6CC4128D-2168-4347-829C-E00F541515C3}">
      <dgm:prSet/>
      <dgm:spPr/>
      <dgm:t>
        <a:bodyPr/>
        <a:lstStyle/>
        <a:p>
          <a:r>
            <a:rPr lang="en-GB" dirty="0"/>
            <a:t>Alarms monitored through for SCC buildings such as schools, libraries, learning centres &amp; Acres Hill. These are a variety of Fire, Intruder, CCTV, Flood &amp; Lone Worker alarms.</a:t>
          </a:r>
          <a:endParaRPr lang="en-US" dirty="0"/>
        </a:p>
      </dgm:t>
    </dgm:pt>
    <dgm:pt modelId="{C8C2B824-A65A-4D17-B3E9-81809D84AD0E}" type="parTrans" cxnId="{91512936-8C48-4633-AFD5-A6547E655181}">
      <dgm:prSet/>
      <dgm:spPr/>
      <dgm:t>
        <a:bodyPr/>
        <a:lstStyle/>
        <a:p>
          <a:endParaRPr lang="en-US"/>
        </a:p>
      </dgm:t>
    </dgm:pt>
    <dgm:pt modelId="{E828D4B0-E2EE-43B5-824E-153C9DD24DC2}" type="sibTrans" cxnId="{91512936-8C48-4633-AFD5-A6547E655181}">
      <dgm:prSet/>
      <dgm:spPr/>
      <dgm:t>
        <a:bodyPr/>
        <a:lstStyle/>
        <a:p>
          <a:endParaRPr lang="en-US"/>
        </a:p>
      </dgm:t>
    </dgm:pt>
    <dgm:pt modelId="{BC4DF544-1C03-45E7-8B56-24EBEBB3EB6B}" type="pres">
      <dgm:prSet presAssocID="{3D8F3A6D-314B-40AD-BA5F-ABF13B9505F0}" presName="linear" presStyleCnt="0">
        <dgm:presLayoutVars>
          <dgm:animLvl val="lvl"/>
          <dgm:resizeHandles val="exact"/>
        </dgm:presLayoutVars>
      </dgm:prSet>
      <dgm:spPr/>
    </dgm:pt>
    <dgm:pt modelId="{F23CD418-CE22-4D6C-A45D-17960A4EF2AE}" type="pres">
      <dgm:prSet presAssocID="{D1295F2A-057A-43DD-962D-A3950FCABC1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E2EDD7C-5959-4EED-B40B-4A73700DD131}" type="pres">
      <dgm:prSet presAssocID="{EA75F0AD-75D4-4FDE-8F55-1E61556DBDF7}" presName="spacer" presStyleCnt="0"/>
      <dgm:spPr/>
    </dgm:pt>
    <dgm:pt modelId="{8A6943C9-882A-4ED5-AF46-65CFB3736AEC}" type="pres">
      <dgm:prSet presAssocID="{C1BBEC77-9DE0-44DB-83DA-D75A6810373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6DFC33A-BF6D-430D-9039-9201F09D34FD}" type="pres">
      <dgm:prSet presAssocID="{B4C02E5A-E9EF-4052-917B-D3FE848D1A14}" presName="spacer" presStyleCnt="0"/>
      <dgm:spPr/>
    </dgm:pt>
    <dgm:pt modelId="{DEFA38FD-7145-40A8-AD3D-63026D1FC189}" type="pres">
      <dgm:prSet presAssocID="{9F058BD1-97E0-4FFD-BD95-3D6DB66DB38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B05FD28-991C-435D-ADAD-F2445E2F5033}" type="pres">
      <dgm:prSet presAssocID="{7CB11B84-6A08-430A-A980-B693E58128DD}" presName="spacer" presStyleCnt="0"/>
      <dgm:spPr/>
    </dgm:pt>
    <dgm:pt modelId="{67D8EF14-7ECF-47F2-8B3F-F83F8A4BAC76}" type="pres">
      <dgm:prSet presAssocID="{6CC4128D-2168-4347-829C-E00F541515C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10F6412-DCE7-4FE6-AB6A-541AA18C97C1}" srcId="{3D8F3A6D-314B-40AD-BA5F-ABF13B9505F0}" destId="{9F058BD1-97E0-4FFD-BD95-3D6DB66DB38F}" srcOrd="2" destOrd="0" parTransId="{BA59C267-E4D4-4D59-ACE9-CC84D7AD3062}" sibTransId="{7CB11B84-6A08-430A-A980-B693E58128DD}"/>
    <dgm:cxn modelId="{D715DC15-2255-4231-BBF9-0F5CBE277B8C}" srcId="{3D8F3A6D-314B-40AD-BA5F-ABF13B9505F0}" destId="{C1BBEC77-9DE0-44DB-83DA-D75A6810373F}" srcOrd="1" destOrd="0" parTransId="{9925FBBD-641F-41E4-AFC0-D7868F7E4D61}" sibTransId="{B4C02E5A-E9EF-4052-917B-D3FE848D1A14}"/>
    <dgm:cxn modelId="{91512936-8C48-4633-AFD5-A6547E655181}" srcId="{3D8F3A6D-314B-40AD-BA5F-ABF13B9505F0}" destId="{6CC4128D-2168-4347-829C-E00F541515C3}" srcOrd="3" destOrd="0" parTransId="{C8C2B824-A65A-4D17-B3E9-81809D84AD0E}" sibTransId="{E828D4B0-E2EE-43B5-824E-153C9DD24DC2}"/>
    <dgm:cxn modelId="{D5F0CF40-5235-43B8-B259-DDC8813A46DC}" type="presOf" srcId="{3D8F3A6D-314B-40AD-BA5F-ABF13B9505F0}" destId="{BC4DF544-1C03-45E7-8B56-24EBEBB3EB6B}" srcOrd="0" destOrd="0" presId="urn:microsoft.com/office/officeart/2005/8/layout/vList2"/>
    <dgm:cxn modelId="{13BC1F53-11FB-4400-9E68-4D2936C0D6A2}" srcId="{3D8F3A6D-314B-40AD-BA5F-ABF13B9505F0}" destId="{D1295F2A-057A-43DD-962D-A3950FCABC19}" srcOrd="0" destOrd="0" parTransId="{76B30AFF-777F-4068-ACB4-465DCB8B5EC2}" sibTransId="{EA75F0AD-75D4-4FDE-8F55-1E61556DBDF7}"/>
    <dgm:cxn modelId="{A7A432AB-1983-4AB8-93FA-E65A12AEF4C3}" type="presOf" srcId="{C1BBEC77-9DE0-44DB-83DA-D75A6810373F}" destId="{8A6943C9-882A-4ED5-AF46-65CFB3736AEC}" srcOrd="0" destOrd="0" presId="urn:microsoft.com/office/officeart/2005/8/layout/vList2"/>
    <dgm:cxn modelId="{9595ADAD-BC70-4C92-9AE2-544264DFB7C0}" type="presOf" srcId="{6CC4128D-2168-4347-829C-E00F541515C3}" destId="{67D8EF14-7ECF-47F2-8B3F-F83F8A4BAC76}" srcOrd="0" destOrd="0" presId="urn:microsoft.com/office/officeart/2005/8/layout/vList2"/>
    <dgm:cxn modelId="{E5DE2EE9-6210-4A9E-9749-F6B1EC0141F6}" type="presOf" srcId="{9F058BD1-97E0-4FFD-BD95-3D6DB66DB38F}" destId="{DEFA38FD-7145-40A8-AD3D-63026D1FC189}" srcOrd="0" destOrd="0" presId="urn:microsoft.com/office/officeart/2005/8/layout/vList2"/>
    <dgm:cxn modelId="{35BBC9FD-EAF3-463F-A55E-F414A0264220}" type="presOf" srcId="{D1295F2A-057A-43DD-962D-A3950FCABC19}" destId="{F23CD418-CE22-4D6C-A45D-17960A4EF2AE}" srcOrd="0" destOrd="0" presId="urn:microsoft.com/office/officeart/2005/8/layout/vList2"/>
    <dgm:cxn modelId="{E0142230-6CDD-41E0-96A2-369F67543D0E}" type="presParOf" srcId="{BC4DF544-1C03-45E7-8B56-24EBEBB3EB6B}" destId="{F23CD418-CE22-4D6C-A45D-17960A4EF2AE}" srcOrd="0" destOrd="0" presId="urn:microsoft.com/office/officeart/2005/8/layout/vList2"/>
    <dgm:cxn modelId="{0DE2C5DA-619A-4BFA-9C18-A798C6545D30}" type="presParOf" srcId="{BC4DF544-1C03-45E7-8B56-24EBEBB3EB6B}" destId="{6E2EDD7C-5959-4EED-B40B-4A73700DD131}" srcOrd="1" destOrd="0" presId="urn:microsoft.com/office/officeart/2005/8/layout/vList2"/>
    <dgm:cxn modelId="{39899155-B895-41A7-A3D0-DBC0B57DD3E7}" type="presParOf" srcId="{BC4DF544-1C03-45E7-8B56-24EBEBB3EB6B}" destId="{8A6943C9-882A-4ED5-AF46-65CFB3736AEC}" srcOrd="2" destOrd="0" presId="urn:microsoft.com/office/officeart/2005/8/layout/vList2"/>
    <dgm:cxn modelId="{31244738-C25A-4749-8083-6E07DCBC7D1B}" type="presParOf" srcId="{BC4DF544-1C03-45E7-8B56-24EBEBB3EB6B}" destId="{A6DFC33A-BF6D-430D-9039-9201F09D34FD}" srcOrd="3" destOrd="0" presId="urn:microsoft.com/office/officeart/2005/8/layout/vList2"/>
    <dgm:cxn modelId="{C19B3A81-9C54-49FF-8EDF-C5B6F4D91A72}" type="presParOf" srcId="{BC4DF544-1C03-45E7-8B56-24EBEBB3EB6B}" destId="{DEFA38FD-7145-40A8-AD3D-63026D1FC189}" srcOrd="4" destOrd="0" presId="urn:microsoft.com/office/officeart/2005/8/layout/vList2"/>
    <dgm:cxn modelId="{1C583660-44B4-4EB1-B129-167457F3D9A3}" type="presParOf" srcId="{BC4DF544-1C03-45E7-8B56-24EBEBB3EB6B}" destId="{4B05FD28-991C-435D-ADAD-F2445E2F5033}" srcOrd="5" destOrd="0" presId="urn:microsoft.com/office/officeart/2005/8/layout/vList2"/>
    <dgm:cxn modelId="{D8CF8C34-A558-4180-80F3-5F828AEBDA6D}" type="presParOf" srcId="{BC4DF544-1C03-45E7-8B56-24EBEBB3EB6B}" destId="{67D8EF14-7ECF-47F2-8B3F-F83F8A4BAC7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CD418-CE22-4D6C-A45D-17960A4EF2AE}">
      <dsp:nvSpPr>
        <dsp:cNvPr id="0" name=""/>
        <dsp:cNvSpPr/>
      </dsp:nvSpPr>
      <dsp:spPr>
        <a:xfrm>
          <a:off x="0" y="220718"/>
          <a:ext cx="5000124" cy="12142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Staffed 24hrs a day, 7 days a week, 365 days a year by a team of 12 Officers working 12 hour shifts.</a:t>
          </a:r>
          <a:endParaRPr lang="en-US" sz="1800" kern="1200"/>
        </a:p>
      </dsp:txBody>
      <dsp:txXfrm>
        <a:off x="59274" y="279992"/>
        <a:ext cx="4881576" cy="1095692"/>
      </dsp:txXfrm>
    </dsp:sp>
    <dsp:sp modelId="{8A6943C9-882A-4ED5-AF46-65CFB3736AEC}">
      <dsp:nvSpPr>
        <dsp:cNvPr id="0" name=""/>
        <dsp:cNvSpPr/>
      </dsp:nvSpPr>
      <dsp:spPr>
        <a:xfrm>
          <a:off x="0" y="1486799"/>
          <a:ext cx="5000124" cy="1214240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Staff are all SIA Public Space CCTV Licensed &amp; Police Vetted </a:t>
          </a:r>
          <a:endParaRPr lang="en-US" sz="1800" kern="1200"/>
        </a:p>
      </dsp:txBody>
      <dsp:txXfrm>
        <a:off x="59274" y="1546073"/>
        <a:ext cx="4881576" cy="1095692"/>
      </dsp:txXfrm>
    </dsp:sp>
    <dsp:sp modelId="{DEFA38FD-7145-40A8-AD3D-63026D1FC189}">
      <dsp:nvSpPr>
        <dsp:cNvPr id="0" name=""/>
        <dsp:cNvSpPr/>
      </dsp:nvSpPr>
      <dsp:spPr>
        <a:xfrm>
          <a:off x="0" y="2752880"/>
          <a:ext cx="5000124" cy="1214240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200 City cameras monitored</a:t>
          </a:r>
          <a:endParaRPr lang="en-US" sz="1800" kern="1200" dirty="0"/>
        </a:p>
      </dsp:txBody>
      <dsp:txXfrm>
        <a:off x="59274" y="2812154"/>
        <a:ext cx="4881576" cy="1095692"/>
      </dsp:txXfrm>
    </dsp:sp>
    <dsp:sp modelId="{67D8EF14-7ECF-47F2-8B3F-F83F8A4BAC76}">
      <dsp:nvSpPr>
        <dsp:cNvPr id="0" name=""/>
        <dsp:cNvSpPr/>
      </dsp:nvSpPr>
      <dsp:spPr>
        <a:xfrm>
          <a:off x="0" y="4018960"/>
          <a:ext cx="5000124" cy="121424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Alarms monitored through for SCC buildings such as schools, libraries, learning centres &amp; Acres Hill. These are a variety of Fire, Intruder, CCTV, Flood &amp; Lone Worker alarms.</a:t>
          </a:r>
          <a:endParaRPr lang="en-US" sz="1800" kern="1200" dirty="0"/>
        </a:p>
      </dsp:txBody>
      <dsp:txXfrm>
        <a:off x="59274" y="4078234"/>
        <a:ext cx="4881576" cy="1095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7E475-1D6E-45C4-A3E4-D15A47B47ABB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8631F-8AE2-4576-9A32-263933612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247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69AA-75D5-2A41-977A-319B4478A1F4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3B96-8B7D-3044-BCDC-00BF43526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69AA-75D5-2A41-977A-319B4478A1F4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3B96-8B7D-3044-BCDC-00BF43526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1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69AA-75D5-2A41-977A-319B4478A1F4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3B96-8B7D-3044-BCDC-00BF43526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47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5A05-EF0C-1245-A2A1-873F804DB0F7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3A4-CE43-F141-A3F6-3A7D7EA8E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83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5A05-EF0C-1245-A2A1-873F804DB0F7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3A4-CE43-F141-A3F6-3A7D7EA8E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60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5A05-EF0C-1245-A2A1-873F804DB0F7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3A4-CE43-F141-A3F6-3A7D7EA8E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01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5A05-EF0C-1245-A2A1-873F804DB0F7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3A4-CE43-F141-A3F6-3A7D7EA8E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07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5A05-EF0C-1245-A2A1-873F804DB0F7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3A4-CE43-F141-A3F6-3A7D7EA8E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15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5A05-EF0C-1245-A2A1-873F804DB0F7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3A4-CE43-F141-A3F6-3A7D7EA8E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92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5A05-EF0C-1245-A2A1-873F804DB0F7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3A4-CE43-F141-A3F6-3A7D7EA8E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18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5A05-EF0C-1245-A2A1-873F804DB0F7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3A4-CE43-F141-A3F6-3A7D7EA8E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21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69AA-75D5-2A41-977A-319B4478A1F4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3B96-8B7D-3044-BCDC-00BF43526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64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5A05-EF0C-1245-A2A1-873F804DB0F7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3A4-CE43-F141-A3F6-3A7D7EA8E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41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5A05-EF0C-1245-A2A1-873F804DB0F7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3A4-CE43-F141-A3F6-3A7D7EA8E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13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5A05-EF0C-1245-A2A1-873F804DB0F7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3A4-CE43-F141-A3F6-3A7D7EA8E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9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69AA-75D5-2A41-977A-319B4478A1F4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3B96-8B7D-3044-BCDC-00BF43526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2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69AA-75D5-2A41-977A-319B4478A1F4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3B96-8B7D-3044-BCDC-00BF43526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7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69AA-75D5-2A41-977A-319B4478A1F4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3B96-8B7D-3044-BCDC-00BF43526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96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69AA-75D5-2A41-977A-319B4478A1F4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3B96-8B7D-3044-BCDC-00BF43526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94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69AA-75D5-2A41-977A-319B4478A1F4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3B96-8B7D-3044-BCDC-00BF43526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23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69AA-75D5-2A41-977A-319B4478A1F4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3B96-8B7D-3044-BCDC-00BF43526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9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69AA-75D5-2A41-977A-319B4478A1F4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3B96-8B7D-3044-BCDC-00BF43526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1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569AA-75D5-2A41-977A-319B4478A1F4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F3B96-8B7D-3044-BCDC-00BF43526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9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6600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A5A05-EF0C-1245-A2A1-873F804DB0F7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ED3A4-CE43-F141-A3F6-3A7D7EA8E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1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6600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4" r="-2" b="21809"/>
          <a:stretch/>
        </p:blipFill>
        <p:spPr>
          <a:xfrm>
            <a:off x="3662268" y="10"/>
            <a:ext cx="5481732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0" r="-2" b="-2"/>
          <a:stretch/>
        </p:blipFill>
        <p:spPr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9184" y="1524659"/>
            <a:ext cx="3764305" cy="2774088"/>
          </a:xfrm>
        </p:spPr>
        <p:txBody>
          <a:bodyPr>
            <a:normAutofit/>
          </a:bodyPr>
          <a:lstStyle/>
          <a:p>
            <a:pPr algn="l"/>
            <a:r>
              <a:rPr lang="en-US" sz="4700">
                <a:latin typeface="Arial" panose="020B0604020202020204" pitchFamily="34" charset="0"/>
                <a:cs typeface="Arial" panose="020B0604020202020204" pitchFamily="34" charset="0"/>
              </a:rPr>
              <a:t>Rob Cowley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9184" y="4687367"/>
            <a:ext cx="3688461" cy="1335024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Monitoring Centre (CCTV) &amp; Business Crime Operations </a:t>
            </a:r>
          </a:p>
          <a:p>
            <a:pPr algn="l">
              <a:lnSpc>
                <a:spcPct val="90000"/>
              </a:lnSpc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7704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23" y="4461119"/>
            <a:ext cx="376430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920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3500" u="sng">
                <a:solidFill>
                  <a:srgbClr val="FFFFFF"/>
                </a:solidFill>
              </a:rPr>
              <a:t>Sheffield Monitoring Centre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614B80AE-2E07-B888-84BC-40EABF7ADB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351165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2356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C Powerpointfad.jpg"/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0" r="17910"/>
          <a:stretch/>
        </p:blipFill>
        <p:spPr>
          <a:xfrm>
            <a:off x="20" y="10"/>
            <a:ext cx="6337717" cy="685799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5"/>
            <a:ext cx="3938487" cy="16276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700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CRAC Radio – City Retailers Against Crime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28650" y="2219785"/>
            <a:ext cx="3464715" cy="3957178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Retail &amp; Evening Economy</a:t>
            </a:r>
          </a:p>
          <a:p>
            <a:pPr marL="4572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Over 200 members</a:t>
            </a:r>
          </a:p>
          <a:p>
            <a:pPr marL="4572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Linked to CCTV &amp; SY Police</a:t>
            </a:r>
          </a:p>
          <a:p>
            <a:pPr marL="4572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Two Dedicated Websites for sharing photographs &amp; info</a:t>
            </a:r>
          </a:p>
          <a:p>
            <a:pPr marL="4572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Also linked to City Centre Ambassadors 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>
              <a:solidFill>
                <a:srgbClr val="FFFFFF"/>
              </a:solidFill>
            </a:endParaRPr>
          </a:p>
        </p:txBody>
      </p:sp>
      <p:pic>
        <p:nvPicPr>
          <p:cNvPr id="9" name="Content Placeholder 8" descr="A black walkie talkie&#10;&#10;Description automatically generated">
            <a:extLst>
              <a:ext uri="{FF2B5EF4-FFF2-40B4-BE49-F238E27FC236}">
                <a16:creationId xmlns:a16="http://schemas.microsoft.com/office/drawing/2014/main" id="{031AE2E3-1350-F5F8-C1E3-4E53AAB8F6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3986" r="10804"/>
          <a:stretch/>
        </p:blipFill>
        <p:spPr>
          <a:xfrm>
            <a:off x="4669497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60024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33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4B3800-D0F3-A722-C71D-700DF5A8095B}"/>
              </a:ext>
            </a:extLst>
          </p:cNvPr>
          <p:cNvSpPr txBox="1"/>
          <p:nvPr/>
        </p:nvSpPr>
        <p:spPr>
          <a:xfrm>
            <a:off x="446315" y="1997839"/>
            <a:ext cx="8109856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Business Crime Reduction Partnerships (BCRP)</a:t>
            </a:r>
            <a:endParaRPr lang="en-GB" b="1" dirty="0"/>
          </a:p>
          <a:p>
            <a:endParaRPr lang="en-GB" dirty="0"/>
          </a:p>
          <a:p>
            <a:r>
              <a:rPr lang="en-GB" dirty="0"/>
              <a:t>A Business Crime Reduction Partnership (BCRP) is a partnership-based approach to preventing crime and disorder. </a:t>
            </a:r>
          </a:p>
          <a:p>
            <a:endParaRPr lang="en-GB" dirty="0"/>
          </a:p>
          <a:p>
            <a:r>
              <a:rPr lang="en-GB" dirty="0"/>
              <a:t>It is a subscription based action group working with police and the local authority to tackle and reduce crime and disorder affecting businesses and the wider community.</a:t>
            </a:r>
          </a:p>
        </p:txBody>
      </p:sp>
    </p:spTree>
    <p:extLst>
      <p:ext uri="{BB962C8B-B14F-4D97-AF65-F5344CB8AC3E}">
        <p14:creationId xmlns:p14="http://schemas.microsoft.com/office/powerpoint/2010/main" val="870470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3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1DFEF7-F474-A29C-0683-E13F405C5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12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FB70DD6-2E67-65AC-B648-846F0E9416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7" t="15923" r="37528" b="6370"/>
          <a:stretch>
            <a:fillRect/>
          </a:stretch>
        </p:blipFill>
        <p:spPr bwMode="auto">
          <a:xfrm>
            <a:off x="53975" y="827314"/>
            <a:ext cx="9036050" cy="44146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miley Face 2">
            <a:extLst>
              <a:ext uri="{FF2B5EF4-FFF2-40B4-BE49-F238E27FC236}">
                <a16:creationId xmlns:a16="http://schemas.microsoft.com/office/drawing/2014/main" id="{9547C631-7920-4D60-0FF8-78A3439FDDFB}"/>
              </a:ext>
            </a:extLst>
          </p:cNvPr>
          <p:cNvSpPr/>
          <p:nvPr/>
        </p:nvSpPr>
        <p:spPr>
          <a:xfrm>
            <a:off x="6444343" y="1230086"/>
            <a:ext cx="1981200" cy="1807028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7690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176</Words>
  <Application>Microsoft Office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Avenir Next LT Pro</vt:lpstr>
      <vt:lpstr>Calibri</vt:lpstr>
      <vt:lpstr>1_Office Theme</vt:lpstr>
      <vt:lpstr>Office Theme</vt:lpstr>
      <vt:lpstr>Rob Cowley </vt:lpstr>
      <vt:lpstr>Sheffield Monitoring Centre</vt:lpstr>
      <vt:lpstr>CRAC Radio – City Retailers Against Crime</vt:lpstr>
      <vt:lpstr>PowerPoint Presentation</vt:lpstr>
      <vt:lpstr>PowerPoint Presentation</vt:lpstr>
      <vt:lpstr>PowerPoint Presentation</vt:lpstr>
      <vt:lpstr>PowerPoint Presentation</vt:lpstr>
    </vt:vector>
  </TitlesOfParts>
  <Company>SCC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Kieran Flanagan</dc:creator>
  <cp:lastModifiedBy>Rob Cowley</cp:lastModifiedBy>
  <cp:revision>70</cp:revision>
  <dcterms:created xsi:type="dcterms:W3CDTF">2015-02-03T11:49:43Z</dcterms:created>
  <dcterms:modified xsi:type="dcterms:W3CDTF">2025-07-15T10:25:15Z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8588358-c3f1-4695-a290-e2f70d15689d_Enabled">
    <vt:lpwstr>true</vt:lpwstr>
  </property>
  <property fmtid="{D5CDD505-2E9C-101B-9397-08002B2CF9AE}" pid="3" name="MSIP_Label_c8588358-c3f1-4695-a290-e2f70d15689d_SetDate">
    <vt:lpwstr>2024-07-15T09:29:25Z</vt:lpwstr>
  </property>
  <property fmtid="{D5CDD505-2E9C-101B-9397-08002B2CF9AE}" pid="4" name="MSIP_Label_c8588358-c3f1-4695-a290-e2f70d15689d_Method">
    <vt:lpwstr>Privileged</vt:lpwstr>
  </property>
  <property fmtid="{D5CDD505-2E9C-101B-9397-08002B2CF9AE}" pid="5" name="MSIP_Label_c8588358-c3f1-4695-a290-e2f70d15689d_Name">
    <vt:lpwstr>Official – General</vt:lpwstr>
  </property>
  <property fmtid="{D5CDD505-2E9C-101B-9397-08002B2CF9AE}" pid="6" name="MSIP_Label_c8588358-c3f1-4695-a290-e2f70d15689d_SiteId">
    <vt:lpwstr>a1ba59b9-7204-48d8-a360-7770245ad4a9</vt:lpwstr>
  </property>
  <property fmtid="{D5CDD505-2E9C-101B-9397-08002B2CF9AE}" pid="7" name="MSIP_Label_c8588358-c3f1-4695-a290-e2f70d15689d_ActionId">
    <vt:lpwstr>545a012a-dcb9-4c2f-a80c-8297f55df52a</vt:lpwstr>
  </property>
  <property fmtid="{D5CDD505-2E9C-101B-9397-08002B2CF9AE}" pid="8" name="MSIP_Label_c8588358-c3f1-4695-a290-e2f70d15689d_ContentBits">
    <vt:lpwstr>0</vt:lpwstr>
  </property>
</Properties>
</file>