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2"/>
  </p:notesMasterIdLst>
  <p:sldIdLst>
    <p:sldId id="256" r:id="rId2"/>
    <p:sldId id="277" r:id="rId3"/>
    <p:sldId id="261" r:id="rId4"/>
    <p:sldId id="257" r:id="rId5"/>
    <p:sldId id="259" r:id="rId6"/>
    <p:sldId id="260" r:id="rId7"/>
    <p:sldId id="264" r:id="rId8"/>
    <p:sldId id="258" r:id="rId9"/>
    <p:sldId id="289" r:id="rId10"/>
    <p:sldId id="278" r:id="rId11"/>
    <p:sldId id="273" r:id="rId12"/>
    <p:sldId id="279" r:id="rId13"/>
    <p:sldId id="290" r:id="rId14"/>
    <p:sldId id="262" r:id="rId15"/>
    <p:sldId id="283" r:id="rId16"/>
    <p:sldId id="281" r:id="rId17"/>
    <p:sldId id="282" r:id="rId18"/>
    <p:sldId id="284" r:id="rId19"/>
    <p:sldId id="274" r:id="rId20"/>
    <p:sldId id="285" r:id="rId21"/>
    <p:sldId id="268" r:id="rId22"/>
    <p:sldId id="269" r:id="rId23"/>
    <p:sldId id="270" r:id="rId24"/>
    <p:sldId id="271" r:id="rId25"/>
    <p:sldId id="275" r:id="rId26"/>
    <p:sldId id="276" r:id="rId27"/>
    <p:sldId id="272" r:id="rId28"/>
    <p:sldId id="265" r:id="rId29"/>
    <p:sldId id="286" r:id="rId30"/>
    <p:sldId id="288"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851" autoAdjust="0"/>
  </p:normalViewPr>
  <p:slideViewPr>
    <p:cSldViewPr snapToGrid="0" snapToObjects="1">
      <p:cViewPr varScale="1">
        <p:scale>
          <a:sx n="65" d="100"/>
          <a:sy n="65" d="100"/>
        </p:scale>
        <p:origin x="-1688"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40211F-D0E2-0747-A3DD-3EC9C0F15EAA}" type="datetimeFigureOut">
              <a:rPr lang="en-US" smtClean="0"/>
              <a:t>08/06/20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60B107-55D1-DF4F-96AC-34404915BA6A}" type="slidenum">
              <a:rPr lang="en-US" smtClean="0"/>
              <a:t>‹#›</a:t>
            </a:fld>
            <a:endParaRPr lang="en-US"/>
          </a:p>
        </p:txBody>
      </p:sp>
    </p:spTree>
    <p:extLst>
      <p:ext uri="{BB962C8B-B14F-4D97-AF65-F5344CB8AC3E}">
        <p14:creationId xmlns:p14="http://schemas.microsoft.com/office/powerpoint/2010/main" val="171828148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60B107-55D1-DF4F-96AC-34404915BA6A}" type="slidenum">
              <a:rPr lang="en-US" smtClean="0"/>
              <a:t>1</a:t>
            </a:fld>
            <a:endParaRPr lang="en-US"/>
          </a:p>
        </p:txBody>
      </p:sp>
    </p:spTree>
    <p:extLst>
      <p:ext uri="{BB962C8B-B14F-4D97-AF65-F5344CB8AC3E}">
        <p14:creationId xmlns:p14="http://schemas.microsoft.com/office/powerpoint/2010/main" val="828742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60B107-55D1-DF4F-96AC-34404915BA6A}" type="slidenum">
              <a:rPr lang="en-US" smtClean="0"/>
              <a:t>7</a:t>
            </a:fld>
            <a:endParaRPr lang="en-US"/>
          </a:p>
        </p:txBody>
      </p:sp>
    </p:spTree>
    <p:extLst>
      <p:ext uri="{BB962C8B-B14F-4D97-AF65-F5344CB8AC3E}">
        <p14:creationId xmlns:p14="http://schemas.microsoft.com/office/powerpoint/2010/main" val="2398348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Typically these talks are long, over detailed</a:t>
            </a:r>
          </a:p>
          <a:p>
            <a:r>
              <a:rPr lang="en-US" dirty="0" smtClean="0"/>
              <a:t>Not</a:t>
            </a:r>
            <a:r>
              <a:rPr lang="en-US" baseline="0" dirty="0" smtClean="0"/>
              <a:t> here to tell you to come and work at </a:t>
            </a:r>
            <a:r>
              <a:rPr lang="en-US" baseline="0" dirty="0" err="1" smtClean="0"/>
              <a:t>swindon</a:t>
            </a:r>
            <a:endParaRPr lang="en-US" dirty="0" smtClean="0"/>
          </a:p>
          <a:p>
            <a:endParaRPr lang="en-US" dirty="0" smtClean="0"/>
          </a:p>
          <a:p>
            <a:pPr marL="228600" indent="-228600">
              <a:buAutoNum type="arabicPeriod"/>
            </a:pPr>
            <a:r>
              <a:rPr lang="en-US" dirty="0" smtClean="0"/>
              <a:t>The</a:t>
            </a:r>
            <a:r>
              <a:rPr lang="en-US" baseline="0" dirty="0" smtClean="0"/>
              <a:t> bigger picture. </a:t>
            </a:r>
            <a:r>
              <a:rPr lang="en-US" dirty="0" smtClean="0"/>
              <a:t>Easy</a:t>
            </a:r>
            <a:r>
              <a:rPr lang="en-US" baseline="0" dirty="0" smtClean="0"/>
              <a:t> to loose sight of the light at the end of the tunnel</a:t>
            </a:r>
          </a:p>
          <a:p>
            <a:r>
              <a:rPr lang="en-US" baseline="0" dirty="0" smtClean="0"/>
              <a:t>Feel isolated, out of touch and uncertain about life beyond Prague.</a:t>
            </a:r>
          </a:p>
          <a:p>
            <a:r>
              <a:rPr lang="en-US" baseline="0" dirty="0" smtClean="0"/>
              <a:t>Graduates have come out and done very well (</a:t>
            </a:r>
            <a:r>
              <a:rPr lang="en-US" baseline="0" dirty="0" err="1" smtClean="0"/>
              <a:t>Giannis</a:t>
            </a:r>
            <a:r>
              <a:rPr lang="en-US" baseline="0" dirty="0" smtClean="0"/>
              <a:t>)</a:t>
            </a:r>
          </a:p>
          <a:p>
            <a:r>
              <a:rPr lang="en-US" baseline="0" dirty="0" smtClean="0"/>
              <a:t>Exciting time due to increasing number of </a:t>
            </a:r>
            <a:r>
              <a:rPr lang="en-US" baseline="0" dirty="0" smtClean="0"/>
              <a:t>initiatives </a:t>
            </a:r>
            <a:r>
              <a:rPr lang="en-US" baseline="0" dirty="0" smtClean="0"/>
              <a:t>to help with your transition back to the </a:t>
            </a:r>
            <a:r>
              <a:rPr lang="en-US" baseline="0" dirty="0" err="1" smtClean="0"/>
              <a:t>Uk</a:t>
            </a:r>
            <a:r>
              <a:rPr lang="en-US" baseline="0" dirty="0" smtClean="0"/>
              <a:t> (</a:t>
            </a:r>
            <a:r>
              <a:rPr lang="en-US" baseline="0" dirty="0" err="1" smtClean="0"/>
              <a:t>brizzman</a:t>
            </a:r>
            <a:r>
              <a:rPr lang="en-US" baseline="0" dirty="0" smtClean="0"/>
              <a:t>, our mentorship )</a:t>
            </a:r>
          </a:p>
          <a:p>
            <a:r>
              <a:rPr lang="en-US" baseline="0" dirty="0" smtClean="0"/>
              <a:t>How we can help</a:t>
            </a:r>
          </a:p>
        </p:txBody>
      </p:sp>
      <p:sp>
        <p:nvSpPr>
          <p:cNvPr id="4" name="Slide Number Placeholder 3"/>
          <p:cNvSpPr>
            <a:spLocks noGrp="1"/>
          </p:cNvSpPr>
          <p:nvPr>
            <p:ph type="sldNum" sz="quarter" idx="10"/>
          </p:nvPr>
        </p:nvSpPr>
        <p:spPr/>
        <p:txBody>
          <a:bodyPr/>
          <a:lstStyle/>
          <a:p>
            <a:fld id="{EA60B107-55D1-DF4F-96AC-34404915BA6A}" type="slidenum">
              <a:rPr lang="en-US" smtClean="0"/>
              <a:t>8</a:t>
            </a:fld>
            <a:endParaRPr lang="en-US"/>
          </a:p>
        </p:txBody>
      </p:sp>
    </p:spTree>
    <p:extLst>
      <p:ext uri="{BB962C8B-B14F-4D97-AF65-F5344CB8AC3E}">
        <p14:creationId xmlns:p14="http://schemas.microsoft.com/office/powerpoint/2010/main" val="3761226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2. Compare notes. Use our personal experiences to help you start streamlining your education to put you in good stead to start your job safely. Help you show that you are proactive students who take the initiative.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What I wish I knew</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Break the </a:t>
            </a:r>
            <a:r>
              <a:rPr lang="en-US" baseline="0" dirty="0" err="1" smtClean="0"/>
              <a:t>sterotypes</a:t>
            </a:r>
            <a:r>
              <a:rPr lang="en-US" baseline="0" dirty="0" smtClean="0"/>
              <a:t> and stigmas</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Interview preparation</a:t>
            </a:r>
          </a:p>
          <a:p>
            <a:endParaRPr lang="en-US" dirty="0"/>
          </a:p>
        </p:txBody>
      </p:sp>
      <p:sp>
        <p:nvSpPr>
          <p:cNvPr id="4" name="Slide Number Placeholder 3"/>
          <p:cNvSpPr>
            <a:spLocks noGrp="1"/>
          </p:cNvSpPr>
          <p:nvPr>
            <p:ph type="sldNum" sz="quarter" idx="10"/>
          </p:nvPr>
        </p:nvSpPr>
        <p:spPr/>
        <p:txBody>
          <a:bodyPr/>
          <a:lstStyle/>
          <a:p>
            <a:fld id="{EA60B107-55D1-DF4F-96AC-34404915BA6A}" type="slidenum">
              <a:rPr lang="en-US" smtClean="0"/>
              <a:t>9</a:t>
            </a:fld>
            <a:endParaRPr lang="en-US"/>
          </a:p>
        </p:txBody>
      </p:sp>
    </p:spTree>
    <p:extLst>
      <p:ext uri="{BB962C8B-B14F-4D97-AF65-F5344CB8AC3E}">
        <p14:creationId xmlns:p14="http://schemas.microsoft.com/office/powerpoint/2010/main" val="48481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here to scare you</a:t>
            </a:r>
          </a:p>
          <a:p>
            <a:r>
              <a:rPr lang="en-US" dirty="0" smtClean="0"/>
              <a:t>Real problem</a:t>
            </a:r>
          </a:p>
          <a:p>
            <a:r>
              <a:rPr lang="en-US" dirty="0" smtClean="0"/>
              <a:t>How</a:t>
            </a:r>
            <a:r>
              <a:rPr lang="en-US" baseline="0" dirty="0" smtClean="0"/>
              <a:t> you can get ahead of </a:t>
            </a:r>
            <a:r>
              <a:rPr lang="en-US" baseline="0" smtClean="0"/>
              <a:t>the curve</a:t>
            </a:r>
            <a:endParaRPr lang="en-US" dirty="0"/>
          </a:p>
        </p:txBody>
      </p:sp>
      <p:sp>
        <p:nvSpPr>
          <p:cNvPr id="4" name="Slide Number Placeholder 3"/>
          <p:cNvSpPr>
            <a:spLocks noGrp="1"/>
          </p:cNvSpPr>
          <p:nvPr>
            <p:ph type="sldNum" sz="quarter" idx="10"/>
          </p:nvPr>
        </p:nvSpPr>
        <p:spPr/>
        <p:txBody>
          <a:bodyPr/>
          <a:lstStyle/>
          <a:p>
            <a:fld id="{EA60B107-55D1-DF4F-96AC-34404915BA6A}" type="slidenum">
              <a:rPr lang="en-US" smtClean="0"/>
              <a:t>10</a:t>
            </a:fld>
            <a:endParaRPr lang="en-US"/>
          </a:p>
        </p:txBody>
      </p:sp>
    </p:spTree>
    <p:extLst>
      <p:ext uri="{BB962C8B-B14F-4D97-AF65-F5344CB8AC3E}">
        <p14:creationId xmlns:p14="http://schemas.microsoft.com/office/powerpoint/2010/main" val="2990084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Doctors</a:t>
            </a:r>
            <a:r>
              <a:rPr lang="en-US" baseline="0" dirty="0" smtClean="0"/>
              <a:t> have autonomy</a:t>
            </a:r>
          </a:p>
          <a:p>
            <a:r>
              <a:rPr lang="en-US" baseline="0" dirty="0" smtClean="0"/>
              <a:t>Less regulated</a:t>
            </a:r>
          </a:p>
          <a:p>
            <a:r>
              <a:rPr lang="en-US" baseline="0" dirty="0" smtClean="0"/>
              <a:t>In the UK we have guidelines which </a:t>
            </a:r>
          </a:p>
          <a:p>
            <a:r>
              <a:rPr lang="en-US" baseline="0" dirty="0" smtClean="0"/>
              <a:t>Not about knowledge and training, more mindset based</a:t>
            </a:r>
            <a:endParaRPr lang="en-US" dirty="0"/>
          </a:p>
        </p:txBody>
      </p:sp>
      <p:sp>
        <p:nvSpPr>
          <p:cNvPr id="4" name="Slide Number Placeholder 3"/>
          <p:cNvSpPr>
            <a:spLocks noGrp="1"/>
          </p:cNvSpPr>
          <p:nvPr>
            <p:ph type="sldNum" sz="quarter" idx="10"/>
          </p:nvPr>
        </p:nvSpPr>
        <p:spPr/>
        <p:txBody>
          <a:bodyPr/>
          <a:lstStyle/>
          <a:p>
            <a:fld id="{EA60B107-55D1-DF4F-96AC-34404915BA6A}" type="slidenum">
              <a:rPr lang="en-US" smtClean="0"/>
              <a:t>11</a:t>
            </a:fld>
            <a:endParaRPr lang="en-US"/>
          </a:p>
        </p:txBody>
      </p:sp>
    </p:spTree>
    <p:extLst>
      <p:ext uri="{BB962C8B-B14F-4D97-AF65-F5344CB8AC3E}">
        <p14:creationId xmlns:p14="http://schemas.microsoft.com/office/powerpoint/2010/main" val="1201022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Means</a:t>
            </a:r>
            <a:r>
              <a:rPr lang="en-US" baseline="0" dirty="0" smtClean="0"/>
              <a:t> that we are struggling to recruit doctors </a:t>
            </a:r>
          </a:p>
          <a:p>
            <a:endParaRPr lang="en-US" dirty="0"/>
          </a:p>
        </p:txBody>
      </p:sp>
      <p:sp>
        <p:nvSpPr>
          <p:cNvPr id="4" name="Slide Number Placeholder 3"/>
          <p:cNvSpPr>
            <a:spLocks noGrp="1"/>
          </p:cNvSpPr>
          <p:nvPr>
            <p:ph type="sldNum" sz="quarter" idx="10"/>
          </p:nvPr>
        </p:nvSpPr>
        <p:spPr/>
        <p:txBody>
          <a:bodyPr/>
          <a:lstStyle/>
          <a:p>
            <a:fld id="{EA60B107-55D1-DF4F-96AC-34404915BA6A}" type="slidenum">
              <a:rPr lang="en-US" smtClean="0"/>
              <a:t>12</a:t>
            </a:fld>
            <a:endParaRPr lang="en-US"/>
          </a:p>
        </p:txBody>
      </p:sp>
    </p:spTree>
    <p:extLst>
      <p:ext uri="{BB962C8B-B14F-4D97-AF65-F5344CB8AC3E}">
        <p14:creationId xmlns:p14="http://schemas.microsoft.com/office/powerpoint/2010/main" val="17369939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Don</a:t>
            </a:r>
            <a:r>
              <a:rPr lang="fr-FR" dirty="0" smtClean="0"/>
              <a:t>’</a:t>
            </a:r>
            <a:r>
              <a:rPr lang="en-US" dirty="0" smtClean="0"/>
              <a:t>t Worry, its an exciting time to be a medical</a:t>
            </a:r>
            <a:r>
              <a:rPr lang="en-US" baseline="0" dirty="0" smtClean="0"/>
              <a:t> student</a:t>
            </a:r>
          </a:p>
          <a:p>
            <a:r>
              <a:rPr lang="en-US" baseline="0" dirty="0" smtClean="0"/>
              <a:t>Lots of job opportunities</a:t>
            </a:r>
          </a:p>
          <a:p>
            <a:r>
              <a:rPr lang="en-US" baseline="0" dirty="0" smtClean="0"/>
              <a:t>More important than ever to build your CV</a:t>
            </a:r>
          </a:p>
        </p:txBody>
      </p:sp>
      <p:sp>
        <p:nvSpPr>
          <p:cNvPr id="4" name="Slide Number Placeholder 3"/>
          <p:cNvSpPr>
            <a:spLocks noGrp="1"/>
          </p:cNvSpPr>
          <p:nvPr>
            <p:ph type="sldNum" sz="quarter" idx="10"/>
          </p:nvPr>
        </p:nvSpPr>
        <p:spPr/>
        <p:txBody>
          <a:bodyPr/>
          <a:lstStyle/>
          <a:p>
            <a:fld id="{EA60B107-55D1-DF4F-96AC-34404915BA6A}" type="slidenum">
              <a:rPr lang="en-US" smtClean="0"/>
              <a:t>13</a:t>
            </a:fld>
            <a:endParaRPr lang="en-US"/>
          </a:p>
        </p:txBody>
      </p:sp>
    </p:spTree>
    <p:extLst>
      <p:ext uri="{BB962C8B-B14F-4D97-AF65-F5344CB8AC3E}">
        <p14:creationId xmlns:p14="http://schemas.microsoft.com/office/powerpoint/2010/main" val="2091675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a:t>
            </a:r>
            <a:r>
              <a:rPr lang="en-US" dirty="0" err="1" smtClean="0"/>
              <a:t>specialtytraining.hee.nhs.uk</a:t>
            </a:r>
            <a:r>
              <a:rPr lang="en-US" dirty="0" smtClean="0"/>
              <a:t>/Portals/1/Content/Resource%20Bank/Competition%20Ratio%27s/Competition%20Ratios%202018.pdf</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A60B107-55D1-DF4F-96AC-34404915BA6A}" type="slidenum">
              <a:rPr lang="en-US" smtClean="0"/>
              <a:t>19</a:t>
            </a:fld>
            <a:endParaRPr lang="en-US"/>
          </a:p>
        </p:txBody>
      </p:sp>
    </p:spTree>
    <p:extLst>
      <p:ext uri="{BB962C8B-B14F-4D97-AF65-F5344CB8AC3E}">
        <p14:creationId xmlns:p14="http://schemas.microsoft.com/office/powerpoint/2010/main" val="1200298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F2C85B2-DA70-314A-8A06-FA84E26586C8}" type="datetimeFigureOut">
              <a:rPr lang="en-US" smtClean="0"/>
              <a:t>08/06/20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83D6F-143A-1945-AA46-CB297642D087}" type="slidenum">
              <a:rPr lang="en-US" smtClean="0"/>
              <a:t>‹#›</a:t>
            </a:fld>
            <a:endParaRPr lang="en-US"/>
          </a:p>
        </p:txBody>
      </p:sp>
    </p:spTree>
    <p:extLst>
      <p:ext uri="{BB962C8B-B14F-4D97-AF65-F5344CB8AC3E}">
        <p14:creationId xmlns:p14="http://schemas.microsoft.com/office/powerpoint/2010/main" val="2598884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F2C85B2-DA70-314A-8A06-FA84E26586C8}" type="datetimeFigureOut">
              <a:rPr lang="en-US" smtClean="0"/>
              <a:t>08/06/20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83D6F-143A-1945-AA46-CB297642D087}" type="slidenum">
              <a:rPr lang="en-US" smtClean="0"/>
              <a:t>‹#›</a:t>
            </a:fld>
            <a:endParaRPr lang="en-US"/>
          </a:p>
        </p:txBody>
      </p:sp>
    </p:spTree>
    <p:extLst>
      <p:ext uri="{BB962C8B-B14F-4D97-AF65-F5344CB8AC3E}">
        <p14:creationId xmlns:p14="http://schemas.microsoft.com/office/powerpoint/2010/main" val="177548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F2C85B2-DA70-314A-8A06-FA84E26586C8}" type="datetimeFigureOut">
              <a:rPr lang="en-US" smtClean="0"/>
              <a:t>08/06/20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83D6F-143A-1945-AA46-CB297642D087}" type="slidenum">
              <a:rPr lang="en-US" smtClean="0"/>
              <a:t>‹#›</a:t>
            </a:fld>
            <a:endParaRPr lang="en-US"/>
          </a:p>
        </p:txBody>
      </p:sp>
    </p:spTree>
    <p:extLst>
      <p:ext uri="{BB962C8B-B14F-4D97-AF65-F5344CB8AC3E}">
        <p14:creationId xmlns:p14="http://schemas.microsoft.com/office/powerpoint/2010/main" val="921113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F2C85B2-DA70-314A-8A06-FA84E26586C8}" type="datetimeFigureOut">
              <a:rPr lang="en-US" smtClean="0"/>
              <a:t>08/06/20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83D6F-143A-1945-AA46-CB297642D087}" type="slidenum">
              <a:rPr lang="en-US" smtClean="0"/>
              <a:t>‹#›</a:t>
            </a:fld>
            <a:endParaRPr lang="en-US"/>
          </a:p>
        </p:txBody>
      </p:sp>
    </p:spTree>
    <p:extLst>
      <p:ext uri="{BB962C8B-B14F-4D97-AF65-F5344CB8AC3E}">
        <p14:creationId xmlns:p14="http://schemas.microsoft.com/office/powerpoint/2010/main" val="2259982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F2C85B2-DA70-314A-8A06-FA84E26586C8}" type="datetimeFigureOut">
              <a:rPr lang="en-US" smtClean="0"/>
              <a:t>08/06/20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183D6F-143A-1945-AA46-CB297642D087}" type="slidenum">
              <a:rPr lang="en-US" smtClean="0"/>
              <a:t>‹#›</a:t>
            </a:fld>
            <a:endParaRPr lang="en-US"/>
          </a:p>
        </p:txBody>
      </p:sp>
    </p:spTree>
    <p:extLst>
      <p:ext uri="{BB962C8B-B14F-4D97-AF65-F5344CB8AC3E}">
        <p14:creationId xmlns:p14="http://schemas.microsoft.com/office/powerpoint/2010/main" val="2182524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F2C85B2-DA70-314A-8A06-FA84E26586C8}" type="datetimeFigureOut">
              <a:rPr lang="en-US" smtClean="0"/>
              <a:t>08/06/20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83D6F-143A-1945-AA46-CB297642D087}" type="slidenum">
              <a:rPr lang="en-US" smtClean="0"/>
              <a:t>‹#›</a:t>
            </a:fld>
            <a:endParaRPr lang="en-US"/>
          </a:p>
        </p:txBody>
      </p:sp>
    </p:spTree>
    <p:extLst>
      <p:ext uri="{BB962C8B-B14F-4D97-AF65-F5344CB8AC3E}">
        <p14:creationId xmlns:p14="http://schemas.microsoft.com/office/powerpoint/2010/main" val="3280623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F2C85B2-DA70-314A-8A06-FA84E26586C8}" type="datetimeFigureOut">
              <a:rPr lang="en-US" smtClean="0"/>
              <a:t>08/06/20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183D6F-143A-1945-AA46-CB297642D087}" type="slidenum">
              <a:rPr lang="en-US" smtClean="0"/>
              <a:t>‹#›</a:t>
            </a:fld>
            <a:endParaRPr lang="en-US"/>
          </a:p>
        </p:txBody>
      </p:sp>
    </p:spTree>
    <p:extLst>
      <p:ext uri="{BB962C8B-B14F-4D97-AF65-F5344CB8AC3E}">
        <p14:creationId xmlns:p14="http://schemas.microsoft.com/office/powerpoint/2010/main" val="309465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F2C85B2-DA70-314A-8A06-FA84E26586C8}" type="datetimeFigureOut">
              <a:rPr lang="en-US" smtClean="0"/>
              <a:t>08/06/20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183D6F-143A-1945-AA46-CB297642D087}" type="slidenum">
              <a:rPr lang="en-US" smtClean="0"/>
              <a:t>‹#›</a:t>
            </a:fld>
            <a:endParaRPr lang="en-US"/>
          </a:p>
        </p:txBody>
      </p:sp>
    </p:spTree>
    <p:extLst>
      <p:ext uri="{BB962C8B-B14F-4D97-AF65-F5344CB8AC3E}">
        <p14:creationId xmlns:p14="http://schemas.microsoft.com/office/powerpoint/2010/main" val="2566690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C85B2-DA70-314A-8A06-FA84E26586C8}" type="datetimeFigureOut">
              <a:rPr lang="en-US" smtClean="0"/>
              <a:t>08/06/20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183D6F-143A-1945-AA46-CB297642D087}" type="slidenum">
              <a:rPr lang="en-US" smtClean="0"/>
              <a:t>‹#›</a:t>
            </a:fld>
            <a:endParaRPr lang="en-US"/>
          </a:p>
        </p:txBody>
      </p:sp>
    </p:spTree>
    <p:extLst>
      <p:ext uri="{BB962C8B-B14F-4D97-AF65-F5344CB8AC3E}">
        <p14:creationId xmlns:p14="http://schemas.microsoft.com/office/powerpoint/2010/main" val="2970066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F2C85B2-DA70-314A-8A06-FA84E26586C8}" type="datetimeFigureOut">
              <a:rPr lang="en-US" smtClean="0"/>
              <a:t>08/06/20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83D6F-143A-1945-AA46-CB297642D087}" type="slidenum">
              <a:rPr lang="en-US" smtClean="0"/>
              <a:t>‹#›</a:t>
            </a:fld>
            <a:endParaRPr lang="en-US"/>
          </a:p>
        </p:txBody>
      </p:sp>
    </p:spTree>
    <p:extLst>
      <p:ext uri="{BB962C8B-B14F-4D97-AF65-F5344CB8AC3E}">
        <p14:creationId xmlns:p14="http://schemas.microsoft.com/office/powerpoint/2010/main" val="1149750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F2C85B2-DA70-314A-8A06-FA84E26586C8}" type="datetimeFigureOut">
              <a:rPr lang="en-US" smtClean="0"/>
              <a:t>08/06/20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183D6F-143A-1945-AA46-CB297642D087}" type="slidenum">
              <a:rPr lang="en-US" smtClean="0"/>
              <a:t>‹#›</a:t>
            </a:fld>
            <a:endParaRPr lang="en-US"/>
          </a:p>
        </p:txBody>
      </p:sp>
    </p:spTree>
    <p:extLst>
      <p:ext uri="{BB962C8B-B14F-4D97-AF65-F5344CB8AC3E}">
        <p14:creationId xmlns:p14="http://schemas.microsoft.com/office/powerpoint/2010/main" val="25646849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C85B2-DA70-314A-8A06-FA84E26586C8}" type="datetimeFigureOut">
              <a:rPr lang="en-US" smtClean="0"/>
              <a:t>08/06/20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183D6F-143A-1945-AA46-CB297642D087}" type="slidenum">
              <a:rPr lang="en-US" smtClean="0"/>
              <a:t>‹#›</a:t>
            </a:fld>
            <a:endParaRPr lang="en-US"/>
          </a:p>
        </p:txBody>
      </p:sp>
    </p:spTree>
    <p:extLst>
      <p:ext uri="{BB962C8B-B14F-4D97-AF65-F5344CB8AC3E}">
        <p14:creationId xmlns:p14="http://schemas.microsoft.com/office/powerpoint/2010/main" val="16671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t> </a:t>
            </a:r>
            <a:r>
              <a:rPr lang="en-US" dirty="0" smtClean="0"/>
              <a:t>Getting ready for life as a Junior Doctor in the United Kingdom</a:t>
            </a:r>
            <a:endParaRPr lang="en-US" dirty="0"/>
          </a:p>
        </p:txBody>
      </p:sp>
      <p:sp>
        <p:nvSpPr>
          <p:cNvPr id="3" name="Subtitle 2"/>
          <p:cNvSpPr>
            <a:spLocks noGrp="1"/>
          </p:cNvSpPr>
          <p:nvPr>
            <p:ph type="subTitle" idx="1"/>
          </p:nvPr>
        </p:nvSpPr>
        <p:spPr/>
        <p:txBody>
          <a:bodyPr>
            <a:normAutofit fontScale="85000" lnSpcReduction="20000"/>
          </a:bodyPr>
          <a:lstStyle/>
          <a:p>
            <a:r>
              <a:rPr lang="en-US" dirty="0" err="1" smtClean="0"/>
              <a:t>Dr</a:t>
            </a:r>
            <a:r>
              <a:rPr lang="en-US" dirty="0" smtClean="0"/>
              <a:t> Antash Daryanani</a:t>
            </a:r>
          </a:p>
          <a:p>
            <a:r>
              <a:rPr lang="en-US" dirty="0" err="1" smtClean="0"/>
              <a:t>Dr</a:t>
            </a:r>
            <a:r>
              <a:rPr lang="en-US" dirty="0" smtClean="0"/>
              <a:t> </a:t>
            </a:r>
            <a:r>
              <a:rPr lang="en-US" dirty="0" err="1" smtClean="0"/>
              <a:t>Dawood</a:t>
            </a:r>
            <a:r>
              <a:rPr lang="en-US" dirty="0" smtClean="0"/>
              <a:t> </a:t>
            </a:r>
            <a:r>
              <a:rPr lang="en-US" dirty="0" err="1" smtClean="0"/>
              <a:t>Razzak</a:t>
            </a:r>
            <a:endParaRPr lang="en-US" dirty="0" smtClean="0"/>
          </a:p>
          <a:p>
            <a:r>
              <a:rPr lang="en-US" dirty="0" smtClean="0"/>
              <a:t>Wednesday 11</a:t>
            </a:r>
            <a:r>
              <a:rPr lang="en-US" baseline="30000" dirty="0" smtClean="0"/>
              <a:t>th</a:t>
            </a:r>
            <a:r>
              <a:rPr lang="en-US" dirty="0" smtClean="0"/>
              <a:t> December 2019</a:t>
            </a:r>
          </a:p>
          <a:p>
            <a:r>
              <a:rPr lang="en-US" dirty="0" smtClean="0"/>
              <a:t>LF1, Charles University in Prague</a:t>
            </a:r>
            <a:endParaRPr lang="en-US" dirty="0"/>
          </a:p>
        </p:txBody>
      </p:sp>
    </p:spTree>
    <p:extLst>
      <p:ext uri="{BB962C8B-B14F-4D97-AF65-F5344CB8AC3E}">
        <p14:creationId xmlns:p14="http://schemas.microsoft.com/office/powerpoint/2010/main" val="113183506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situation for International Medical Graduates</a:t>
            </a:r>
            <a:endParaRPr lang="en-US" dirty="0"/>
          </a:p>
        </p:txBody>
      </p:sp>
      <p:sp>
        <p:nvSpPr>
          <p:cNvPr id="3" name="Content Placeholder 2"/>
          <p:cNvSpPr>
            <a:spLocks noGrp="1"/>
          </p:cNvSpPr>
          <p:nvPr>
            <p:ph idx="1"/>
          </p:nvPr>
        </p:nvSpPr>
        <p:spPr>
          <a:xfrm>
            <a:off x="457200" y="1764553"/>
            <a:ext cx="8229600" cy="4525963"/>
          </a:xfrm>
        </p:spPr>
        <p:txBody>
          <a:bodyPr>
            <a:normAutofit fontScale="92500" lnSpcReduction="10000"/>
          </a:bodyPr>
          <a:lstStyle/>
          <a:p>
            <a:r>
              <a:rPr lang="en-US" dirty="0" smtClean="0"/>
              <a:t>37% of the medical register are international medical graduates </a:t>
            </a:r>
          </a:p>
          <a:p>
            <a:r>
              <a:rPr lang="en-US" dirty="0" smtClean="0"/>
              <a:t>50% in the last decade who joined are IMG’s</a:t>
            </a:r>
          </a:p>
          <a:p>
            <a:r>
              <a:rPr lang="en-US" b="1" dirty="0" smtClean="0"/>
              <a:t>Less likely </a:t>
            </a:r>
            <a:r>
              <a:rPr lang="en-US" dirty="0" smtClean="0"/>
              <a:t>to pass membership exams first time </a:t>
            </a:r>
          </a:p>
          <a:p>
            <a:r>
              <a:rPr lang="en-US" b="1" dirty="0" smtClean="0"/>
              <a:t>Less likely </a:t>
            </a:r>
            <a:r>
              <a:rPr lang="en-US" dirty="0" smtClean="0"/>
              <a:t>to gain specialty training posts</a:t>
            </a:r>
          </a:p>
          <a:p>
            <a:r>
              <a:rPr lang="en-US" b="1" dirty="0" smtClean="0"/>
              <a:t>More likely </a:t>
            </a:r>
            <a:r>
              <a:rPr lang="en-US" dirty="0" smtClean="0"/>
              <a:t>to be called to fitness to practice hearings, referred to the GMC and receive complaints</a:t>
            </a:r>
          </a:p>
          <a:p>
            <a:endParaRPr lang="en-US" dirty="0" smtClean="0"/>
          </a:p>
          <a:p>
            <a:pPr marL="0" indent="0">
              <a:buNone/>
            </a:pPr>
            <a:r>
              <a:rPr lang="en-US" sz="1100" dirty="0" smtClean="0"/>
              <a:t>https://</a:t>
            </a:r>
            <a:r>
              <a:rPr lang="en-US" sz="1100" dirty="0" err="1" smtClean="0"/>
              <a:t>www.bmj.com</a:t>
            </a:r>
            <a:r>
              <a:rPr lang="en-US" sz="1100" dirty="0" smtClean="0"/>
              <a:t>/content/359/bmj.j5230</a:t>
            </a:r>
            <a:endParaRPr lang="en-US" sz="1100" dirty="0"/>
          </a:p>
        </p:txBody>
      </p:sp>
    </p:spTree>
    <p:extLst>
      <p:ext uri="{BB962C8B-B14F-4D97-AF65-F5344CB8AC3E}">
        <p14:creationId xmlns:p14="http://schemas.microsoft.com/office/powerpoint/2010/main" val="57865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for International Medical Graduates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Theory heavy learning and assessment curriculu</a:t>
            </a:r>
            <a:r>
              <a:rPr lang="en-US" dirty="0"/>
              <a:t>m</a:t>
            </a:r>
            <a:endParaRPr lang="en-US" dirty="0" smtClean="0"/>
          </a:p>
          <a:p>
            <a:r>
              <a:rPr lang="en-US" dirty="0" smtClean="0"/>
              <a:t>Hierarchal organization </a:t>
            </a:r>
            <a:r>
              <a:rPr lang="en-US" dirty="0" err="1" smtClean="0"/>
              <a:t>vs</a:t>
            </a:r>
            <a:r>
              <a:rPr lang="en-US" dirty="0" smtClean="0"/>
              <a:t> Flat</a:t>
            </a:r>
          </a:p>
          <a:p>
            <a:r>
              <a:rPr lang="en-US" dirty="0" smtClean="0"/>
              <a:t>Remit of a junior doctor</a:t>
            </a:r>
          </a:p>
          <a:p>
            <a:r>
              <a:rPr lang="en-US" dirty="0" smtClean="0"/>
              <a:t>Implicit Bias “Where did you go to medical school?”</a:t>
            </a:r>
          </a:p>
          <a:p>
            <a:r>
              <a:rPr lang="en-US" dirty="0" smtClean="0"/>
              <a:t>Less confident with communication and practical skills</a:t>
            </a:r>
          </a:p>
          <a:p>
            <a:r>
              <a:rPr lang="en-US" dirty="0" smtClean="0"/>
              <a:t>Wide variation in knowledge</a:t>
            </a:r>
          </a:p>
          <a:p>
            <a:r>
              <a:rPr lang="en-US" dirty="0" smtClean="0"/>
              <a:t>Cultural differences-Reactive </a:t>
            </a:r>
            <a:r>
              <a:rPr lang="en-US" dirty="0" err="1" smtClean="0"/>
              <a:t>vs</a:t>
            </a:r>
            <a:r>
              <a:rPr lang="en-US" dirty="0" smtClean="0"/>
              <a:t> Proactive</a:t>
            </a:r>
          </a:p>
          <a:p>
            <a:pPr marL="0" indent="0">
              <a:buNone/>
            </a:pPr>
            <a:endParaRPr lang="en-US" dirty="0"/>
          </a:p>
        </p:txBody>
      </p:sp>
    </p:spTree>
    <p:extLst>
      <p:ext uri="{BB962C8B-B14F-4D97-AF65-F5344CB8AC3E}">
        <p14:creationId xmlns:p14="http://schemas.microsoft.com/office/powerpoint/2010/main" val="3259173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situation for doctors in the NHS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7% Vacancy rate for doctors in the UK</a:t>
            </a:r>
          </a:p>
          <a:p>
            <a:r>
              <a:rPr lang="en-US" dirty="0" smtClean="0"/>
              <a:t>5 new medical schools opening by 2025</a:t>
            </a:r>
          </a:p>
          <a:p>
            <a:r>
              <a:rPr lang="en-US" dirty="0" smtClean="0"/>
              <a:t>Increase uptake of medical schools by 25%</a:t>
            </a:r>
          </a:p>
          <a:p>
            <a:r>
              <a:rPr lang="en-US" b="1" dirty="0" smtClean="0"/>
              <a:t>Burnout</a:t>
            </a:r>
            <a:r>
              <a:rPr lang="en-US" dirty="0" smtClean="0"/>
              <a:t> is on the rise due to many </a:t>
            </a:r>
            <a:r>
              <a:rPr lang="en-US" dirty="0" err="1" smtClean="0"/>
              <a:t>rota</a:t>
            </a:r>
            <a:r>
              <a:rPr lang="en-US" dirty="0" smtClean="0"/>
              <a:t> gaps</a:t>
            </a:r>
          </a:p>
          <a:p>
            <a:r>
              <a:rPr lang="en-US" dirty="0" smtClean="0"/>
              <a:t>Decline in doctors entering specialty training</a:t>
            </a:r>
          </a:p>
          <a:p>
            <a:r>
              <a:rPr lang="en-US" dirty="0" smtClean="0"/>
              <a:t>NHS budget £129 Billion-shift resources towards Primary Care to reduce bed pressures in hospitals</a:t>
            </a:r>
          </a:p>
          <a:p>
            <a:r>
              <a:rPr lang="en-US" dirty="0"/>
              <a:t>Mass recruitment schemes around the country (</a:t>
            </a:r>
            <a:r>
              <a:rPr lang="en-US" dirty="0" err="1"/>
              <a:t>Swindon</a:t>
            </a:r>
            <a:r>
              <a:rPr lang="en-US" dirty="0"/>
              <a:t>, Plymouth, Merseyside)</a:t>
            </a:r>
          </a:p>
          <a:p>
            <a:endParaRPr lang="en-US" dirty="0" smtClean="0"/>
          </a:p>
          <a:p>
            <a:endParaRPr lang="en-US" dirty="0" smtClean="0"/>
          </a:p>
          <a:p>
            <a:endParaRPr lang="en-US" dirty="0"/>
          </a:p>
        </p:txBody>
      </p:sp>
    </p:spTree>
    <p:extLst>
      <p:ext uri="{BB962C8B-B14F-4D97-AF65-F5344CB8AC3E}">
        <p14:creationId xmlns:p14="http://schemas.microsoft.com/office/powerpoint/2010/main" val="3912018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959100" y="2159000"/>
            <a:ext cx="3225800" cy="2527300"/>
          </a:xfrm>
          <a:prstGeom prst="rect">
            <a:avLst/>
          </a:prstGeom>
        </p:spPr>
      </p:pic>
    </p:spTree>
    <p:extLst>
      <p:ext uri="{BB962C8B-B14F-4D97-AF65-F5344CB8AC3E}">
        <p14:creationId xmlns:p14="http://schemas.microsoft.com/office/powerpoint/2010/main" val="859856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04588" y="922047"/>
            <a:ext cx="9039411" cy="5051435"/>
          </a:xfrm>
          <a:prstGeom prst="rect">
            <a:avLst/>
          </a:prstGeom>
        </p:spPr>
      </p:pic>
      <p:sp>
        <p:nvSpPr>
          <p:cNvPr id="5" name="Up Arrow 4"/>
          <p:cNvSpPr/>
          <p:nvPr/>
        </p:nvSpPr>
        <p:spPr>
          <a:xfrm>
            <a:off x="582706" y="4826001"/>
            <a:ext cx="597647" cy="1748118"/>
          </a:xfrm>
          <a:prstGeom prst="up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7303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a:t>
            </a:r>
            <a:r>
              <a:rPr lang="en-US" dirty="0" err="1" smtClean="0"/>
              <a:t>Programme</a:t>
            </a:r>
            <a:endParaRPr lang="en-US" dirty="0"/>
          </a:p>
        </p:txBody>
      </p:sp>
      <p:sp>
        <p:nvSpPr>
          <p:cNvPr id="3" name="Content Placeholder 2"/>
          <p:cNvSpPr>
            <a:spLocks noGrp="1"/>
          </p:cNvSpPr>
          <p:nvPr>
            <p:ph idx="1"/>
          </p:nvPr>
        </p:nvSpPr>
        <p:spPr/>
        <p:txBody>
          <a:bodyPr>
            <a:normAutofit lnSpcReduction="10000"/>
          </a:bodyPr>
          <a:lstStyle/>
          <a:p>
            <a:r>
              <a:rPr lang="en-US" dirty="0" smtClean="0"/>
              <a:t>2 years standardized postgraduate training for all new graduates (FY1, FY2)</a:t>
            </a:r>
          </a:p>
          <a:p>
            <a:r>
              <a:rPr lang="en-US" dirty="0" smtClean="0"/>
              <a:t>3x4 month rotations, mixed between surgical and medical specialties</a:t>
            </a:r>
          </a:p>
          <a:p>
            <a:r>
              <a:rPr lang="en-US" dirty="0" smtClean="0"/>
              <a:t>Develop transferrable  clinical, procedural and communication skills</a:t>
            </a:r>
          </a:p>
          <a:p>
            <a:r>
              <a:rPr lang="en-US" dirty="0" smtClean="0"/>
              <a:t>Holistic Approach to patient care</a:t>
            </a:r>
          </a:p>
          <a:p>
            <a:r>
              <a:rPr lang="en-US" dirty="0" smtClean="0"/>
              <a:t>Help you choose what you want to do (or what you definitely don’t want to )</a:t>
            </a:r>
            <a:endParaRPr lang="en-US" dirty="0"/>
          </a:p>
        </p:txBody>
      </p:sp>
    </p:spTree>
    <p:extLst>
      <p:ext uri="{BB962C8B-B14F-4D97-AF65-F5344CB8AC3E}">
        <p14:creationId xmlns:p14="http://schemas.microsoft.com/office/powerpoint/2010/main" val="859973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a Junior doctor</a:t>
            </a:r>
            <a:endParaRPr lang="en-US" dirty="0"/>
          </a:p>
        </p:txBody>
      </p:sp>
      <p:sp>
        <p:nvSpPr>
          <p:cNvPr id="3" name="Content Placeholder 2"/>
          <p:cNvSpPr>
            <a:spLocks noGrp="1"/>
          </p:cNvSpPr>
          <p:nvPr>
            <p:ph idx="1"/>
          </p:nvPr>
        </p:nvSpPr>
        <p:spPr/>
        <p:txBody>
          <a:bodyPr>
            <a:normAutofit lnSpcReduction="10000"/>
          </a:bodyPr>
          <a:lstStyle/>
          <a:p>
            <a:r>
              <a:rPr lang="en-US" b="1" dirty="0" smtClean="0"/>
              <a:t>Clinical</a:t>
            </a:r>
            <a:r>
              <a:rPr lang="en-US" dirty="0" smtClean="0"/>
              <a:t> (ward rounds, admissions, medical emergencies, procedures, ) </a:t>
            </a:r>
          </a:p>
          <a:p>
            <a:r>
              <a:rPr lang="en-US" b="1" dirty="0" smtClean="0"/>
              <a:t>Educational</a:t>
            </a:r>
            <a:r>
              <a:rPr lang="en-US" dirty="0" smtClean="0"/>
              <a:t> (teaching medical students and nurses, professional exams, conferences)</a:t>
            </a:r>
          </a:p>
          <a:p>
            <a:r>
              <a:rPr lang="en-US" b="1" dirty="0" smtClean="0"/>
              <a:t>Academic</a:t>
            </a:r>
            <a:r>
              <a:rPr lang="en-US" dirty="0" smtClean="0"/>
              <a:t> (Research, Quality Improvement, Postgraduate Degrees, Publications)</a:t>
            </a:r>
          </a:p>
          <a:p>
            <a:r>
              <a:rPr lang="en-US" b="1" dirty="0" smtClean="0"/>
              <a:t>Leadership</a:t>
            </a:r>
            <a:r>
              <a:rPr lang="en-US" dirty="0" smtClean="0"/>
              <a:t> (Difficult conversations, multidisciplinary team meetings, Morbidity and Mortality Meetings)</a:t>
            </a:r>
          </a:p>
          <a:p>
            <a:endParaRPr lang="en-US" dirty="0"/>
          </a:p>
        </p:txBody>
      </p:sp>
    </p:spTree>
    <p:extLst>
      <p:ext uri="{BB962C8B-B14F-4D97-AF65-F5344CB8AC3E}">
        <p14:creationId xmlns:p14="http://schemas.microsoft.com/office/powerpoint/2010/main" val="29490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Day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0845-Preparing the patient list</a:t>
            </a:r>
          </a:p>
          <a:p>
            <a:r>
              <a:rPr lang="en-US" dirty="0" smtClean="0"/>
              <a:t>0900-Handover from the night team (SBAR)</a:t>
            </a:r>
          </a:p>
          <a:p>
            <a:r>
              <a:rPr lang="en-US" dirty="0" smtClean="0"/>
              <a:t>0930-1330-Ward round</a:t>
            </a:r>
          </a:p>
          <a:p>
            <a:r>
              <a:rPr lang="en-US" dirty="0" smtClean="0"/>
              <a:t>1330-1400-Lunch/teaching</a:t>
            </a:r>
          </a:p>
          <a:p>
            <a:r>
              <a:rPr lang="en-US" dirty="0" smtClean="0"/>
              <a:t>1300-1700-Jobs, Board round (referrals, booking scans, discharge letters, procedures)</a:t>
            </a:r>
          </a:p>
          <a:p>
            <a:r>
              <a:rPr lang="en-US" dirty="0" smtClean="0"/>
              <a:t>Free time-Clinics, Theatre, quality improvement </a:t>
            </a:r>
          </a:p>
          <a:p>
            <a:r>
              <a:rPr lang="en-US" dirty="0" smtClean="0"/>
              <a:t>On-calls Days/Nights (12 hour shift-Ward cover, admissions and post-take)</a:t>
            </a:r>
          </a:p>
          <a:p>
            <a:endParaRPr lang="en-US" dirty="0"/>
          </a:p>
        </p:txBody>
      </p:sp>
    </p:spTree>
    <p:extLst>
      <p:ext uri="{BB962C8B-B14F-4D97-AF65-F5344CB8AC3E}">
        <p14:creationId xmlns:p14="http://schemas.microsoft.com/office/powerpoint/2010/main" val="18206670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FAQ’s</a:t>
            </a:r>
            <a:endParaRPr lang="en-US" dirty="0"/>
          </a:p>
        </p:txBody>
      </p:sp>
      <p:sp>
        <p:nvSpPr>
          <p:cNvPr id="3" name="Content Placeholder 2"/>
          <p:cNvSpPr>
            <a:spLocks noGrp="1"/>
          </p:cNvSpPr>
          <p:nvPr>
            <p:ph idx="1"/>
          </p:nvPr>
        </p:nvSpPr>
        <p:spPr/>
        <p:txBody>
          <a:bodyPr>
            <a:normAutofit lnSpcReduction="10000"/>
          </a:bodyPr>
          <a:lstStyle/>
          <a:p>
            <a:r>
              <a:rPr lang="en-US" dirty="0" smtClean="0"/>
              <a:t>Take home pay-£2000 (2373 euros, or 60,000 CZK) after Tax/National Insurance</a:t>
            </a:r>
          </a:p>
          <a:p>
            <a:r>
              <a:rPr lang="en-US" dirty="0" smtClean="0"/>
              <a:t>Social Life-Doctors Mess, Department Parties</a:t>
            </a:r>
          </a:p>
          <a:p>
            <a:r>
              <a:rPr lang="en-US" dirty="0" smtClean="0"/>
              <a:t>Holidays? 9-10 days Annual Leave per rotation (excluding Bank holidays and weekends)</a:t>
            </a:r>
          </a:p>
          <a:p>
            <a:r>
              <a:rPr lang="en-US" dirty="0" smtClean="0"/>
              <a:t>Who can I ask for help?-Educational Supervisors, Clinical Supervisors, Pastoral leads, Occupational Health-</a:t>
            </a:r>
            <a:r>
              <a:rPr lang="en-US" b="1" dirty="0" smtClean="0"/>
              <a:t>You’re never alone!</a:t>
            </a:r>
            <a:endParaRPr lang="en-US" b="1" dirty="0"/>
          </a:p>
        </p:txBody>
      </p:sp>
    </p:spTree>
    <p:extLst>
      <p:ext uri="{BB962C8B-B14F-4D97-AF65-F5344CB8AC3E}">
        <p14:creationId xmlns:p14="http://schemas.microsoft.com/office/powerpoint/2010/main" val="3598715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Thinking about your specialty</a:t>
            </a:r>
            <a:endParaRPr lang="en-US" dirty="0"/>
          </a:p>
        </p:txBody>
      </p:sp>
      <p:sp>
        <p:nvSpPr>
          <p:cNvPr id="3" name="Content Placeholder 2"/>
          <p:cNvSpPr>
            <a:spLocks noGrp="1"/>
          </p:cNvSpPr>
          <p:nvPr>
            <p:ph idx="1"/>
          </p:nvPr>
        </p:nvSpPr>
        <p:spPr/>
        <p:txBody>
          <a:bodyPr/>
          <a:lstStyle/>
          <a:p>
            <a:r>
              <a:rPr lang="en-US" dirty="0" smtClean="0"/>
              <a:t>Time in Training</a:t>
            </a:r>
          </a:p>
          <a:p>
            <a:r>
              <a:rPr lang="en-US" dirty="0" smtClean="0"/>
              <a:t>Location (Avoid big city hospitals in the early stages of your training)</a:t>
            </a:r>
          </a:p>
          <a:p>
            <a:r>
              <a:rPr lang="en-US" dirty="0" smtClean="0"/>
              <a:t>Work-life balance</a:t>
            </a:r>
          </a:p>
          <a:p>
            <a:r>
              <a:rPr lang="en-US" dirty="0" smtClean="0"/>
              <a:t>Competition Ratios</a:t>
            </a:r>
          </a:p>
          <a:p>
            <a:r>
              <a:rPr lang="en-US" dirty="0" smtClean="0"/>
              <a:t>Role models-speak to people, are they happy? Would they choose it again?</a:t>
            </a:r>
          </a:p>
          <a:p>
            <a:r>
              <a:rPr lang="en-US" b="1" dirty="0" smtClean="0"/>
              <a:t>Always keep an open mind</a:t>
            </a:r>
          </a:p>
          <a:p>
            <a:endParaRPr lang="en-US" dirty="0"/>
          </a:p>
        </p:txBody>
      </p:sp>
    </p:spTree>
    <p:extLst>
      <p:ext uri="{BB962C8B-B14F-4D97-AF65-F5344CB8AC3E}">
        <p14:creationId xmlns:p14="http://schemas.microsoft.com/office/powerpoint/2010/main" val="2917648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Explore the issues and challenges faced by international medical graduates in the United Kingdom</a:t>
            </a:r>
          </a:p>
          <a:p>
            <a:r>
              <a:rPr lang="en-US" dirty="0" smtClean="0"/>
              <a:t>Expand your knowledge about the career pathways and roles of a Junior Doctor</a:t>
            </a:r>
          </a:p>
          <a:p>
            <a:r>
              <a:rPr lang="en-US" dirty="0" smtClean="0"/>
              <a:t>Enhance your CV to put you at par with UK graduates</a:t>
            </a:r>
          </a:p>
          <a:p>
            <a:r>
              <a:rPr lang="en-US" dirty="0" smtClean="0"/>
              <a:t>Walkthrough the application process to get you prepared for the best possible start in professional practice</a:t>
            </a:r>
          </a:p>
          <a:p>
            <a:endParaRPr lang="en-US" dirty="0"/>
          </a:p>
        </p:txBody>
      </p:sp>
    </p:spTree>
    <p:extLst>
      <p:ext uri="{BB962C8B-B14F-4D97-AF65-F5344CB8AC3E}">
        <p14:creationId xmlns:p14="http://schemas.microsoft.com/office/powerpoint/2010/main" val="234224669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CV building</a:t>
            </a:r>
            <a:endParaRPr lang="en-US" dirty="0"/>
          </a:p>
        </p:txBody>
      </p:sp>
      <p:sp>
        <p:nvSpPr>
          <p:cNvPr id="3" name="Content Placeholder 2"/>
          <p:cNvSpPr>
            <a:spLocks noGrp="1"/>
          </p:cNvSpPr>
          <p:nvPr>
            <p:ph idx="1"/>
          </p:nvPr>
        </p:nvSpPr>
        <p:spPr/>
        <p:txBody>
          <a:bodyPr/>
          <a:lstStyle/>
          <a:p>
            <a:r>
              <a:rPr lang="en-US" dirty="0" smtClean="0"/>
              <a:t>Catalogue your evidence for everything (Certificates, letters, photographs </a:t>
            </a:r>
            <a:r>
              <a:rPr lang="en-US" dirty="0" err="1" smtClean="0"/>
              <a:t>etc</a:t>
            </a:r>
            <a:r>
              <a:rPr lang="en-US" dirty="0" smtClean="0"/>
              <a:t>, </a:t>
            </a:r>
            <a:r>
              <a:rPr lang="en-US" b="1" dirty="0" smtClean="0"/>
              <a:t>Reflect</a:t>
            </a:r>
            <a:r>
              <a:rPr lang="en-US" dirty="0" smtClean="0"/>
              <a:t>)</a:t>
            </a:r>
          </a:p>
          <a:p>
            <a:r>
              <a:rPr lang="en-US" dirty="0" smtClean="0"/>
              <a:t>Start yesterday</a:t>
            </a:r>
          </a:p>
          <a:p>
            <a:r>
              <a:rPr lang="en-US" dirty="0" smtClean="0"/>
              <a:t>Look at recruitment websites for specialties and start working on it right now!</a:t>
            </a:r>
          </a:p>
          <a:p>
            <a:r>
              <a:rPr lang="en-US" dirty="0" smtClean="0"/>
              <a:t>Create an online document you can constantly update</a:t>
            </a:r>
          </a:p>
          <a:p>
            <a:r>
              <a:rPr lang="en-US" dirty="0" smtClean="0"/>
              <a:t>Send it to two people you trust</a:t>
            </a:r>
          </a:p>
          <a:p>
            <a:endParaRPr lang="en-US" dirty="0" smtClean="0"/>
          </a:p>
          <a:p>
            <a:endParaRPr lang="en-US" dirty="0"/>
          </a:p>
        </p:txBody>
      </p:sp>
    </p:spTree>
    <p:extLst>
      <p:ext uri="{BB962C8B-B14F-4D97-AF65-F5344CB8AC3E}">
        <p14:creationId xmlns:p14="http://schemas.microsoft.com/office/powerpoint/2010/main" val="1865700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Clinical Attachments in the UK-what are the local medical students doing?</a:t>
            </a:r>
          </a:p>
          <a:p>
            <a:r>
              <a:rPr lang="en-US" dirty="0" smtClean="0"/>
              <a:t>Case based discussions</a:t>
            </a:r>
          </a:p>
          <a:p>
            <a:r>
              <a:rPr lang="en-US" dirty="0" smtClean="0"/>
              <a:t>Attend UK based Conferences and Courses</a:t>
            </a:r>
          </a:p>
          <a:p>
            <a:r>
              <a:rPr lang="en-US" dirty="0" smtClean="0"/>
              <a:t>Immediate life support (ILS)</a:t>
            </a:r>
          </a:p>
          <a:p>
            <a:r>
              <a:rPr lang="en-US" dirty="0" smtClean="0"/>
              <a:t>Keep a log book of procedures/interesting cases</a:t>
            </a:r>
          </a:p>
          <a:p>
            <a:r>
              <a:rPr lang="en-US" dirty="0" smtClean="0"/>
              <a:t>Letters of recommendation</a:t>
            </a:r>
          </a:p>
          <a:p>
            <a:r>
              <a:rPr lang="en-US" dirty="0" smtClean="0"/>
              <a:t>UK question banks-medical student finals (PASS TEST, PASS MEDICINE)</a:t>
            </a:r>
          </a:p>
          <a:p>
            <a:endParaRPr lang="en-US" dirty="0" smtClean="0"/>
          </a:p>
          <a:p>
            <a:endParaRPr lang="en-US" dirty="0"/>
          </a:p>
        </p:txBody>
      </p:sp>
    </p:spTree>
    <p:extLst>
      <p:ext uri="{BB962C8B-B14F-4D97-AF65-F5344CB8AC3E}">
        <p14:creationId xmlns:p14="http://schemas.microsoft.com/office/powerpoint/2010/main" val="760262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a:t>
            </a:r>
            <a:endParaRPr lang="en-US" dirty="0"/>
          </a:p>
        </p:txBody>
      </p:sp>
      <p:sp>
        <p:nvSpPr>
          <p:cNvPr id="3" name="Content Placeholder 2"/>
          <p:cNvSpPr>
            <a:spLocks noGrp="1"/>
          </p:cNvSpPr>
          <p:nvPr>
            <p:ph idx="1"/>
          </p:nvPr>
        </p:nvSpPr>
        <p:spPr/>
        <p:txBody>
          <a:bodyPr/>
          <a:lstStyle/>
          <a:p>
            <a:r>
              <a:rPr lang="en-US" dirty="0" smtClean="0"/>
              <a:t>Departmental Research projects</a:t>
            </a:r>
          </a:p>
          <a:p>
            <a:r>
              <a:rPr lang="en-US" dirty="0" smtClean="0"/>
              <a:t>Book Chapters</a:t>
            </a:r>
          </a:p>
          <a:p>
            <a:r>
              <a:rPr lang="en-US" dirty="0" smtClean="0"/>
              <a:t>Quality improvement Projects in the UK</a:t>
            </a:r>
          </a:p>
          <a:p>
            <a:r>
              <a:rPr lang="en-US" dirty="0" smtClean="0"/>
              <a:t>Teaching-Anatomy, Histology, </a:t>
            </a:r>
            <a:r>
              <a:rPr lang="en-US" dirty="0" err="1" smtClean="0"/>
              <a:t>Physio</a:t>
            </a:r>
            <a:r>
              <a:rPr lang="en-US" dirty="0" smtClean="0"/>
              <a:t> </a:t>
            </a:r>
            <a:r>
              <a:rPr lang="en-US" dirty="0" err="1" smtClean="0"/>
              <a:t>etc</a:t>
            </a:r>
            <a:endParaRPr lang="en-US" dirty="0" smtClean="0"/>
          </a:p>
          <a:p>
            <a:r>
              <a:rPr lang="en-US" b="1" dirty="0" smtClean="0"/>
              <a:t>There is ALWAYS something going on which you can get involved in</a:t>
            </a:r>
            <a:endParaRPr lang="en-US" b="1" dirty="0"/>
          </a:p>
        </p:txBody>
      </p:sp>
    </p:spTree>
    <p:extLst>
      <p:ext uri="{BB962C8B-B14F-4D97-AF65-F5344CB8AC3E}">
        <p14:creationId xmlns:p14="http://schemas.microsoft.com/office/powerpoint/2010/main" val="3817832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Leadership/Management</a:t>
            </a:r>
            <a:endParaRPr lang="en-US" dirty="0"/>
          </a:p>
        </p:txBody>
      </p:sp>
      <p:sp>
        <p:nvSpPr>
          <p:cNvPr id="3" name="Content Placeholder 2"/>
          <p:cNvSpPr>
            <a:spLocks noGrp="1"/>
          </p:cNvSpPr>
          <p:nvPr>
            <p:ph idx="1"/>
          </p:nvPr>
        </p:nvSpPr>
        <p:spPr/>
        <p:txBody>
          <a:bodyPr/>
          <a:lstStyle/>
          <a:p>
            <a:r>
              <a:rPr lang="en-US" dirty="0" smtClean="0"/>
              <a:t>MEDSOC</a:t>
            </a:r>
          </a:p>
          <a:p>
            <a:r>
              <a:rPr lang="en-US" dirty="0" smtClean="0"/>
              <a:t>Organizing university events</a:t>
            </a:r>
          </a:p>
          <a:p>
            <a:r>
              <a:rPr lang="en-US" dirty="0" smtClean="0"/>
              <a:t>Sports Teams</a:t>
            </a:r>
          </a:p>
          <a:p>
            <a:r>
              <a:rPr lang="en-US" dirty="0" smtClean="0"/>
              <a:t>Courses</a:t>
            </a:r>
          </a:p>
          <a:p>
            <a:r>
              <a:rPr lang="en-US" dirty="0" smtClean="0"/>
              <a:t>Difficult situations (unfair exams, departments)-</a:t>
            </a:r>
            <a:r>
              <a:rPr lang="en-US" b="1" dirty="0" smtClean="0"/>
              <a:t>Reflect </a:t>
            </a:r>
            <a:r>
              <a:rPr lang="en-US" dirty="0" smtClean="0"/>
              <a:t>(Gibbs Cycle)</a:t>
            </a:r>
          </a:p>
          <a:p>
            <a:endParaRPr lang="en-US" dirty="0" smtClean="0"/>
          </a:p>
          <a:p>
            <a:endParaRPr lang="en-US" dirty="0" smtClean="0"/>
          </a:p>
          <a:p>
            <a:endParaRPr lang="en-US" dirty="0"/>
          </a:p>
        </p:txBody>
      </p:sp>
    </p:spTree>
    <p:extLst>
      <p:ext uri="{BB962C8B-B14F-4D97-AF65-F5344CB8AC3E}">
        <p14:creationId xmlns:p14="http://schemas.microsoft.com/office/powerpoint/2010/main" val="416254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Personal Development and Interests</a:t>
            </a:r>
            <a:endParaRPr lang="en-US" dirty="0"/>
          </a:p>
        </p:txBody>
      </p:sp>
      <p:sp>
        <p:nvSpPr>
          <p:cNvPr id="3" name="Content Placeholder 2"/>
          <p:cNvSpPr>
            <a:spLocks noGrp="1"/>
          </p:cNvSpPr>
          <p:nvPr>
            <p:ph idx="1"/>
          </p:nvPr>
        </p:nvSpPr>
        <p:spPr/>
        <p:txBody>
          <a:bodyPr/>
          <a:lstStyle/>
          <a:p>
            <a:r>
              <a:rPr lang="en-US" dirty="0" smtClean="0"/>
              <a:t>Expat communities</a:t>
            </a:r>
          </a:p>
          <a:p>
            <a:r>
              <a:rPr lang="en-US" dirty="0" smtClean="0"/>
              <a:t>Volunteering</a:t>
            </a:r>
          </a:p>
          <a:p>
            <a:r>
              <a:rPr lang="en-US" dirty="0" smtClean="0"/>
              <a:t>Make the most of this amazing city whilst you can. </a:t>
            </a:r>
            <a:r>
              <a:rPr lang="en-US" b="1" dirty="0" smtClean="0"/>
              <a:t>You will come across as an interesting candidate to your interviewers.</a:t>
            </a:r>
          </a:p>
          <a:p>
            <a:endParaRPr lang="en-US" dirty="0" smtClean="0"/>
          </a:p>
          <a:p>
            <a:pPr marL="0" indent="0">
              <a:buNone/>
            </a:pPr>
            <a:endParaRPr lang="en-US" dirty="0" smtClean="0"/>
          </a:p>
        </p:txBody>
      </p:sp>
    </p:spTree>
    <p:extLst>
      <p:ext uri="{BB962C8B-B14F-4D97-AF65-F5344CB8AC3E}">
        <p14:creationId xmlns:p14="http://schemas.microsoft.com/office/powerpoint/2010/main" val="3745186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UK POLITICS/BREXIT</a:t>
            </a:r>
            <a:endParaRPr lang="en-US" dirty="0"/>
          </a:p>
        </p:txBody>
      </p:sp>
      <p:sp>
        <p:nvSpPr>
          <p:cNvPr id="3" name="Content Placeholder 2"/>
          <p:cNvSpPr>
            <a:spLocks noGrp="1"/>
          </p:cNvSpPr>
          <p:nvPr>
            <p:ph idx="1"/>
          </p:nvPr>
        </p:nvSpPr>
        <p:spPr>
          <a:xfrm>
            <a:off x="457200" y="1417638"/>
            <a:ext cx="8229600" cy="5063565"/>
          </a:xfrm>
        </p:spPr>
        <p:txBody>
          <a:bodyPr>
            <a:normAutofit fontScale="92500" lnSpcReduction="10000"/>
          </a:bodyPr>
          <a:lstStyle/>
          <a:p>
            <a:r>
              <a:rPr lang="en-US" dirty="0" smtClean="0"/>
              <a:t>All parties want to improve overseas recruitment, increase the NHS budget and streamline services towards primary care.</a:t>
            </a:r>
          </a:p>
          <a:p>
            <a:r>
              <a:rPr lang="en-US" b="1" dirty="0" smtClean="0"/>
              <a:t>Conservative Party</a:t>
            </a:r>
            <a:r>
              <a:rPr lang="en-US" dirty="0" smtClean="0"/>
              <a:t>: 6 New hospitals, fast track  NHS visa for IMG’s</a:t>
            </a:r>
          </a:p>
          <a:p>
            <a:r>
              <a:rPr lang="en-US" b="1" dirty="0" err="1" smtClean="0"/>
              <a:t>Labour</a:t>
            </a:r>
            <a:r>
              <a:rPr lang="en-US" b="1" dirty="0" smtClean="0"/>
              <a:t> Party</a:t>
            </a:r>
            <a:r>
              <a:rPr lang="en-US" dirty="0" smtClean="0"/>
              <a:t>: Free prescriptions, Free hospital parking, increase spending for education of healthcare professionals</a:t>
            </a:r>
          </a:p>
          <a:p>
            <a:r>
              <a:rPr lang="en-US" b="1" dirty="0" smtClean="0"/>
              <a:t>Liberal Democrats</a:t>
            </a:r>
            <a:r>
              <a:rPr lang="en-US" dirty="0" smtClean="0"/>
              <a:t>: streamline arrangements for registering overseas doctors</a:t>
            </a:r>
          </a:p>
          <a:p>
            <a:r>
              <a:rPr lang="en-US" b="1" dirty="0" err="1" smtClean="0"/>
              <a:t>Brexit</a:t>
            </a:r>
            <a:r>
              <a:rPr lang="en-US" dirty="0" smtClean="0"/>
              <a:t>: Still a Grey Area</a:t>
            </a:r>
          </a:p>
          <a:p>
            <a:endParaRPr lang="en-US" dirty="0"/>
          </a:p>
        </p:txBody>
      </p:sp>
    </p:spTree>
    <p:extLst>
      <p:ext uri="{BB962C8B-B14F-4D97-AF65-F5344CB8AC3E}">
        <p14:creationId xmlns:p14="http://schemas.microsoft.com/office/powerpoint/2010/main" val="751600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UK Medical Licensing Assessment</a:t>
            </a:r>
            <a:br>
              <a:rPr lang="en-US" dirty="0" smtClean="0"/>
            </a:br>
            <a:r>
              <a:rPr lang="en-US" dirty="0" smtClean="0"/>
              <a:t>(UKMLA)</a:t>
            </a:r>
            <a:endParaRPr lang="en-US" dirty="0"/>
          </a:p>
        </p:txBody>
      </p:sp>
      <p:sp>
        <p:nvSpPr>
          <p:cNvPr id="3" name="Content Placeholder 2"/>
          <p:cNvSpPr>
            <a:spLocks noGrp="1"/>
          </p:cNvSpPr>
          <p:nvPr>
            <p:ph idx="1"/>
          </p:nvPr>
        </p:nvSpPr>
        <p:spPr/>
        <p:txBody>
          <a:bodyPr>
            <a:normAutofit/>
          </a:bodyPr>
          <a:lstStyle/>
          <a:p>
            <a:r>
              <a:rPr lang="en-US" dirty="0" smtClean="0"/>
              <a:t>Approved in 2017, to be piloted in 2021</a:t>
            </a:r>
          </a:p>
          <a:p>
            <a:r>
              <a:rPr lang="en-US" dirty="0" smtClean="0"/>
              <a:t>2 Part Examination completed prior for registration for GMC:</a:t>
            </a:r>
          </a:p>
          <a:p>
            <a:pPr>
              <a:buFont typeface="Wingdings" charset="2"/>
              <a:buChar char="Ø"/>
            </a:pPr>
            <a:r>
              <a:rPr lang="en-US" dirty="0" smtClean="0"/>
              <a:t> AKT (Applied Knowledge Test), online MCQ-style exam</a:t>
            </a:r>
          </a:p>
          <a:p>
            <a:pPr>
              <a:buFont typeface="Wingdings" charset="2"/>
              <a:buChar char="Ø"/>
            </a:pPr>
            <a:r>
              <a:rPr lang="en-US" dirty="0" smtClean="0"/>
              <a:t> CPSA (Clinical and Professional Skills Assessment) OSCE-style exam</a:t>
            </a:r>
          </a:p>
          <a:p>
            <a:r>
              <a:rPr lang="en-US" dirty="0" smtClean="0"/>
              <a:t>£1000 fee (TBC)</a:t>
            </a:r>
          </a:p>
          <a:p>
            <a:endParaRPr lang="en-US" dirty="0"/>
          </a:p>
        </p:txBody>
      </p:sp>
    </p:spTree>
    <p:extLst>
      <p:ext uri="{BB962C8B-B14F-4D97-AF65-F5344CB8AC3E}">
        <p14:creationId xmlns:p14="http://schemas.microsoft.com/office/powerpoint/2010/main" val="5636679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Reading and Websites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solidFill>
                  <a:srgbClr val="FF0000"/>
                </a:solidFill>
              </a:rPr>
              <a:t>GMC: Good Medical Practice (Must Read)</a:t>
            </a:r>
          </a:p>
          <a:p>
            <a:pPr marL="0" indent="0">
              <a:buNone/>
            </a:pPr>
            <a:r>
              <a:rPr lang="en-US" dirty="0" smtClean="0"/>
              <a:t>https://</a:t>
            </a:r>
            <a:r>
              <a:rPr lang="en-US" dirty="0" err="1" smtClean="0"/>
              <a:t>www.gmc-uk.org</a:t>
            </a:r>
            <a:r>
              <a:rPr lang="en-US" dirty="0" smtClean="0"/>
              <a:t>/ethical-guidance/ethical-guidance-for-doctors/good-medical-practice</a:t>
            </a:r>
          </a:p>
          <a:p>
            <a:r>
              <a:rPr lang="en-US" b="1" dirty="0" smtClean="0"/>
              <a:t>GMC: Outcomes for graduates </a:t>
            </a:r>
          </a:p>
          <a:p>
            <a:pPr marL="0" indent="0">
              <a:buNone/>
            </a:pPr>
            <a:r>
              <a:rPr lang="en-US" dirty="0" smtClean="0"/>
              <a:t>https://</a:t>
            </a:r>
            <a:r>
              <a:rPr lang="en-US" dirty="0" err="1" smtClean="0"/>
              <a:t>www.gmc-uk.org</a:t>
            </a:r>
            <a:r>
              <a:rPr lang="en-US" dirty="0" smtClean="0"/>
              <a:t>/education/standards-guidance-and-curricula/standards-and-outcomes/outcomes-for-graduates/introduction</a:t>
            </a:r>
            <a:endParaRPr lang="en-US" b="1" dirty="0" smtClean="0"/>
          </a:p>
          <a:p>
            <a:r>
              <a:rPr lang="en-US" b="1" dirty="0" smtClean="0"/>
              <a:t>Royal College Websites-(Essays, Competitions, conferences </a:t>
            </a:r>
            <a:r>
              <a:rPr lang="en-US" b="1" dirty="0" err="1" smtClean="0"/>
              <a:t>etc</a:t>
            </a:r>
            <a:r>
              <a:rPr lang="en-US" b="1" dirty="0" smtClean="0"/>
              <a:t>)</a:t>
            </a:r>
          </a:p>
          <a:p>
            <a:r>
              <a:rPr lang="en-US" b="1" dirty="0" smtClean="0"/>
              <a:t>British Medical Association (BMJ Podcasts, courses)</a:t>
            </a:r>
          </a:p>
          <a:p>
            <a:r>
              <a:rPr lang="en-US" b="1" dirty="0" smtClean="0"/>
              <a:t>Medical </a:t>
            </a:r>
            <a:r>
              <a:rPr lang="en-US" b="1" dirty="0" err="1" smtClean="0"/>
              <a:t>Defence</a:t>
            </a:r>
            <a:r>
              <a:rPr lang="en-US" b="1" dirty="0" smtClean="0"/>
              <a:t> Union (courses, updates, cases)</a:t>
            </a:r>
          </a:p>
          <a:p>
            <a:r>
              <a:rPr lang="en-US" b="1" dirty="0" smtClean="0"/>
              <a:t>Specialty Recruitment Websites </a:t>
            </a:r>
          </a:p>
          <a:p>
            <a:r>
              <a:rPr lang="en-US" b="1" dirty="0" smtClean="0"/>
              <a:t>NICE Guidelines-Correlate this with your studies for state exams</a:t>
            </a:r>
          </a:p>
          <a:p>
            <a:r>
              <a:rPr lang="en-US" b="1" dirty="0" smtClean="0"/>
              <a:t>Royal Society of Medicine(OSCE Skills courses)</a:t>
            </a:r>
          </a:p>
          <a:p>
            <a:endParaRPr lang="en-US" dirty="0"/>
          </a:p>
        </p:txBody>
      </p:sp>
    </p:spTree>
    <p:extLst>
      <p:ext uri="{BB962C8B-B14F-4D97-AF65-F5344CB8AC3E}">
        <p14:creationId xmlns:p14="http://schemas.microsoft.com/office/powerpoint/2010/main" val="13952124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571084" y="488534"/>
            <a:ext cx="3522188" cy="6369466"/>
          </a:xfrm>
          <a:prstGeom prst="rect">
            <a:avLst/>
          </a:prstGeom>
        </p:spPr>
      </p:pic>
    </p:spTree>
    <p:extLst>
      <p:ext uri="{BB962C8B-B14F-4D97-AF65-F5344CB8AC3E}">
        <p14:creationId xmlns:p14="http://schemas.microsoft.com/office/powerpoint/2010/main" val="29927431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Points</a:t>
            </a:r>
            <a:endParaRPr lang="en-US" dirty="0"/>
          </a:p>
        </p:txBody>
      </p:sp>
      <p:sp>
        <p:nvSpPr>
          <p:cNvPr id="3" name="Content Placeholder 2"/>
          <p:cNvSpPr>
            <a:spLocks noGrp="1"/>
          </p:cNvSpPr>
          <p:nvPr>
            <p:ph idx="1"/>
          </p:nvPr>
        </p:nvSpPr>
        <p:spPr/>
        <p:txBody>
          <a:bodyPr/>
          <a:lstStyle/>
          <a:p>
            <a:r>
              <a:rPr lang="en-US" dirty="0" smtClean="0"/>
              <a:t>Start building your CV early</a:t>
            </a:r>
          </a:p>
          <a:p>
            <a:r>
              <a:rPr lang="en-US" dirty="0" smtClean="0"/>
              <a:t>Streamline your education towards UK based initiatives</a:t>
            </a:r>
          </a:p>
          <a:p>
            <a:r>
              <a:rPr lang="en-US" dirty="0" smtClean="0"/>
              <a:t>Get as much clinical experience in the UK as possible</a:t>
            </a:r>
          </a:p>
          <a:p>
            <a:pPr marL="0" indent="0">
              <a:buNone/>
            </a:pPr>
            <a:endParaRPr lang="en-US" dirty="0"/>
          </a:p>
        </p:txBody>
      </p:sp>
    </p:spTree>
    <p:extLst>
      <p:ext uri="{BB962C8B-B14F-4D97-AF65-F5344CB8AC3E}">
        <p14:creationId xmlns:p14="http://schemas.microsoft.com/office/powerpoint/2010/main" val="2541630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Part One (40 minutes)</a:t>
            </a:r>
            <a:endParaRPr lang="en-US" dirty="0"/>
          </a:p>
          <a:p>
            <a:r>
              <a:rPr lang="en-US" dirty="0" smtClean="0"/>
              <a:t>Break and Q&amp;A (10 minutes)</a:t>
            </a:r>
          </a:p>
          <a:p>
            <a:r>
              <a:rPr lang="en-US" dirty="0" smtClean="0"/>
              <a:t>Part Two (50 minutes)</a:t>
            </a:r>
          </a:p>
          <a:p>
            <a:r>
              <a:rPr lang="en-US" dirty="0"/>
              <a:t>Break and Q&amp;A (10 minutes</a:t>
            </a:r>
            <a:r>
              <a:rPr lang="en-US" dirty="0" smtClean="0"/>
              <a:t>)</a:t>
            </a:r>
            <a:endParaRPr lang="en-US" dirty="0"/>
          </a:p>
          <a:p>
            <a:r>
              <a:rPr lang="en-US" dirty="0" smtClean="0"/>
              <a:t>Close</a:t>
            </a:r>
          </a:p>
        </p:txBody>
      </p:sp>
    </p:spTree>
    <p:extLst>
      <p:ext uri="{BB962C8B-B14F-4D97-AF65-F5344CB8AC3E}">
        <p14:creationId xmlns:p14="http://schemas.microsoft.com/office/powerpoint/2010/main" val="69766657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Feedback</a:t>
            </a:r>
            <a:endParaRPr lang="en-US"/>
          </a:p>
        </p:txBody>
      </p:sp>
      <p:pic>
        <p:nvPicPr>
          <p:cNvPr id="6" name="Picture 5" descr="QR_code_9CLT2JN.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5450" y="1921507"/>
            <a:ext cx="3251200" cy="3251200"/>
          </a:xfrm>
          <a:prstGeom prst="rect">
            <a:avLst/>
          </a:prstGeom>
        </p:spPr>
      </p:pic>
    </p:spTree>
    <p:extLst>
      <p:ext uri="{BB962C8B-B14F-4D97-AF65-F5344CB8AC3E}">
        <p14:creationId xmlns:p14="http://schemas.microsoft.com/office/powerpoint/2010/main" val="3423820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One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Our Story</a:t>
            </a:r>
          </a:p>
          <a:p>
            <a:r>
              <a:rPr lang="en-US" dirty="0" smtClean="0"/>
              <a:t>Explore the current issues faced by IMG’s in the NHS</a:t>
            </a:r>
          </a:p>
          <a:p>
            <a:r>
              <a:rPr lang="en-US" dirty="0" smtClean="0"/>
              <a:t>Junior doctor life</a:t>
            </a:r>
          </a:p>
          <a:p>
            <a:r>
              <a:rPr lang="en-US" dirty="0" smtClean="0"/>
              <a:t>Your Career Pathway </a:t>
            </a:r>
          </a:p>
          <a:p>
            <a:r>
              <a:rPr lang="en-US" dirty="0" smtClean="0"/>
              <a:t>CV building tips</a:t>
            </a:r>
          </a:p>
          <a:p>
            <a:r>
              <a:rPr lang="en-US" dirty="0" smtClean="0"/>
              <a:t>UK Politics and healthcare</a:t>
            </a:r>
          </a:p>
          <a:p>
            <a:r>
              <a:rPr lang="en-US" dirty="0" smtClean="0"/>
              <a:t>UKMLA update</a:t>
            </a:r>
          </a:p>
          <a:p>
            <a:r>
              <a:rPr lang="en-US" dirty="0" smtClean="0"/>
              <a:t>Useful Reading and Resources</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60791838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Antash</a:t>
            </a:r>
            <a:endParaRPr lang="en-US" dirty="0"/>
          </a:p>
        </p:txBody>
      </p:sp>
      <p:sp>
        <p:nvSpPr>
          <p:cNvPr id="3" name="Content Placeholder 2"/>
          <p:cNvSpPr>
            <a:spLocks noGrp="1"/>
          </p:cNvSpPr>
          <p:nvPr>
            <p:ph idx="1"/>
          </p:nvPr>
        </p:nvSpPr>
        <p:spPr/>
        <p:txBody>
          <a:bodyPr>
            <a:normAutofit lnSpcReduction="10000"/>
          </a:bodyPr>
          <a:lstStyle/>
          <a:p>
            <a:r>
              <a:rPr lang="en-US" dirty="0" smtClean="0"/>
              <a:t>Graduated 2017 from LF1	</a:t>
            </a:r>
          </a:p>
          <a:p>
            <a:r>
              <a:rPr lang="en-US" dirty="0" smtClean="0"/>
              <a:t>FY1:  North Wales (</a:t>
            </a:r>
            <a:r>
              <a:rPr lang="en-US" dirty="0" err="1" smtClean="0"/>
              <a:t>Anaesthetics</a:t>
            </a:r>
            <a:r>
              <a:rPr lang="en-US" dirty="0" smtClean="0"/>
              <a:t>, Acute Medicine, General Surgery)</a:t>
            </a:r>
          </a:p>
          <a:p>
            <a:r>
              <a:rPr lang="en-US" dirty="0" smtClean="0"/>
              <a:t>FY2: 2 Year Academic Post (50/50 Clinical and Academic Role-Quality Improvement) at Great Western Hospital, </a:t>
            </a:r>
            <a:r>
              <a:rPr lang="en-US" dirty="0" err="1" smtClean="0"/>
              <a:t>Swindon</a:t>
            </a:r>
            <a:endParaRPr lang="en-US" dirty="0" smtClean="0"/>
          </a:p>
          <a:p>
            <a:r>
              <a:rPr lang="en-US" dirty="0" smtClean="0"/>
              <a:t>Hoping to specialize in </a:t>
            </a:r>
            <a:r>
              <a:rPr lang="en-US" dirty="0" err="1" smtClean="0"/>
              <a:t>Anaesthetics</a:t>
            </a:r>
            <a:r>
              <a:rPr lang="en-US" dirty="0" smtClean="0"/>
              <a:t> and Intensive Care Medicine with a special interest in medical education</a:t>
            </a:r>
            <a:endParaRPr lang="en-US" dirty="0"/>
          </a:p>
        </p:txBody>
      </p:sp>
    </p:spTree>
    <p:extLst>
      <p:ext uri="{BB962C8B-B14F-4D97-AF65-F5344CB8AC3E}">
        <p14:creationId xmlns:p14="http://schemas.microsoft.com/office/powerpoint/2010/main" val="82952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Dawood</a:t>
            </a:r>
            <a:endParaRPr lang="en-US" dirty="0"/>
          </a:p>
        </p:txBody>
      </p:sp>
      <p:sp>
        <p:nvSpPr>
          <p:cNvPr id="3" name="Content Placeholder 2"/>
          <p:cNvSpPr>
            <a:spLocks noGrp="1"/>
          </p:cNvSpPr>
          <p:nvPr>
            <p:ph idx="1"/>
          </p:nvPr>
        </p:nvSpPr>
        <p:spPr/>
        <p:txBody>
          <a:bodyPr/>
          <a:lstStyle/>
          <a:p>
            <a:r>
              <a:rPr lang="en-US" dirty="0" smtClean="0"/>
              <a:t>Graduated from Medical University of Varna Dec 2016</a:t>
            </a:r>
          </a:p>
          <a:p>
            <a:r>
              <a:rPr lang="en-US" dirty="0" smtClean="0"/>
              <a:t>Completed a 1 month clinical attachment prior to FY1</a:t>
            </a:r>
          </a:p>
          <a:p>
            <a:r>
              <a:rPr lang="en-US" dirty="0" smtClean="0"/>
              <a:t>FY1 in </a:t>
            </a:r>
            <a:r>
              <a:rPr lang="en-US" dirty="0"/>
              <a:t>S</a:t>
            </a:r>
            <a:r>
              <a:rPr lang="en-US" dirty="0" smtClean="0"/>
              <a:t>hrewsbury as a trust grade. </a:t>
            </a:r>
          </a:p>
          <a:p>
            <a:r>
              <a:rPr lang="en-US" dirty="0" smtClean="0"/>
              <a:t>Accepted for stand alone training post in new pilot academic FY2 position.</a:t>
            </a:r>
          </a:p>
          <a:p>
            <a:r>
              <a:rPr lang="en-US" dirty="0" smtClean="0"/>
              <a:t>Taking an FY3</a:t>
            </a:r>
            <a:endParaRPr lang="en-US" dirty="0"/>
          </a:p>
        </p:txBody>
      </p:sp>
    </p:spTree>
    <p:extLst>
      <p:ext uri="{BB962C8B-B14F-4D97-AF65-F5344CB8AC3E}">
        <p14:creationId xmlns:p14="http://schemas.microsoft.com/office/powerpoint/2010/main" val="2178862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4362823" y="414978"/>
            <a:ext cx="4498041" cy="3612416"/>
          </a:xfrm>
          <a:prstGeom prst="rect">
            <a:avLst/>
          </a:prstGeom>
        </p:spPr>
      </p:pic>
      <p:pic>
        <p:nvPicPr>
          <p:cNvPr id="5" name="Picture 4"/>
          <p:cNvPicPr>
            <a:picLocks noChangeAspect="1"/>
          </p:cNvPicPr>
          <p:nvPr/>
        </p:nvPicPr>
        <p:blipFill>
          <a:blip r:embed="rId4"/>
          <a:stretch>
            <a:fillRect/>
          </a:stretch>
        </p:blipFill>
        <p:spPr>
          <a:xfrm>
            <a:off x="275665" y="635747"/>
            <a:ext cx="3683000" cy="2209800"/>
          </a:xfrm>
          <a:prstGeom prst="rect">
            <a:avLst/>
          </a:prstGeom>
        </p:spPr>
      </p:pic>
      <p:pic>
        <p:nvPicPr>
          <p:cNvPr id="6" name="Picture 5"/>
          <p:cNvPicPr>
            <a:picLocks noChangeAspect="1"/>
          </p:cNvPicPr>
          <p:nvPr/>
        </p:nvPicPr>
        <p:blipFill>
          <a:blip r:embed="rId5"/>
          <a:stretch>
            <a:fillRect/>
          </a:stretch>
        </p:blipFill>
        <p:spPr>
          <a:xfrm>
            <a:off x="171077" y="4027394"/>
            <a:ext cx="4319600" cy="2418976"/>
          </a:xfrm>
          <a:prstGeom prst="rect">
            <a:avLst/>
          </a:prstGeom>
        </p:spPr>
      </p:pic>
      <p:sp>
        <p:nvSpPr>
          <p:cNvPr id="7" name="TextBox 6"/>
          <p:cNvSpPr txBox="1"/>
          <p:nvPr/>
        </p:nvSpPr>
        <p:spPr>
          <a:xfrm>
            <a:off x="4785934" y="4213159"/>
            <a:ext cx="4358066" cy="1754327"/>
          </a:xfrm>
          <a:prstGeom prst="rect">
            <a:avLst/>
          </a:prstGeom>
          <a:noFill/>
        </p:spPr>
        <p:txBody>
          <a:bodyPr wrap="square" rtlCol="0">
            <a:spAutoFit/>
          </a:bodyPr>
          <a:lstStyle/>
          <a:p>
            <a:pPr marL="285750" indent="-285750">
              <a:buFont typeface="Arial"/>
              <a:buChar char="•"/>
            </a:pPr>
            <a:r>
              <a:rPr lang="en-US" b="1" dirty="0" smtClean="0"/>
              <a:t>15 International Medical Graduates per year (Mainly from Prague)</a:t>
            </a:r>
          </a:p>
          <a:p>
            <a:pPr marL="285750" indent="-285750">
              <a:buFont typeface="Arial"/>
              <a:buChar char="•"/>
            </a:pPr>
            <a:r>
              <a:rPr lang="en-US" b="1" dirty="0" smtClean="0"/>
              <a:t>Excellent feedback so far</a:t>
            </a:r>
          </a:p>
          <a:p>
            <a:pPr marL="285750" indent="-285750">
              <a:buFont typeface="Arial"/>
              <a:buChar char="•"/>
            </a:pPr>
            <a:r>
              <a:rPr lang="en-US" b="1" dirty="0" smtClean="0"/>
              <a:t>Many have gone on to attain training jobs in a variety of medical and surgical specialties</a:t>
            </a:r>
            <a:endParaRPr lang="en-US" b="1" dirty="0"/>
          </a:p>
        </p:txBody>
      </p:sp>
    </p:spTree>
    <p:extLst>
      <p:ext uri="{BB962C8B-B14F-4D97-AF65-F5344CB8AC3E}">
        <p14:creationId xmlns:p14="http://schemas.microsoft.com/office/powerpoint/2010/main" val="1000170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115168" y="1120811"/>
            <a:ext cx="7171157" cy="4772079"/>
          </a:xfrm>
          <a:prstGeom prst="rect">
            <a:avLst/>
          </a:prstGeom>
        </p:spPr>
      </p:pic>
    </p:spTree>
    <p:extLst>
      <p:ext uri="{BB962C8B-B14F-4D97-AF65-F5344CB8AC3E}">
        <p14:creationId xmlns:p14="http://schemas.microsoft.com/office/powerpoint/2010/main" val="1507241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1963969" y="1733954"/>
            <a:ext cx="5215285" cy="3470535"/>
          </a:xfrm>
          <a:prstGeom prst="rect">
            <a:avLst/>
          </a:prstGeom>
        </p:spPr>
      </p:pic>
    </p:spTree>
    <p:extLst>
      <p:ext uri="{BB962C8B-B14F-4D97-AF65-F5344CB8AC3E}">
        <p14:creationId xmlns:p14="http://schemas.microsoft.com/office/powerpoint/2010/main" val="2985325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5624</TotalTime>
  <Words>1446</Words>
  <Application>Microsoft Macintosh PowerPoint</Application>
  <PresentationFormat>On-screen Show (4:3)</PresentationFormat>
  <Paragraphs>191</Paragraphs>
  <Slides>30</Slides>
  <Notes>9</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 Getting ready for life as a Junior Doctor in the United Kingdom</vt:lpstr>
      <vt:lpstr>Aims</vt:lpstr>
      <vt:lpstr>Outline</vt:lpstr>
      <vt:lpstr>Part One</vt:lpstr>
      <vt:lpstr>Antash</vt:lpstr>
      <vt:lpstr>Dawood</vt:lpstr>
      <vt:lpstr>PowerPoint Presentation</vt:lpstr>
      <vt:lpstr>PowerPoint Presentation</vt:lpstr>
      <vt:lpstr>PowerPoint Presentation</vt:lpstr>
      <vt:lpstr>Current situation for International Medical Graduates</vt:lpstr>
      <vt:lpstr>Challenges for International Medical Graduates</vt:lpstr>
      <vt:lpstr>Current situation for doctors in the NHS</vt:lpstr>
      <vt:lpstr>PowerPoint Presentation</vt:lpstr>
      <vt:lpstr>PowerPoint Presentation</vt:lpstr>
      <vt:lpstr>Foundation Programme</vt:lpstr>
      <vt:lpstr>Roles of a Junior doctor</vt:lpstr>
      <vt:lpstr>Typical Day</vt:lpstr>
      <vt:lpstr>FAQ’s</vt:lpstr>
      <vt:lpstr>Thinking about your specialty</vt:lpstr>
      <vt:lpstr>CV building</vt:lpstr>
      <vt:lpstr>Clinical</vt:lpstr>
      <vt:lpstr>Academic</vt:lpstr>
      <vt:lpstr>Leadership/Management</vt:lpstr>
      <vt:lpstr>Personal Development and Interests</vt:lpstr>
      <vt:lpstr>UK POLITICS/BREXIT</vt:lpstr>
      <vt:lpstr>UK Medical Licensing Assessment (UKMLA)</vt:lpstr>
      <vt:lpstr>Useful Reading and Websites</vt:lpstr>
      <vt:lpstr>PowerPoint Presentation</vt:lpstr>
      <vt:lpstr>Take Home Points</vt:lpstr>
      <vt:lpstr>Feedback</vt:lpstr>
    </vt:vector>
  </TitlesOfParts>
  <Company>Birkenhead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Czexit: Your guide to life </dc:title>
  <dc:creator>Antash Daryanani</dc:creator>
  <cp:lastModifiedBy>Antash Daryanani</cp:lastModifiedBy>
  <cp:revision>47</cp:revision>
  <dcterms:created xsi:type="dcterms:W3CDTF">2019-12-05T21:30:53Z</dcterms:created>
  <dcterms:modified xsi:type="dcterms:W3CDTF">2020-06-08T14:55:58Z</dcterms:modified>
</cp:coreProperties>
</file>