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gCdtJo/hWUx5Jfbos5OBIkrsFk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51"/>
    <p:restoredTop sz="94629"/>
  </p:normalViewPr>
  <p:slideViewPr>
    <p:cSldViewPr snapToGrid="0">
      <p:cViewPr varScale="1">
        <p:scale>
          <a:sx n="47" d="100"/>
          <a:sy n="47" d="100"/>
        </p:scale>
        <p:origin x="200" y="1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img’s-full registration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minimal requirement,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competent=successfully and efficiently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organised in your eportfolio (will discuss in the relevant talk)</a:t>
            </a: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define FPCC</a:t>
            </a: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typically treated the same </a:t>
            </a: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There can be overlap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work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Consultant: Lead decision maker, ultimate responsibility for patients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Registrar: Senior decision maker, Leads on-call team out of hours and escalates to consultant. Supports consultant with clinical service provision (e.g. clinics, procedures, theatre, WR)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Core Trainee/SHO: Junior decision maker, clerk patients, administrative duties (e.g. prescribing, discharge letters)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img’s-full registration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minimal requirement,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competent=successfully and efficiently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organised in your eportfolio (will discuss in the relevant talk)</a:t>
            </a: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4311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" name="Rectangle 10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335468F-1329-A64F-BBA6-12B462A7CE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85" r="13541" b="1255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358485" y="1122363"/>
            <a:ext cx="3017520" cy="3204134"/>
          </a:xfrm>
          <a:prstGeom prst="rect">
            <a:avLst/>
          </a:prstGeom>
        </p:spPr>
        <p:txBody>
          <a:bodyPr spcFirstLastPara="1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200" dirty="0">
                <a:solidFill>
                  <a:srgbClr val="FF7A2E"/>
                </a:solidFill>
              </a:rPr>
              <a:t>Being a Foundation Year Doctor</a:t>
            </a:r>
            <a:endParaRPr lang="en-GB" sz="4200" dirty="0">
              <a:solidFill>
                <a:srgbClr val="FF7A2E"/>
              </a:solidFill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358485" y="4872922"/>
            <a:ext cx="3017519" cy="1208141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SzPts val="3200"/>
              <a:buNone/>
            </a:pPr>
            <a:r>
              <a:rPr lang="en-US" sz="1700" b="1" dirty="0">
                <a:solidFill>
                  <a:srgbClr val="FF7A2E"/>
                </a:solidFill>
              </a:rPr>
              <a:t>Part 1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120224-1123-2648-8028-54CC31EE2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04" y="4730499"/>
            <a:ext cx="3429000" cy="34290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>
            <a:spLocks noGrp="1"/>
          </p:cNvSpPr>
          <p:nvPr>
            <p:ph type="title"/>
          </p:nvPr>
        </p:nvSpPr>
        <p:spPr>
          <a:xfrm>
            <a:off x="445625" y="324003"/>
            <a:ext cx="4126375" cy="6209993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dirty="0">
                <a:solidFill>
                  <a:srgbClr val="FF7A2E"/>
                </a:solidFill>
              </a:rPr>
              <a:t>Teamwork/</a:t>
            </a:r>
            <a:br>
              <a:rPr lang="en-US" sz="4000" b="1" dirty="0">
                <a:solidFill>
                  <a:srgbClr val="FF7A2E"/>
                </a:solidFill>
              </a:rPr>
            </a:br>
            <a:r>
              <a:rPr lang="en-US" sz="4000" b="1" dirty="0">
                <a:solidFill>
                  <a:srgbClr val="FF7A2E"/>
                </a:solidFill>
              </a:rPr>
              <a:t>Leadership</a:t>
            </a:r>
            <a:r>
              <a:rPr lang="en-US" sz="4000" dirty="0">
                <a:solidFill>
                  <a:srgbClr val="FF7A2E"/>
                </a:solidFill>
              </a:rPr>
              <a:t> </a:t>
            </a: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0727" y="0"/>
            <a:ext cx="5460987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2168" y="0"/>
            <a:ext cx="5249546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Google Shape;148;p10"/>
          <p:cNvSpPr txBox="1">
            <a:spLocks noGrp="1"/>
          </p:cNvSpPr>
          <p:nvPr>
            <p:ph type="body" idx="1"/>
          </p:nvPr>
        </p:nvSpPr>
        <p:spPr>
          <a:xfrm>
            <a:off x="4701995" y="501437"/>
            <a:ext cx="3629891" cy="5855124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 fontScale="92500" lnSpcReduction="20000"/>
          </a:bodyPr>
          <a:lstStyle/>
          <a:p>
            <a:pPr indent="-457200">
              <a:spcBef>
                <a:spcPts val="0"/>
              </a:spcBef>
              <a:buSzPts val="3200"/>
            </a:pPr>
            <a:r>
              <a:rPr lang="en-US" sz="2800" dirty="0">
                <a:solidFill>
                  <a:schemeClr val="tx1"/>
                </a:solidFill>
              </a:rPr>
              <a:t>Mess representative</a:t>
            </a:r>
          </a:p>
          <a:p>
            <a:pPr marL="0" indent="0">
              <a:spcBef>
                <a:spcPts val="0"/>
              </a:spcBef>
              <a:buSzPts val="320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indent="-457200">
              <a:spcBef>
                <a:spcPts val="0"/>
              </a:spcBef>
              <a:buSzPts val="3200"/>
            </a:pPr>
            <a:r>
              <a:rPr lang="en-US" sz="2800" dirty="0">
                <a:solidFill>
                  <a:schemeClr val="tx1"/>
                </a:solidFill>
              </a:rPr>
              <a:t>Rota Coordinator</a:t>
            </a:r>
          </a:p>
          <a:p>
            <a:pPr marL="0" indent="0">
              <a:spcBef>
                <a:spcPts val="0"/>
              </a:spcBef>
              <a:buSzPts val="320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indent="-457200">
              <a:spcBef>
                <a:spcPts val="640"/>
              </a:spcBef>
              <a:buSzPts val="3200"/>
            </a:pPr>
            <a:r>
              <a:rPr lang="en-US" sz="2800" dirty="0">
                <a:solidFill>
                  <a:schemeClr val="tx1"/>
                </a:solidFill>
              </a:rPr>
              <a:t>Involvement with support networks (</a:t>
            </a:r>
            <a:r>
              <a:rPr lang="en-US" sz="2800" dirty="0" err="1">
                <a:solidFill>
                  <a:schemeClr val="tx1"/>
                </a:solidFill>
              </a:rPr>
              <a:t>e.g</a:t>
            </a:r>
            <a:r>
              <a:rPr lang="en-US" sz="2800" dirty="0">
                <a:solidFill>
                  <a:schemeClr val="tx1"/>
                </a:solidFill>
              </a:rPr>
              <a:t> Junior Doctors Forum)</a:t>
            </a:r>
          </a:p>
          <a:p>
            <a:pPr marL="0" indent="0">
              <a:spcBef>
                <a:spcPts val="640"/>
              </a:spcBef>
              <a:buSzPts val="320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indent="-457200">
              <a:spcBef>
                <a:spcPts val="640"/>
              </a:spcBef>
              <a:buSzPts val="3200"/>
            </a:pPr>
            <a:r>
              <a:rPr lang="en-US" sz="2800" dirty="0">
                <a:solidFill>
                  <a:schemeClr val="tx1"/>
                </a:solidFill>
              </a:rPr>
              <a:t>BMA representative</a:t>
            </a:r>
          </a:p>
          <a:p>
            <a:pPr marL="0" indent="0">
              <a:spcBef>
                <a:spcPts val="640"/>
              </a:spcBef>
              <a:buSzPts val="320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indent="-457200">
              <a:spcBef>
                <a:spcPts val="640"/>
              </a:spcBef>
              <a:buSzPts val="3200"/>
            </a:pPr>
            <a:r>
              <a:rPr lang="en-US" sz="2800" dirty="0">
                <a:solidFill>
                  <a:schemeClr val="tx1"/>
                </a:solidFill>
              </a:rPr>
              <a:t>Trainee representative for local/regional groups</a:t>
            </a:r>
          </a:p>
          <a:p>
            <a:pPr marL="0" indent="0">
              <a:spcBef>
                <a:spcPts val="640"/>
              </a:spcBef>
              <a:buSzPts val="320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indent="-457200">
              <a:spcBef>
                <a:spcPts val="640"/>
              </a:spcBef>
              <a:buSzPts val="3200"/>
            </a:pPr>
            <a:r>
              <a:rPr lang="en-US" sz="2800" dirty="0">
                <a:solidFill>
                  <a:schemeClr val="tx1"/>
                </a:solidFill>
              </a:rPr>
              <a:t>Volunteer Networks</a:t>
            </a:r>
          </a:p>
          <a:p>
            <a:pPr marL="660400" indent="-457200">
              <a:spcBef>
                <a:spcPts val="640"/>
              </a:spcBef>
              <a:buSzPts val="3200"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E37F98-70C5-C14B-9E01-9F4A354757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737" b="44493"/>
          <a:stretch/>
        </p:blipFill>
        <p:spPr>
          <a:xfrm>
            <a:off x="202881" y="6043127"/>
            <a:ext cx="2879459" cy="626867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656" y="0"/>
            <a:ext cx="7824687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1206" y="0"/>
            <a:ext cx="7441587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Google Shape;153;p12"/>
          <p:cNvSpPr txBox="1">
            <a:spLocks noGrp="1"/>
          </p:cNvSpPr>
          <p:nvPr>
            <p:ph type="title"/>
          </p:nvPr>
        </p:nvSpPr>
        <p:spPr>
          <a:xfrm>
            <a:off x="1733360" y="365760"/>
            <a:ext cx="5677279" cy="1288238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rgbClr val="FF7A2E"/>
                </a:solidFill>
              </a:rPr>
              <a:t>Pitfalls: Be aware</a:t>
            </a:r>
            <a:endParaRPr lang="en-GB" dirty="0">
              <a:solidFill>
                <a:srgbClr val="FF7A2E"/>
              </a:solidFill>
            </a:endParaRPr>
          </a:p>
        </p:txBody>
      </p:sp>
      <p:sp>
        <p:nvSpPr>
          <p:cNvPr id="154" name="Google Shape;154;p12"/>
          <p:cNvSpPr txBox="1">
            <a:spLocks noGrp="1"/>
          </p:cNvSpPr>
          <p:nvPr>
            <p:ph type="body" idx="1"/>
          </p:nvPr>
        </p:nvSpPr>
        <p:spPr>
          <a:xfrm>
            <a:off x="1624176" y="1744360"/>
            <a:ext cx="6860167" cy="4535424"/>
          </a:xfrm>
          <a:prstGeom prst="rect">
            <a:avLst/>
          </a:prstGeom>
        </p:spPr>
        <p:txBody>
          <a:bodyPr spcFirstLastPara="1" lIns="91425" tIns="45700" rIns="91425" bIns="45700" anchor="t" anchorCtr="0">
            <a:normAutofit/>
          </a:bodyPr>
          <a:lstStyle/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Do not do anything that you feel uncomfortable with</a:t>
            </a:r>
          </a:p>
          <a:p>
            <a:pPr marL="342900" lvl="0" indent="-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If it is out of your depth, escalate!</a:t>
            </a:r>
          </a:p>
          <a:p>
            <a:pPr marL="342900" lvl="0" indent="-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Run your plans by a senior colleague</a:t>
            </a:r>
          </a:p>
          <a:p>
            <a:pPr marL="342900" lvl="0" indent="-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Don’t tackle Treatment Escalation Decisions/DNAR/</a:t>
            </a:r>
            <a:r>
              <a:rPr lang="en-US" sz="2400" dirty="0" err="1">
                <a:solidFill>
                  <a:schemeClr val="tx1"/>
                </a:solidFill>
              </a:rPr>
              <a:t>EoL</a:t>
            </a:r>
            <a:r>
              <a:rPr lang="en-US" sz="2400" dirty="0">
                <a:solidFill>
                  <a:schemeClr val="tx1"/>
                </a:solidFill>
              </a:rPr>
              <a:t> alone</a:t>
            </a:r>
          </a:p>
          <a:p>
            <a:pPr marL="342900" lvl="0" indent="-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Consenting to invasive procedures</a:t>
            </a:r>
          </a:p>
          <a:p>
            <a:pPr marL="342900" lvl="0" indent="-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Discharging patients</a:t>
            </a:r>
          </a:p>
          <a:p>
            <a:pPr marL="342900" lvl="0" indent="-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Above your pay-grade!</a:t>
            </a:r>
          </a:p>
          <a:p>
            <a:pPr marL="342900" lvl="0" indent="-1397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342900" lvl="0" indent="-1397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D053BC-2C76-BF4F-AD76-97D1D6DB17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737" b="44493"/>
          <a:stretch/>
        </p:blipFill>
        <p:spPr>
          <a:xfrm>
            <a:off x="3132269" y="6231133"/>
            <a:ext cx="2879459" cy="626867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Google Shape;159;p13"/>
          <p:cNvSpPr txBox="1">
            <a:spLocks noGrp="1"/>
          </p:cNvSpPr>
          <p:nvPr>
            <p:ph type="title"/>
          </p:nvPr>
        </p:nvSpPr>
        <p:spPr>
          <a:xfrm>
            <a:off x="-193962" y="526473"/>
            <a:ext cx="3443384" cy="5367650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rgbClr val="FF7A2E"/>
                </a:solidFill>
              </a:rPr>
              <a:t>Pearls of being an FY1</a:t>
            </a:r>
            <a:endParaRPr lang="en-GB" dirty="0">
              <a:solidFill>
                <a:srgbClr val="FF7A2E"/>
              </a:solidFill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Google Shape;160;p13"/>
          <p:cNvSpPr txBox="1">
            <a:spLocks noGrp="1"/>
          </p:cNvSpPr>
          <p:nvPr>
            <p:ph type="body" idx="1"/>
          </p:nvPr>
        </p:nvSpPr>
        <p:spPr>
          <a:xfrm>
            <a:off x="3732024" y="1213259"/>
            <a:ext cx="4996337" cy="5894123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 lnSpcReduction="10000"/>
          </a:bodyPr>
          <a:lstStyle/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You are a fully licensed doctor. Your opinion matters!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You will know your patients better than your seniors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342900" lvl="0" indent="-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Steep but enjoyable learning curve</a:t>
            </a:r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342900" lvl="0" indent="-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You are finally earning some £££</a:t>
            </a:r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342900" lvl="0" indent="-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Start a new chapter</a:t>
            </a:r>
          </a:p>
          <a:p>
            <a:pPr marL="342900" lvl="0" indent="-1397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342900" lvl="0" indent="-1397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342900" lvl="0" indent="-1397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E217A1-FA38-DE44-A148-D3FDFEB910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737" b="44493"/>
          <a:stretch/>
        </p:blipFill>
        <p:spPr>
          <a:xfrm>
            <a:off x="88000" y="6161860"/>
            <a:ext cx="2879459" cy="626867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"/>
          <p:cNvSpPr txBox="1">
            <a:spLocks noGrp="1"/>
          </p:cNvSpPr>
          <p:nvPr>
            <p:ph type="title"/>
          </p:nvPr>
        </p:nvSpPr>
        <p:spPr>
          <a:xfrm>
            <a:off x="4977236" y="141552"/>
            <a:ext cx="3754752" cy="132556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rgbClr val="FF7A2E"/>
                </a:solidFill>
              </a:rPr>
              <a:t>Take home</a:t>
            </a:r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6DC2070-A521-9F42-8E10-E9A179C2F6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73" r="11075" b="-1"/>
          <a:stretch/>
        </p:blipFill>
        <p:spPr>
          <a:xfrm>
            <a:off x="20" y="10"/>
            <a:ext cx="4518095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6" name="Google Shape;166;p14"/>
          <p:cNvSpPr txBox="1">
            <a:spLocks noGrp="1"/>
          </p:cNvSpPr>
          <p:nvPr>
            <p:ph type="body" idx="1"/>
          </p:nvPr>
        </p:nvSpPr>
        <p:spPr>
          <a:xfrm>
            <a:off x="4625905" y="2007443"/>
            <a:ext cx="4518095" cy="5598703"/>
          </a:xfrm>
          <a:prstGeom prst="rect">
            <a:avLst/>
          </a:prstGeom>
        </p:spPr>
        <p:txBody>
          <a:bodyPr spcFirstLastPara="1" lIns="91425" tIns="45700" rIns="91425" bIns="45700" anchor="t" anchorCtr="0">
            <a:normAutofit/>
          </a:bodyPr>
          <a:lstStyle/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Be proactive, not reactive (</a:t>
            </a:r>
            <a:r>
              <a:rPr lang="en-US" sz="2100" dirty="0" err="1">
                <a:solidFill>
                  <a:schemeClr val="tx1"/>
                </a:solidFill>
              </a:rPr>
              <a:t>e.g</a:t>
            </a:r>
            <a:r>
              <a:rPr lang="en-US" sz="2100" dirty="0">
                <a:solidFill>
                  <a:schemeClr val="tx1"/>
                </a:solidFill>
              </a:rPr>
              <a:t> make a suggestion for a plan rather than asking for one-this will aid your learning)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2100" dirty="0">
              <a:solidFill>
                <a:schemeClr val="tx1"/>
              </a:solidFill>
            </a:endParaRPr>
          </a:p>
          <a:p>
            <a:pPr marL="342900" lvl="0" indent="-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People know </a:t>
            </a:r>
            <a:r>
              <a:rPr lang="en-US" sz="2100" dirty="0" err="1">
                <a:solidFill>
                  <a:schemeClr val="tx1"/>
                </a:solidFill>
              </a:rPr>
              <a:t>ayou</a:t>
            </a:r>
            <a:r>
              <a:rPr lang="en-US" sz="2100" dirty="0">
                <a:solidFill>
                  <a:schemeClr val="tx1"/>
                </a:solidFill>
              </a:rPr>
              <a:t> are an F1, don’t expect yourself to know everything</a:t>
            </a:r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2100" dirty="0">
              <a:solidFill>
                <a:schemeClr val="tx1"/>
              </a:solidFill>
            </a:endParaRPr>
          </a:p>
          <a:p>
            <a:pPr marL="342900" lvl="0" indent="-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All members of the MDT are here to help you. Be kind and supportive.</a:t>
            </a:r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2100" dirty="0">
              <a:solidFill>
                <a:schemeClr val="tx1"/>
              </a:solidFill>
            </a:endParaRPr>
          </a:p>
          <a:p>
            <a:pPr marL="342900" lvl="0" indent="-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A good foundation doctor is safe, organized and gets the job done!</a:t>
            </a:r>
          </a:p>
          <a:p>
            <a:pPr marL="342900" lvl="0" indent="-1397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2100" dirty="0">
              <a:solidFill>
                <a:schemeClr val="tx1"/>
              </a:solidFill>
            </a:endParaRPr>
          </a:p>
          <a:p>
            <a:pPr marL="342900" lvl="0" indent="-1397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2100" dirty="0">
              <a:solidFill>
                <a:schemeClr val="tx1"/>
              </a:solidFill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582AB38-AE53-4F47-B63F-6B8292491F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737" b="44493"/>
          <a:stretch/>
        </p:blipFill>
        <p:spPr>
          <a:xfrm>
            <a:off x="2541882" y="6313925"/>
            <a:ext cx="1976233" cy="430232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603504" y="1445494"/>
            <a:ext cx="2712642" cy="4376572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200" dirty="0">
                <a:solidFill>
                  <a:srgbClr val="FF7A2E"/>
                </a:solidFill>
              </a:rPr>
              <a:t>Objectives</a:t>
            </a:r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0727" y="0"/>
            <a:ext cx="5460987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2168" y="0"/>
            <a:ext cx="5249546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4572000" y="1399032"/>
            <a:ext cx="4126375" cy="4471416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Understand the structure and function of the Foundation </a:t>
            </a:r>
            <a:r>
              <a:rPr lang="en-US" sz="2800" dirty="0" err="1">
                <a:solidFill>
                  <a:schemeClr val="tx1"/>
                </a:solidFill>
              </a:rPr>
              <a:t>Programme</a:t>
            </a:r>
            <a:endParaRPr lang="en-US" sz="2800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Outline the roles and responsibilities of an FY1 doctor in the NHS</a:t>
            </a:r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76028A-A032-534A-8819-89EDD578BC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737" b="44493"/>
          <a:stretch/>
        </p:blipFill>
        <p:spPr>
          <a:xfrm>
            <a:off x="5680491" y="5987464"/>
            <a:ext cx="3461223" cy="753519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4E65CDE2-194C-4A17-9E3C-017E8A897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707457" y="712268"/>
            <a:ext cx="7807893" cy="119353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rgbClr val="FF7A2E"/>
                </a:solidFill>
              </a:rPr>
              <a:t>Foundation </a:t>
            </a:r>
            <a:r>
              <a:rPr lang="en-US" dirty="0" err="1">
                <a:solidFill>
                  <a:srgbClr val="FF7A2E"/>
                </a:solidFill>
              </a:rPr>
              <a:t>Programme</a:t>
            </a:r>
            <a:endParaRPr lang="en-US" dirty="0">
              <a:solidFill>
                <a:srgbClr val="FF7A2E"/>
              </a:solidFill>
            </a:endParaRP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F2AE495E-2AAF-4BC1-87A5-331009D82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707457" y="2050181"/>
            <a:ext cx="7807893" cy="4126782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100" dirty="0">
                <a:solidFill>
                  <a:srgbClr val="FFFFFF"/>
                </a:solidFill>
              </a:rPr>
              <a:t>2 year standardized training scheme to bridge the gap between medical graduate and specialist doctor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lang="en-US" sz="2100" dirty="0">
              <a:solidFill>
                <a:srgbClr val="FFFFFF"/>
              </a:solidFill>
            </a:endParaRPr>
          </a:p>
          <a:p>
            <a:pPr marL="342900" lvl="0" indent="-34290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100" dirty="0">
                <a:solidFill>
                  <a:srgbClr val="FFFFFF"/>
                </a:solidFill>
              </a:rPr>
              <a:t>FY1(Pre-registration) and FY2 (Full Registration)</a:t>
            </a:r>
          </a:p>
          <a:p>
            <a:pPr marL="0" lvl="0" indent="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lang="en-US" sz="2100" dirty="0">
              <a:solidFill>
                <a:srgbClr val="FFFFFF"/>
              </a:solidFill>
            </a:endParaRPr>
          </a:p>
          <a:p>
            <a:pPr marL="342900" lvl="0" indent="-34290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100" dirty="0">
                <a:solidFill>
                  <a:srgbClr val="FFFFFF"/>
                </a:solidFill>
              </a:rPr>
              <a:t>3x4 month rotations, mixed between surgical, medical and other specialties</a:t>
            </a:r>
          </a:p>
          <a:p>
            <a:pPr marL="0" lvl="0" indent="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lang="en-US" sz="2100" dirty="0">
              <a:solidFill>
                <a:srgbClr val="FFFFFF"/>
              </a:solidFill>
            </a:endParaRPr>
          </a:p>
          <a:p>
            <a:pPr marL="342900" lvl="0" indent="-34290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100" dirty="0">
                <a:solidFill>
                  <a:srgbClr val="FFFFFF"/>
                </a:solidFill>
              </a:rPr>
              <a:t>Competency-based scheme to ensure all doctors are up to a certain standard as per the governing medical education bodies</a:t>
            </a:r>
          </a:p>
          <a:p>
            <a:pPr marL="342900" lvl="0" indent="-15494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lang="en-US" sz="2100" dirty="0">
              <a:solidFill>
                <a:srgbClr val="FFFFFF"/>
              </a:solidFill>
            </a:endParaRPr>
          </a:p>
          <a:p>
            <a:pPr marL="342900" lvl="0" indent="-15494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lang="en-US" sz="2100" dirty="0">
              <a:solidFill>
                <a:srgbClr val="FFFFFF"/>
              </a:solidFill>
            </a:endParaRPr>
          </a:p>
          <a:p>
            <a:pPr marL="342900" lvl="0" indent="-15494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lang="en-US" sz="2100" dirty="0">
              <a:solidFill>
                <a:srgbClr val="FFFFFF"/>
              </a:solidFill>
            </a:endParaRPr>
          </a:p>
          <a:p>
            <a:pPr marL="342900" lvl="0" indent="-15494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lang="en-US" sz="2100" dirty="0">
              <a:solidFill>
                <a:srgbClr val="FFFFFF"/>
              </a:solidFill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70064F5-57BF-5447-B3AA-ED8DB27406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737" b="44493"/>
          <a:stretch/>
        </p:blipFill>
        <p:spPr>
          <a:xfrm>
            <a:off x="6262255" y="6114116"/>
            <a:ext cx="2879459" cy="626867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656" y="0"/>
            <a:ext cx="7824687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1206" y="0"/>
            <a:ext cx="7441587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1733358" y="70584"/>
            <a:ext cx="5677279" cy="1288238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rgbClr val="FF7A2E"/>
                </a:solidFill>
              </a:rPr>
              <a:t>Benefits</a:t>
            </a:r>
            <a:endParaRPr lang="en-GB" dirty="0">
              <a:solidFill>
                <a:srgbClr val="FF7A2E"/>
              </a:solidFill>
            </a:endParaRPr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1733358" y="1610268"/>
            <a:ext cx="5895648" cy="4024884"/>
          </a:xfrm>
          <a:prstGeom prst="rect">
            <a:avLst/>
          </a:prstGeom>
        </p:spPr>
        <p:txBody>
          <a:bodyPr spcFirstLastPara="1" lIns="91425" tIns="45700" rIns="91425" bIns="45700" anchor="t" anchorCtr="0">
            <a:normAutofit/>
          </a:bodyPr>
          <a:lstStyle/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Develop transferable clinical, procedural and communication skills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2100" dirty="0">
              <a:solidFill>
                <a:schemeClr val="tx1"/>
              </a:solidFill>
            </a:endParaRPr>
          </a:p>
          <a:p>
            <a:pPr marL="342900" lvl="0" indent="-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Understand how the NHS works and its holistic approach to patient care</a:t>
            </a:r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2100" dirty="0">
              <a:solidFill>
                <a:schemeClr val="tx1"/>
              </a:solidFill>
            </a:endParaRPr>
          </a:p>
          <a:p>
            <a:pPr marL="342900" lvl="0" indent="-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Help you choose what you want to do (or what you definitely don’t want to)</a:t>
            </a:r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2100" dirty="0">
              <a:solidFill>
                <a:schemeClr val="tx1"/>
              </a:solidFill>
            </a:endParaRPr>
          </a:p>
          <a:p>
            <a:pPr marL="342900" lvl="0" indent="-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Awarded a FPCC (trainee) or CREST (trust grade, enables entrance to higher training)</a:t>
            </a:r>
          </a:p>
          <a:p>
            <a:pPr marL="342900" lvl="0" indent="-1397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2100" dirty="0">
              <a:solidFill>
                <a:schemeClr val="tx1"/>
              </a:solidFill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ACE085-9105-5142-9608-1517C349C3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737" b="44493"/>
          <a:stretch/>
        </p:blipFill>
        <p:spPr>
          <a:xfrm>
            <a:off x="3132269" y="6160549"/>
            <a:ext cx="2879459" cy="626867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FF7A2E"/>
                </a:solidFill>
              </a:rPr>
              <a:t>Training Grade vs Trust Grade</a:t>
            </a:r>
            <a:endParaRPr b="1" dirty="0">
              <a:solidFill>
                <a:srgbClr val="FF7A2E"/>
              </a:solidFill>
            </a:endParaRPr>
          </a:p>
        </p:txBody>
      </p:sp>
      <p:sp>
        <p:nvSpPr>
          <p:cNvPr id="114" name="Google Shape;114;p5"/>
          <p:cNvSpPr txBox="1">
            <a:spLocks noGrp="1"/>
          </p:cNvSpPr>
          <p:nvPr>
            <p:ph type="body" idx="2"/>
          </p:nvPr>
        </p:nvSpPr>
        <p:spPr>
          <a:xfrm>
            <a:off x="4646612" y="2069924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7A2E"/>
                </a:solidFill>
              </a:rPr>
              <a:t>LAS/Trust Grade/Clinical Fellow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dirty="0"/>
          </a:p>
          <a:p>
            <a:pPr marL="342900" indent="-342900"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Hospital funded post</a:t>
            </a:r>
            <a:endParaRPr dirty="0">
              <a:solidFill>
                <a:schemeClr val="bg1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>
                <a:solidFill>
                  <a:schemeClr val="bg1"/>
                </a:solidFill>
              </a:rPr>
              <a:t>Often given same opportunities as trainees BUT not always.</a:t>
            </a:r>
            <a:endParaRPr dirty="0">
              <a:solidFill>
                <a:schemeClr val="bg1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>
                <a:solidFill>
                  <a:schemeClr val="bg1"/>
                </a:solidFill>
              </a:rPr>
              <a:t>Always check that your hospital offers these resources on appointment</a:t>
            </a:r>
            <a:endParaRPr dirty="0">
              <a:solidFill>
                <a:schemeClr val="bg1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>
                <a:solidFill>
                  <a:schemeClr val="bg1"/>
                </a:solidFill>
              </a:rPr>
              <a:t>CREST </a:t>
            </a:r>
            <a:endParaRPr dirty="0">
              <a:solidFill>
                <a:schemeClr val="bg1"/>
              </a:solidFill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116" name="Google Shape;116;p5"/>
          <p:cNvSpPr txBox="1">
            <a:spLocks noGrp="1"/>
          </p:cNvSpPr>
          <p:nvPr>
            <p:ph type="body" idx="4"/>
          </p:nvPr>
        </p:nvSpPr>
        <p:spPr>
          <a:xfrm>
            <a:off x="457200" y="2069924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7A2E"/>
                </a:solidFill>
              </a:rPr>
              <a:t>Trainee (FY1/FY2)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>
                <a:solidFill>
                  <a:schemeClr val="bg1"/>
                </a:solidFill>
              </a:rPr>
              <a:t>Deanery funded post</a:t>
            </a:r>
            <a:endParaRPr dirty="0">
              <a:solidFill>
                <a:schemeClr val="bg1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>
                <a:solidFill>
                  <a:schemeClr val="bg1"/>
                </a:solidFill>
              </a:rPr>
              <a:t>E-portfolio</a:t>
            </a:r>
            <a:endParaRPr dirty="0">
              <a:solidFill>
                <a:schemeClr val="bg1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>
                <a:solidFill>
                  <a:schemeClr val="bg1"/>
                </a:solidFill>
              </a:rPr>
              <a:t>Protected Teaching</a:t>
            </a:r>
            <a:endParaRPr dirty="0">
              <a:solidFill>
                <a:schemeClr val="bg1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>
                <a:solidFill>
                  <a:schemeClr val="bg1"/>
                </a:solidFill>
              </a:rPr>
              <a:t>CS, ES</a:t>
            </a:r>
            <a:endParaRPr dirty="0">
              <a:solidFill>
                <a:schemeClr val="bg1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>
                <a:solidFill>
                  <a:schemeClr val="bg1"/>
                </a:solidFill>
              </a:rPr>
              <a:t>Study Days</a:t>
            </a:r>
            <a:endParaRPr dirty="0">
              <a:solidFill>
                <a:schemeClr val="bg1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>
                <a:solidFill>
                  <a:schemeClr val="bg1"/>
                </a:solidFill>
              </a:rPr>
              <a:t>Study Budget</a:t>
            </a:r>
            <a:endParaRPr dirty="0">
              <a:solidFill>
                <a:schemeClr val="bg1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>
                <a:solidFill>
                  <a:schemeClr val="bg1"/>
                </a:solidFill>
              </a:rPr>
              <a:t>FPCC</a:t>
            </a:r>
            <a:endParaRPr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>
            <a:spLocks noGrp="1"/>
          </p:cNvSpPr>
          <p:nvPr>
            <p:ph type="title"/>
          </p:nvPr>
        </p:nvSpPr>
        <p:spPr>
          <a:xfrm>
            <a:off x="371606" y="1240714"/>
            <a:ext cx="3077223" cy="4376572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200" dirty="0">
                <a:solidFill>
                  <a:srgbClr val="FF7A2E"/>
                </a:solidFill>
              </a:rPr>
              <a:t>The chain of escalation (Doctors)</a:t>
            </a:r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0727" y="0"/>
            <a:ext cx="5460987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2168" y="0"/>
            <a:ext cx="5249546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Google Shape;123;p6"/>
          <p:cNvSpPr txBox="1">
            <a:spLocks noGrp="1"/>
          </p:cNvSpPr>
          <p:nvPr>
            <p:ph type="body" idx="1"/>
          </p:nvPr>
        </p:nvSpPr>
        <p:spPr>
          <a:xfrm>
            <a:off x="4090713" y="2386584"/>
            <a:ext cx="4126375" cy="4471416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 lnSpcReduction="10000"/>
          </a:bodyPr>
          <a:lstStyle/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Medical Director</a:t>
            </a:r>
          </a:p>
          <a:p>
            <a:pPr marL="342900" lvl="0" indent="-34290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Departmental Leads</a:t>
            </a:r>
          </a:p>
          <a:p>
            <a:pPr marL="342900" lvl="0" indent="-34290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Consultants</a:t>
            </a:r>
          </a:p>
          <a:p>
            <a:pPr marL="342900" lvl="0" indent="-34290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Associate Specialist/SAS/Senior Clinical Fellow</a:t>
            </a:r>
          </a:p>
          <a:p>
            <a:pPr marL="342900" lvl="0" indent="-34290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Registrar (ST3+)</a:t>
            </a:r>
          </a:p>
          <a:p>
            <a:pPr marL="342900" lvl="0" indent="-34290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Core Trainee</a:t>
            </a:r>
          </a:p>
          <a:p>
            <a:pPr marL="342900" lvl="0" indent="-34290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FY2</a:t>
            </a:r>
          </a:p>
          <a:p>
            <a:pPr marL="342900" lvl="0" indent="-34290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FY1</a:t>
            </a:r>
          </a:p>
          <a:p>
            <a:pPr marL="0" lvl="0" indent="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lvl="0" indent="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342900" lvl="0" indent="-15494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342900" lvl="0" indent="-15494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342900" lvl="0" indent="-15494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Google Shape;124;p6">
            <a:extLst>
              <a:ext uri="{FF2B5EF4-FFF2-40B4-BE49-F238E27FC236}">
                <a16:creationId xmlns:a16="http://schemas.microsoft.com/office/drawing/2014/main" id="{44DE8391-4166-2A4A-AADA-03DAB9FA88CC}"/>
              </a:ext>
            </a:extLst>
          </p:cNvPr>
          <p:cNvSpPr/>
          <p:nvPr/>
        </p:nvSpPr>
        <p:spPr>
          <a:xfrm>
            <a:off x="7863300" y="1496657"/>
            <a:ext cx="909094" cy="3864685"/>
          </a:xfrm>
          <a:prstGeom prst="up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7A2E"/>
              </a:gs>
              <a:gs pos="100000">
                <a:schemeClr val="accent6">
                  <a:lumMod val="50000"/>
                </a:schemeClr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4E65CDE2-194C-4A17-9E3C-017E8A897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707457" y="712268"/>
            <a:ext cx="7807893" cy="119353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lvl="0">
              <a:buSzPts val="4400"/>
            </a:pPr>
            <a:r>
              <a:rPr lang="en-US" dirty="0">
                <a:solidFill>
                  <a:srgbClr val="FF7A2E"/>
                </a:solidFill>
              </a:rPr>
              <a:t>Clinical Duties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F2AE495E-2AAF-4BC1-87A5-331009D82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707457" y="2050181"/>
            <a:ext cx="7807893" cy="4126782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342900" lvl="0" indent="-361950">
              <a:spcBef>
                <a:spcPts val="0"/>
              </a:spcBef>
              <a:buSzPts val="3020"/>
            </a:pPr>
            <a:r>
              <a:rPr lang="en-US" sz="2400" dirty="0">
                <a:solidFill>
                  <a:schemeClr val="tx1"/>
                </a:solidFill>
              </a:rPr>
              <a:t>Attend and prepare ward round </a:t>
            </a:r>
          </a:p>
          <a:p>
            <a:pPr marL="342900" lvl="0" indent="-361950">
              <a:spcBef>
                <a:spcPts val="544"/>
              </a:spcBef>
              <a:buSzPts val="3020"/>
            </a:pPr>
            <a:r>
              <a:rPr lang="en-US" sz="2400" dirty="0">
                <a:solidFill>
                  <a:schemeClr val="tx1"/>
                </a:solidFill>
              </a:rPr>
              <a:t>Carry out jobs </a:t>
            </a:r>
          </a:p>
          <a:p>
            <a:pPr marL="342900" lvl="0" indent="-361950">
              <a:spcBef>
                <a:spcPts val="544"/>
              </a:spcBef>
              <a:buSzPts val="3020"/>
            </a:pPr>
            <a:r>
              <a:rPr lang="en-US" sz="2400" dirty="0">
                <a:solidFill>
                  <a:schemeClr val="tx1"/>
                </a:solidFill>
              </a:rPr>
              <a:t>Administrative tasks (e.g., discharge letters, sick notes, TTO’s )</a:t>
            </a:r>
          </a:p>
          <a:p>
            <a:pPr marL="342900" lvl="0" indent="-361950">
              <a:spcBef>
                <a:spcPts val="544"/>
              </a:spcBef>
              <a:buSzPts val="3020"/>
            </a:pPr>
            <a:r>
              <a:rPr lang="en-US" sz="2400" dirty="0">
                <a:solidFill>
                  <a:schemeClr val="tx1"/>
                </a:solidFill>
              </a:rPr>
              <a:t>Assessment and escalation of unwell patients </a:t>
            </a:r>
          </a:p>
          <a:p>
            <a:pPr marL="342900" lvl="0" indent="-361950">
              <a:spcBef>
                <a:spcPts val="544"/>
              </a:spcBef>
              <a:buSzPts val="3020"/>
            </a:pPr>
            <a:r>
              <a:rPr lang="en-US" sz="2400" dirty="0">
                <a:solidFill>
                  <a:schemeClr val="tx1"/>
                </a:solidFill>
              </a:rPr>
              <a:t>Procedures (minimum 15 Core competencies)</a:t>
            </a:r>
          </a:p>
          <a:p>
            <a:pPr marL="342900" lvl="0" indent="-361950">
              <a:spcBef>
                <a:spcPts val="544"/>
              </a:spcBef>
              <a:buSzPts val="3020"/>
            </a:pPr>
            <a:r>
              <a:rPr lang="en-US" sz="2400" dirty="0">
                <a:solidFill>
                  <a:schemeClr val="tx1"/>
                </a:solidFill>
              </a:rPr>
              <a:t>Attend and assist in clinics or theatre</a:t>
            </a:r>
          </a:p>
          <a:p>
            <a:pPr marL="342900" lvl="0" indent="-170180">
              <a:spcBef>
                <a:spcPts val="544"/>
              </a:spcBef>
              <a:buSzPts val="2720"/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70064F5-57BF-5447-B3AA-ED8DB27406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737" b="44493"/>
          <a:stretch/>
        </p:blipFill>
        <p:spPr>
          <a:xfrm>
            <a:off x="6262255" y="6114116"/>
            <a:ext cx="2879459" cy="62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69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628650" y="1129284"/>
            <a:ext cx="3086100" cy="4599432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200" dirty="0">
                <a:solidFill>
                  <a:srgbClr val="FF7A2E"/>
                </a:solidFill>
              </a:rPr>
              <a:t>Educational Duties</a:t>
            </a:r>
          </a:p>
        </p:txBody>
      </p:sp>
      <p:sp>
        <p:nvSpPr>
          <p:cNvPr id="136" name="Google Shape;136;p8"/>
          <p:cNvSpPr txBox="1">
            <a:spLocks noGrp="1"/>
          </p:cNvSpPr>
          <p:nvPr>
            <p:ph type="body" idx="1"/>
          </p:nvPr>
        </p:nvSpPr>
        <p:spPr>
          <a:xfrm>
            <a:off x="3908489" y="1131482"/>
            <a:ext cx="4800599" cy="5406478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Teaching ( medical students and other HCP’s)</a:t>
            </a:r>
          </a:p>
          <a:p>
            <a:pPr marL="342900" lvl="0" indent="-34290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Professional exams (Royal colleges)</a:t>
            </a:r>
          </a:p>
          <a:p>
            <a:pPr marL="342900" lvl="0" indent="-34290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Courses, webinars</a:t>
            </a:r>
          </a:p>
          <a:p>
            <a:pPr marL="342900" lvl="0" indent="-34290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Conferences</a:t>
            </a:r>
          </a:p>
          <a:p>
            <a:pPr marL="342900" lvl="0" indent="-34290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Departmental and Foundation Teaching (Mandatory)</a:t>
            </a:r>
          </a:p>
          <a:p>
            <a:pPr marL="342900" lvl="0" indent="-34290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Mandatory training</a:t>
            </a:r>
          </a:p>
          <a:p>
            <a:pPr marL="342900" lvl="0" indent="-34290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Grand Round (free food)</a:t>
            </a:r>
          </a:p>
          <a:p>
            <a:pPr marL="342900" lvl="0" indent="-34290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Clinical governance days, M&amp;M</a:t>
            </a:r>
          </a:p>
          <a:p>
            <a:pPr marL="342900" lvl="0" indent="-34290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MDT Meetings</a:t>
            </a:r>
          </a:p>
          <a:p>
            <a:pPr marL="342900" lvl="0" indent="-15494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lang="en-US" sz="2100" dirty="0">
              <a:solidFill>
                <a:schemeClr val="bg1"/>
              </a:solidFill>
            </a:endParaRPr>
          </a:p>
          <a:p>
            <a:pPr marL="342900" lvl="0" indent="-15494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lang="en-US" sz="2100" dirty="0">
              <a:solidFill>
                <a:schemeClr val="bg1"/>
              </a:solidFill>
            </a:endParaRPr>
          </a:p>
          <a:p>
            <a:pPr marL="342900" lvl="0" indent="-15494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lang="en-US" sz="2100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C9A4C9-0223-7D4F-B8B8-D36AC08BEB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737" b="44493"/>
          <a:stretch/>
        </p:blipFill>
        <p:spPr>
          <a:xfrm>
            <a:off x="5829629" y="5726518"/>
            <a:ext cx="2879459" cy="6268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699779" y="-972332"/>
            <a:ext cx="5744441" cy="4599432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200" dirty="0">
                <a:solidFill>
                  <a:srgbClr val="FF7A2E"/>
                </a:solidFill>
              </a:rPr>
              <a:t>Academic Duties </a:t>
            </a:r>
          </a:p>
        </p:txBody>
      </p:sp>
      <p:sp>
        <p:nvSpPr>
          <p:cNvPr id="142" name="Google Shape;142;p9"/>
          <p:cNvSpPr txBox="1">
            <a:spLocks noGrp="1"/>
          </p:cNvSpPr>
          <p:nvPr>
            <p:ph type="body" idx="1"/>
          </p:nvPr>
        </p:nvSpPr>
        <p:spPr>
          <a:xfrm>
            <a:off x="832183" y="1665832"/>
            <a:ext cx="7341999" cy="5192168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Quality Improvement and Audit</a:t>
            </a:r>
          </a:p>
          <a:p>
            <a:pPr marL="342900" lvl="0" indent="-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Research (data collection, recruitment for trials)</a:t>
            </a:r>
          </a:p>
          <a:p>
            <a:pPr marL="342900" lvl="0" indent="-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Presentations (Oral/Poster)</a:t>
            </a:r>
          </a:p>
          <a:p>
            <a:pPr marL="342900" lvl="0" indent="-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Publications </a:t>
            </a:r>
            <a:r>
              <a:rPr lang="en-US" sz="2400" dirty="0" err="1">
                <a:solidFill>
                  <a:schemeClr val="bg1"/>
                </a:solidFill>
              </a:rPr>
              <a:t>e.g</a:t>
            </a:r>
            <a:r>
              <a:rPr lang="en-US" sz="2400" dirty="0">
                <a:solidFill>
                  <a:schemeClr val="bg1"/>
                </a:solidFill>
              </a:rPr>
              <a:t> case reports</a:t>
            </a:r>
          </a:p>
          <a:p>
            <a:pPr marL="342900" lvl="0" indent="-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Postgraduate Degrees/Qualification </a:t>
            </a:r>
            <a:r>
              <a:rPr lang="en-US" sz="2400" dirty="0" err="1">
                <a:solidFill>
                  <a:schemeClr val="bg1"/>
                </a:solidFill>
              </a:rPr>
              <a:t>e.g</a:t>
            </a:r>
            <a:r>
              <a:rPr lang="en-US" sz="2400" dirty="0">
                <a:solidFill>
                  <a:schemeClr val="bg1"/>
                </a:solidFill>
              </a:rPr>
              <a:t> PGCert </a:t>
            </a:r>
            <a:r>
              <a:rPr lang="en-US" sz="2400" dirty="0" err="1">
                <a:solidFill>
                  <a:schemeClr val="bg1"/>
                </a:solidFill>
              </a:rPr>
              <a:t>MedEd</a:t>
            </a:r>
            <a:r>
              <a:rPr lang="en-US" sz="2400" dirty="0">
                <a:solidFill>
                  <a:schemeClr val="bg1"/>
                </a:solidFill>
              </a:rPr>
              <a:t>, QI, Surgery</a:t>
            </a:r>
          </a:p>
          <a:p>
            <a:pPr marL="342900" lvl="0" indent="-1397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342900" lvl="0" indent="-1397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387055-E076-F44A-B9EF-3B146798CE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737" b="44493"/>
          <a:stretch/>
        </p:blipFill>
        <p:spPr>
          <a:xfrm>
            <a:off x="5829629" y="5726518"/>
            <a:ext cx="2879459" cy="6268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674</Words>
  <Application>Microsoft Macintosh PowerPoint</Application>
  <PresentationFormat>On-screen Show (4:3)</PresentationFormat>
  <Paragraphs>133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Being a Foundation Year Doctor</vt:lpstr>
      <vt:lpstr>Objectives</vt:lpstr>
      <vt:lpstr>Foundation Programme</vt:lpstr>
      <vt:lpstr>Benefits</vt:lpstr>
      <vt:lpstr>Training Grade vs Trust Grade</vt:lpstr>
      <vt:lpstr>The chain of escalation (Doctors)</vt:lpstr>
      <vt:lpstr>Clinical Duties</vt:lpstr>
      <vt:lpstr>Educational Duties</vt:lpstr>
      <vt:lpstr>Academic Duties </vt:lpstr>
      <vt:lpstr>Teamwork/ Leadership </vt:lpstr>
      <vt:lpstr>Pitfalls: Be aware</vt:lpstr>
      <vt:lpstr>Pearls of being an FY1</vt:lpstr>
      <vt:lpstr>Take home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Being a Foundation Year Doctor</dc:title>
  <dc:creator>Niji Daryanani</dc:creator>
  <cp:lastModifiedBy>Niji Daryanani</cp:lastModifiedBy>
  <cp:revision>2</cp:revision>
  <dcterms:created xsi:type="dcterms:W3CDTF">2020-07-24T15:24:05Z</dcterms:created>
  <dcterms:modified xsi:type="dcterms:W3CDTF">2020-07-24T15:27:10Z</dcterms:modified>
</cp:coreProperties>
</file>