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hjyU3WZ/NN4Clw0/oOtfxHNnQ+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94663"/>
  </p:normalViewPr>
  <p:slideViewPr>
    <p:cSldViewPr snapToGrid="0" snapToObjects="1">
      <p:cViewPr>
        <p:scale>
          <a:sx n="62" d="100"/>
          <a:sy n="62" d="100"/>
        </p:scale>
        <p:origin x="2104"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e5f8e2e5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e5f8e2e5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Google Shape;84;p1"/>
          <p:cNvSpPr txBox="1">
            <a:spLocks noGrp="1"/>
          </p:cNvSpPr>
          <p:nvPr>
            <p:ph type="ctrTitle"/>
          </p:nvPr>
        </p:nvSpPr>
        <p:spPr>
          <a:xfrm>
            <a:off x="6556744" y="4205464"/>
            <a:ext cx="5635256" cy="1429793"/>
          </a:xfrm>
          <a:prstGeom prst="rect">
            <a:avLst/>
          </a:prstGeom>
        </p:spPr>
        <p:txBody>
          <a:bodyPr spcFirstLastPara="1" lIns="91425" tIns="45700" rIns="91425" bIns="45700" anchorCtr="0">
            <a:noAutofit/>
          </a:bodyPr>
          <a:lstStyle/>
          <a:p>
            <a:pPr marL="0" lvl="0" indent="0" rtl="0">
              <a:spcBef>
                <a:spcPts val="0"/>
              </a:spcBef>
              <a:spcAft>
                <a:spcPts val="0"/>
              </a:spcAft>
              <a:buClr>
                <a:schemeClr val="dk1"/>
              </a:buClr>
              <a:buSzPts val="6000"/>
              <a:buFont typeface="Calibri"/>
              <a:buNone/>
            </a:pPr>
            <a:r>
              <a:rPr lang="en-US" dirty="0">
                <a:solidFill>
                  <a:schemeClr val="accent2"/>
                </a:solidFill>
              </a:rPr>
              <a:t>Communication skills </a:t>
            </a:r>
            <a:br>
              <a:rPr lang="en-US" sz="6600" dirty="0">
                <a:solidFill>
                  <a:schemeClr val="accent2"/>
                </a:solidFill>
              </a:rPr>
            </a:br>
            <a:r>
              <a:rPr lang="en-US" sz="3000" dirty="0">
                <a:solidFill>
                  <a:schemeClr val="accent2"/>
                </a:solidFill>
              </a:rPr>
              <a:t>Part 1</a:t>
            </a:r>
          </a:p>
        </p:txBody>
      </p:sp>
      <p:pic>
        <p:nvPicPr>
          <p:cNvPr id="3" name="Picture 2" descr="A close up of a logo&#10;&#10;Description automatically generated">
            <a:extLst>
              <a:ext uri="{FF2B5EF4-FFF2-40B4-BE49-F238E27FC236}">
                <a16:creationId xmlns:a16="http://schemas.microsoft.com/office/drawing/2014/main" id="{9BF5D39D-BF30-714C-B589-71379B52AC0F}"/>
              </a:ext>
            </a:extLst>
          </p:cNvPr>
          <p:cNvPicPr>
            <a:picLocks noChangeAspect="1"/>
          </p:cNvPicPr>
          <p:nvPr/>
        </p:nvPicPr>
        <p:blipFill rotWithShape="1">
          <a:blip r:embed="rId3"/>
          <a:srcRect t="8887" r="1" b="9414"/>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38"/>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Google Shape;139;p10"/>
          <p:cNvSpPr txBox="1">
            <a:spLocks noGrp="1"/>
          </p:cNvSpPr>
          <p:nvPr>
            <p:ph type="title"/>
          </p:nvPr>
        </p:nvSpPr>
        <p:spPr>
          <a:xfrm>
            <a:off x="943276" y="712268"/>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a:solidFill>
                  <a:schemeClr val="accent2"/>
                </a:solidFill>
              </a:rPr>
              <a:t>Summary</a:t>
            </a:r>
            <a:endParaRPr lang="en-US" dirty="0">
              <a:solidFill>
                <a:schemeClr val="accent2"/>
              </a:solidFill>
            </a:endParaRPr>
          </a:p>
        </p:txBody>
      </p:sp>
      <p:cxnSp>
        <p:nvCxnSpPr>
          <p:cNvPr id="83" name="Straight Connector 82">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40" name="Google Shape;140;p10"/>
          <p:cNvSpPr txBox="1">
            <a:spLocks noGrp="1"/>
          </p:cNvSpPr>
          <p:nvPr>
            <p:ph type="body" idx="1"/>
          </p:nvPr>
        </p:nvSpPr>
        <p:spPr>
          <a:xfrm>
            <a:off x="943276" y="2050181"/>
            <a:ext cx="10410524" cy="4126782"/>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400" dirty="0">
                <a:solidFill>
                  <a:srgbClr val="FFFFFF"/>
                </a:solidFill>
              </a:rPr>
              <a:t>Make a plan going forward with the patient</a:t>
            </a:r>
          </a:p>
          <a:p>
            <a:pPr marL="228600" lvl="0" indent="-228600" rtl="0">
              <a:spcBef>
                <a:spcPts val="1000"/>
              </a:spcBef>
              <a:spcAft>
                <a:spcPts val="0"/>
              </a:spcAft>
              <a:buClr>
                <a:schemeClr val="dk1"/>
              </a:buClr>
              <a:buSzPts val="2800"/>
              <a:buChar char="•"/>
            </a:pPr>
            <a:r>
              <a:rPr lang="en-US" sz="2400" dirty="0">
                <a:solidFill>
                  <a:srgbClr val="FFFFFF"/>
                </a:solidFill>
              </a:rPr>
              <a:t>Reassure them they will be referred to appropriate teams</a:t>
            </a:r>
          </a:p>
          <a:p>
            <a:pPr marL="228600" lvl="0" indent="-50800" rtl="0">
              <a:spcBef>
                <a:spcPts val="1000"/>
              </a:spcBef>
              <a:spcAft>
                <a:spcPts val="0"/>
              </a:spcAft>
              <a:buClr>
                <a:schemeClr val="dk1"/>
              </a:buClr>
              <a:buSzPts val="2800"/>
              <a:buNone/>
            </a:pPr>
            <a:endParaRPr lang="en-US" sz="2400" dirty="0">
              <a:solidFill>
                <a:srgbClr val="FFFFFF"/>
              </a:solidFill>
            </a:endParaRPr>
          </a:p>
          <a:p>
            <a:pPr marL="228600" lvl="0" indent="-228600" rtl="0">
              <a:spcBef>
                <a:spcPts val="1000"/>
              </a:spcBef>
              <a:spcAft>
                <a:spcPts val="0"/>
              </a:spcAft>
              <a:buClr>
                <a:schemeClr val="dk1"/>
              </a:buClr>
              <a:buSzPts val="2800"/>
              <a:buChar char="•"/>
            </a:pPr>
            <a:r>
              <a:rPr lang="en-US" sz="2400" i="1" dirty="0">
                <a:solidFill>
                  <a:srgbClr val="FFFFFF"/>
                </a:solidFill>
              </a:rPr>
              <a:t>Explain to </a:t>
            </a:r>
            <a:r>
              <a:rPr lang="en-US" sz="2400" i="1" dirty="0" err="1">
                <a:solidFill>
                  <a:srgbClr val="FFFFFF"/>
                </a:solidFill>
              </a:rPr>
              <a:t>Mrs</a:t>
            </a:r>
            <a:r>
              <a:rPr lang="en-US" sz="2400" i="1" dirty="0">
                <a:solidFill>
                  <a:srgbClr val="FFFFFF"/>
                </a:solidFill>
              </a:rPr>
              <a:t> Smith the next steps – that her case will be referred to MDT, which will include all the relevant specialties to help to formulate a management plan going forward. </a:t>
            </a:r>
          </a:p>
          <a:p>
            <a:pPr marL="228600" lvl="0" indent="-228600" rtl="0">
              <a:spcBef>
                <a:spcPts val="1000"/>
              </a:spcBef>
              <a:spcAft>
                <a:spcPts val="0"/>
              </a:spcAft>
              <a:buClr>
                <a:schemeClr val="dk1"/>
              </a:buClr>
              <a:buSzPts val="2800"/>
              <a:buChar char="•"/>
            </a:pPr>
            <a:r>
              <a:rPr lang="en-US" sz="2400" i="1" dirty="0">
                <a:solidFill>
                  <a:srgbClr val="FFFFFF"/>
                </a:solidFill>
              </a:rPr>
              <a:t>Ask her if there is anyone she would like you to contact</a:t>
            </a:r>
          </a:p>
          <a:p>
            <a:pPr marL="228600" lvl="0" indent="-228600" rtl="0">
              <a:spcBef>
                <a:spcPts val="1000"/>
              </a:spcBef>
              <a:spcAft>
                <a:spcPts val="0"/>
              </a:spcAft>
              <a:buClr>
                <a:schemeClr val="dk1"/>
              </a:buClr>
              <a:buSzPts val="2800"/>
              <a:buChar char="•"/>
            </a:pPr>
            <a:r>
              <a:rPr lang="en-US" sz="2400" i="1" dirty="0">
                <a:solidFill>
                  <a:srgbClr val="FFFFFF"/>
                </a:solidFill>
              </a:rPr>
              <a:t>Offer drinks/tissues if you feel appropriate</a:t>
            </a:r>
          </a:p>
        </p:txBody>
      </p:sp>
      <p:pic>
        <p:nvPicPr>
          <p:cNvPr id="6" name="Picture 5" descr="A picture containing drawing&#10;&#10;Description automatically generated">
            <a:extLst>
              <a:ext uri="{FF2B5EF4-FFF2-40B4-BE49-F238E27FC236}">
                <a16:creationId xmlns:a16="http://schemas.microsoft.com/office/drawing/2014/main" id="{A9CBE12C-B1C1-8D44-AB60-D58706CF01B4}"/>
              </a:ext>
            </a:extLst>
          </p:cNvPr>
          <p:cNvPicPr>
            <a:picLocks noChangeAspect="1"/>
          </p:cNvPicPr>
          <p:nvPr/>
        </p:nvPicPr>
        <p:blipFill rotWithShape="1">
          <a:blip r:embed="rId3"/>
          <a:srcRect t="33737" b="44493"/>
          <a:stretch/>
        </p:blipFill>
        <p:spPr>
          <a:xfrm>
            <a:off x="7618515" y="5795282"/>
            <a:ext cx="4570437" cy="9949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4"/>
        <p:cNvGrpSpPr/>
        <p:nvPr/>
      </p:nvGrpSpPr>
      <p:grpSpPr>
        <a:xfrm>
          <a:off x="0" y="0"/>
          <a:ext cx="0" cy="0"/>
          <a:chOff x="0" y="0"/>
          <a:chExt cx="0" cy="0"/>
        </a:xfrm>
      </p:grpSpPr>
      <p:sp>
        <p:nvSpPr>
          <p:cNvPr id="87" name="Freeform: Shape 86">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Google Shape;145;p11"/>
          <p:cNvSpPr txBox="1">
            <a:spLocks noGrp="1"/>
          </p:cNvSpPr>
          <p:nvPr>
            <p:ph type="title"/>
          </p:nvPr>
        </p:nvSpPr>
        <p:spPr>
          <a:xfrm>
            <a:off x="1469689" y="-374073"/>
            <a:ext cx="5038363" cy="5378167"/>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8800" dirty="0">
                <a:solidFill>
                  <a:schemeClr val="accent2"/>
                </a:solidFill>
              </a:rPr>
              <a:t>DNAR</a:t>
            </a:r>
            <a:endParaRPr lang="en-US" sz="7200" dirty="0">
              <a:solidFill>
                <a:schemeClr val="accent2"/>
              </a:solidFill>
            </a:endParaRPr>
          </a:p>
        </p:txBody>
      </p:sp>
      <p:sp>
        <p:nvSpPr>
          <p:cNvPr id="146" name="Google Shape;146;p11"/>
          <p:cNvSpPr txBox="1">
            <a:spLocks noGrp="1"/>
          </p:cNvSpPr>
          <p:nvPr>
            <p:ph type="body" idx="1"/>
          </p:nvPr>
        </p:nvSpPr>
        <p:spPr>
          <a:xfrm>
            <a:off x="6071616" y="1330007"/>
            <a:ext cx="5477256" cy="4692396"/>
          </a:xfrm>
          <a:prstGeom prst="rect">
            <a:avLst/>
          </a:prstGeom>
        </p:spPr>
        <p:txBody>
          <a:bodyPr spcFirstLastPara="1" lIns="91425" tIns="45700" rIns="91425" bIns="45700" anchor="ctr" anchorCtr="0">
            <a:normAutofit lnSpcReduction="10000"/>
          </a:bodyPr>
          <a:lstStyle/>
          <a:p>
            <a:pPr marL="228600" lvl="0" indent="-228600" rtl="0">
              <a:spcBef>
                <a:spcPts val="0"/>
              </a:spcBef>
              <a:spcAft>
                <a:spcPts val="0"/>
              </a:spcAft>
              <a:buClr>
                <a:schemeClr val="dk1"/>
              </a:buClr>
              <a:buSzPts val="2800"/>
              <a:buChar char="•"/>
            </a:pPr>
            <a:r>
              <a:rPr lang="en-US" sz="3200" dirty="0">
                <a:solidFill>
                  <a:schemeClr val="tx1"/>
                </a:solidFill>
              </a:rPr>
              <a:t>Discussions can be quite difficult at times</a:t>
            </a:r>
          </a:p>
          <a:p>
            <a:pPr marL="228600" lvl="0" indent="-228600" rtl="0">
              <a:spcBef>
                <a:spcPts val="1000"/>
              </a:spcBef>
              <a:spcAft>
                <a:spcPts val="0"/>
              </a:spcAft>
              <a:buClr>
                <a:schemeClr val="dk1"/>
              </a:buClr>
              <a:buSzPts val="2800"/>
              <a:buChar char="•"/>
            </a:pPr>
            <a:r>
              <a:rPr lang="en-US" sz="3200" dirty="0">
                <a:solidFill>
                  <a:schemeClr val="tx1"/>
                </a:solidFill>
              </a:rPr>
              <a:t>Remember IT IS A MEDICAL DECISION</a:t>
            </a:r>
          </a:p>
          <a:p>
            <a:pPr marL="228600" lvl="0" indent="-228600" rtl="0">
              <a:spcBef>
                <a:spcPts val="1000"/>
              </a:spcBef>
              <a:spcAft>
                <a:spcPts val="0"/>
              </a:spcAft>
              <a:buClr>
                <a:schemeClr val="dk1"/>
              </a:buClr>
              <a:buSzPts val="2800"/>
              <a:buChar char="•"/>
            </a:pPr>
            <a:r>
              <a:rPr lang="en-US" sz="3200" dirty="0">
                <a:solidFill>
                  <a:schemeClr val="tx1"/>
                </a:solidFill>
              </a:rPr>
              <a:t>However, best to get patient and family on board with your decision</a:t>
            </a:r>
          </a:p>
          <a:p>
            <a:pPr marL="228600" lvl="0" indent="-228600" rtl="0">
              <a:spcBef>
                <a:spcPts val="1000"/>
              </a:spcBef>
              <a:spcAft>
                <a:spcPts val="0"/>
              </a:spcAft>
              <a:buClr>
                <a:schemeClr val="dk1"/>
              </a:buClr>
              <a:buSzPts val="2800"/>
              <a:buChar char="•"/>
            </a:pPr>
            <a:r>
              <a:rPr lang="en-US" sz="3200" dirty="0">
                <a:solidFill>
                  <a:schemeClr val="tx1"/>
                </a:solidFill>
              </a:rPr>
              <a:t>If you fill out these forms (trust policy may vary) make sure it is signed by a senior</a:t>
            </a:r>
          </a:p>
        </p:txBody>
      </p:sp>
      <p:pic>
        <p:nvPicPr>
          <p:cNvPr id="6" name="Picture 5" descr="A picture containing drawing&#10;&#10;Description automatically generated">
            <a:extLst>
              <a:ext uri="{FF2B5EF4-FFF2-40B4-BE49-F238E27FC236}">
                <a16:creationId xmlns:a16="http://schemas.microsoft.com/office/drawing/2014/main" id="{9382D143-4ABC-C845-B822-4A6545DCAF8D}"/>
              </a:ext>
            </a:extLst>
          </p:cNvPr>
          <p:cNvPicPr>
            <a:picLocks noChangeAspect="1"/>
          </p:cNvPicPr>
          <p:nvPr/>
        </p:nvPicPr>
        <p:blipFill rotWithShape="1">
          <a:blip r:embed="rId3"/>
          <a:srcRect t="33737" b="44493"/>
          <a:stretch/>
        </p:blipFill>
        <p:spPr>
          <a:xfrm>
            <a:off x="60153" y="5839691"/>
            <a:ext cx="4092637" cy="890979"/>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50"/>
        <p:cNvGrpSpPr/>
        <p:nvPr/>
      </p:nvGrpSpPr>
      <p:grpSpPr>
        <a:xfrm>
          <a:off x="0" y="0"/>
          <a:ext cx="0" cy="0"/>
          <a:chOff x="0" y="0"/>
          <a:chExt cx="0" cy="0"/>
        </a:xfrm>
      </p:grpSpPr>
      <p:sp>
        <p:nvSpPr>
          <p:cNvPr id="93" name="Freeform: Shape 92">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Google Shape;151;p12"/>
          <p:cNvSpPr txBox="1">
            <a:spLocks noGrp="1"/>
          </p:cNvSpPr>
          <p:nvPr>
            <p:ph type="title"/>
          </p:nvPr>
        </p:nvSpPr>
        <p:spPr>
          <a:xfrm>
            <a:off x="2311147" y="365760"/>
            <a:ext cx="7569706" cy="1288238"/>
          </a:xfrm>
          <a:prstGeom prst="rect">
            <a:avLst/>
          </a:prstGeom>
        </p:spPr>
        <p:txBody>
          <a:bodyPr spcFirstLastPara="1"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solidFill>
                  <a:schemeClr val="accent2"/>
                </a:solidFill>
              </a:rPr>
              <a:t>Pearls and Pitfalls</a:t>
            </a:r>
            <a:endParaRPr lang="en-GB" dirty="0">
              <a:solidFill>
                <a:schemeClr val="accent2"/>
              </a:solidFill>
            </a:endParaRPr>
          </a:p>
        </p:txBody>
      </p:sp>
      <p:sp>
        <p:nvSpPr>
          <p:cNvPr id="152" name="Google Shape;152;p12"/>
          <p:cNvSpPr txBox="1">
            <a:spLocks noGrp="1"/>
          </p:cNvSpPr>
          <p:nvPr>
            <p:ph type="body" idx="1"/>
          </p:nvPr>
        </p:nvSpPr>
        <p:spPr>
          <a:xfrm>
            <a:off x="2165569" y="1956816"/>
            <a:ext cx="7860863" cy="4024884"/>
          </a:xfrm>
          <a:prstGeom prst="rect">
            <a:avLst/>
          </a:prstGeom>
        </p:spPr>
        <p:txBody>
          <a:bodyPr spcFirstLastPara="1" lIns="91425" tIns="45700" rIns="91425" bIns="45700" anchor="t" anchorCtr="0">
            <a:normAutofit/>
          </a:bodyPr>
          <a:lstStyle/>
          <a:p>
            <a:pPr marL="228600" lvl="0" indent="-228600" rtl="0">
              <a:spcBef>
                <a:spcPts val="0"/>
              </a:spcBef>
              <a:spcAft>
                <a:spcPts val="0"/>
              </a:spcAft>
              <a:buClr>
                <a:schemeClr val="dk1"/>
              </a:buClr>
              <a:buSzPts val="2590"/>
              <a:buChar char="•"/>
            </a:pPr>
            <a:r>
              <a:rPr lang="en-US" sz="2000"/>
              <a:t>Make it clear that this is only in the event “that their heart will stop”</a:t>
            </a:r>
          </a:p>
          <a:p>
            <a:pPr marL="228600" lvl="0" indent="-228600" rtl="0">
              <a:spcBef>
                <a:spcPts val="1000"/>
              </a:spcBef>
              <a:spcAft>
                <a:spcPts val="0"/>
              </a:spcAft>
              <a:buClr>
                <a:schemeClr val="dk1"/>
              </a:buClr>
              <a:buSzPts val="2590"/>
              <a:buChar char="•"/>
            </a:pPr>
            <a:r>
              <a:rPr lang="en-US" sz="2000"/>
              <a:t>Reiterate that if they will still get treatment (fluids, abx etc) </a:t>
            </a:r>
          </a:p>
          <a:p>
            <a:pPr marL="228600" lvl="0" indent="-228600" rtl="0">
              <a:spcBef>
                <a:spcPts val="1000"/>
              </a:spcBef>
              <a:spcAft>
                <a:spcPts val="0"/>
              </a:spcAft>
              <a:buClr>
                <a:schemeClr val="dk1"/>
              </a:buClr>
              <a:buSzPts val="2590"/>
              <a:buChar char="•"/>
            </a:pPr>
            <a:r>
              <a:rPr lang="en-US" sz="2000"/>
              <a:t>Explain you have to have the conversation with everyone – so that we are “prepared for every scenario” or “hope for the best, but plan for the worst”</a:t>
            </a:r>
          </a:p>
          <a:p>
            <a:pPr marL="228600" lvl="0" indent="-228600" rtl="0">
              <a:spcBef>
                <a:spcPts val="1000"/>
              </a:spcBef>
              <a:spcAft>
                <a:spcPts val="0"/>
              </a:spcAft>
              <a:buClr>
                <a:schemeClr val="dk1"/>
              </a:buClr>
              <a:buSzPts val="2590"/>
              <a:buChar char="•"/>
            </a:pPr>
            <a:r>
              <a:rPr lang="en-US" sz="2000"/>
              <a:t>Check their understanding of CPR – many do not understand what it is</a:t>
            </a:r>
          </a:p>
          <a:p>
            <a:pPr marL="228600" lvl="0" indent="-228600" rtl="0">
              <a:spcBef>
                <a:spcPts val="1000"/>
              </a:spcBef>
              <a:spcAft>
                <a:spcPts val="0"/>
              </a:spcAft>
              <a:buClr>
                <a:schemeClr val="dk1"/>
              </a:buClr>
              <a:buSzPts val="2590"/>
              <a:buChar char="•"/>
            </a:pPr>
            <a:r>
              <a:rPr lang="en-US" sz="2000"/>
              <a:t>80% survival in movies/tv but only 20% chance of success in real life– reduces with co-morbidities. </a:t>
            </a:r>
          </a:p>
          <a:p>
            <a:pPr marL="228600" lvl="0" indent="-228600" rtl="0">
              <a:spcBef>
                <a:spcPts val="1000"/>
              </a:spcBef>
              <a:spcAft>
                <a:spcPts val="0"/>
              </a:spcAft>
              <a:buClr>
                <a:schemeClr val="dk1"/>
              </a:buClr>
              <a:buSzPts val="2590"/>
              <a:buChar char="•"/>
            </a:pPr>
            <a:r>
              <a:rPr lang="en-US" sz="2000"/>
              <a:t>Explain even if successful – chance of hypoxic brain injury. May not return to baseline. </a:t>
            </a:r>
          </a:p>
          <a:p>
            <a:pPr marL="228600" lvl="0" indent="-228600" rtl="0">
              <a:spcBef>
                <a:spcPts val="1000"/>
              </a:spcBef>
              <a:spcAft>
                <a:spcPts val="0"/>
              </a:spcAft>
              <a:buClr>
                <a:schemeClr val="dk1"/>
              </a:buClr>
              <a:buSzPts val="2590"/>
              <a:buChar char="•"/>
            </a:pPr>
            <a:r>
              <a:rPr lang="en-US" sz="2000"/>
              <a:t>Therefore quality vs quantity of life</a:t>
            </a:r>
          </a:p>
        </p:txBody>
      </p:sp>
      <p:pic>
        <p:nvPicPr>
          <p:cNvPr id="6" name="Picture 5" descr="A picture containing drawing&#10;&#10;Description automatically generated">
            <a:extLst>
              <a:ext uri="{FF2B5EF4-FFF2-40B4-BE49-F238E27FC236}">
                <a16:creationId xmlns:a16="http://schemas.microsoft.com/office/drawing/2014/main" id="{E47D0ADF-B07B-0A41-BD72-8ED79F373D34}"/>
              </a:ext>
            </a:extLst>
          </p:cNvPr>
          <p:cNvPicPr>
            <a:picLocks noChangeAspect="1"/>
          </p:cNvPicPr>
          <p:nvPr/>
        </p:nvPicPr>
        <p:blipFill rotWithShape="1">
          <a:blip r:embed="rId3"/>
          <a:srcRect t="33737" b="44493"/>
          <a:stretch/>
        </p:blipFill>
        <p:spPr>
          <a:xfrm>
            <a:off x="4620210" y="6116215"/>
            <a:ext cx="2951580" cy="64256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56"/>
        <p:cNvGrpSpPr/>
        <p:nvPr/>
      </p:nvGrpSpPr>
      <p:grpSpPr>
        <a:xfrm>
          <a:off x="0" y="0"/>
          <a:ext cx="0" cy="0"/>
          <a:chOff x="0" y="0"/>
          <a:chExt cx="0" cy="0"/>
        </a:xfrm>
      </p:grpSpPr>
      <p:sp>
        <p:nvSpPr>
          <p:cNvPr id="99" name="Freeform: Shape 98">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1" name="Freeform: Shape 100">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 name="Google Shape;157;p13"/>
          <p:cNvSpPr txBox="1">
            <a:spLocks noGrp="1"/>
          </p:cNvSpPr>
          <p:nvPr>
            <p:ph type="title"/>
          </p:nvPr>
        </p:nvSpPr>
        <p:spPr>
          <a:xfrm>
            <a:off x="854524" y="-489831"/>
            <a:ext cx="3405821" cy="311703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5400" dirty="0">
                <a:solidFill>
                  <a:schemeClr val="accent2"/>
                </a:solidFill>
              </a:rPr>
              <a:t>Scenario</a:t>
            </a:r>
            <a:endParaRPr lang="en-GB" sz="5400" dirty="0">
              <a:solidFill>
                <a:schemeClr val="accent2"/>
              </a:solidFill>
            </a:endParaRPr>
          </a:p>
        </p:txBody>
      </p:sp>
      <p:sp>
        <p:nvSpPr>
          <p:cNvPr id="158" name="Google Shape;158;p13"/>
          <p:cNvSpPr txBox="1">
            <a:spLocks noGrp="1"/>
          </p:cNvSpPr>
          <p:nvPr>
            <p:ph type="body" idx="1"/>
          </p:nvPr>
        </p:nvSpPr>
        <p:spPr>
          <a:xfrm>
            <a:off x="6136816" y="403554"/>
            <a:ext cx="5696790" cy="6050891"/>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en-US" sz="3200" dirty="0">
                <a:solidFill>
                  <a:schemeClr val="tx1"/>
                </a:solidFill>
              </a:rPr>
              <a:t>Your FY1 colleague keeps forgetting to hand over jobs while you are on call. </a:t>
            </a:r>
          </a:p>
          <a:p>
            <a:pPr marL="0" lvl="0" indent="0" rtl="0">
              <a:spcBef>
                <a:spcPts val="0"/>
              </a:spcBef>
              <a:spcAft>
                <a:spcPts val="0"/>
              </a:spcAft>
              <a:buClr>
                <a:schemeClr val="dk1"/>
              </a:buClr>
              <a:buSzPts val="2800"/>
              <a:buNone/>
            </a:pPr>
            <a:endParaRPr lang="en-US" sz="3200" dirty="0">
              <a:solidFill>
                <a:schemeClr val="tx1"/>
              </a:solidFill>
            </a:endParaRPr>
          </a:p>
          <a:p>
            <a:pPr marL="228600" lvl="0" indent="-228600" rtl="0">
              <a:spcBef>
                <a:spcPts val="1000"/>
              </a:spcBef>
              <a:spcAft>
                <a:spcPts val="0"/>
              </a:spcAft>
              <a:buClr>
                <a:schemeClr val="dk1"/>
              </a:buClr>
              <a:buSzPts val="2800"/>
              <a:buChar char="•"/>
            </a:pPr>
            <a:r>
              <a:rPr lang="en-US" sz="3200" dirty="0">
                <a:solidFill>
                  <a:schemeClr val="tx1"/>
                </a:solidFill>
              </a:rPr>
              <a:t>This has resulted in several scans not being chased, or certain bloods being reviewed and acted on</a:t>
            </a:r>
          </a:p>
          <a:p>
            <a:pPr marL="0" lvl="0" indent="0" rtl="0">
              <a:spcBef>
                <a:spcPts val="1000"/>
              </a:spcBef>
              <a:spcAft>
                <a:spcPts val="0"/>
              </a:spcAft>
              <a:buClr>
                <a:schemeClr val="dk1"/>
              </a:buClr>
              <a:buSzPts val="2800"/>
              <a:buNone/>
            </a:pPr>
            <a:endParaRPr lang="en-US" sz="3200" dirty="0"/>
          </a:p>
          <a:p>
            <a:pPr marL="228600" lvl="0" indent="-228600" rtl="0">
              <a:spcBef>
                <a:spcPts val="1000"/>
              </a:spcBef>
              <a:spcAft>
                <a:spcPts val="0"/>
              </a:spcAft>
              <a:buClr>
                <a:schemeClr val="dk1"/>
              </a:buClr>
              <a:buSzPts val="2800"/>
              <a:buChar char="•"/>
            </a:pPr>
            <a:r>
              <a:rPr lang="en-US" sz="3200" dirty="0">
                <a:solidFill>
                  <a:schemeClr val="accent2"/>
                </a:solidFill>
              </a:rPr>
              <a:t>What should you do?</a:t>
            </a:r>
          </a:p>
        </p:txBody>
      </p:sp>
      <p:pic>
        <p:nvPicPr>
          <p:cNvPr id="7" name="Picture 6" descr="A picture containing drawing&#10;&#10;Description automatically generated">
            <a:extLst>
              <a:ext uri="{FF2B5EF4-FFF2-40B4-BE49-F238E27FC236}">
                <a16:creationId xmlns:a16="http://schemas.microsoft.com/office/drawing/2014/main" id="{EBFE3F6E-8217-E64F-930A-83270410588D}"/>
              </a:ext>
            </a:extLst>
          </p:cNvPr>
          <p:cNvPicPr>
            <a:picLocks noChangeAspect="1"/>
          </p:cNvPicPr>
          <p:nvPr/>
        </p:nvPicPr>
        <p:blipFill rotWithShape="1">
          <a:blip r:embed="rId3"/>
          <a:srcRect t="33737" b="44493"/>
          <a:stretch/>
        </p:blipFill>
        <p:spPr>
          <a:xfrm>
            <a:off x="0" y="5712154"/>
            <a:ext cx="4570437" cy="9949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62"/>
        <p:cNvGrpSpPr/>
        <p:nvPr/>
      </p:nvGrpSpPr>
      <p:grpSpPr>
        <a:xfrm>
          <a:off x="0" y="0"/>
          <a:ext cx="0" cy="0"/>
          <a:chOff x="0" y="0"/>
          <a:chExt cx="0" cy="0"/>
        </a:xfrm>
      </p:grpSpPr>
      <p:sp>
        <p:nvSpPr>
          <p:cNvPr id="105" name="Freeform: Shape 104">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3" name="Google Shape;163;p14"/>
          <p:cNvSpPr txBox="1">
            <a:spLocks noGrp="1"/>
          </p:cNvSpPr>
          <p:nvPr>
            <p:ph type="title"/>
          </p:nvPr>
        </p:nvSpPr>
        <p:spPr>
          <a:xfrm>
            <a:off x="643128" y="394825"/>
            <a:ext cx="3820669" cy="469239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5400" dirty="0">
                <a:solidFill>
                  <a:schemeClr val="accent2"/>
                </a:solidFill>
              </a:rPr>
              <a:t>How to approach difficult encounters</a:t>
            </a:r>
          </a:p>
        </p:txBody>
      </p:sp>
      <p:sp>
        <p:nvSpPr>
          <p:cNvPr id="164" name="Google Shape;164;p14"/>
          <p:cNvSpPr txBox="1">
            <a:spLocks noGrp="1"/>
          </p:cNvSpPr>
          <p:nvPr>
            <p:ph type="body" idx="1"/>
          </p:nvPr>
        </p:nvSpPr>
        <p:spPr>
          <a:xfrm>
            <a:off x="5711397" y="322103"/>
            <a:ext cx="6480602" cy="6213793"/>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2800"/>
              <a:buNone/>
            </a:pPr>
            <a:endParaRPr lang="en-US" dirty="0">
              <a:solidFill>
                <a:schemeClr val="tx1"/>
              </a:solidFill>
            </a:endParaRPr>
          </a:p>
          <a:p>
            <a:pPr marL="0" lvl="0" indent="0" rtl="0">
              <a:spcBef>
                <a:spcPts val="0"/>
              </a:spcBef>
              <a:spcAft>
                <a:spcPts val="0"/>
              </a:spcAft>
              <a:buClr>
                <a:schemeClr val="dk1"/>
              </a:buClr>
              <a:buSzPts val="2800"/>
              <a:buNone/>
            </a:pPr>
            <a:r>
              <a:rPr lang="en-US" dirty="0">
                <a:solidFill>
                  <a:schemeClr val="tx1"/>
                </a:solidFill>
              </a:rPr>
              <a:t>Can use the </a:t>
            </a:r>
            <a:r>
              <a:rPr lang="en-US" b="1" dirty="0">
                <a:solidFill>
                  <a:schemeClr val="accent2"/>
                </a:solidFill>
              </a:rPr>
              <a:t>SPIES</a:t>
            </a:r>
            <a:r>
              <a:rPr lang="en-US" dirty="0">
                <a:solidFill>
                  <a:schemeClr val="tx1"/>
                </a:solidFill>
              </a:rPr>
              <a:t> framework</a:t>
            </a:r>
          </a:p>
          <a:p>
            <a:pPr marL="0" lvl="0" indent="0" rtl="0">
              <a:spcBef>
                <a:spcPts val="0"/>
              </a:spcBef>
              <a:spcAft>
                <a:spcPts val="0"/>
              </a:spcAft>
              <a:buClr>
                <a:schemeClr val="dk1"/>
              </a:buClr>
              <a:buSzPts val="2800"/>
              <a:buNone/>
            </a:pPr>
            <a:endParaRPr lang="en-US" dirty="0">
              <a:solidFill>
                <a:schemeClr val="tx1"/>
              </a:solidFill>
            </a:endParaRPr>
          </a:p>
          <a:p>
            <a:pPr marL="228600" lvl="0" indent="-228600" rtl="0">
              <a:spcBef>
                <a:spcPts val="1000"/>
              </a:spcBef>
              <a:spcAft>
                <a:spcPts val="0"/>
              </a:spcAft>
              <a:buClr>
                <a:schemeClr val="dk1"/>
              </a:buClr>
              <a:buSzPts val="2800"/>
              <a:buChar char="•"/>
            </a:pPr>
            <a:r>
              <a:rPr lang="en-US" b="1" dirty="0">
                <a:solidFill>
                  <a:schemeClr val="accent2"/>
                </a:solidFill>
              </a:rPr>
              <a:t>Seek information</a:t>
            </a:r>
            <a:r>
              <a:rPr lang="en-US" dirty="0">
                <a:solidFill>
                  <a:schemeClr val="accent2"/>
                </a:solidFill>
              </a:rPr>
              <a:t> </a:t>
            </a:r>
            <a:r>
              <a:rPr lang="en-US" dirty="0">
                <a:solidFill>
                  <a:schemeClr val="tx1"/>
                </a:solidFill>
              </a:rPr>
              <a:t>– don’t jump to conclusions. Found out what happened</a:t>
            </a:r>
          </a:p>
          <a:p>
            <a:pPr marL="228600" lvl="0" indent="-228600" rtl="0">
              <a:spcBef>
                <a:spcPts val="1000"/>
              </a:spcBef>
              <a:spcAft>
                <a:spcPts val="0"/>
              </a:spcAft>
              <a:buClr>
                <a:schemeClr val="dk1"/>
              </a:buClr>
              <a:buSzPts val="2800"/>
              <a:buChar char="•"/>
            </a:pPr>
            <a:r>
              <a:rPr lang="en-US" b="1" dirty="0">
                <a:solidFill>
                  <a:schemeClr val="accent2"/>
                </a:solidFill>
              </a:rPr>
              <a:t>Patient safety</a:t>
            </a:r>
            <a:r>
              <a:rPr lang="en-US" dirty="0">
                <a:solidFill>
                  <a:schemeClr val="accent2"/>
                </a:solidFill>
              </a:rPr>
              <a:t> </a:t>
            </a:r>
            <a:r>
              <a:rPr lang="en-US" dirty="0">
                <a:solidFill>
                  <a:schemeClr val="tx1"/>
                </a:solidFill>
              </a:rPr>
              <a:t>– is a patient at risk as a result? If yes, take steps to mitigate risk</a:t>
            </a:r>
          </a:p>
          <a:p>
            <a:pPr marL="228600" lvl="0" indent="-228600" rtl="0">
              <a:spcBef>
                <a:spcPts val="1000"/>
              </a:spcBef>
              <a:spcAft>
                <a:spcPts val="0"/>
              </a:spcAft>
              <a:buClr>
                <a:schemeClr val="dk1"/>
              </a:buClr>
              <a:buSzPts val="2800"/>
              <a:buChar char="•"/>
            </a:pPr>
            <a:r>
              <a:rPr lang="en-US" b="1" dirty="0">
                <a:solidFill>
                  <a:schemeClr val="accent2"/>
                </a:solidFill>
              </a:rPr>
              <a:t>Initiative</a:t>
            </a:r>
            <a:r>
              <a:rPr lang="en-US" b="1" dirty="0">
                <a:solidFill>
                  <a:schemeClr val="tx1"/>
                </a:solidFill>
              </a:rPr>
              <a:t> </a:t>
            </a:r>
            <a:r>
              <a:rPr lang="en-US" dirty="0">
                <a:solidFill>
                  <a:schemeClr val="tx1"/>
                </a:solidFill>
              </a:rPr>
              <a:t>– What can you do to resolve the situation?</a:t>
            </a:r>
          </a:p>
          <a:p>
            <a:pPr marL="228600" lvl="0" indent="-228600" rtl="0">
              <a:spcBef>
                <a:spcPts val="1000"/>
              </a:spcBef>
              <a:spcAft>
                <a:spcPts val="0"/>
              </a:spcAft>
              <a:buClr>
                <a:schemeClr val="dk1"/>
              </a:buClr>
              <a:buSzPts val="2800"/>
              <a:buChar char="•"/>
            </a:pPr>
            <a:r>
              <a:rPr lang="en-US" b="1" dirty="0">
                <a:solidFill>
                  <a:schemeClr val="accent2"/>
                </a:solidFill>
              </a:rPr>
              <a:t>Escalate</a:t>
            </a:r>
            <a:r>
              <a:rPr lang="en-US" b="1" dirty="0">
                <a:solidFill>
                  <a:schemeClr val="tx1"/>
                </a:solidFill>
              </a:rPr>
              <a:t> </a:t>
            </a:r>
            <a:r>
              <a:rPr lang="en-US" dirty="0">
                <a:solidFill>
                  <a:schemeClr val="tx1"/>
                </a:solidFill>
              </a:rPr>
              <a:t>– escalate to appropriate senior colleague</a:t>
            </a:r>
          </a:p>
          <a:p>
            <a:pPr marL="228600" lvl="0" indent="-228600" rtl="0">
              <a:spcBef>
                <a:spcPts val="1000"/>
              </a:spcBef>
              <a:spcAft>
                <a:spcPts val="0"/>
              </a:spcAft>
              <a:buClr>
                <a:schemeClr val="dk1"/>
              </a:buClr>
              <a:buSzPts val="2800"/>
              <a:buChar char="•"/>
            </a:pPr>
            <a:r>
              <a:rPr lang="en-US" b="1" dirty="0">
                <a:solidFill>
                  <a:schemeClr val="accent2"/>
                </a:solidFill>
              </a:rPr>
              <a:t>Support</a:t>
            </a:r>
            <a:r>
              <a:rPr lang="en-US" dirty="0">
                <a:solidFill>
                  <a:schemeClr val="accent2"/>
                </a:solidFill>
              </a:rPr>
              <a:t> </a:t>
            </a:r>
            <a:r>
              <a:rPr lang="en-US" dirty="0">
                <a:solidFill>
                  <a:schemeClr val="tx1"/>
                </a:solidFill>
              </a:rPr>
              <a:t>– How can you support the relevant individual?</a:t>
            </a:r>
          </a:p>
        </p:txBody>
      </p:sp>
      <p:pic>
        <p:nvPicPr>
          <p:cNvPr id="6" name="Picture 5" descr="A picture containing drawing&#10;&#10;Description automatically generated">
            <a:extLst>
              <a:ext uri="{FF2B5EF4-FFF2-40B4-BE49-F238E27FC236}">
                <a16:creationId xmlns:a16="http://schemas.microsoft.com/office/drawing/2014/main" id="{455DE507-0BBB-1847-8286-FA5501F30058}"/>
              </a:ext>
            </a:extLst>
          </p:cNvPr>
          <p:cNvPicPr>
            <a:picLocks noChangeAspect="1"/>
          </p:cNvPicPr>
          <p:nvPr/>
        </p:nvPicPr>
        <p:blipFill rotWithShape="1">
          <a:blip r:embed="rId3"/>
          <a:srcRect t="33737" b="44493"/>
          <a:stretch/>
        </p:blipFill>
        <p:spPr>
          <a:xfrm>
            <a:off x="-106640" y="6026228"/>
            <a:ext cx="3820669" cy="831771"/>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8"/>
        <p:cNvGrpSpPr/>
        <p:nvPr/>
      </p:nvGrpSpPr>
      <p:grpSpPr>
        <a:xfrm>
          <a:off x="0" y="0"/>
          <a:ext cx="0" cy="0"/>
          <a:chOff x="0" y="0"/>
          <a:chExt cx="0" cy="0"/>
        </a:xfrm>
      </p:grpSpPr>
      <p:sp>
        <p:nvSpPr>
          <p:cNvPr id="111" name="Rectangle 110">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Google Shape;169;p15"/>
          <p:cNvSpPr txBox="1">
            <a:spLocks noGrp="1"/>
          </p:cNvSpPr>
          <p:nvPr>
            <p:ph type="title"/>
          </p:nvPr>
        </p:nvSpPr>
        <p:spPr>
          <a:xfrm>
            <a:off x="838200" y="6318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Scenario</a:t>
            </a:r>
          </a:p>
        </p:txBody>
      </p:sp>
      <p:cxnSp>
        <p:nvCxnSpPr>
          <p:cNvPr id="113" name="Straight Connector 112">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0" name="Google Shape;170;p15"/>
          <p:cNvSpPr txBox="1">
            <a:spLocks noGrp="1"/>
          </p:cNvSpPr>
          <p:nvPr>
            <p:ph type="body" idx="1"/>
          </p:nvPr>
        </p:nvSpPr>
        <p:spPr>
          <a:xfrm>
            <a:off x="838199" y="2269172"/>
            <a:ext cx="10758055" cy="3956999"/>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400" dirty="0">
                <a:solidFill>
                  <a:schemeClr val="bg1"/>
                </a:solidFill>
              </a:rPr>
              <a:t>You have been asked to go and see </a:t>
            </a:r>
            <a:r>
              <a:rPr lang="en-US" sz="2400" dirty="0" err="1">
                <a:solidFill>
                  <a:schemeClr val="bg1"/>
                </a:solidFill>
              </a:rPr>
              <a:t>Mr</a:t>
            </a:r>
            <a:r>
              <a:rPr lang="en-US" sz="2400" dirty="0">
                <a:solidFill>
                  <a:schemeClr val="bg1"/>
                </a:solidFill>
              </a:rPr>
              <a:t> Lee, who is day 2 post cholecystectomy. He is well. But demanding to speak to a consultant. </a:t>
            </a:r>
          </a:p>
          <a:p>
            <a:pPr marL="228600" lvl="0" indent="-228600" rtl="0">
              <a:spcBef>
                <a:spcPts val="1000"/>
              </a:spcBef>
              <a:spcAft>
                <a:spcPts val="0"/>
              </a:spcAft>
              <a:buClr>
                <a:schemeClr val="dk1"/>
              </a:buClr>
              <a:buSzPts val="2800"/>
              <a:buChar char="•"/>
            </a:pPr>
            <a:r>
              <a:rPr lang="en-US" sz="2400" dirty="0">
                <a:solidFill>
                  <a:schemeClr val="bg1"/>
                </a:solidFill>
              </a:rPr>
              <a:t>Your consultant/</a:t>
            </a:r>
            <a:r>
              <a:rPr lang="en-US" sz="2400" dirty="0" err="1">
                <a:solidFill>
                  <a:schemeClr val="bg1"/>
                </a:solidFill>
              </a:rPr>
              <a:t>SpR</a:t>
            </a:r>
            <a:r>
              <a:rPr lang="en-US" sz="2400" dirty="0">
                <a:solidFill>
                  <a:schemeClr val="bg1"/>
                </a:solidFill>
              </a:rPr>
              <a:t>/SHO are all in theatre with a complicated case.</a:t>
            </a:r>
          </a:p>
          <a:p>
            <a:pPr marL="228600" lvl="0" indent="-228600" rtl="0">
              <a:spcBef>
                <a:spcPts val="1000"/>
              </a:spcBef>
              <a:spcAft>
                <a:spcPts val="0"/>
              </a:spcAft>
              <a:buClr>
                <a:schemeClr val="dk1"/>
              </a:buClr>
              <a:buSzPts val="2800"/>
              <a:buChar char="•"/>
            </a:pPr>
            <a:r>
              <a:rPr lang="en-US" sz="2400" dirty="0">
                <a:solidFill>
                  <a:schemeClr val="bg1"/>
                </a:solidFill>
              </a:rPr>
              <a:t>The nurse asks you to speak to him as he is getting irate</a:t>
            </a:r>
          </a:p>
          <a:p>
            <a:pPr marL="228600" lvl="0" indent="-228600" rtl="0">
              <a:spcBef>
                <a:spcPts val="1000"/>
              </a:spcBef>
              <a:spcAft>
                <a:spcPts val="0"/>
              </a:spcAft>
              <a:buClr>
                <a:schemeClr val="dk1"/>
              </a:buClr>
              <a:buSzPts val="2800"/>
              <a:buChar char="•"/>
            </a:pPr>
            <a:r>
              <a:rPr lang="en-US" sz="2400" dirty="0">
                <a:solidFill>
                  <a:schemeClr val="bg1"/>
                </a:solidFill>
              </a:rPr>
              <a:t>On speaking to </a:t>
            </a:r>
            <a:r>
              <a:rPr lang="en-US" sz="2400" dirty="0" err="1">
                <a:solidFill>
                  <a:schemeClr val="bg1"/>
                </a:solidFill>
              </a:rPr>
              <a:t>Mr</a:t>
            </a:r>
            <a:r>
              <a:rPr lang="en-US" sz="2400" dirty="0">
                <a:solidFill>
                  <a:schemeClr val="bg1"/>
                </a:solidFill>
              </a:rPr>
              <a:t> Lee he tells you he is not happy about the care he has received</a:t>
            </a:r>
          </a:p>
          <a:p>
            <a:pPr marL="228600" lvl="0" indent="-228600" rtl="0">
              <a:spcBef>
                <a:spcPts val="1000"/>
              </a:spcBef>
              <a:spcAft>
                <a:spcPts val="0"/>
              </a:spcAft>
              <a:buClr>
                <a:schemeClr val="dk1"/>
              </a:buClr>
              <a:buSzPts val="2800"/>
              <a:buChar char="•"/>
            </a:pPr>
            <a:r>
              <a:rPr lang="en-US" sz="2400" dirty="0">
                <a:solidFill>
                  <a:schemeClr val="bg1"/>
                </a:solidFill>
              </a:rPr>
              <a:t>Despite trying to answer he questions and address his concerns, he wants to make a complaint. In his anger, despite never having met you, he wants to make a complaint about you</a:t>
            </a:r>
          </a:p>
          <a:p>
            <a:pPr marL="228600" lvl="0" indent="-228600" rtl="0">
              <a:spcBef>
                <a:spcPts val="1000"/>
              </a:spcBef>
              <a:spcAft>
                <a:spcPts val="0"/>
              </a:spcAft>
              <a:buClr>
                <a:schemeClr val="dk1"/>
              </a:buClr>
              <a:buSzPts val="2800"/>
              <a:buChar char="•"/>
            </a:pPr>
            <a:r>
              <a:rPr lang="en-US" sz="2400" dirty="0">
                <a:solidFill>
                  <a:schemeClr val="bg1"/>
                </a:solidFill>
              </a:rPr>
              <a:t> </a:t>
            </a:r>
            <a:r>
              <a:rPr lang="en-US" sz="2400" dirty="0">
                <a:solidFill>
                  <a:schemeClr val="accent2"/>
                </a:solidFill>
              </a:rPr>
              <a:t>What do you do?</a:t>
            </a:r>
          </a:p>
        </p:txBody>
      </p:sp>
      <p:pic>
        <p:nvPicPr>
          <p:cNvPr id="7" name="Picture 6" descr="A picture containing drawing&#10;&#10;Description automatically generated">
            <a:extLst>
              <a:ext uri="{FF2B5EF4-FFF2-40B4-BE49-F238E27FC236}">
                <a16:creationId xmlns:a16="http://schemas.microsoft.com/office/drawing/2014/main" id="{EC88DB12-CDFF-FF4B-8D4A-CDC57A9C1306}"/>
              </a:ext>
            </a:extLst>
          </p:cNvPr>
          <p:cNvPicPr>
            <a:picLocks noChangeAspect="1"/>
          </p:cNvPicPr>
          <p:nvPr/>
        </p:nvPicPr>
        <p:blipFill rotWithShape="1">
          <a:blip r:embed="rId3"/>
          <a:srcRect t="33737" b="44493"/>
          <a:stretch/>
        </p:blipFill>
        <p:spPr>
          <a:xfrm>
            <a:off x="8049767" y="5706189"/>
            <a:ext cx="3820669" cy="8317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74"/>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Google Shape;175;g8e5f8e2e55_0_2"/>
          <p:cNvSpPr txBox="1">
            <a:spLocks noGrp="1"/>
          </p:cNvSpPr>
          <p:nvPr>
            <p:ph type="title"/>
          </p:nvPr>
        </p:nvSpPr>
        <p:spPr>
          <a:xfrm>
            <a:off x="943276" y="712268"/>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dirty="0">
                <a:solidFill>
                  <a:schemeClr val="accent2"/>
                </a:solidFill>
              </a:rPr>
              <a:t>How to deal with difficult patients</a:t>
            </a:r>
          </a:p>
        </p:txBody>
      </p:sp>
      <p:cxnSp>
        <p:nvCxnSpPr>
          <p:cNvPr id="119" name="Straight Connector 118">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76" name="Google Shape;176;g8e5f8e2e55_0_2"/>
          <p:cNvSpPr txBox="1">
            <a:spLocks noGrp="1"/>
          </p:cNvSpPr>
          <p:nvPr>
            <p:ph type="body" idx="1"/>
          </p:nvPr>
        </p:nvSpPr>
        <p:spPr>
          <a:xfrm>
            <a:off x="943276" y="1919804"/>
            <a:ext cx="10591800" cy="4031058"/>
          </a:xfrm>
          <a:prstGeom prst="rect">
            <a:avLst/>
          </a:prstGeom>
        </p:spPr>
        <p:txBody>
          <a:bodyPr spcFirstLastPara="1" lIns="91425" tIns="45700" rIns="91425" bIns="45700" numCol="2" anchorCtr="0">
            <a:normAutofit/>
          </a:bodyPr>
          <a:lstStyle/>
          <a:p>
            <a:pPr marL="457200" lvl="0" indent="-342900" rtl="0">
              <a:lnSpc>
                <a:spcPct val="150000"/>
              </a:lnSpc>
              <a:spcBef>
                <a:spcPts val="1000"/>
              </a:spcBef>
              <a:spcAft>
                <a:spcPts val="0"/>
              </a:spcAft>
              <a:buSzPts val="1800"/>
              <a:buChar char="•"/>
            </a:pPr>
            <a:r>
              <a:rPr lang="en-US" sz="2400" dirty="0">
                <a:solidFill>
                  <a:srgbClr val="FFFFFF"/>
                </a:solidFill>
              </a:rPr>
              <a:t>Listen, allow time for them to vent</a:t>
            </a:r>
          </a:p>
          <a:p>
            <a:pPr marL="457200" lvl="0" indent="-342900" rtl="0">
              <a:lnSpc>
                <a:spcPct val="150000"/>
              </a:lnSpc>
              <a:spcBef>
                <a:spcPts val="0"/>
              </a:spcBef>
              <a:spcAft>
                <a:spcPts val="0"/>
              </a:spcAft>
              <a:buSzPts val="1800"/>
              <a:buChar char="•"/>
            </a:pPr>
            <a:r>
              <a:rPr lang="en-US" sz="2400" dirty="0">
                <a:solidFill>
                  <a:srgbClr val="FFFFFF"/>
                </a:solidFill>
              </a:rPr>
              <a:t>Don't’ take it personally!</a:t>
            </a:r>
          </a:p>
          <a:p>
            <a:pPr marL="457200" lvl="0" indent="-342900" rtl="0">
              <a:lnSpc>
                <a:spcPct val="150000"/>
              </a:lnSpc>
              <a:spcBef>
                <a:spcPts val="0"/>
              </a:spcBef>
              <a:spcAft>
                <a:spcPts val="0"/>
              </a:spcAft>
              <a:buSzPts val="1800"/>
              <a:buChar char="•"/>
            </a:pPr>
            <a:r>
              <a:rPr lang="en-US" sz="2400" dirty="0" err="1">
                <a:solidFill>
                  <a:srgbClr val="FFFFFF"/>
                </a:solidFill>
              </a:rPr>
              <a:t>Apologise</a:t>
            </a:r>
            <a:r>
              <a:rPr lang="en-US" sz="2400" dirty="0">
                <a:solidFill>
                  <a:srgbClr val="FFFFFF"/>
                </a:solidFill>
              </a:rPr>
              <a:t>, even if it's not your fault</a:t>
            </a:r>
          </a:p>
          <a:p>
            <a:pPr marL="457200" lvl="0" indent="-342900" rtl="0">
              <a:lnSpc>
                <a:spcPct val="150000"/>
              </a:lnSpc>
              <a:spcBef>
                <a:spcPts val="0"/>
              </a:spcBef>
              <a:spcAft>
                <a:spcPts val="0"/>
              </a:spcAft>
              <a:buSzPts val="1800"/>
              <a:buChar char="•"/>
            </a:pPr>
            <a:r>
              <a:rPr lang="en-US" sz="2400" dirty="0">
                <a:solidFill>
                  <a:srgbClr val="FFFFFF"/>
                </a:solidFill>
              </a:rPr>
              <a:t>Don’t shift the blame, this is a team effort!</a:t>
            </a:r>
          </a:p>
          <a:p>
            <a:pPr marL="457200" lvl="0" indent="-342900" rtl="0">
              <a:lnSpc>
                <a:spcPct val="150000"/>
              </a:lnSpc>
              <a:spcBef>
                <a:spcPts val="0"/>
              </a:spcBef>
              <a:spcAft>
                <a:spcPts val="0"/>
              </a:spcAft>
              <a:buSzPts val="1800"/>
              <a:buChar char="•"/>
            </a:pPr>
            <a:r>
              <a:rPr lang="en-US" sz="2400" dirty="0">
                <a:solidFill>
                  <a:srgbClr val="FFFFFF"/>
                </a:solidFill>
              </a:rPr>
              <a:t>Show empathy</a:t>
            </a:r>
          </a:p>
          <a:p>
            <a:pPr marL="457200" lvl="0" indent="-342900" rtl="0">
              <a:lnSpc>
                <a:spcPct val="150000"/>
              </a:lnSpc>
              <a:spcBef>
                <a:spcPts val="0"/>
              </a:spcBef>
              <a:spcAft>
                <a:spcPts val="0"/>
              </a:spcAft>
              <a:buSzPts val="1800"/>
              <a:buChar char="•"/>
            </a:pPr>
            <a:r>
              <a:rPr lang="en-US" sz="2400" dirty="0">
                <a:solidFill>
                  <a:srgbClr val="FFFFFF"/>
                </a:solidFill>
              </a:rPr>
              <a:t>Explore ideas, concerns and expectations</a:t>
            </a:r>
          </a:p>
          <a:p>
            <a:pPr marL="457200" lvl="0" indent="-342900" rtl="0">
              <a:lnSpc>
                <a:spcPct val="150000"/>
              </a:lnSpc>
              <a:spcBef>
                <a:spcPts val="0"/>
              </a:spcBef>
              <a:spcAft>
                <a:spcPts val="0"/>
              </a:spcAft>
              <a:buSzPts val="1800"/>
              <a:buChar char="•"/>
            </a:pPr>
            <a:r>
              <a:rPr lang="en-US" sz="2400" dirty="0">
                <a:solidFill>
                  <a:srgbClr val="FFFFFF"/>
                </a:solidFill>
              </a:rPr>
              <a:t>How can you diffuse the situation</a:t>
            </a:r>
          </a:p>
          <a:p>
            <a:pPr marL="457200" lvl="0" indent="-342900" rtl="0">
              <a:lnSpc>
                <a:spcPct val="150000"/>
              </a:lnSpc>
              <a:spcBef>
                <a:spcPts val="0"/>
              </a:spcBef>
              <a:spcAft>
                <a:spcPts val="0"/>
              </a:spcAft>
              <a:buSzPts val="1800"/>
              <a:buChar char="•"/>
            </a:pPr>
            <a:r>
              <a:rPr lang="en-US" sz="2400" dirty="0">
                <a:solidFill>
                  <a:srgbClr val="FFFFFF"/>
                </a:solidFill>
              </a:rPr>
              <a:t>Often the patients will understand following a discussion</a:t>
            </a:r>
          </a:p>
          <a:p>
            <a:pPr marL="457200" lvl="0" indent="-342900" rtl="0">
              <a:lnSpc>
                <a:spcPct val="150000"/>
              </a:lnSpc>
              <a:spcBef>
                <a:spcPts val="0"/>
              </a:spcBef>
              <a:spcAft>
                <a:spcPts val="0"/>
              </a:spcAft>
              <a:buSzPts val="1800"/>
              <a:buChar char="•"/>
            </a:pPr>
            <a:r>
              <a:rPr lang="en-US" sz="2400" dirty="0">
                <a:solidFill>
                  <a:srgbClr val="FFFFFF"/>
                </a:solidFill>
              </a:rPr>
              <a:t>Consider PALS/escalation if the problem persists </a:t>
            </a:r>
          </a:p>
        </p:txBody>
      </p:sp>
      <p:pic>
        <p:nvPicPr>
          <p:cNvPr id="6" name="Picture 5" descr="A picture containing drawing&#10;&#10;Description automatically generated">
            <a:extLst>
              <a:ext uri="{FF2B5EF4-FFF2-40B4-BE49-F238E27FC236}">
                <a16:creationId xmlns:a16="http://schemas.microsoft.com/office/drawing/2014/main" id="{A39328BC-21B1-E348-8A3A-906AE5587C66}"/>
              </a:ext>
            </a:extLst>
          </p:cNvPr>
          <p:cNvPicPr>
            <a:picLocks noChangeAspect="1"/>
          </p:cNvPicPr>
          <p:nvPr/>
        </p:nvPicPr>
        <p:blipFill rotWithShape="1">
          <a:blip r:embed="rId3"/>
          <a:srcRect t="33737" b="44493"/>
          <a:stretch/>
        </p:blipFill>
        <p:spPr>
          <a:xfrm>
            <a:off x="8368283" y="5950862"/>
            <a:ext cx="3820669" cy="831771"/>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23" name="Rectangle 12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Google Shape;181;p16"/>
          <p:cNvSpPr txBox="1">
            <a:spLocks noGrp="1"/>
          </p:cNvSpPr>
          <p:nvPr>
            <p:ph type="title"/>
          </p:nvPr>
        </p:nvSpPr>
        <p:spPr>
          <a:xfrm>
            <a:off x="838200" y="6318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PALS and complaints</a:t>
            </a:r>
          </a:p>
        </p:txBody>
      </p:sp>
      <p:cxnSp>
        <p:nvCxnSpPr>
          <p:cNvPr id="125" name="Straight Connector 124">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Google Shape;182;p16"/>
          <p:cNvSpPr txBox="1">
            <a:spLocks noGrp="1"/>
          </p:cNvSpPr>
          <p:nvPr>
            <p:ph type="body" idx="1"/>
          </p:nvPr>
        </p:nvSpPr>
        <p:spPr>
          <a:xfrm>
            <a:off x="838200" y="2269173"/>
            <a:ext cx="10515600" cy="3659988"/>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200" b="1">
                <a:solidFill>
                  <a:schemeClr val="bg1"/>
                </a:solidFill>
              </a:rPr>
              <a:t>Patient Advice and Liaison Service</a:t>
            </a:r>
          </a:p>
          <a:p>
            <a:pPr marL="228600" lvl="0" indent="-228600" rtl="0">
              <a:spcBef>
                <a:spcPts val="1000"/>
              </a:spcBef>
              <a:spcAft>
                <a:spcPts val="0"/>
              </a:spcAft>
              <a:buClr>
                <a:schemeClr val="dk1"/>
              </a:buClr>
              <a:buSzPts val="2800"/>
              <a:buChar char="•"/>
            </a:pPr>
            <a:r>
              <a:rPr lang="en-US" sz="2200">
                <a:solidFill>
                  <a:schemeClr val="bg1"/>
                </a:solidFill>
              </a:rPr>
              <a:t>Offers advice, support and information on health matters to patients</a:t>
            </a:r>
          </a:p>
          <a:p>
            <a:pPr marL="228600" lvl="0" indent="-228600" rtl="0">
              <a:spcBef>
                <a:spcPts val="1000"/>
              </a:spcBef>
              <a:spcAft>
                <a:spcPts val="0"/>
              </a:spcAft>
              <a:buClr>
                <a:schemeClr val="dk1"/>
              </a:buClr>
              <a:buSzPts val="2800"/>
              <a:buChar char="•"/>
            </a:pPr>
            <a:r>
              <a:rPr lang="en-US" sz="2200">
                <a:solidFill>
                  <a:schemeClr val="bg1"/>
                </a:solidFill>
              </a:rPr>
              <a:t>Offers information on </a:t>
            </a:r>
          </a:p>
          <a:p>
            <a:pPr marL="685800" lvl="1" indent="-228600" rtl="0">
              <a:spcBef>
                <a:spcPts val="500"/>
              </a:spcBef>
              <a:spcAft>
                <a:spcPts val="0"/>
              </a:spcAft>
              <a:buClr>
                <a:schemeClr val="dk1"/>
              </a:buClr>
              <a:buSzPts val="2400"/>
              <a:buChar char="•"/>
            </a:pPr>
            <a:r>
              <a:rPr lang="en-US" sz="2200">
                <a:solidFill>
                  <a:schemeClr val="bg1"/>
                </a:solidFill>
              </a:rPr>
              <a:t>NHS</a:t>
            </a:r>
          </a:p>
          <a:p>
            <a:pPr marL="685800" lvl="1" indent="-228600" rtl="0">
              <a:spcBef>
                <a:spcPts val="500"/>
              </a:spcBef>
              <a:spcAft>
                <a:spcPts val="0"/>
              </a:spcAft>
              <a:buClr>
                <a:schemeClr val="dk1"/>
              </a:buClr>
              <a:buSzPts val="2400"/>
              <a:buChar char="•"/>
            </a:pPr>
            <a:r>
              <a:rPr lang="en-US" sz="2200">
                <a:solidFill>
                  <a:schemeClr val="bg1"/>
                </a:solidFill>
              </a:rPr>
              <a:t>NHS complaint procedure</a:t>
            </a:r>
          </a:p>
          <a:p>
            <a:pPr marL="685800" lvl="1" indent="-228600" rtl="0">
              <a:spcBef>
                <a:spcPts val="500"/>
              </a:spcBef>
              <a:spcAft>
                <a:spcPts val="0"/>
              </a:spcAft>
              <a:buClr>
                <a:schemeClr val="dk1"/>
              </a:buClr>
              <a:buSzPts val="2400"/>
              <a:buChar char="•"/>
            </a:pPr>
            <a:r>
              <a:rPr lang="en-US" sz="2200">
                <a:solidFill>
                  <a:schemeClr val="bg1"/>
                </a:solidFill>
              </a:rPr>
              <a:t>Support groups </a:t>
            </a:r>
          </a:p>
          <a:p>
            <a:pPr marL="228600" lvl="0" indent="-228600" rtl="0">
              <a:spcBef>
                <a:spcPts val="1000"/>
              </a:spcBef>
              <a:spcAft>
                <a:spcPts val="0"/>
              </a:spcAft>
              <a:buClr>
                <a:schemeClr val="dk1"/>
              </a:buClr>
              <a:buSzPts val="2800"/>
              <a:buChar char="•"/>
            </a:pPr>
            <a:r>
              <a:rPr lang="en-US" sz="2200">
                <a:solidFill>
                  <a:schemeClr val="bg1"/>
                </a:solidFill>
              </a:rPr>
              <a:t>If a patient wishes to make a formal complaint. Acknowledge this.</a:t>
            </a:r>
          </a:p>
          <a:p>
            <a:pPr marL="228600" lvl="0" indent="-228600" rtl="0">
              <a:spcBef>
                <a:spcPts val="1000"/>
              </a:spcBef>
              <a:spcAft>
                <a:spcPts val="0"/>
              </a:spcAft>
              <a:buClr>
                <a:schemeClr val="dk1"/>
              </a:buClr>
              <a:buSzPts val="2800"/>
              <a:buChar char="•"/>
            </a:pPr>
            <a:r>
              <a:rPr lang="en-US" sz="2200">
                <a:solidFill>
                  <a:schemeClr val="bg1"/>
                </a:solidFill>
              </a:rPr>
              <a:t>Give them PALS leaflet or local advice on how to contact them </a:t>
            </a:r>
          </a:p>
          <a:p>
            <a:pPr marL="228600" lvl="0" indent="-228600" rtl="0">
              <a:spcBef>
                <a:spcPts val="1000"/>
              </a:spcBef>
              <a:spcAft>
                <a:spcPts val="0"/>
              </a:spcAft>
              <a:buClr>
                <a:schemeClr val="dk1"/>
              </a:buClr>
              <a:buSzPts val="2800"/>
              <a:buChar char="•"/>
            </a:pPr>
            <a:r>
              <a:rPr lang="en-US" sz="2200">
                <a:solidFill>
                  <a:schemeClr val="bg1"/>
                </a:solidFill>
              </a:rPr>
              <a:t>Discuss with senior</a:t>
            </a:r>
          </a:p>
        </p:txBody>
      </p:sp>
      <p:pic>
        <p:nvPicPr>
          <p:cNvPr id="6" name="Picture 5" descr="A picture containing drawing&#10;&#10;Description automatically generated">
            <a:extLst>
              <a:ext uri="{FF2B5EF4-FFF2-40B4-BE49-F238E27FC236}">
                <a16:creationId xmlns:a16="http://schemas.microsoft.com/office/drawing/2014/main" id="{DE5B0D5D-7944-6343-9A15-B68069F2B22E}"/>
              </a:ext>
            </a:extLst>
          </p:cNvPr>
          <p:cNvPicPr>
            <a:picLocks noChangeAspect="1"/>
          </p:cNvPicPr>
          <p:nvPr/>
        </p:nvPicPr>
        <p:blipFill rotWithShape="1">
          <a:blip r:embed="rId3"/>
          <a:srcRect t="33737" b="44493"/>
          <a:stretch/>
        </p:blipFill>
        <p:spPr>
          <a:xfrm>
            <a:off x="8049767" y="5726177"/>
            <a:ext cx="3820669" cy="83177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86"/>
        <p:cNvGrpSpPr/>
        <p:nvPr/>
      </p:nvGrpSpPr>
      <p:grpSpPr>
        <a:xfrm>
          <a:off x="0" y="0"/>
          <a:ext cx="0" cy="0"/>
          <a:chOff x="0" y="0"/>
          <a:chExt cx="0" cy="0"/>
        </a:xfrm>
      </p:grpSpPr>
      <p:sp useBgFill="1">
        <p:nvSpPr>
          <p:cNvPr id="193" name="Rectangle 192">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Google Shape;187;p17"/>
          <p:cNvSpPr txBox="1">
            <a:spLocks noGrp="1"/>
          </p:cNvSpPr>
          <p:nvPr>
            <p:ph type="title"/>
          </p:nvPr>
        </p:nvSpPr>
        <p:spPr>
          <a:xfrm>
            <a:off x="943276" y="712268"/>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Getting a complaint</a:t>
            </a:r>
          </a:p>
        </p:txBody>
      </p:sp>
      <p:cxnSp>
        <p:nvCxnSpPr>
          <p:cNvPr id="195" name="Straight Connector 194">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88" name="Google Shape;188;p17"/>
          <p:cNvSpPr txBox="1">
            <a:spLocks noGrp="1"/>
          </p:cNvSpPr>
          <p:nvPr>
            <p:ph type="body" idx="1"/>
          </p:nvPr>
        </p:nvSpPr>
        <p:spPr>
          <a:xfrm>
            <a:off x="943276" y="2050181"/>
            <a:ext cx="10410524" cy="4126782"/>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dirty="0">
                <a:solidFill>
                  <a:srgbClr val="FFFFFF"/>
                </a:solidFill>
              </a:rPr>
              <a:t>Discuss with consultant – they will usually help with this situation</a:t>
            </a:r>
          </a:p>
          <a:p>
            <a:pPr marL="228600" lvl="0" indent="-228600" rtl="0">
              <a:spcBef>
                <a:spcPts val="1000"/>
              </a:spcBef>
              <a:spcAft>
                <a:spcPts val="0"/>
              </a:spcAft>
              <a:buClr>
                <a:schemeClr val="dk1"/>
              </a:buClr>
              <a:buSzPts val="2800"/>
              <a:buChar char="•"/>
            </a:pPr>
            <a:r>
              <a:rPr lang="en-US" dirty="0">
                <a:solidFill>
                  <a:srgbClr val="FFFFFF"/>
                </a:solidFill>
              </a:rPr>
              <a:t>Acknowledge complaint to complainant </a:t>
            </a:r>
          </a:p>
          <a:p>
            <a:pPr marL="228600" lvl="0" indent="-228600" rtl="0">
              <a:spcBef>
                <a:spcPts val="1000"/>
              </a:spcBef>
              <a:spcAft>
                <a:spcPts val="0"/>
              </a:spcAft>
              <a:buClr>
                <a:schemeClr val="dk1"/>
              </a:buClr>
              <a:buSzPts val="2800"/>
              <a:buChar char="•"/>
            </a:pPr>
            <a:r>
              <a:rPr lang="en-US" dirty="0">
                <a:solidFill>
                  <a:srgbClr val="FFFFFF"/>
                </a:solidFill>
              </a:rPr>
              <a:t>Review notes and draft a response, address each point</a:t>
            </a:r>
          </a:p>
          <a:p>
            <a:pPr marL="228600" lvl="0" indent="-228600" rtl="0">
              <a:spcBef>
                <a:spcPts val="1000"/>
              </a:spcBef>
              <a:spcAft>
                <a:spcPts val="0"/>
              </a:spcAft>
              <a:buClr>
                <a:schemeClr val="dk1"/>
              </a:buClr>
              <a:buSzPts val="2800"/>
              <a:buChar char="•"/>
            </a:pPr>
            <a:r>
              <a:rPr lang="en-US" dirty="0">
                <a:solidFill>
                  <a:srgbClr val="FFFFFF"/>
                </a:solidFill>
              </a:rPr>
              <a:t>This may need to be addressed in a meeting by a complaints panel</a:t>
            </a:r>
          </a:p>
          <a:p>
            <a:pPr marL="228600" lvl="0" indent="-228600" rtl="0">
              <a:spcBef>
                <a:spcPts val="1000"/>
              </a:spcBef>
              <a:spcAft>
                <a:spcPts val="0"/>
              </a:spcAft>
              <a:buClr>
                <a:schemeClr val="dk1"/>
              </a:buClr>
              <a:buSzPts val="2800"/>
              <a:buChar char="•"/>
            </a:pPr>
            <a:r>
              <a:rPr lang="en-US" dirty="0">
                <a:solidFill>
                  <a:srgbClr val="FFFFFF"/>
                </a:solidFill>
              </a:rPr>
              <a:t>Contact indemnity provider</a:t>
            </a:r>
          </a:p>
          <a:p>
            <a:pPr marL="228600" lvl="0" indent="-228600" rtl="0">
              <a:spcBef>
                <a:spcPts val="1000"/>
              </a:spcBef>
              <a:spcAft>
                <a:spcPts val="0"/>
              </a:spcAft>
              <a:buClr>
                <a:schemeClr val="dk1"/>
              </a:buClr>
              <a:buSzPts val="2800"/>
              <a:buChar char="•"/>
            </a:pPr>
            <a:r>
              <a:rPr lang="en-US" dirty="0">
                <a:solidFill>
                  <a:srgbClr val="FFFFFF"/>
                </a:solidFill>
              </a:rPr>
              <a:t>You can send a draft to them</a:t>
            </a:r>
          </a:p>
          <a:p>
            <a:pPr marL="228600" lvl="0" indent="-228600" rtl="0">
              <a:spcBef>
                <a:spcPts val="1000"/>
              </a:spcBef>
              <a:spcAft>
                <a:spcPts val="0"/>
              </a:spcAft>
              <a:buClr>
                <a:schemeClr val="dk1"/>
              </a:buClr>
              <a:buSzPts val="2800"/>
              <a:buChar char="•"/>
            </a:pPr>
            <a:r>
              <a:rPr lang="en-US" dirty="0">
                <a:solidFill>
                  <a:srgbClr val="FFFFFF"/>
                </a:solidFill>
              </a:rPr>
              <a:t>Reflect on complaint</a:t>
            </a:r>
          </a:p>
        </p:txBody>
      </p:sp>
      <p:pic>
        <p:nvPicPr>
          <p:cNvPr id="6" name="Picture 5" descr="A picture containing drawing&#10;&#10;Description automatically generated">
            <a:extLst>
              <a:ext uri="{FF2B5EF4-FFF2-40B4-BE49-F238E27FC236}">
                <a16:creationId xmlns:a16="http://schemas.microsoft.com/office/drawing/2014/main" id="{C9208DC8-D501-E94A-8A57-86C4EEB8F94D}"/>
              </a:ext>
            </a:extLst>
          </p:cNvPr>
          <p:cNvPicPr>
            <a:picLocks noChangeAspect="1"/>
          </p:cNvPicPr>
          <p:nvPr/>
        </p:nvPicPr>
        <p:blipFill rotWithShape="1">
          <a:blip r:embed="rId3"/>
          <a:srcRect t="33737" b="44493"/>
          <a:stretch/>
        </p:blipFill>
        <p:spPr>
          <a:xfrm>
            <a:off x="8368283" y="5950862"/>
            <a:ext cx="3820669" cy="831771"/>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92"/>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Google Shape;193;p18"/>
          <p:cNvSpPr txBox="1">
            <a:spLocks noGrp="1"/>
          </p:cNvSpPr>
          <p:nvPr>
            <p:ph type="title"/>
          </p:nvPr>
        </p:nvSpPr>
        <p:spPr>
          <a:xfrm>
            <a:off x="943276" y="712268"/>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References</a:t>
            </a:r>
          </a:p>
        </p:txBody>
      </p:sp>
      <p:cxnSp>
        <p:nvCxnSpPr>
          <p:cNvPr id="73" name="Straight Connector 72">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94" name="Google Shape;194;p18"/>
          <p:cNvSpPr txBox="1">
            <a:spLocks noGrp="1"/>
          </p:cNvSpPr>
          <p:nvPr>
            <p:ph type="body" idx="1"/>
          </p:nvPr>
        </p:nvSpPr>
        <p:spPr>
          <a:xfrm>
            <a:off x="943276" y="2050181"/>
            <a:ext cx="10410524" cy="4126782"/>
          </a:xfrm>
          <a:prstGeom prst="rect">
            <a:avLst/>
          </a:prstGeom>
        </p:spPr>
        <p:txBody>
          <a:bodyPr spcFirstLastPara="1" lIns="91425" tIns="45700" rIns="91425" bIns="45700" anchorCtr="0">
            <a:normAutofit/>
          </a:bodyPr>
          <a:lstStyle/>
          <a:p>
            <a:pPr marL="228600" lvl="0" indent="-165100" rtl="0">
              <a:spcBef>
                <a:spcPts val="1000"/>
              </a:spcBef>
              <a:spcAft>
                <a:spcPts val="0"/>
              </a:spcAft>
              <a:buSzPts val="1800"/>
              <a:buChar char="•"/>
            </a:pPr>
            <a:r>
              <a:rPr lang="en-US" sz="2400">
                <a:solidFill>
                  <a:srgbClr val="FFFFFF"/>
                </a:solidFill>
              </a:rPr>
              <a:t>Baile, W. F., Buckman, R., Lenzi, R., Glober, G., Beale, E. A., &amp; Kudelka, A. P. (2000). SPIKES—a six‐step protocol for delivering bad news: application to the patient with cancer. The oncologist, 5(4), 302-311.</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6" name="Rectangle 95">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p2"/>
          <p:cNvSpPr txBox="1">
            <a:spLocks noGrp="1"/>
          </p:cNvSpPr>
          <p:nvPr>
            <p:ph type="title"/>
          </p:nvPr>
        </p:nvSpPr>
        <p:spPr>
          <a:xfrm>
            <a:off x="838200" y="6318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Learning outcomes</a:t>
            </a:r>
          </a:p>
        </p:txBody>
      </p:sp>
      <p:cxnSp>
        <p:nvCxnSpPr>
          <p:cNvPr id="98" name="Straight Connector 97">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Google Shape;91;p2"/>
          <p:cNvSpPr txBox="1">
            <a:spLocks noGrp="1"/>
          </p:cNvSpPr>
          <p:nvPr>
            <p:ph type="body" idx="1"/>
          </p:nvPr>
        </p:nvSpPr>
        <p:spPr>
          <a:xfrm>
            <a:off x="838200" y="2269173"/>
            <a:ext cx="10515600" cy="3659988"/>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400">
                <a:solidFill>
                  <a:schemeClr val="bg1"/>
                </a:solidFill>
              </a:rPr>
              <a:t>Be able to use SPIKES framework for breaking bad news</a:t>
            </a:r>
          </a:p>
          <a:p>
            <a:pPr marL="228600" lvl="0" indent="-228600" rtl="0">
              <a:spcBef>
                <a:spcPts val="1000"/>
              </a:spcBef>
              <a:spcAft>
                <a:spcPts val="0"/>
              </a:spcAft>
              <a:buClr>
                <a:schemeClr val="dk1"/>
              </a:buClr>
              <a:buSzPts val="2800"/>
              <a:buChar char="•"/>
            </a:pPr>
            <a:r>
              <a:rPr lang="en-US" sz="2400">
                <a:solidFill>
                  <a:schemeClr val="bg1"/>
                </a:solidFill>
              </a:rPr>
              <a:t>Understand SPIES framework for difficult patients/relatives/colleagues</a:t>
            </a:r>
          </a:p>
          <a:p>
            <a:pPr marL="228600" lvl="0" indent="-228600" rtl="0">
              <a:spcBef>
                <a:spcPts val="1000"/>
              </a:spcBef>
              <a:spcAft>
                <a:spcPts val="0"/>
              </a:spcAft>
              <a:buClr>
                <a:schemeClr val="dk1"/>
              </a:buClr>
              <a:buSzPts val="2800"/>
              <a:buChar char="•"/>
            </a:pPr>
            <a:r>
              <a:rPr lang="en-US" sz="2400">
                <a:solidFill>
                  <a:schemeClr val="bg1"/>
                </a:solidFill>
              </a:rPr>
              <a:t>Describe pearls and pitfalls of a DNAR discussion</a:t>
            </a:r>
          </a:p>
          <a:p>
            <a:pPr marL="228600" lvl="0" indent="-228600" rtl="0">
              <a:spcBef>
                <a:spcPts val="1000"/>
              </a:spcBef>
              <a:spcAft>
                <a:spcPts val="0"/>
              </a:spcAft>
              <a:buClr>
                <a:schemeClr val="dk1"/>
              </a:buClr>
              <a:buSzPts val="2800"/>
              <a:buChar char="•"/>
            </a:pPr>
            <a:r>
              <a:rPr lang="en-US" sz="2400">
                <a:solidFill>
                  <a:schemeClr val="bg1"/>
                </a:solidFill>
              </a:rPr>
              <a:t>Describe the PALS service</a:t>
            </a:r>
          </a:p>
        </p:txBody>
      </p:sp>
      <p:pic>
        <p:nvPicPr>
          <p:cNvPr id="6" name="Picture 5" descr="A picture containing drawing&#10;&#10;Description automatically generated">
            <a:extLst>
              <a:ext uri="{FF2B5EF4-FFF2-40B4-BE49-F238E27FC236}">
                <a16:creationId xmlns:a16="http://schemas.microsoft.com/office/drawing/2014/main" id="{3C5DE5C5-8A26-8A48-A7BA-D628AD27345A}"/>
              </a:ext>
            </a:extLst>
          </p:cNvPr>
          <p:cNvPicPr>
            <a:picLocks noChangeAspect="1"/>
          </p:cNvPicPr>
          <p:nvPr/>
        </p:nvPicPr>
        <p:blipFill rotWithShape="1">
          <a:blip r:embed="rId3"/>
          <a:srcRect t="33737" b="44493"/>
          <a:stretch/>
        </p:blipFill>
        <p:spPr>
          <a:xfrm>
            <a:off x="7299999" y="5542963"/>
            <a:ext cx="4570437" cy="9949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p:nvSpPr>
          <p:cNvPr id="103" name="Rectangle 10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9584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Google Shape;96;p3"/>
          <p:cNvSpPr txBox="1">
            <a:spLocks noGrp="1"/>
          </p:cNvSpPr>
          <p:nvPr>
            <p:ph type="title"/>
          </p:nvPr>
        </p:nvSpPr>
        <p:spPr>
          <a:xfrm>
            <a:off x="524256" y="4728117"/>
            <a:ext cx="6661804" cy="1664165"/>
          </a:xfrm>
          <a:prstGeom prst="rect">
            <a:avLst/>
          </a:prstGeom>
        </p:spPr>
        <p:txBody>
          <a:bodyPr spcFirstLastPara="1" lIns="91425" tIns="45700" rIns="91425" bIns="45700" anchorCtr="0">
            <a:normAutofit/>
          </a:bodyPr>
          <a:lstStyle/>
          <a:p>
            <a:pPr marL="0" lvl="0" indent="0" algn="r" rtl="0">
              <a:spcBef>
                <a:spcPts val="0"/>
              </a:spcBef>
              <a:spcAft>
                <a:spcPts val="0"/>
              </a:spcAft>
              <a:buClr>
                <a:schemeClr val="dk1"/>
              </a:buClr>
              <a:buSzPts val="4400"/>
              <a:buFont typeface="Calibri"/>
              <a:buNone/>
            </a:pPr>
            <a:r>
              <a:rPr lang="en-US" dirty="0">
                <a:solidFill>
                  <a:srgbClr val="FFFFFF"/>
                </a:solidFill>
              </a:rPr>
              <a:t>Breaking bad news - </a:t>
            </a:r>
            <a:r>
              <a:rPr lang="en-US" b="1" dirty="0">
                <a:solidFill>
                  <a:srgbClr val="FFFFFF"/>
                </a:solidFill>
              </a:rPr>
              <a:t>SPIKES</a:t>
            </a:r>
            <a:endParaRPr lang="en-US" dirty="0">
              <a:solidFill>
                <a:srgbClr val="FFFFFF"/>
              </a:solidFill>
            </a:endParaRPr>
          </a:p>
        </p:txBody>
      </p:sp>
      <p:pic>
        <p:nvPicPr>
          <p:cNvPr id="98" name="Google Shape;98;p3" descr="A screenshot of a cell phone&#10;&#10;Description automatically generated"/>
          <p:cNvPicPr preferRelativeResize="0"/>
          <p:nvPr/>
        </p:nvPicPr>
        <p:blipFill rotWithShape="1">
          <a:blip r:embed="rId3"/>
          <a:srcRect r="1" b="18040"/>
          <a:stretch/>
        </p:blipFill>
        <p:spPr>
          <a:xfrm>
            <a:off x="327547" y="321733"/>
            <a:ext cx="7058306" cy="4107392"/>
          </a:xfrm>
          <a:prstGeom prst="rect">
            <a:avLst/>
          </a:prstGeom>
          <a:noFill/>
        </p:spPr>
      </p:pic>
      <p:sp>
        <p:nvSpPr>
          <p:cNvPr id="105" name="Rectangle 10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Google Shape;97;p3"/>
          <p:cNvSpPr txBox="1">
            <a:spLocks noGrp="1"/>
          </p:cNvSpPr>
          <p:nvPr>
            <p:ph type="body" idx="1"/>
          </p:nvPr>
        </p:nvSpPr>
        <p:spPr>
          <a:xfrm>
            <a:off x="7883248" y="159442"/>
            <a:ext cx="3638425" cy="4852362"/>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en-US" dirty="0">
                <a:solidFill>
                  <a:srgbClr val="FFFFFF"/>
                </a:solidFill>
              </a:rPr>
              <a:t>6 stage model introduced in 2000 by </a:t>
            </a:r>
            <a:r>
              <a:rPr lang="en-US" dirty="0" err="1">
                <a:solidFill>
                  <a:srgbClr val="FFFFFF"/>
                </a:solidFill>
              </a:rPr>
              <a:t>Baile</a:t>
            </a:r>
            <a:r>
              <a:rPr lang="en-US" dirty="0">
                <a:solidFill>
                  <a:srgbClr val="FFFFFF"/>
                </a:solidFill>
              </a:rPr>
              <a:t> et Al for use in Oncology</a:t>
            </a:r>
          </a:p>
          <a:p>
            <a:pPr marL="0" lvl="0" indent="0" rtl="0">
              <a:spcBef>
                <a:spcPts val="0"/>
              </a:spcBef>
              <a:spcAft>
                <a:spcPts val="0"/>
              </a:spcAft>
              <a:buClr>
                <a:schemeClr val="dk1"/>
              </a:buClr>
              <a:buSzPts val="2800"/>
              <a:buNone/>
            </a:pPr>
            <a:endParaRPr lang="en-US" dirty="0">
              <a:solidFill>
                <a:srgbClr val="FFFFFF"/>
              </a:solidFill>
            </a:endParaRPr>
          </a:p>
          <a:p>
            <a:pPr marL="228600" lvl="0" indent="-228600" rtl="0">
              <a:spcBef>
                <a:spcPts val="1000"/>
              </a:spcBef>
              <a:spcAft>
                <a:spcPts val="0"/>
              </a:spcAft>
              <a:buSzPts val="2800"/>
              <a:buChar char="•"/>
            </a:pPr>
            <a:r>
              <a:rPr lang="en-US" dirty="0">
                <a:solidFill>
                  <a:srgbClr val="FFFFFF"/>
                </a:solidFill>
              </a:rPr>
              <a:t>Has since been widely adopted in the medical profession to break bad news</a:t>
            </a:r>
          </a:p>
        </p:txBody>
      </p:sp>
      <p:pic>
        <p:nvPicPr>
          <p:cNvPr id="7" name="Picture 6" descr="A picture containing drawing&#10;&#10;Description automatically generated">
            <a:extLst>
              <a:ext uri="{FF2B5EF4-FFF2-40B4-BE49-F238E27FC236}">
                <a16:creationId xmlns:a16="http://schemas.microsoft.com/office/drawing/2014/main" id="{C36C31DE-65E6-8B4A-85B2-7972143439EA}"/>
              </a:ext>
            </a:extLst>
          </p:cNvPr>
          <p:cNvPicPr>
            <a:picLocks noChangeAspect="1"/>
          </p:cNvPicPr>
          <p:nvPr/>
        </p:nvPicPr>
        <p:blipFill rotWithShape="1">
          <a:blip r:embed="rId4"/>
          <a:srcRect t="33737" b="44493"/>
          <a:stretch/>
        </p:blipFill>
        <p:spPr>
          <a:xfrm>
            <a:off x="7746921" y="5538707"/>
            <a:ext cx="3920823" cy="853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2"/>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p4"/>
          <p:cNvSpPr txBox="1">
            <a:spLocks noGrp="1"/>
          </p:cNvSpPr>
          <p:nvPr>
            <p:ph type="title"/>
          </p:nvPr>
        </p:nvSpPr>
        <p:spPr>
          <a:xfrm>
            <a:off x="943276" y="712268"/>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Scenario</a:t>
            </a:r>
          </a:p>
        </p:txBody>
      </p:sp>
      <p:cxnSp>
        <p:nvCxnSpPr>
          <p:cNvPr id="111" name="Straight Connector 110">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04" name="Google Shape;104;p4"/>
          <p:cNvSpPr txBox="1">
            <a:spLocks noGrp="1"/>
          </p:cNvSpPr>
          <p:nvPr>
            <p:ph type="body" idx="1"/>
          </p:nvPr>
        </p:nvSpPr>
        <p:spPr>
          <a:xfrm>
            <a:off x="943276" y="1697062"/>
            <a:ext cx="11077739" cy="4126782"/>
          </a:xfrm>
          <a:prstGeom prst="rect">
            <a:avLst/>
          </a:prstGeom>
        </p:spPr>
        <p:txBody>
          <a:bodyPr spcFirstLastPara="1" lIns="91425" tIns="45700" rIns="91425" bIns="45700" anchorCtr="0">
            <a:normAutofit/>
          </a:bodyPr>
          <a:lstStyle/>
          <a:p>
            <a:pPr marL="228600" lvl="0" indent="-228600" rtl="0">
              <a:lnSpc>
                <a:spcPct val="150000"/>
              </a:lnSpc>
              <a:spcBef>
                <a:spcPts val="0"/>
              </a:spcBef>
              <a:spcAft>
                <a:spcPts val="0"/>
              </a:spcAft>
              <a:buClr>
                <a:schemeClr val="dk1"/>
              </a:buClr>
              <a:buSzPts val="2800"/>
              <a:buChar char="•"/>
            </a:pPr>
            <a:r>
              <a:rPr lang="en-US" sz="2400" dirty="0" err="1">
                <a:solidFill>
                  <a:srgbClr val="FFFFFF"/>
                </a:solidFill>
              </a:rPr>
              <a:t>Mrs</a:t>
            </a:r>
            <a:r>
              <a:rPr lang="en-US" sz="2400" dirty="0">
                <a:solidFill>
                  <a:srgbClr val="FFFFFF"/>
                </a:solidFill>
              </a:rPr>
              <a:t> Smith is a 60 year old female who has come in with abdominal pain, change in bowel habit, and 15kg of weight loss. </a:t>
            </a:r>
          </a:p>
          <a:p>
            <a:pPr marL="228600" lvl="0" indent="-228600" rtl="0">
              <a:lnSpc>
                <a:spcPct val="150000"/>
              </a:lnSpc>
              <a:spcBef>
                <a:spcPts val="1000"/>
              </a:spcBef>
              <a:spcAft>
                <a:spcPts val="0"/>
              </a:spcAft>
              <a:buClr>
                <a:schemeClr val="dk1"/>
              </a:buClr>
              <a:buSzPts val="2800"/>
              <a:buChar char="•"/>
            </a:pPr>
            <a:r>
              <a:rPr lang="en-US" sz="2400" dirty="0">
                <a:solidFill>
                  <a:srgbClr val="FFFFFF"/>
                </a:solidFill>
              </a:rPr>
              <a:t>She has just had a CTCAP</a:t>
            </a:r>
          </a:p>
          <a:p>
            <a:pPr marL="228600" lvl="0" indent="-228600" rtl="0">
              <a:lnSpc>
                <a:spcPct val="150000"/>
              </a:lnSpc>
              <a:spcBef>
                <a:spcPts val="1000"/>
              </a:spcBef>
              <a:spcAft>
                <a:spcPts val="0"/>
              </a:spcAft>
              <a:buClr>
                <a:schemeClr val="dk1"/>
              </a:buClr>
              <a:buSzPts val="2800"/>
              <a:buChar char="•"/>
            </a:pPr>
            <a:r>
              <a:rPr lang="en-US" sz="2400" dirty="0">
                <a:solidFill>
                  <a:srgbClr val="FFFFFF"/>
                </a:solidFill>
              </a:rPr>
              <a:t>The results show metastatic cancer of likely bowel origin.</a:t>
            </a:r>
          </a:p>
          <a:p>
            <a:pPr marL="228600" lvl="0" indent="-228600" rtl="0">
              <a:lnSpc>
                <a:spcPct val="150000"/>
              </a:lnSpc>
              <a:spcBef>
                <a:spcPts val="1000"/>
              </a:spcBef>
              <a:spcAft>
                <a:spcPts val="0"/>
              </a:spcAft>
              <a:buClr>
                <a:schemeClr val="dk1"/>
              </a:buClr>
              <a:buSzPts val="2800"/>
              <a:buChar char="•"/>
            </a:pPr>
            <a:r>
              <a:rPr lang="en-US" sz="2400" dirty="0">
                <a:solidFill>
                  <a:srgbClr val="FFFFFF"/>
                </a:solidFill>
              </a:rPr>
              <a:t>Your registrar is in theatre </a:t>
            </a:r>
          </a:p>
          <a:p>
            <a:pPr marL="228600" lvl="0" indent="-228600" rtl="0">
              <a:lnSpc>
                <a:spcPct val="150000"/>
              </a:lnSpc>
              <a:spcBef>
                <a:spcPts val="1000"/>
              </a:spcBef>
              <a:spcAft>
                <a:spcPts val="0"/>
              </a:spcAft>
              <a:buClr>
                <a:schemeClr val="dk1"/>
              </a:buClr>
              <a:buSzPts val="2800"/>
              <a:buChar char="•"/>
            </a:pPr>
            <a:r>
              <a:rPr lang="en-US" sz="2400" dirty="0">
                <a:solidFill>
                  <a:srgbClr val="FFFFFF"/>
                </a:solidFill>
              </a:rPr>
              <a:t>But you have been asked to go and speak to her as she is very keen to hear the result</a:t>
            </a:r>
          </a:p>
          <a:p>
            <a:pPr marL="0" lvl="0" indent="0" rtl="0">
              <a:lnSpc>
                <a:spcPct val="150000"/>
              </a:lnSpc>
              <a:spcBef>
                <a:spcPts val="1000"/>
              </a:spcBef>
              <a:spcAft>
                <a:spcPts val="0"/>
              </a:spcAft>
              <a:buClr>
                <a:schemeClr val="dk1"/>
              </a:buClr>
              <a:buSzPts val="2800"/>
              <a:buNone/>
            </a:pPr>
            <a:endParaRPr lang="en-US" sz="2400" dirty="0">
              <a:solidFill>
                <a:srgbClr val="FFFFFF"/>
              </a:solidFill>
            </a:endParaRPr>
          </a:p>
        </p:txBody>
      </p:sp>
      <p:pic>
        <p:nvPicPr>
          <p:cNvPr id="6" name="Picture 5" descr="A picture containing drawing&#10;&#10;Description automatically generated">
            <a:extLst>
              <a:ext uri="{FF2B5EF4-FFF2-40B4-BE49-F238E27FC236}">
                <a16:creationId xmlns:a16="http://schemas.microsoft.com/office/drawing/2014/main" id="{74DB0A66-D3FC-E64E-8CE7-202252C48596}"/>
              </a:ext>
            </a:extLst>
          </p:cNvPr>
          <p:cNvPicPr>
            <a:picLocks noChangeAspect="1"/>
          </p:cNvPicPr>
          <p:nvPr/>
        </p:nvPicPr>
        <p:blipFill rotWithShape="1">
          <a:blip r:embed="rId3"/>
          <a:srcRect t="33737" b="44493"/>
          <a:stretch/>
        </p:blipFill>
        <p:spPr>
          <a:xfrm>
            <a:off x="7618515" y="5823844"/>
            <a:ext cx="4570437" cy="9949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8"/>
        <p:cNvGrpSpPr/>
        <p:nvPr/>
      </p:nvGrpSpPr>
      <p:grpSpPr>
        <a:xfrm>
          <a:off x="0" y="0"/>
          <a:ext cx="0" cy="0"/>
          <a:chOff x="0" y="0"/>
          <a:chExt cx="0" cy="0"/>
        </a:xfrm>
      </p:grpSpPr>
      <p:sp>
        <p:nvSpPr>
          <p:cNvPr id="120" name="Freeform: Shape 119">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Google Shape;109;p5"/>
          <p:cNvSpPr txBox="1">
            <a:spLocks noGrp="1"/>
          </p:cNvSpPr>
          <p:nvPr>
            <p:ph type="title"/>
          </p:nvPr>
        </p:nvSpPr>
        <p:spPr>
          <a:xfrm>
            <a:off x="1003609" y="-1263396"/>
            <a:ext cx="3820669" cy="4692396"/>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5400" dirty="0">
                <a:solidFill>
                  <a:schemeClr val="accent2"/>
                </a:solidFill>
              </a:rPr>
              <a:t>Setting</a:t>
            </a:r>
          </a:p>
        </p:txBody>
      </p:sp>
      <p:sp>
        <p:nvSpPr>
          <p:cNvPr id="110" name="Google Shape;110;p5"/>
          <p:cNvSpPr txBox="1">
            <a:spLocks noGrp="1"/>
          </p:cNvSpPr>
          <p:nvPr>
            <p:ph type="body" idx="1"/>
          </p:nvPr>
        </p:nvSpPr>
        <p:spPr>
          <a:xfrm>
            <a:off x="5709424" y="200722"/>
            <a:ext cx="6311591" cy="6456556"/>
          </a:xfrm>
          <a:prstGeom prst="rect">
            <a:avLst/>
          </a:prstGeom>
        </p:spPr>
        <p:txBody>
          <a:bodyPr spcFirstLastPara="1" lIns="91425" tIns="45700" rIns="91425" bIns="45700" anchor="ctr" anchorCtr="0">
            <a:normAutofit/>
          </a:bodyPr>
          <a:lstStyle/>
          <a:p>
            <a:pPr marL="228600" lvl="0" indent="-228600" rtl="0">
              <a:spcBef>
                <a:spcPts val="0"/>
              </a:spcBef>
              <a:spcAft>
                <a:spcPts val="0"/>
              </a:spcAft>
              <a:buClr>
                <a:schemeClr val="dk1"/>
              </a:buClr>
              <a:buSzPts val="2800"/>
              <a:buChar char="•"/>
            </a:pPr>
            <a:r>
              <a:rPr lang="en-US" sz="2400" dirty="0">
                <a:solidFill>
                  <a:schemeClr val="tx1"/>
                </a:solidFill>
              </a:rPr>
              <a:t>Comfortable quiet room</a:t>
            </a:r>
          </a:p>
          <a:p>
            <a:pPr marL="228600" lvl="0" indent="-228600" rtl="0">
              <a:spcBef>
                <a:spcPts val="1000"/>
              </a:spcBef>
              <a:spcAft>
                <a:spcPts val="0"/>
              </a:spcAft>
              <a:buClr>
                <a:schemeClr val="dk1"/>
              </a:buClr>
              <a:buSzPts val="2800"/>
              <a:buChar char="•"/>
            </a:pPr>
            <a:r>
              <a:rPr lang="en-US" sz="2400" dirty="0">
                <a:solidFill>
                  <a:schemeClr val="tx1"/>
                </a:solidFill>
              </a:rPr>
              <a:t>Does anyone else need to be with the patient?</a:t>
            </a:r>
          </a:p>
          <a:p>
            <a:pPr marL="228600" lvl="0" indent="-228600" rtl="0">
              <a:spcBef>
                <a:spcPts val="1000"/>
              </a:spcBef>
              <a:spcAft>
                <a:spcPts val="0"/>
              </a:spcAft>
              <a:buClr>
                <a:schemeClr val="dk1"/>
              </a:buClr>
              <a:buSzPts val="2800"/>
              <a:buChar char="•"/>
            </a:pPr>
            <a:r>
              <a:rPr lang="en-US" sz="2400" dirty="0">
                <a:solidFill>
                  <a:schemeClr val="tx1"/>
                </a:solidFill>
              </a:rPr>
              <a:t>Consider bringing a nurse colleague for patient support</a:t>
            </a:r>
          </a:p>
          <a:p>
            <a:pPr marL="228600" lvl="0" indent="-228600" rtl="0">
              <a:spcBef>
                <a:spcPts val="1000"/>
              </a:spcBef>
              <a:spcAft>
                <a:spcPts val="0"/>
              </a:spcAft>
              <a:buClr>
                <a:schemeClr val="dk1"/>
              </a:buClr>
              <a:buSzPts val="2800"/>
              <a:buChar char="•"/>
            </a:pPr>
            <a:r>
              <a:rPr lang="en-US" sz="2400" dirty="0">
                <a:solidFill>
                  <a:schemeClr val="tx1"/>
                </a:solidFill>
              </a:rPr>
              <a:t>TURN OFF YOUR PHONE.</a:t>
            </a:r>
          </a:p>
          <a:p>
            <a:pPr marL="228600" lvl="0" indent="-228600" rtl="0">
              <a:spcBef>
                <a:spcPts val="1000"/>
              </a:spcBef>
              <a:spcAft>
                <a:spcPts val="0"/>
              </a:spcAft>
              <a:buClr>
                <a:schemeClr val="dk1"/>
              </a:buClr>
              <a:buSzPts val="2800"/>
              <a:buChar char="•"/>
            </a:pPr>
            <a:r>
              <a:rPr lang="en-US" sz="2400" dirty="0">
                <a:solidFill>
                  <a:schemeClr val="tx1"/>
                </a:solidFill>
              </a:rPr>
              <a:t>GIVE YOU BLEEP TO A COLLEAGUE</a:t>
            </a:r>
          </a:p>
          <a:p>
            <a:pPr marL="228600" lvl="0" indent="-50800" rtl="0">
              <a:spcBef>
                <a:spcPts val="1000"/>
              </a:spcBef>
              <a:spcAft>
                <a:spcPts val="0"/>
              </a:spcAft>
              <a:buClr>
                <a:schemeClr val="dk1"/>
              </a:buClr>
              <a:buSzPts val="2800"/>
              <a:buNone/>
            </a:pPr>
            <a:endParaRPr lang="en-US" sz="2400" dirty="0">
              <a:solidFill>
                <a:schemeClr val="tx1"/>
              </a:solidFill>
            </a:endParaRPr>
          </a:p>
          <a:p>
            <a:pPr marL="228600" lvl="0" indent="-228600" rtl="0">
              <a:spcBef>
                <a:spcPts val="1000"/>
              </a:spcBef>
              <a:spcAft>
                <a:spcPts val="0"/>
              </a:spcAft>
              <a:buClr>
                <a:schemeClr val="dk1"/>
              </a:buClr>
              <a:buSzPts val="2800"/>
              <a:buChar char="•"/>
            </a:pPr>
            <a:r>
              <a:rPr lang="en-US" sz="2400" i="1" dirty="0">
                <a:solidFill>
                  <a:schemeClr val="tx1"/>
                </a:solidFill>
              </a:rPr>
              <a:t>If </a:t>
            </a:r>
            <a:r>
              <a:rPr lang="en-US" sz="2400" i="1" dirty="0" err="1">
                <a:solidFill>
                  <a:schemeClr val="tx1"/>
                </a:solidFill>
              </a:rPr>
              <a:t>Mrs</a:t>
            </a:r>
            <a:r>
              <a:rPr lang="en-US" sz="2400" i="1" dirty="0">
                <a:solidFill>
                  <a:schemeClr val="tx1"/>
                </a:solidFill>
              </a:rPr>
              <a:t> Smith is well enough, take her to the relatives room. Ask if she wants a family member with her/offer to bring in her nurse. </a:t>
            </a:r>
          </a:p>
          <a:p>
            <a:pPr marL="228600" lvl="0" indent="-228600" rtl="0">
              <a:spcBef>
                <a:spcPts val="1000"/>
              </a:spcBef>
              <a:spcAft>
                <a:spcPts val="0"/>
              </a:spcAft>
              <a:buClr>
                <a:schemeClr val="dk1"/>
              </a:buClr>
              <a:buSzPts val="2800"/>
              <a:buChar char="•"/>
            </a:pPr>
            <a:r>
              <a:rPr lang="en-US" sz="2400" i="1" dirty="0" err="1">
                <a:solidFill>
                  <a:schemeClr val="tx1"/>
                </a:solidFill>
              </a:rPr>
              <a:t>Mrs</a:t>
            </a:r>
            <a:r>
              <a:rPr lang="en-US" sz="2400" i="1" dirty="0">
                <a:solidFill>
                  <a:schemeClr val="tx1"/>
                </a:solidFill>
              </a:rPr>
              <a:t> Smith would like her sister Jane to come in with her. </a:t>
            </a:r>
          </a:p>
          <a:p>
            <a:pPr marL="228600" lvl="0" indent="-50800" rtl="0">
              <a:spcBef>
                <a:spcPts val="1000"/>
              </a:spcBef>
              <a:spcAft>
                <a:spcPts val="0"/>
              </a:spcAft>
              <a:buClr>
                <a:schemeClr val="dk1"/>
              </a:buClr>
              <a:buSzPts val="2800"/>
              <a:buNone/>
            </a:pPr>
            <a:endParaRPr lang="en-US" sz="2400" dirty="0">
              <a:solidFill>
                <a:schemeClr val="tx1"/>
              </a:solidFill>
            </a:endParaRPr>
          </a:p>
        </p:txBody>
      </p:sp>
      <p:pic>
        <p:nvPicPr>
          <p:cNvPr id="8" name="Picture 7" descr="A picture containing drawing&#10;&#10;Description automatically generated">
            <a:extLst>
              <a:ext uri="{FF2B5EF4-FFF2-40B4-BE49-F238E27FC236}">
                <a16:creationId xmlns:a16="http://schemas.microsoft.com/office/drawing/2014/main" id="{75A4653E-EB91-C444-91C4-C7C64AA700D0}"/>
              </a:ext>
            </a:extLst>
          </p:cNvPr>
          <p:cNvPicPr>
            <a:picLocks noChangeAspect="1"/>
          </p:cNvPicPr>
          <p:nvPr/>
        </p:nvPicPr>
        <p:blipFill rotWithShape="1">
          <a:blip r:embed="rId3"/>
          <a:srcRect t="33737" b="44493"/>
          <a:stretch/>
        </p:blipFill>
        <p:spPr>
          <a:xfrm>
            <a:off x="0" y="5662280"/>
            <a:ext cx="4570437" cy="9949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664230" y="566736"/>
            <a:ext cx="3767328" cy="4581144"/>
          </a:xfrm>
          <a:prstGeom prst="rect">
            <a:avLst/>
          </a:prstGeom>
        </p:spPr>
        <p:txBody>
          <a:bodyPr spcFirstLastPara="1" lIns="91425" tIns="45700" rIns="91425" bIns="45700" anchor="t" anchorCtr="0">
            <a:normAutofit/>
          </a:bodyPr>
          <a:lstStyle/>
          <a:p>
            <a:pPr marL="0" lvl="0" indent="0" rtl="0">
              <a:spcBef>
                <a:spcPts val="0"/>
              </a:spcBef>
              <a:spcAft>
                <a:spcPts val="0"/>
              </a:spcAft>
              <a:buClr>
                <a:schemeClr val="dk1"/>
              </a:buClr>
              <a:buSzPts val="4400"/>
              <a:buFont typeface="Calibri"/>
              <a:buNone/>
            </a:pPr>
            <a:r>
              <a:rPr lang="en-US" sz="5400" dirty="0">
                <a:solidFill>
                  <a:schemeClr val="accent2"/>
                </a:solidFill>
              </a:rPr>
              <a:t>Perception</a:t>
            </a:r>
          </a:p>
        </p:txBody>
      </p:sp>
      <p:sp>
        <p:nvSpPr>
          <p:cNvPr id="116" name="Google Shape;116;p6"/>
          <p:cNvSpPr txBox="1">
            <a:spLocks noGrp="1"/>
          </p:cNvSpPr>
          <p:nvPr>
            <p:ph type="body" idx="1"/>
          </p:nvPr>
        </p:nvSpPr>
        <p:spPr>
          <a:xfrm>
            <a:off x="1491457" y="1865677"/>
            <a:ext cx="9763125" cy="3788559"/>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dirty="0">
                <a:solidFill>
                  <a:schemeClr val="tx1"/>
                </a:solidFill>
              </a:rPr>
              <a:t>Discuss events leading up to now</a:t>
            </a:r>
          </a:p>
          <a:p>
            <a:pPr marL="228600" lvl="0" indent="-228600" rtl="0">
              <a:spcBef>
                <a:spcPts val="1000"/>
              </a:spcBef>
              <a:spcAft>
                <a:spcPts val="0"/>
              </a:spcAft>
              <a:buClr>
                <a:schemeClr val="dk1"/>
              </a:buClr>
              <a:buSzPts val="2800"/>
              <a:buChar char="•"/>
            </a:pPr>
            <a:r>
              <a:rPr lang="en-US" dirty="0">
                <a:solidFill>
                  <a:schemeClr val="tx1"/>
                </a:solidFill>
              </a:rPr>
              <a:t>Establish level of patients knowledge regarding their condition, tests that have been done</a:t>
            </a:r>
          </a:p>
          <a:p>
            <a:pPr marL="228600" lvl="0" indent="-50800" rtl="0">
              <a:spcBef>
                <a:spcPts val="1000"/>
              </a:spcBef>
              <a:spcAft>
                <a:spcPts val="0"/>
              </a:spcAft>
              <a:buClr>
                <a:schemeClr val="dk1"/>
              </a:buClr>
              <a:buSzPts val="2800"/>
              <a:buNone/>
            </a:pPr>
            <a:endParaRPr lang="en-US" dirty="0">
              <a:solidFill>
                <a:schemeClr val="tx1"/>
              </a:solidFill>
            </a:endParaRPr>
          </a:p>
          <a:p>
            <a:pPr marL="228600" lvl="0" indent="0" rtl="0">
              <a:spcBef>
                <a:spcPts val="1000"/>
              </a:spcBef>
              <a:spcAft>
                <a:spcPts val="0"/>
              </a:spcAft>
              <a:buNone/>
            </a:pPr>
            <a:r>
              <a:rPr lang="en-US" i="1" dirty="0">
                <a:solidFill>
                  <a:schemeClr val="tx1"/>
                </a:solidFill>
              </a:rPr>
              <a:t>“Hi </a:t>
            </a:r>
            <a:r>
              <a:rPr lang="en-US" i="1" dirty="0" err="1">
                <a:solidFill>
                  <a:schemeClr val="tx1"/>
                </a:solidFill>
              </a:rPr>
              <a:t>Mrs</a:t>
            </a:r>
            <a:r>
              <a:rPr lang="en-US" i="1" dirty="0">
                <a:solidFill>
                  <a:schemeClr val="tx1"/>
                </a:solidFill>
              </a:rPr>
              <a:t> Smith my name is … I am one of the junior doctors on the surgical team. I understand you would like to know your results from the recent scan. Can you tell me what has been going on so far up until now?”</a:t>
            </a:r>
          </a:p>
          <a:p>
            <a:pPr marL="0" lvl="0" indent="0" rtl="0">
              <a:spcBef>
                <a:spcPts val="1000"/>
              </a:spcBef>
              <a:spcAft>
                <a:spcPts val="0"/>
              </a:spcAft>
              <a:buClr>
                <a:schemeClr val="dk1"/>
              </a:buClr>
              <a:buSzPts val="2800"/>
              <a:buNone/>
            </a:pPr>
            <a:endParaRPr lang="en-US" dirty="0">
              <a:solidFill>
                <a:schemeClr val="tx1"/>
              </a:solidFill>
            </a:endParaRPr>
          </a:p>
          <a:p>
            <a:pPr marL="228600" lvl="0" indent="-50800" rtl="0">
              <a:spcBef>
                <a:spcPts val="1000"/>
              </a:spcBef>
              <a:spcAft>
                <a:spcPts val="0"/>
              </a:spcAft>
              <a:buClr>
                <a:schemeClr val="dk1"/>
              </a:buClr>
              <a:buSzPts val="2800"/>
              <a:buNone/>
            </a:pPr>
            <a:endParaRPr lang="en-US" dirty="0">
              <a:solidFill>
                <a:schemeClr val="tx1"/>
              </a:solidFill>
            </a:endParaRPr>
          </a:p>
        </p:txBody>
      </p:sp>
      <p:grpSp>
        <p:nvGrpSpPr>
          <p:cNvPr id="121" name="Group 120">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2"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3"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4"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5"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6"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7"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8"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0"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6"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7"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8"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39"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44" name="Isosceles Triangle 143">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pic>
        <p:nvPicPr>
          <p:cNvPr id="27" name="Picture 26" descr="A picture containing drawing&#10;&#10;Description automatically generated">
            <a:extLst>
              <a:ext uri="{FF2B5EF4-FFF2-40B4-BE49-F238E27FC236}">
                <a16:creationId xmlns:a16="http://schemas.microsoft.com/office/drawing/2014/main" id="{F5FC0B32-B4F0-D842-9D6E-A4A323719D79}"/>
              </a:ext>
            </a:extLst>
          </p:cNvPr>
          <p:cNvPicPr>
            <a:picLocks noChangeAspect="1"/>
          </p:cNvPicPr>
          <p:nvPr/>
        </p:nvPicPr>
        <p:blipFill rotWithShape="1">
          <a:blip r:embed="rId3"/>
          <a:srcRect t="33737" b="44493"/>
          <a:stretch/>
        </p:blipFill>
        <p:spPr>
          <a:xfrm>
            <a:off x="7618515" y="5823844"/>
            <a:ext cx="4570437" cy="9949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27" name="Rectangle 126">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7"/>
          <p:cNvSpPr txBox="1">
            <a:spLocks noGrp="1"/>
          </p:cNvSpPr>
          <p:nvPr>
            <p:ph type="title"/>
          </p:nvPr>
        </p:nvSpPr>
        <p:spPr>
          <a:xfrm>
            <a:off x="838200" y="6318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Invitation</a:t>
            </a:r>
          </a:p>
        </p:txBody>
      </p:sp>
      <p:cxnSp>
        <p:nvCxnSpPr>
          <p:cNvPr id="129" name="Straight Connector 128">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Google Shape;122;p7"/>
          <p:cNvSpPr txBox="1">
            <a:spLocks noGrp="1"/>
          </p:cNvSpPr>
          <p:nvPr>
            <p:ph type="body" idx="1"/>
          </p:nvPr>
        </p:nvSpPr>
        <p:spPr>
          <a:xfrm>
            <a:off x="838200" y="2269173"/>
            <a:ext cx="10515600" cy="3659988"/>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400" dirty="0">
                <a:solidFill>
                  <a:schemeClr val="bg1"/>
                </a:solidFill>
              </a:rPr>
              <a:t>Check if the patient wants to hear their results</a:t>
            </a:r>
          </a:p>
          <a:p>
            <a:pPr marL="228600" lvl="0" indent="-50800" rtl="0">
              <a:spcBef>
                <a:spcPts val="1000"/>
              </a:spcBef>
              <a:spcAft>
                <a:spcPts val="0"/>
              </a:spcAft>
              <a:buClr>
                <a:schemeClr val="dk1"/>
              </a:buClr>
              <a:buSzPts val="2800"/>
              <a:buNone/>
            </a:pPr>
            <a:endParaRPr lang="en-US" sz="2400" dirty="0">
              <a:solidFill>
                <a:schemeClr val="bg1"/>
              </a:solidFill>
            </a:endParaRPr>
          </a:p>
          <a:p>
            <a:pPr marL="228600" lvl="0" indent="-50800" rtl="0">
              <a:spcBef>
                <a:spcPts val="1000"/>
              </a:spcBef>
              <a:spcAft>
                <a:spcPts val="0"/>
              </a:spcAft>
              <a:buClr>
                <a:schemeClr val="dk1"/>
              </a:buClr>
              <a:buSzPts val="2800"/>
              <a:buNone/>
            </a:pPr>
            <a:endParaRPr lang="en-US" sz="2400" dirty="0">
              <a:solidFill>
                <a:schemeClr val="bg1"/>
              </a:solidFill>
            </a:endParaRPr>
          </a:p>
          <a:p>
            <a:pPr marL="228600" lvl="0" indent="0" rtl="0">
              <a:spcBef>
                <a:spcPts val="1000"/>
              </a:spcBef>
              <a:spcAft>
                <a:spcPts val="0"/>
              </a:spcAft>
              <a:buNone/>
            </a:pPr>
            <a:r>
              <a:rPr lang="en-US" sz="4000" i="1" dirty="0">
                <a:solidFill>
                  <a:schemeClr val="bg1"/>
                </a:solidFill>
              </a:rPr>
              <a:t>“Would you like to know the results?”</a:t>
            </a:r>
          </a:p>
        </p:txBody>
      </p:sp>
      <p:pic>
        <p:nvPicPr>
          <p:cNvPr id="6" name="Picture 5" descr="A picture containing drawing&#10;&#10;Description automatically generated">
            <a:extLst>
              <a:ext uri="{FF2B5EF4-FFF2-40B4-BE49-F238E27FC236}">
                <a16:creationId xmlns:a16="http://schemas.microsoft.com/office/drawing/2014/main" id="{728163ED-C361-8342-AC43-588F5600D584}"/>
              </a:ext>
            </a:extLst>
          </p:cNvPr>
          <p:cNvPicPr>
            <a:picLocks noChangeAspect="1"/>
          </p:cNvPicPr>
          <p:nvPr/>
        </p:nvPicPr>
        <p:blipFill rotWithShape="1">
          <a:blip r:embed="rId3"/>
          <a:srcRect t="33737" b="44493"/>
          <a:stretch/>
        </p:blipFill>
        <p:spPr>
          <a:xfrm>
            <a:off x="7299999" y="5542963"/>
            <a:ext cx="4570437" cy="994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26"/>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4E65CDE2-194C-4A17-9E3C-017E8A897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Google Shape;127;p8"/>
          <p:cNvSpPr txBox="1">
            <a:spLocks noGrp="1"/>
          </p:cNvSpPr>
          <p:nvPr>
            <p:ph type="title"/>
          </p:nvPr>
        </p:nvSpPr>
        <p:spPr>
          <a:xfrm>
            <a:off x="1019476" y="547191"/>
            <a:ext cx="10410524" cy="119353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Knowledge</a:t>
            </a:r>
          </a:p>
        </p:txBody>
      </p:sp>
      <p:cxnSp>
        <p:nvCxnSpPr>
          <p:cNvPr id="135" name="Straight Connector 134">
            <a:extLst>
              <a:ext uri="{FF2B5EF4-FFF2-40B4-BE49-F238E27FC236}">
                <a16:creationId xmlns:a16="http://schemas.microsoft.com/office/drawing/2014/main" id="{F2AE495E-2AAF-4BC1-87A5-331009D82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28" name="Google Shape;128;p8"/>
          <p:cNvSpPr txBox="1">
            <a:spLocks noGrp="1"/>
          </p:cNvSpPr>
          <p:nvPr>
            <p:ph type="body" idx="1"/>
          </p:nvPr>
        </p:nvSpPr>
        <p:spPr>
          <a:xfrm>
            <a:off x="350403" y="3206668"/>
            <a:ext cx="11079585" cy="4376155"/>
          </a:xfrm>
          <a:prstGeom prst="rect">
            <a:avLst/>
          </a:prstGeom>
        </p:spPr>
        <p:txBody>
          <a:bodyPr spcFirstLastPara="1" lIns="91425" tIns="45700" rIns="91425" bIns="45700" anchorCtr="0">
            <a:normAutofit/>
          </a:bodyPr>
          <a:lstStyle/>
          <a:p>
            <a:pPr marL="228600" lvl="0" indent="-64135" rtl="0">
              <a:spcBef>
                <a:spcPts val="1000"/>
              </a:spcBef>
              <a:spcAft>
                <a:spcPts val="0"/>
              </a:spcAft>
              <a:buClr>
                <a:schemeClr val="dk1"/>
              </a:buClr>
              <a:buSzPts val="2590"/>
              <a:buNone/>
            </a:pPr>
            <a:endParaRPr lang="en-US" sz="2400" dirty="0">
              <a:solidFill>
                <a:srgbClr val="FFFFFF"/>
              </a:solidFill>
            </a:endParaRPr>
          </a:p>
          <a:p>
            <a:pPr marL="228600" lvl="0" indent="0" rtl="0">
              <a:spcBef>
                <a:spcPts val="1000"/>
              </a:spcBef>
              <a:spcAft>
                <a:spcPts val="0"/>
              </a:spcAft>
              <a:buNone/>
            </a:pPr>
            <a:r>
              <a:rPr lang="en-US" sz="3200" i="1" dirty="0">
                <a:solidFill>
                  <a:srgbClr val="FFFFFF"/>
                </a:solidFill>
              </a:rPr>
              <a:t>“ I am afraid the scan results are not what we hoped for…(pause)….unfortunately the results indicate that you have cancer, (pause) from the scan it seem that the cancer is in your bowel, but has unfortunately spread to other parts of your body including your lungs.”</a:t>
            </a:r>
          </a:p>
        </p:txBody>
      </p:sp>
      <p:pic>
        <p:nvPicPr>
          <p:cNvPr id="6" name="Picture 5" descr="A picture containing drawing&#10;&#10;Description automatically generated">
            <a:extLst>
              <a:ext uri="{FF2B5EF4-FFF2-40B4-BE49-F238E27FC236}">
                <a16:creationId xmlns:a16="http://schemas.microsoft.com/office/drawing/2014/main" id="{107C4557-776F-924D-8EB6-F72717B2DD3B}"/>
              </a:ext>
            </a:extLst>
          </p:cNvPr>
          <p:cNvPicPr>
            <a:picLocks noChangeAspect="1"/>
          </p:cNvPicPr>
          <p:nvPr/>
        </p:nvPicPr>
        <p:blipFill rotWithShape="1">
          <a:blip r:embed="rId3"/>
          <a:srcRect t="33737" b="44493"/>
          <a:stretch/>
        </p:blipFill>
        <p:spPr>
          <a:xfrm>
            <a:off x="7618515" y="5823844"/>
            <a:ext cx="4570437" cy="994998"/>
          </a:xfrm>
          <a:prstGeom prst="rect">
            <a:avLst/>
          </a:prstGeom>
        </p:spPr>
      </p:pic>
      <p:sp>
        <p:nvSpPr>
          <p:cNvPr id="2" name="Rectangle 1">
            <a:extLst>
              <a:ext uri="{FF2B5EF4-FFF2-40B4-BE49-F238E27FC236}">
                <a16:creationId xmlns:a16="http://schemas.microsoft.com/office/drawing/2014/main" id="{AA87D8A3-DFF5-424F-8213-08B0EA62E8C7}"/>
              </a:ext>
            </a:extLst>
          </p:cNvPr>
          <p:cNvSpPr/>
          <p:nvPr/>
        </p:nvSpPr>
        <p:spPr>
          <a:xfrm>
            <a:off x="4106704" y="724823"/>
            <a:ext cx="8461724" cy="2451953"/>
          </a:xfrm>
          <a:prstGeom prst="rect">
            <a:avLst/>
          </a:prstGeom>
        </p:spPr>
        <p:txBody>
          <a:bodyPr wrap="square">
            <a:spAutoFit/>
          </a:bodyPr>
          <a:lstStyle/>
          <a:p>
            <a:pPr marL="228600" lvl="0" indent="-228600">
              <a:buClr>
                <a:schemeClr val="dk1"/>
              </a:buClr>
              <a:buSzPts val="2590"/>
              <a:buChar char="•"/>
            </a:pPr>
            <a:r>
              <a:rPr lang="en-US" sz="2400" b="1" dirty="0">
                <a:solidFill>
                  <a:srgbClr val="FFFFFF"/>
                </a:solidFill>
                <a:latin typeface="Calibri" panose="020F0502020204030204" pitchFamily="34" charset="0"/>
                <a:cs typeface="Calibri" panose="020F0502020204030204" pitchFamily="34" charset="0"/>
              </a:rPr>
              <a:t>Fire a warning shot</a:t>
            </a:r>
            <a:endParaRPr lang="en-US" sz="2400" dirty="0">
              <a:solidFill>
                <a:srgbClr val="FFFFFF"/>
              </a:solidFill>
              <a:latin typeface="Calibri" panose="020F0502020204030204" pitchFamily="34" charset="0"/>
              <a:cs typeface="Calibri" panose="020F0502020204030204" pitchFamily="34" charset="0"/>
            </a:endParaRPr>
          </a:p>
          <a:p>
            <a:pPr marL="228600" lvl="0" indent="-228600">
              <a:spcBef>
                <a:spcPts val="1000"/>
              </a:spcBef>
              <a:buClr>
                <a:schemeClr val="dk1"/>
              </a:buClr>
              <a:buSzPts val="2590"/>
              <a:buChar char="•"/>
            </a:pPr>
            <a:r>
              <a:rPr lang="en-US" sz="2400" dirty="0">
                <a:solidFill>
                  <a:srgbClr val="FFFFFF"/>
                </a:solidFill>
                <a:latin typeface="Calibri" panose="020F0502020204030204" pitchFamily="34" charset="0"/>
                <a:cs typeface="Calibri" panose="020F0502020204030204" pitchFamily="34" charset="0"/>
              </a:rPr>
              <a:t>Pause</a:t>
            </a:r>
          </a:p>
          <a:p>
            <a:pPr marL="228600" lvl="0" indent="-228600">
              <a:spcBef>
                <a:spcPts val="1000"/>
              </a:spcBef>
              <a:buClr>
                <a:schemeClr val="dk1"/>
              </a:buClr>
              <a:buSzPts val="2590"/>
              <a:buChar char="•"/>
            </a:pPr>
            <a:r>
              <a:rPr lang="en-US" sz="2400" dirty="0">
                <a:solidFill>
                  <a:srgbClr val="FFFFFF"/>
                </a:solidFill>
                <a:latin typeface="Calibri" panose="020F0502020204030204" pitchFamily="34" charset="0"/>
                <a:cs typeface="Calibri" panose="020F0502020204030204" pitchFamily="34" charset="0"/>
              </a:rPr>
              <a:t>Use simple language to give dx</a:t>
            </a:r>
          </a:p>
          <a:p>
            <a:pPr marL="228600" lvl="0" indent="-228600">
              <a:spcBef>
                <a:spcPts val="1000"/>
              </a:spcBef>
              <a:buClr>
                <a:schemeClr val="dk1"/>
              </a:buClr>
              <a:buSzPts val="2590"/>
              <a:buChar char="•"/>
            </a:pPr>
            <a:r>
              <a:rPr lang="en-US" sz="2400" dirty="0">
                <a:solidFill>
                  <a:srgbClr val="FFFFFF"/>
                </a:solidFill>
                <a:latin typeface="Calibri" panose="020F0502020204030204" pitchFamily="34" charset="0"/>
                <a:cs typeface="Calibri" panose="020F0502020204030204" pitchFamily="34" charset="0"/>
              </a:rPr>
              <a:t>Make sure you are speaking slowly and clearly</a:t>
            </a:r>
          </a:p>
          <a:p>
            <a:pPr marL="228600" lvl="0" indent="-228600">
              <a:spcBef>
                <a:spcPts val="1000"/>
              </a:spcBef>
              <a:buClr>
                <a:schemeClr val="dk1"/>
              </a:buClr>
              <a:buSzPts val="2590"/>
              <a:buChar char="•"/>
            </a:pPr>
            <a:r>
              <a:rPr lang="en-US" sz="2400" dirty="0">
                <a:solidFill>
                  <a:srgbClr val="FFFFFF"/>
                </a:solidFill>
                <a:latin typeface="Calibri" panose="020F0502020204030204" pitchFamily="34" charset="0"/>
                <a:cs typeface="Calibri" panose="020F0502020204030204" pitchFamily="34" charset="0"/>
              </a:rPr>
              <a:t>Try and chunk the information and pause in between</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75" name="Rectangle 7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9"/>
          <p:cNvSpPr txBox="1">
            <a:spLocks noGrp="1"/>
          </p:cNvSpPr>
          <p:nvPr>
            <p:ph type="title"/>
          </p:nvPr>
        </p:nvSpPr>
        <p:spPr>
          <a:xfrm>
            <a:off x="838200" y="6318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solidFill>
                  <a:schemeClr val="accent2"/>
                </a:solidFill>
              </a:rPr>
              <a:t>Emotion/empathy</a:t>
            </a:r>
          </a:p>
        </p:txBody>
      </p:sp>
      <p:cxnSp>
        <p:nvCxnSpPr>
          <p:cNvPr id="77" name="Straight Connector 76">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Google Shape;134;p9"/>
          <p:cNvSpPr txBox="1">
            <a:spLocks noGrp="1"/>
          </p:cNvSpPr>
          <p:nvPr>
            <p:ph type="body" idx="1"/>
          </p:nvPr>
        </p:nvSpPr>
        <p:spPr>
          <a:xfrm>
            <a:off x="778764" y="2269173"/>
            <a:ext cx="10515600" cy="3659988"/>
          </a:xfrm>
          <a:prstGeom prst="rect">
            <a:avLst/>
          </a:prstGeom>
        </p:spPr>
        <p:txBody>
          <a:bodyPr spcFirstLastPara="1" lIns="91425" tIns="45700" rIns="91425" bIns="45700" anchorCtr="0">
            <a:normAutofit/>
          </a:bodyPr>
          <a:lstStyle/>
          <a:p>
            <a:pPr marL="228600" lvl="0" indent="-228600" rtl="0">
              <a:spcBef>
                <a:spcPts val="0"/>
              </a:spcBef>
              <a:spcAft>
                <a:spcPts val="0"/>
              </a:spcAft>
              <a:buClr>
                <a:schemeClr val="dk1"/>
              </a:buClr>
              <a:buSzPts val="2800"/>
              <a:buChar char="•"/>
            </a:pPr>
            <a:r>
              <a:rPr lang="en-US" sz="2200" dirty="0">
                <a:solidFill>
                  <a:schemeClr val="bg1"/>
                </a:solidFill>
              </a:rPr>
              <a:t>Be empathetic</a:t>
            </a:r>
          </a:p>
          <a:p>
            <a:pPr marL="228600" lvl="0" indent="-228600" rtl="0">
              <a:spcBef>
                <a:spcPts val="1000"/>
              </a:spcBef>
              <a:spcAft>
                <a:spcPts val="0"/>
              </a:spcAft>
              <a:buClr>
                <a:schemeClr val="dk1"/>
              </a:buClr>
              <a:buSzPts val="2800"/>
              <a:buChar char="•"/>
            </a:pPr>
            <a:r>
              <a:rPr lang="en-US" sz="2200" b="1" dirty="0">
                <a:solidFill>
                  <a:schemeClr val="bg1"/>
                </a:solidFill>
              </a:rPr>
              <a:t>DO NOT GIVE FALSE HOPE ABOUT PROGNOSIS</a:t>
            </a:r>
          </a:p>
          <a:p>
            <a:pPr marL="228600" lvl="0" indent="-228600" rtl="0">
              <a:spcBef>
                <a:spcPts val="1000"/>
              </a:spcBef>
              <a:spcAft>
                <a:spcPts val="0"/>
              </a:spcAft>
              <a:buClr>
                <a:schemeClr val="dk1"/>
              </a:buClr>
              <a:buSzPts val="2800"/>
              <a:buChar char="•"/>
            </a:pPr>
            <a:r>
              <a:rPr lang="en-US" sz="2200" dirty="0">
                <a:solidFill>
                  <a:schemeClr val="bg1"/>
                </a:solidFill>
              </a:rPr>
              <a:t>If you don’t know – be honest.</a:t>
            </a:r>
          </a:p>
          <a:p>
            <a:pPr marL="228600" lvl="0" indent="-228600" rtl="0">
              <a:spcBef>
                <a:spcPts val="1000"/>
              </a:spcBef>
              <a:spcAft>
                <a:spcPts val="0"/>
              </a:spcAft>
              <a:buClr>
                <a:schemeClr val="dk1"/>
              </a:buClr>
              <a:buSzPts val="2800"/>
              <a:buChar char="•"/>
            </a:pPr>
            <a:r>
              <a:rPr lang="en-US" sz="2200" dirty="0">
                <a:solidFill>
                  <a:schemeClr val="bg1"/>
                </a:solidFill>
              </a:rPr>
              <a:t>Say you will refer to appropriate colleague to get this information </a:t>
            </a:r>
            <a:r>
              <a:rPr lang="en-US" sz="2200" dirty="0" err="1">
                <a:solidFill>
                  <a:schemeClr val="bg1"/>
                </a:solidFill>
              </a:rPr>
              <a:t>e.g</a:t>
            </a:r>
            <a:r>
              <a:rPr lang="en-US" sz="2200" dirty="0">
                <a:solidFill>
                  <a:schemeClr val="bg1"/>
                </a:solidFill>
              </a:rPr>
              <a:t> cancer specialist nurse/senior</a:t>
            </a:r>
          </a:p>
          <a:p>
            <a:pPr marL="228600" lvl="0" indent="0" rtl="0">
              <a:spcBef>
                <a:spcPts val="1000"/>
              </a:spcBef>
              <a:spcAft>
                <a:spcPts val="0"/>
              </a:spcAft>
              <a:buNone/>
            </a:pPr>
            <a:r>
              <a:rPr lang="en-US" sz="2200" i="1" dirty="0">
                <a:solidFill>
                  <a:schemeClr val="bg1"/>
                </a:solidFill>
              </a:rPr>
              <a:t>“I am very sorry to have to tell you this.”</a:t>
            </a:r>
          </a:p>
          <a:p>
            <a:pPr marL="228600" lvl="0" indent="0" rtl="0">
              <a:spcBef>
                <a:spcPts val="1000"/>
              </a:spcBef>
              <a:spcAft>
                <a:spcPts val="0"/>
              </a:spcAft>
              <a:buNone/>
            </a:pPr>
            <a:endParaRPr lang="en-US" sz="2200" i="1" dirty="0">
              <a:solidFill>
                <a:schemeClr val="bg1"/>
              </a:solidFill>
            </a:endParaRPr>
          </a:p>
          <a:p>
            <a:pPr marL="228600" lvl="0" indent="-228600" rtl="0">
              <a:spcBef>
                <a:spcPts val="1000"/>
              </a:spcBef>
              <a:spcAft>
                <a:spcPts val="0"/>
              </a:spcAft>
              <a:buClr>
                <a:schemeClr val="dk1"/>
              </a:buClr>
              <a:buSzPts val="2800"/>
              <a:buChar char="•"/>
            </a:pPr>
            <a:r>
              <a:rPr lang="en-US" sz="2200" i="1" dirty="0" err="1">
                <a:solidFill>
                  <a:schemeClr val="bg1"/>
                </a:solidFill>
              </a:rPr>
              <a:t>Mrs</a:t>
            </a:r>
            <a:r>
              <a:rPr lang="en-US" sz="2200" i="1" dirty="0">
                <a:solidFill>
                  <a:schemeClr val="bg1"/>
                </a:solidFill>
              </a:rPr>
              <a:t> Smith asks “how long have I got?” – you should tell her you are unable to answer this question, but will ask if a senior colleague/specialist could provide some insight.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1190</Words>
  <Application>Microsoft Macintosh PowerPoint</Application>
  <PresentationFormat>Widescreen</PresentationFormat>
  <Paragraphs>123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Communication skills  Part 1</vt:lpstr>
      <vt:lpstr>Learning outcomes</vt:lpstr>
      <vt:lpstr>Breaking bad news - SPIKES</vt:lpstr>
      <vt:lpstr>Scenario</vt:lpstr>
      <vt:lpstr>Setting</vt:lpstr>
      <vt:lpstr>Perception</vt:lpstr>
      <vt:lpstr>Invitation</vt:lpstr>
      <vt:lpstr>Knowledge</vt:lpstr>
      <vt:lpstr>Emotion/empathy</vt:lpstr>
      <vt:lpstr>Summary</vt:lpstr>
      <vt:lpstr>DNAR</vt:lpstr>
      <vt:lpstr>Pearls and Pitfalls</vt:lpstr>
      <vt:lpstr>Scenario</vt:lpstr>
      <vt:lpstr>How to approach difficult encounters</vt:lpstr>
      <vt:lpstr>Scenario</vt:lpstr>
      <vt:lpstr>How to deal with difficult patients</vt:lpstr>
      <vt:lpstr>PALS and complaints</vt:lpstr>
      <vt:lpstr>Getting a complaint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  Part 1</dc:title>
  <dc:creator>Niji Daryanani</dc:creator>
  <cp:lastModifiedBy>Niji Daryanani</cp:lastModifiedBy>
  <cp:revision>1</cp:revision>
  <dcterms:created xsi:type="dcterms:W3CDTF">2020-07-25T09:54:20Z</dcterms:created>
  <dcterms:modified xsi:type="dcterms:W3CDTF">2020-07-25T09:54:46Z</dcterms:modified>
</cp:coreProperties>
</file>