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iyFQGQV5aOZuE5LeYr79xNinpp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>
        <p:scale>
          <a:sx n="56" d="100"/>
          <a:sy n="56" d="100"/>
        </p:scale>
        <p:origin x="-1408" y="-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3" Type="http://customschemas.google.com/relationships/presentationmetadata" Target="metadata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034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 VS SUBCUT FLUIDS</a:t>
            </a: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power-of-attorney" TargetMode="External"/><Relationship Id="rId4" Type="http://schemas.openxmlformats.org/officeDocument/2006/relationships/hyperlink" Target="https://www.nia.nih.gov/health/advance-care-planning-healthcare-directives" TargetMode="External"/><Relationship Id="rId5" Type="http://schemas.openxmlformats.org/officeDocument/2006/relationships/hyperlink" Target="https://www.mariecurie.org.uk/professionals/palliative-care-knowledge-zone/final-days/recognising-deterioration-dying-phase" TargetMode="External"/><Relationship Id="rId6" Type="http://schemas.openxmlformats.org/officeDocument/2006/relationships/hyperlink" Target="https://www.nice.org.uk/guidance/ng31" TargetMode="External"/><Relationship Id="rId7" Type="http://schemas.openxmlformats.org/officeDocument/2006/relationships/hyperlink" Target="https://www.nia.nih.gov/health/what-are-palliative-care-and-hospice-ca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35006" y="604568"/>
            <a:ext cx="4654297" cy="557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1531" y="985419"/>
            <a:ext cx="3785030" cy="2947389"/>
          </a:xfrm>
          <a:prstGeom prst="rect">
            <a:avLst/>
          </a:prstGeom>
          <a:noFill/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400">
                <a:solidFill>
                  <a:schemeClr val="bg1"/>
                </a:solidFill>
              </a:rPr>
              <a:t>Dealing with death 1</a:t>
            </a: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891530" y="4106751"/>
            <a:ext cx="3785031" cy="1761387"/>
          </a:xfrm>
          <a:prstGeom prst="rect">
            <a:avLst/>
          </a:prstGeom>
          <a:noFill/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933CA40-5D9C-934F-A613-BCC38804A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828" y="604568"/>
            <a:ext cx="5577839" cy="55778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The next steps..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Communication 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Escalate early to relevant members of your team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Discuss the situation with the patient (if clinically appropriate), identify their concerns (fears/anxieties) and expectations. </a:t>
            </a:r>
            <a:r>
              <a:rPr lang="en-US" b="1" dirty="0">
                <a:solidFill>
                  <a:schemeClr val="bg1"/>
                </a:solidFill>
              </a:rPr>
              <a:t>DO NOT GIVE FALSE OPTIMISM</a:t>
            </a:r>
            <a:endParaRPr lang="en-US" dirty="0">
              <a:solidFill>
                <a:schemeClr val="bg1"/>
              </a:solidFill>
            </a:endParaRP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Identify who they would like to be contacted. 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Identify any religious preferences ( </a:t>
            </a:r>
            <a:r>
              <a:rPr lang="en-US" dirty="0" err="1">
                <a:solidFill>
                  <a:schemeClr val="bg1"/>
                </a:solidFill>
              </a:rPr>
              <a:t>e.g</a:t>
            </a:r>
            <a:r>
              <a:rPr lang="en-US" dirty="0">
                <a:solidFill>
                  <a:schemeClr val="bg1"/>
                </a:solidFill>
              </a:rPr>
              <a:t> Would they like a chaplain?)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If patient cannot communicate/lacks capacity – LPA/AD/NOK?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Shared decision making</a:t>
            </a:r>
          </a:p>
          <a:p>
            <a:pPr marL="685800" lvl="1" indent="-190500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solidFill>
                  <a:schemeClr val="bg1"/>
                </a:solidFill>
              </a:rPr>
              <a:t>Consider palliative care input early</a:t>
            </a:r>
          </a:p>
          <a:p>
            <a:pPr marL="685800" lvl="1" indent="-762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685800" lvl="1" indent="-762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6CDC5F3-5009-174C-8C51-FA0A1C6C5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637" y="3858855"/>
            <a:ext cx="4764179" cy="47641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The next steps…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Providing individualized care</a:t>
            </a:r>
          </a:p>
          <a:p>
            <a:pPr marL="685800" lvl="1" indent="-2286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Use a </a:t>
            </a:r>
            <a:r>
              <a:rPr lang="en-US" sz="2800" dirty="0" err="1">
                <a:solidFill>
                  <a:schemeClr val="bg1"/>
                </a:solidFill>
              </a:rPr>
              <a:t>Personalised</a:t>
            </a:r>
            <a:r>
              <a:rPr lang="en-US" sz="2800" dirty="0">
                <a:solidFill>
                  <a:schemeClr val="bg1"/>
                </a:solidFill>
              </a:rPr>
              <a:t> Care Plan (PCP)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Consider patient wishes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Consider the setting – Can patient be moved to a side room? Did this patient wish to die at home? Is it possible to help with their wish?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is needed for their symptoms management?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5D6414B-1067-3C4A-AE3D-D54876D03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257" y="3905446"/>
            <a:ext cx="4764179" cy="47641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91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The next steps…</a:t>
            </a:r>
          </a:p>
        </p:txBody>
      </p:sp>
      <p:cxnSp>
        <p:nvCxnSpPr>
          <p:cNvPr id="154" name="Straight Connector 93">
            <a:extLst>
              <a:ext uri="{FF2B5EF4-FFF2-40B4-BE49-F238E27FC236}">
                <a16:creationId xmlns:a16="http://schemas.microsoft.com/office/drawing/2014/main" xmlns="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Google Shape;151;p12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Hydration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bg1"/>
                </a:solidFill>
              </a:rPr>
              <a:t>Mouth care/sponges/frequent sips can be used.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bg1"/>
                </a:solidFill>
              </a:rPr>
              <a:t>With regards to assisted hydration – this would be individualized, consult a senior before starting this as there will need to be a risk vs benefit consideration.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9D059F0-FF95-6645-A433-BBC9B2170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697" y="3901682"/>
            <a:ext cx="4764179" cy="47641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The next steps….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Google Shape;157;p13"/>
          <p:cNvSpPr txBox="1">
            <a:spLocks noGrp="1"/>
          </p:cNvSpPr>
          <p:nvPr>
            <p:ph type="body" idx="1"/>
          </p:nvPr>
        </p:nvSpPr>
        <p:spPr>
          <a:xfrm>
            <a:off x="838200" y="2252347"/>
            <a:ext cx="1085088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Symptomatic control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Non-pharmacological </a:t>
            </a:r>
          </a:p>
          <a:p>
            <a:pPr marL="1143000" lvl="2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Patient position</a:t>
            </a:r>
          </a:p>
          <a:p>
            <a:pPr marL="1143000" lvl="2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Fans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Pharmacological </a:t>
            </a:r>
          </a:p>
          <a:p>
            <a:pPr marL="1143000" lvl="2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Always consider risk vs benefit of drugs to be used. </a:t>
            </a:r>
            <a:r>
              <a:rPr lang="en-US" sz="1900" dirty="0" err="1">
                <a:solidFill>
                  <a:schemeClr val="bg1"/>
                </a:solidFill>
              </a:rPr>
              <a:t>E.g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cyclizine</a:t>
            </a:r>
            <a:r>
              <a:rPr lang="en-US" sz="1900" dirty="0">
                <a:solidFill>
                  <a:schemeClr val="bg1"/>
                </a:solidFill>
              </a:rPr>
              <a:t> for nausea may worsen heart failure</a:t>
            </a:r>
          </a:p>
          <a:p>
            <a:pPr marL="1143000" lvl="2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Consider a syringe driver for any of the following drugs that have been given 2-3 times for symptoms control in last 24 hours</a:t>
            </a:r>
          </a:p>
          <a:p>
            <a:pPr marL="1143000" lvl="2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Always consider reversible causes for symptoms – </a:t>
            </a:r>
            <a:r>
              <a:rPr lang="en-US" sz="1900" dirty="0" err="1">
                <a:solidFill>
                  <a:schemeClr val="bg1"/>
                </a:solidFill>
              </a:rPr>
              <a:t>e.g</a:t>
            </a:r>
            <a:r>
              <a:rPr lang="en-US" sz="1900" dirty="0">
                <a:solidFill>
                  <a:schemeClr val="bg1"/>
                </a:solidFill>
              </a:rPr>
              <a:t> pain caused by urinary retention</a:t>
            </a:r>
          </a:p>
          <a:p>
            <a:pPr marL="1143000" lvl="2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Review medications – can any be stopped? </a:t>
            </a:r>
            <a:r>
              <a:rPr lang="en-US" sz="1900" dirty="0" err="1">
                <a:solidFill>
                  <a:schemeClr val="bg1"/>
                </a:solidFill>
              </a:rPr>
              <a:t>e.g</a:t>
            </a:r>
            <a:r>
              <a:rPr lang="en-US" sz="1900" dirty="0">
                <a:solidFill>
                  <a:schemeClr val="bg1"/>
                </a:solidFill>
              </a:rPr>
              <a:t> PPI’s, vitamins, statins, anti-hypertensives </a:t>
            </a:r>
            <a:r>
              <a:rPr lang="en-US" sz="1900" dirty="0" err="1">
                <a:solidFill>
                  <a:schemeClr val="bg1"/>
                </a:solidFill>
              </a:rPr>
              <a:t>etc</a:t>
            </a:r>
            <a:endParaRPr lang="en-US" sz="1900" dirty="0">
              <a:solidFill>
                <a:schemeClr val="bg1"/>
              </a:solidFill>
            </a:endParaRPr>
          </a:p>
          <a:p>
            <a:pPr marL="1143000" lvl="2" indent="-101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xmlns="" id="{4E65CDE2-194C-4A17-9E3C-017E8A8970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Pharmacological interventions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F2AE495E-2AAF-4BC1-87A5-331009D828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>
            <a:off x="943276" y="2050181"/>
            <a:ext cx="10410524" cy="412678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Pain – </a:t>
            </a:r>
            <a:r>
              <a:rPr lang="en-US" dirty="0" err="1">
                <a:solidFill>
                  <a:srgbClr val="FFFFFF"/>
                </a:solidFill>
              </a:rPr>
              <a:t>opiod</a:t>
            </a:r>
            <a:endParaRPr lang="en-US" dirty="0">
              <a:solidFill>
                <a:srgbClr val="FFFFFF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Breathlessness – benzo +/- </a:t>
            </a:r>
            <a:r>
              <a:rPr lang="en-US" dirty="0" err="1">
                <a:solidFill>
                  <a:srgbClr val="FFFFFF"/>
                </a:solidFill>
              </a:rPr>
              <a:t>opiod</a:t>
            </a:r>
            <a:endParaRPr lang="en-US" dirty="0">
              <a:solidFill>
                <a:srgbClr val="FFFFFF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Agitation/anxiety/delirium – benzo/anti-psychotic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Respiratory secretions – hyoscine </a:t>
            </a:r>
            <a:r>
              <a:rPr lang="en-US" dirty="0" err="1">
                <a:solidFill>
                  <a:srgbClr val="FFFFFF"/>
                </a:solidFill>
              </a:rPr>
              <a:t>butylbromide</a:t>
            </a:r>
            <a:r>
              <a:rPr lang="en-US" dirty="0">
                <a:solidFill>
                  <a:srgbClr val="FFFFFF"/>
                </a:solidFill>
              </a:rPr>
              <a:t>/hyoscine hydrobromide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rgbClr val="FFFFFF"/>
                </a:solidFill>
              </a:rPr>
              <a:t>Nausea/vomiting – hyoscine </a:t>
            </a:r>
            <a:r>
              <a:rPr lang="en-US" dirty="0" err="1">
                <a:solidFill>
                  <a:srgbClr val="FFFFFF"/>
                </a:solidFill>
              </a:rPr>
              <a:t>butylbromide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cyclizine</a:t>
            </a:r>
            <a:r>
              <a:rPr lang="en-US" dirty="0">
                <a:solidFill>
                  <a:srgbClr val="FFFFFF"/>
                </a:solidFill>
              </a:rPr>
              <a:t>/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1FD872A-F39E-A74C-8C75-62F01173D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940" y="4150283"/>
            <a:ext cx="4764179" cy="476417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AD8BD7AA-000F-4149-9FF6-E8DB2DE6F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9792587" cy="6858000"/>
          </a:xfrm>
          <a:custGeom>
            <a:avLst/>
            <a:gdLst>
              <a:gd name="connsiteX0" fmla="*/ 9792587 w 9792587"/>
              <a:gd name="connsiteY0" fmla="*/ 0 h 6858000"/>
              <a:gd name="connsiteX1" fmla="*/ 2339431 w 9792587"/>
              <a:gd name="connsiteY1" fmla="*/ 0 h 6858000"/>
              <a:gd name="connsiteX2" fmla="*/ 2190696 w 9792587"/>
              <a:gd name="connsiteY2" fmla="*/ 145339 h 6858000"/>
              <a:gd name="connsiteX3" fmla="*/ 0 w 9792587"/>
              <a:gd name="connsiteY3" fmla="*/ 5565888 h 6858000"/>
              <a:gd name="connsiteX4" fmla="*/ 79127 w 9792587"/>
              <a:gd name="connsiteY4" fmla="*/ 6681235 h 6858000"/>
              <a:gd name="connsiteX5" fmla="*/ 108694 w 9792587"/>
              <a:gd name="connsiteY5" fmla="*/ 6858000 h 6858000"/>
              <a:gd name="connsiteX6" fmla="*/ 9792587 w 97925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2587" h="6858000">
                <a:moveTo>
                  <a:pt x="9792587" y="0"/>
                </a:moveTo>
                <a:lnTo>
                  <a:pt x="2339431" y="0"/>
                </a:lnTo>
                <a:lnTo>
                  <a:pt x="2190696" y="145339"/>
                </a:lnTo>
                <a:cubicBezTo>
                  <a:pt x="834428" y="1548908"/>
                  <a:pt x="0" y="3459953"/>
                  <a:pt x="0" y="5565888"/>
                </a:cubicBezTo>
                <a:cubicBezTo>
                  <a:pt x="0" y="5944579"/>
                  <a:pt x="26981" y="6316967"/>
                  <a:pt x="79127" y="6681235"/>
                </a:cubicBezTo>
                <a:lnTo>
                  <a:pt x="108694" y="6858000"/>
                </a:lnTo>
                <a:lnTo>
                  <a:pt x="9792587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xmlns="" id="{54A4A823-72DC-4BA8-8157-D36A8939A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9492529" cy="6858000"/>
          </a:xfrm>
          <a:custGeom>
            <a:avLst/>
            <a:gdLst>
              <a:gd name="connsiteX0" fmla="*/ 9492529 w 9492529"/>
              <a:gd name="connsiteY0" fmla="*/ 0 h 6858000"/>
              <a:gd name="connsiteX1" fmla="*/ 2472310 w 9492529"/>
              <a:gd name="connsiteY1" fmla="*/ 0 h 6858000"/>
              <a:gd name="connsiteX2" fmla="*/ 2157501 w 9492529"/>
              <a:gd name="connsiteY2" fmla="*/ 301488 h 6858000"/>
              <a:gd name="connsiteX3" fmla="*/ 0 w 9492529"/>
              <a:gd name="connsiteY3" fmla="*/ 5565888 h 6858000"/>
              <a:gd name="connsiteX4" fmla="*/ 76084 w 9492529"/>
              <a:gd name="connsiteY4" fmla="*/ 6638337 h 6858000"/>
              <a:gd name="connsiteX5" fmla="*/ 112827 w 9492529"/>
              <a:gd name="connsiteY5" fmla="*/ 6858000 h 6858000"/>
              <a:gd name="connsiteX6" fmla="*/ 9492529 w 9492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92529" h="6858000">
                <a:moveTo>
                  <a:pt x="9492529" y="0"/>
                </a:moveTo>
                <a:lnTo>
                  <a:pt x="2472310" y="0"/>
                </a:lnTo>
                <a:lnTo>
                  <a:pt x="2157501" y="301488"/>
                </a:lnTo>
                <a:cubicBezTo>
                  <a:pt x="823309" y="1655711"/>
                  <a:pt x="0" y="3514654"/>
                  <a:pt x="0" y="5565888"/>
                </a:cubicBezTo>
                <a:cubicBezTo>
                  <a:pt x="0" y="5930014"/>
                  <a:pt x="25944" y="6288079"/>
                  <a:pt x="76084" y="6638337"/>
                </a:cubicBezTo>
                <a:lnTo>
                  <a:pt x="112827" y="6858000"/>
                </a:lnTo>
                <a:lnTo>
                  <a:pt x="9492529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301752" y="720039"/>
            <a:ext cx="7165235" cy="128823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”Anticipatory medications”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body" idx="1"/>
          </p:nvPr>
        </p:nvSpPr>
        <p:spPr>
          <a:xfrm>
            <a:off x="594361" y="2728315"/>
            <a:ext cx="7911154" cy="4129685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Prescribing medications for those who are likely to need symptomatic control in last few days of life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Involves prescribing the previously mentioned medications on the PRN side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Based on their use may require syringe driver.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FD24BE7-0485-464A-98D5-D2AD0CC87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97" y="4173143"/>
            <a:ext cx="4764179" cy="476417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: Shape 115">
            <a:extLst>
              <a:ext uri="{FF2B5EF4-FFF2-40B4-BE49-F238E27FC236}">
                <a16:creationId xmlns:a16="http://schemas.microsoft.com/office/drawing/2014/main" xmlns="" id="{CB5DFCDA-694D-4637-8E9B-038575194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9952075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xmlns="" id="{E4DB276E-BFF1-43F5-AB90-7ABA4B9A9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9652017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838198" y="0"/>
            <a:ext cx="7757694" cy="1288238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Tips and tricks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>
          <a:xfrm>
            <a:off x="402794" y="1908783"/>
            <a:ext cx="7757694" cy="4398690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reality, as an FY1, these decisions regarding </a:t>
            </a:r>
            <a:r>
              <a:rPr lang="en-US" sz="2400" dirty="0" err="1">
                <a:solidFill>
                  <a:schemeClr val="tx1"/>
                </a:solidFill>
              </a:rPr>
              <a:t>EoLC</a:t>
            </a:r>
            <a:r>
              <a:rPr lang="en-US" sz="2400" dirty="0">
                <a:solidFill>
                  <a:schemeClr val="tx1"/>
                </a:solidFill>
              </a:rPr>
              <a:t> and medications will not be made by you.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Your role will be in recognizing a patient who is dying.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Considering if there is any reversible cause.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Early escalation- and chase plan!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Making sure all relevant individuals are aware of circumstance.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N.B nurses have a lot of experience with this – if a nurse says a patient is dying, listen, assess and act appropriately.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28F3C4C-4C2E-3E43-A06F-E891DF1F5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488" y="4585873"/>
            <a:ext cx="4031512" cy="40315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Google Shape;180;p17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Palliative care team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Google Shape;181;p17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MDT team that provides care to improve quality of life and symptom support for patients with long term diseases, deteriorating patients.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Team can be comprised of palliative care doctors, nurses, nutritionists, social workers and chaplains.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Offer information on medical treatment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Work with patients, relatives and doctors to provide support.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N.B provide an excellent holistic approach to patients – a lot can be learnt from them!!!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4FD5A8-6356-6D4C-8F29-CD8B27560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257" y="3858855"/>
            <a:ext cx="4764179" cy="47641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: Shape 191">
            <a:extLst>
              <a:ext uri="{FF2B5EF4-FFF2-40B4-BE49-F238E27FC236}">
                <a16:creationId xmlns:a16="http://schemas.microsoft.com/office/drawing/2014/main" xmlns="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xmlns="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100" dirty="0">
                <a:solidFill>
                  <a:schemeClr val="accent2"/>
                </a:solidFill>
              </a:rPr>
              <a:t>References </a:t>
            </a:r>
            <a:br>
              <a:rPr lang="en-US" sz="4100" dirty="0">
                <a:solidFill>
                  <a:schemeClr val="accent2"/>
                </a:solidFill>
              </a:rPr>
            </a:br>
            <a:endParaRPr lang="en-US" sz="4100" dirty="0">
              <a:solidFill>
                <a:schemeClr val="accent2"/>
              </a:solidFill>
            </a:endParaRPr>
          </a:p>
        </p:txBody>
      </p:sp>
      <p:sp>
        <p:nvSpPr>
          <p:cNvPr id="187" name="Google Shape;187;p18"/>
          <p:cNvSpPr txBox="1">
            <a:spLocks noGrp="1"/>
          </p:cNvSpPr>
          <p:nvPr>
            <p:ph type="body" idx="1"/>
          </p:nvPr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https://www.gov.uk/power-of-attorney</a:t>
            </a:r>
            <a:endParaRPr lang="en-US" sz="2400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https://www.nia.nih.gov/health/advance-care-planning-healthcare-directives</a:t>
            </a:r>
            <a:endParaRPr lang="en-US" sz="2400" u="sng" dirty="0">
              <a:solidFill>
                <a:schemeClr val="tx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https://www.mariecurie.org.uk/professionals/palliative-care-knowledge-zone/final-days/recognising-deterioration-dying-phase</a:t>
            </a:r>
            <a:endParaRPr lang="en-US" sz="2400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u="sng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https://www.nice.org.uk/guidance/ng31</a:t>
            </a:r>
            <a:endParaRPr lang="en-US" sz="2400" dirty="0">
              <a:solidFill>
                <a:schemeClr val="tx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u="sng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https://www.nia.nih.gov/health/what-are-palliative-care-and-hospice-care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1034281"/>
            <a:ext cx="4114800" cy="459943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>
                <a:solidFill>
                  <a:schemeClr val="accent2"/>
                </a:solidFill>
              </a:rPr>
              <a:t>Learning outcomes </a:t>
            </a: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156365" y="1224287"/>
            <a:ext cx="7197435" cy="459503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Understand treatment escalation plan and levels of care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Understand the terms lasting power of attorney and advance directive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Recognizing the dying patient and actions to take.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Describe the role of the palliative care team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88CBD47-DCAF-AB4F-9312-C04A55DA5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257" y="3900487"/>
            <a:ext cx="4764179" cy="4764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bg1"/>
                </a:solidFill>
              </a:rPr>
              <a:t>Treatment escalation plans (TEP)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“Thinking ahead” about what should or should not happen, when the time comes.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Essentially records which treatments will or will not be helpful if a patient becomes more unwell.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Ensures best possible treatment for individual.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Any patient with complex health issues should have a TEP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bg1"/>
                </a:solidFill>
              </a:rPr>
              <a:t>N.B TEPS can change based on patients status</a:t>
            </a:r>
          </a:p>
          <a:p>
            <a:pPr marL="228600" lvl="0" indent="-165100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solidFill>
                  <a:schemeClr val="bg1"/>
                </a:solidFill>
              </a:rPr>
              <a:t>Slowly replacing DNAR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A490E5D-4A4F-AD4E-AE80-65564597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257" y="3900487"/>
            <a:ext cx="4764179" cy="47641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xmlns="" id="{4F9857ED-1DEF-4481-AEB4-E7759342A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5457275" cy="6858000"/>
          </a:xfrm>
          <a:custGeom>
            <a:avLst/>
            <a:gdLst>
              <a:gd name="connsiteX0" fmla="*/ 5457275 w 5457275"/>
              <a:gd name="connsiteY0" fmla="*/ 0 h 6858000"/>
              <a:gd name="connsiteX1" fmla="*/ 361354 w 5457275"/>
              <a:gd name="connsiteY1" fmla="*/ 0 h 6858000"/>
              <a:gd name="connsiteX2" fmla="*/ 335637 w 5457275"/>
              <a:gd name="connsiteY2" fmla="*/ 94722 h 6858000"/>
              <a:gd name="connsiteX3" fmla="*/ 690849 w 5457275"/>
              <a:gd name="connsiteY3" fmla="*/ 6842426 h 6858000"/>
              <a:gd name="connsiteX4" fmla="*/ 696735 w 5457275"/>
              <a:gd name="connsiteY4" fmla="*/ 6858000 h 6858000"/>
              <a:gd name="connsiteX5" fmla="*/ 5457275 w 54572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275" h="6858000">
                <a:moveTo>
                  <a:pt x="5457275" y="0"/>
                </a:moveTo>
                <a:lnTo>
                  <a:pt x="361354" y="0"/>
                </a:lnTo>
                <a:lnTo>
                  <a:pt x="335637" y="94722"/>
                </a:lnTo>
                <a:cubicBezTo>
                  <a:pt x="-226206" y="2374054"/>
                  <a:pt x="-65870" y="4704140"/>
                  <a:pt x="690849" y="6842426"/>
                </a:cubicBezTo>
                <a:lnTo>
                  <a:pt x="696735" y="6858000"/>
                </a:lnTo>
                <a:lnTo>
                  <a:pt x="5457275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D6E4FBE1-8E8A-42A6-B693-88C8979D8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5228693" cy="6858000"/>
          </a:xfrm>
          <a:custGeom>
            <a:avLst/>
            <a:gdLst>
              <a:gd name="connsiteX0" fmla="*/ 5228693 w 5228693"/>
              <a:gd name="connsiteY0" fmla="*/ 0 h 6858000"/>
              <a:gd name="connsiteX1" fmla="*/ 371685 w 5228693"/>
              <a:gd name="connsiteY1" fmla="*/ 1 h 6858000"/>
              <a:gd name="connsiteX2" fmla="*/ 319533 w 5228693"/>
              <a:gd name="connsiteY2" fmla="*/ 193787 h 6858000"/>
              <a:gd name="connsiteX3" fmla="*/ 623642 w 5228693"/>
              <a:gd name="connsiteY3" fmla="*/ 6599363 h 6858000"/>
              <a:gd name="connsiteX4" fmla="*/ 717029 w 5228693"/>
              <a:gd name="connsiteY4" fmla="*/ 6858000 h 6858000"/>
              <a:gd name="connsiteX5" fmla="*/ 5228693 w 522869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693" h="6858000">
                <a:moveTo>
                  <a:pt x="5228693" y="0"/>
                </a:moveTo>
                <a:lnTo>
                  <a:pt x="371685" y="1"/>
                </a:lnTo>
                <a:lnTo>
                  <a:pt x="319533" y="193787"/>
                </a:lnTo>
                <a:cubicBezTo>
                  <a:pt x="-206622" y="2355719"/>
                  <a:pt x="-67685" y="4563346"/>
                  <a:pt x="623642" y="6599363"/>
                </a:cubicBezTo>
                <a:lnTo>
                  <a:pt x="717029" y="6858000"/>
                </a:lnTo>
                <a:lnTo>
                  <a:pt x="5228693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633024" y="601344"/>
            <a:ext cx="3820669" cy="469239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600" dirty="0">
                <a:solidFill>
                  <a:schemeClr val="accent2"/>
                </a:solidFill>
              </a:rPr>
              <a:t>Considerations in TEP</a:t>
            </a:r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6096000" y="601344"/>
            <a:ext cx="5477256" cy="469239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CPR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ITU/HDU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Dialysis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NIV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IV Abx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439D3E3-DA8F-E24F-B6B0-231F9EC3C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821" y="4186237"/>
            <a:ext cx="4764179" cy="476417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38200" y="1129284"/>
            <a:ext cx="4114800" cy="459943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>
                <a:solidFill>
                  <a:schemeClr val="accent2"/>
                </a:solidFill>
              </a:rPr>
              <a:t>Levels of care in hospital setting</a:t>
            </a:r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4953000" y="1131482"/>
            <a:ext cx="6400799" cy="459503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Level 0- ward based care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Level 1 – input for critical care team ( risk of getting worse/step down from higher level care )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Level 2 - single organ support. Post operative . In “step down”. </a:t>
            </a:r>
            <a:r>
              <a:rPr lang="en-US" b="1" dirty="0">
                <a:solidFill>
                  <a:schemeClr val="bg1"/>
                </a:solidFill>
              </a:rPr>
              <a:t>HDU</a:t>
            </a:r>
            <a:endParaRPr lang="en-US" dirty="0">
              <a:solidFill>
                <a:schemeClr val="bg1"/>
              </a:solidFill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bg1"/>
                </a:solidFill>
              </a:rPr>
              <a:t>Level 3 – patient who need advanced resp support (</a:t>
            </a:r>
            <a:r>
              <a:rPr lang="en-US" dirty="0" err="1">
                <a:solidFill>
                  <a:schemeClr val="bg1"/>
                </a:solidFill>
              </a:rPr>
              <a:t>i.e</a:t>
            </a:r>
            <a:r>
              <a:rPr lang="en-US" dirty="0">
                <a:solidFill>
                  <a:schemeClr val="bg1"/>
                </a:solidFill>
              </a:rPr>
              <a:t> Intubation) or support of 2 organ systems. </a:t>
            </a:r>
            <a:r>
              <a:rPr lang="en-US" b="1" dirty="0">
                <a:solidFill>
                  <a:schemeClr val="bg1"/>
                </a:solidFill>
              </a:rPr>
              <a:t>ITU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Lasting power of attorney (LPA)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Legally binding power that allows a person to appoint an individual  ( </a:t>
            </a:r>
            <a:r>
              <a:rPr lang="en-US" sz="2400" dirty="0" err="1">
                <a:solidFill>
                  <a:schemeClr val="bg1"/>
                </a:solidFill>
              </a:rPr>
              <a:t>i.e</a:t>
            </a:r>
            <a:r>
              <a:rPr lang="en-US" sz="2400" dirty="0">
                <a:solidFill>
                  <a:schemeClr val="bg1"/>
                </a:solidFill>
              </a:rPr>
              <a:t> “the attorney”) to help make, or make decision on their behalf.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 be for 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Health and welfare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Financial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someone has an LPA – </a:t>
            </a:r>
            <a:r>
              <a:rPr lang="en-US" sz="2400" b="1" dirty="0">
                <a:solidFill>
                  <a:schemeClr val="bg1"/>
                </a:solidFill>
              </a:rPr>
              <a:t>make sure the documentation has been seen and documented in patient notes.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F1D4AC5-DD62-A64E-9FEE-D3E3B70C0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257" y="3900487"/>
            <a:ext cx="4764179" cy="47641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: Shape 125">
            <a:extLst>
              <a:ext uri="{FF2B5EF4-FFF2-40B4-BE49-F238E27FC236}">
                <a16:creationId xmlns:a16="http://schemas.microsoft.com/office/drawing/2014/main" xmlns="" id="{4F9857ED-1DEF-4481-AEB4-E7759342A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5457275" cy="6858000"/>
          </a:xfrm>
          <a:custGeom>
            <a:avLst/>
            <a:gdLst>
              <a:gd name="connsiteX0" fmla="*/ 5457275 w 5457275"/>
              <a:gd name="connsiteY0" fmla="*/ 0 h 6858000"/>
              <a:gd name="connsiteX1" fmla="*/ 361354 w 5457275"/>
              <a:gd name="connsiteY1" fmla="*/ 0 h 6858000"/>
              <a:gd name="connsiteX2" fmla="*/ 335637 w 5457275"/>
              <a:gd name="connsiteY2" fmla="*/ 94722 h 6858000"/>
              <a:gd name="connsiteX3" fmla="*/ 690849 w 5457275"/>
              <a:gd name="connsiteY3" fmla="*/ 6842426 h 6858000"/>
              <a:gd name="connsiteX4" fmla="*/ 696735 w 5457275"/>
              <a:gd name="connsiteY4" fmla="*/ 6858000 h 6858000"/>
              <a:gd name="connsiteX5" fmla="*/ 5457275 w 54572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275" h="6858000">
                <a:moveTo>
                  <a:pt x="5457275" y="0"/>
                </a:moveTo>
                <a:lnTo>
                  <a:pt x="361354" y="0"/>
                </a:lnTo>
                <a:lnTo>
                  <a:pt x="335637" y="94722"/>
                </a:lnTo>
                <a:cubicBezTo>
                  <a:pt x="-226206" y="2374054"/>
                  <a:pt x="-65870" y="4704140"/>
                  <a:pt x="690849" y="6842426"/>
                </a:cubicBezTo>
                <a:lnTo>
                  <a:pt x="696735" y="6858000"/>
                </a:lnTo>
                <a:lnTo>
                  <a:pt x="5457275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xmlns="" id="{D6E4FBE1-8E8A-42A6-B693-88C8979D8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5228693" cy="6858000"/>
          </a:xfrm>
          <a:custGeom>
            <a:avLst/>
            <a:gdLst>
              <a:gd name="connsiteX0" fmla="*/ 5228693 w 5228693"/>
              <a:gd name="connsiteY0" fmla="*/ 0 h 6858000"/>
              <a:gd name="connsiteX1" fmla="*/ 371685 w 5228693"/>
              <a:gd name="connsiteY1" fmla="*/ 1 h 6858000"/>
              <a:gd name="connsiteX2" fmla="*/ 319533 w 5228693"/>
              <a:gd name="connsiteY2" fmla="*/ 193787 h 6858000"/>
              <a:gd name="connsiteX3" fmla="*/ 623642 w 5228693"/>
              <a:gd name="connsiteY3" fmla="*/ 6599363 h 6858000"/>
              <a:gd name="connsiteX4" fmla="*/ 717029 w 5228693"/>
              <a:gd name="connsiteY4" fmla="*/ 6858000 h 6858000"/>
              <a:gd name="connsiteX5" fmla="*/ 5228693 w 522869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693" h="6858000">
                <a:moveTo>
                  <a:pt x="5228693" y="0"/>
                </a:moveTo>
                <a:lnTo>
                  <a:pt x="371685" y="1"/>
                </a:lnTo>
                <a:lnTo>
                  <a:pt x="319533" y="193787"/>
                </a:lnTo>
                <a:cubicBezTo>
                  <a:pt x="-206622" y="2355719"/>
                  <a:pt x="-67685" y="4563346"/>
                  <a:pt x="623642" y="6599363"/>
                </a:cubicBezTo>
                <a:lnTo>
                  <a:pt x="717029" y="6858000"/>
                </a:lnTo>
                <a:lnTo>
                  <a:pt x="5228693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804671" y="1330007"/>
            <a:ext cx="3820669" cy="469239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dirty="0">
                <a:solidFill>
                  <a:schemeClr val="accent2"/>
                </a:solidFill>
              </a:rPr>
              <a:t>Advanced directive (AD)</a:t>
            </a:r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5884021" y="953706"/>
            <a:ext cx="6183906" cy="553183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fontScale="92500"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AKA Advance decision/advance decision to refuse treatment(ADRT)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Legally binding document that informs the healthcare team your wishes regarding treatment, if you are unable to communicate your decision.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Patients can refuse potentially life saving treatments 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dirty="0">
                <a:solidFill>
                  <a:schemeClr val="tx1"/>
                </a:solidFill>
              </a:rPr>
              <a:t>Ventilation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dirty="0">
                <a:solidFill>
                  <a:schemeClr val="tx1"/>
                </a:solidFill>
              </a:rPr>
              <a:t>CPR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dirty="0">
                <a:solidFill>
                  <a:schemeClr val="tx1"/>
                </a:solidFill>
              </a:rPr>
              <a:t>Abx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order for an AD to be valid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dirty="0">
                <a:solidFill>
                  <a:schemeClr val="tx1"/>
                </a:solidFill>
              </a:rPr>
              <a:t>Patient must have capacity at time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dirty="0">
                <a:solidFill>
                  <a:schemeClr val="tx1"/>
                </a:solidFill>
              </a:rPr>
              <a:t>Be written down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dirty="0">
                <a:solidFill>
                  <a:schemeClr val="tx1"/>
                </a:solidFill>
              </a:rPr>
              <a:t>Signed by patient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dirty="0">
                <a:solidFill>
                  <a:schemeClr val="tx1"/>
                </a:solidFill>
              </a:rPr>
              <a:t>Signed by witness. </a:t>
            </a:r>
          </a:p>
          <a:p>
            <a:pPr marL="457200" lvl="1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28600" lvl="0" indent="-64135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671505D-32EB-BB4D-9423-E2B0442A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0124"/>
            <a:ext cx="4075597" cy="407559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705335" y="694119"/>
            <a:ext cx="6097651" cy="458114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dirty="0">
                <a:solidFill>
                  <a:schemeClr val="accent2"/>
                </a:solidFill>
              </a:rPr>
              <a:t>The dying patient</a:t>
            </a:r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1435301" y="1907534"/>
            <a:ext cx="8644040" cy="413310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The experience of dying can be different for each patient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Early </a:t>
            </a:r>
            <a:r>
              <a:rPr lang="en-US" b="1" dirty="0">
                <a:solidFill>
                  <a:schemeClr val="tx1"/>
                </a:solidFill>
              </a:rPr>
              <a:t>recognition is important</a:t>
            </a:r>
            <a:r>
              <a:rPr lang="en-US" dirty="0">
                <a:solidFill>
                  <a:schemeClr val="tx1"/>
                </a:solidFill>
              </a:rPr>
              <a:t>, especially when the maximum treatment has be reached, so the death can be as comfortable and dignified as possible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This can be challenging- </a:t>
            </a:r>
            <a:r>
              <a:rPr lang="en-US" b="1" dirty="0">
                <a:solidFill>
                  <a:schemeClr val="tx1"/>
                </a:solidFill>
              </a:rPr>
              <a:t>always seek senior or specialist advice </a:t>
            </a:r>
            <a:r>
              <a:rPr lang="en-US" dirty="0">
                <a:solidFill>
                  <a:schemeClr val="tx1"/>
                </a:solidFill>
              </a:rPr>
              <a:t>early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Make sure changes to patients clinical state are </a:t>
            </a:r>
            <a:r>
              <a:rPr lang="en-US" b="1" dirty="0">
                <a:solidFill>
                  <a:schemeClr val="tx1"/>
                </a:solidFill>
              </a:rPr>
              <a:t>communicated to family/NOK </a:t>
            </a:r>
            <a:r>
              <a:rPr lang="en-US" dirty="0">
                <a:solidFill>
                  <a:schemeClr val="tx1"/>
                </a:solidFill>
              </a:rPr>
              <a:t>in a sensitive and realistic manner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DDAE397D-2F47-480F-95CA-D5EDB2433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xmlns="" id="{BD66E0D2-4D47-45F5-9F6C-04DF950CB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xmlns="" id="{C36CD79E-81FA-41B2-9A38-E0E26BCBE8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7">
              <a:extLst>
                <a:ext uri="{FF2B5EF4-FFF2-40B4-BE49-F238E27FC236}">
                  <a16:creationId xmlns:a16="http://schemas.microsoft.com/office/drawing/2014/main" xmlns="" id="{58CF2E87-8DCB-4A21-A926-1879E39DE7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xmlns="" id="{E8EBCED8-09A7-4078-908F-87C5C9094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9">
              <a:extLst>
                <a:ext uri="{FF2B5EF4-FFF2-40B4-BE49-F238E27FC236}">
                  <a16:creationId xmlns:a16="http://schemas.microsoft.com/office/drawing/2014/main" xmlns="" id="{881B8E24-1A3B-4288-834C-5C75EE6121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0">
              <a:extLst>
                <a:ext uri="{FF2B5EF4-FFF2-40B4-BE49-F238E27FC236}">
                  <a16:creationId xmlns:a16="http://schemas.microsoft.com/office/drawing/2014/main" xmlns="" id="{CE6C6947-62CC-47B5-8006-0DBB110570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xmlns="" id="{5A3EA873-FF38-49B1-AA18-6CAA8278A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2">
              <a:extLst>
                <a:ext uri="{FF2B5EF4-FFF2-40B4-BE49-F238E27FC236}">
                  <a16:creationId xmlns:a16="http://schemas.microsoft.com/office/drawing/2014/main" xmlns="" id="{2B74FB34-BB05-4313-9474-A4F9B27A5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3">
              <a:extLst>
                <a:ext uri="{FF2B5EF4-FFF2-40B4-BE49-F238E27FC236}">
                  <a16:creationId xmlns:a16="http://schemas.microsoft.com/office/drawing/2014/main" xmlns="" id="{3673863D-063E-49A6-9856-52014BB4D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xmlns="" id="{59E7384A-6379-482C-8070-680EA33AF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xmlns="" id="{C6A49E1B-06B5-467F-97A5-EE77945A7E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xmlns="" id="{C67D60A3-4CE7-453B-97D1-08DD83271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xmlns="" id="{1333C1DC-BC77-4584-B472-AE19C4A09F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xmlns="" id="{30CC34F2-2D02-4DC8-8951-5E29E0866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xmlns="" id="{C77A3E1B-1C72-4437-A8A1-FC659C9E85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xmlns="" id="{4EE3E561-115A-4994-832B-FB79E4498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21">
              <a:extLst>
                <a:ext uri="{FF2B5EF4-FFF2-40B4-BE49-F238E27FC236}">
                  <a16:creationId xmlns:a16="http://schemas.microsoft.com/office/drawing/2014/main" xmlns="" id="{D389D14E-E715-4844-8E58-ED5A66AB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xmlns="" id="{4208B28A-82FB-48D4-9087-806354C858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23">
              <a:extLst>
                <a:ext uri="{FF2B5EF4-FFF2-40B4-BE49-F238E27FC236}">
                  <a16:creationId xmlns:a16="http://schemas.microsoft.com/office/drawing/2014/main" xmlns="" id="{1330334B-C28B-49CB-8643-6EF9462306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24">
              <a:extLst>
                <a:ext uri="{FF2B5EF4-FFF2-40B4-BE49-F238E27FC236}">
                  <a16:creationId xmlns:a16="http://schemas.microsoft.com/office/drawing/2014/main" xmlns="" id="{F221AA9B-1DD9-4FC4-947F-90C0582F71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5">
              <a:extLst>
                <a:ext uri="{FF2B5EF4-FFF2-40B4-BE49-F238E27FC236}">
                  <a16:creationId xmlns:a16="http://schemas.microsoft.com/office/drawing/2014/main" xmlns="" id="{9214B596-B3CC-43CB-A72A-2ADABBE5B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55" name="Isosceles Triangle 154">
            <a:extLst>
              <a:ext uri="{FF2B5EF4-FFF2-40B4-BE49-F238E27FC236}">
                <a16:creationId xmlns:a16="http://schemas.microsoft.com/office/drawing/2014/main" xmlns="" id="{64F9BF67-14D7-4F9D-A8E4-4BB8DE3512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C7B8F1-6DF7-E642-874D-BBEAEC8AE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940" y="4150283"/>
            <a:ext cx="4764179" cy="476417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674710" y="628337"/>
            <a:ext cx="6507609" cy="458114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dirty="0">
                <a:solidFill>
                  <a:schemeClr val="accent2"/>
                </a:solidFill>
              </a:rPr>
              <a:t>The dying patient 2</a:t>
            </a:r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889000" y="1943858"/>
            <a:ext cx="10313988" cy="2601155"/>
          </a:xfrm>
          <a:prstGeom prst="rect">
            <a:avLst/>
          </a:prstGeom>
        </p:spPr>
        <p:txBody>
          <a:bodyPr spcFirstLastPara="1" lIns="91425" tIns="45700" rIns="91425" bIns="45700" numCol="2" anchorCtr="0">
            <a:normAutofit fontScale="85000" lnSpcReduction="20000"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What to look out for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3300" dirty="0">
              <a:solidFill>
                <a:schemeClr val="tx1"/>
              </a:solidFill>
            </a:endParaRP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Fatigue/social withdrawal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Restlessness/agitation due to anxiety pain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Confusion/reduced communication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Reduced oral intake, nausea and vomiting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Reduced urine output/bowel motions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Changes to normal breathing</a:t>
            </a:r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Noisy secretions</a:t>
            </a:r>
          </a:p>
          <a:p>
            <a:pPr marL="685800" lvl="1" indent="-762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3300" dirty="0">
              <a:solidFill>
                <a:schemeClr val="tx1"/>
              </a:solidFill>
            </a:endParaRPr>
          </a:p>
          <a:p>
            <a:pPr marL="685800" lvl="1" indent="-762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DDAE397D-2F47-480F-95CA-D5EDB2433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BD66E0D2-4D47-45F5-9F6C-04DF950CB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C36CD79E-81FA-41B2-9A38-E0E26BCBE8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58CF2E87-8DCB-4A21-A926-1879E39DE7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E8EBCED8-09A7-4078-908F-87C5C9094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881B8E24-1A3B-4288-834C-5C75EE6121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CE6C6947-62CC-47B5-8006-0DBB110570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5A3EA873-FF38-49B1-AA18-6CAA8278A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2B74FB34-BB05-4313-9474-A4F9B27A5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3673863D-063E-49A6-9856-52014BB4D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59E7384A-6379-482C-8070-680EA33AF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C6A49E1B-06B5-467F-97A5-EE77945A7E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xmlns="" id="{C67D60A3-4CE7-453B-97D1-08DD83271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1333C1DC-BC77-4584-B472-AE19C4A09F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30CC34F2-2D02-4DC8-8951-5E29E0866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xmlns="" id="{C77A3E1B-1C72-4437-A8A1-FC659C9E85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xmlns="" id="{4EE3E561-115A-4994-832B-FB79E4498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xmlns="" id="{D389D14E-E715-4844-8E58-ED5A66AB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4208B28A-82FB-48D4-9087-806354C858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1330334B-C28B-49CB-8643-6EF9462306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xmlns="" id="{F221AA9B-1DD9-4FC4-947F-90C0582F71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9214B596-B3CC-43CB-A72A-2ADABBE5B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xmlns="" id="{64F9BF67-14D7-4F9D-A8E4-4BB8DE3512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0BD9737-EBA2-A64A-A22C-DC2818EF0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46" y="4380077"/>
            <a:ext cx="4375354" cy="43753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E653EB-E9A1-9E4F-B728-1EE0A62D56A7}"/>
              </a:ext>
            </a:extLst>
          </p:cNvPr>
          <p:cNvSpPr/>
          <p:nvPr/>
        </p:nvSpPr>
        <p:spPr>
          <a:xfrm>
            <a:off x="425702" y="5153189"/>
            <a:ext cx="8954018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 whole picture. Is there a reversible cause?</a:t>
            </a:r>
          </a:p>
          <a:p>
            <a:pPr marL="457200" lvl="0" indent="-457200"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Escalate early and review treatment plan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Macintosh PowerPoint</Application>
  <PresentationFormat>Custom</PresentationFormat>
  <Paragraphs>118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Dealing with death 1</vt:lpstr>
      <vt:lpstr>Learning outcomes </vt:lpstr>
      <vt:lpstr>Treatment escalation plans (TEP)</vt:lpstr>
      <vt:lpstr>Considerations in TEP</vt:lpstr>
      <vt:lpstr>Levels of care in hospital setting</vt:lpstr>
      <vt:lpstr>Lasting power of attorney (LPA)</vt:lpstr>
      <vt:lpstr>Advanced directive (AD)</vt:lpstr>
      <vt:lpstr>The dying patient</vt:lpstr>
      <vt:lpstr>The dying patient 2</vt:lpstr>
      <vt:lpstr>The next steps..</vt:lpstr>
      <vt:lpstr>The next steps…</vt:lpstr>
      <vt:lpstr>The next steps…</vt:lpstr>
      <vt:lpstr>The next steps….</vt:lpstr>
      <vt:lpstr>Pharmacological interventions</vt:lpstr>
      <vt:lpstr>”Anticipatory medications”</vt:lpstr>
      <vt:lpstr>Tips and tricks</vt:lpstr>
      <vt:lpstr>Palliative care team</vt:lpstr>
      <vt:lpstr>References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death 1</dc:title>
  <dc:creator>Niji Daryanani</dc:creator>
  <cp:lastModifiedBy>Antash Daryanani</cp:lastModifiedBy>
  <cp:revision>2</cp:revision>
  <dcterms:created xsi:type="dcterms:W3CDTF">2020-07-25T15:21:50Z</dcterms:created>
  <dcterms:modified xsi:type="dcterms:W3CDTF">2020-07-26T10:36:45Z</dcterms:modified>
</cp:coreProperties>
</file>