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70" r:id="rId11"/>
    <p:sldId id="265" r:id="rId12"/>
    <p:sldId id="269" r:id="rId13"/>
    <p:sldId id="271" r:id="rId14"/>
    <p:sldId id="266" r:id="rId15"/>
    <p:sldId id="272" r:id="rId16"/>
    <p:sldId id="273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8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527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39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3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8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738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971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08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61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2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2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5FE2-496A-428B-9A7A-B418B01E50F0}" type="datetimeFigureOut">
              <a:rPr lang="he-IL" smtClean="0"/>
              <a:t>ב'/ניסן/תשפ"ג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ED15-B703-4D7C-B54D-2AC22DB4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1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3024" y="223024"/>
            <a:ext cx="11115536" cy="3286939"/>
          </a:xfrm>
        </p:spPr>
        <p:txBody>
          <a:bodyPr>
            <a:noAutofit/>
          </a:bodyPr>
          <a:lstStyle/>
          <a:p>
            <a:r>
              <a:rPr lang="he-IL" sz="12000" dirty="0" smtClean="0">
                <a:cs typeface="+mn-cs"/>
              </a:rPr>
              <a:t>יצחק רבין </a:t>
            </a:r>
            <a:r>
              <a:rPr lang="he-IL" sz="4800" dirty="0" smtClean="0">
                <a:cs typeface="+mn-cs"/>
              </a:rPr>
              <a:t>ז"ל</a:t>
            </a:r>
            <a:r>
              <a:rPr lang="he-IL" sz="12000" dirty="0" smtClean="0">
                <a:cs typeface="+mn-cs"/>
              </a:rPr>
              <a:t/>
            </a:r>
            <a:br>
              <a:rPr lang="he-IL" sz="12000" dirty="0" smtClean="0">
                <a:cs typeface="+mn-cs"/>
              </a:rPr>
            </a:br>
            <a:r>
              <a:rPr lang="he-IL" sz="12000" dirty="0" smtClean="0">
                <a:cs typeface="+mn-cs"/>
              </a:rPr>
              <a:t>ופורטנייט</a:t>
            </a:r>
            <a:endParaRPr lang="he-IL" sz="12000" dirty="0"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63" y="3702999"/>
            <a:ext cx="4897898" cy="275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10415552" y="6457071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קובי לוסטיג </a:t>
            </a:r>
            <a:r>
              <a:rPr lang="he-IL" dirty="0" smtClean="0"/>
              <a:t>2023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24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67630" y="1235316"/>
            <a:ext cx="11530360" cy="4362596"/>
          </a:xfrm>
        </p:spPr>
        <p:txBody>
          <a:bodyPr>
            <a:noAutofit/>
          </a:bodyPr>
          <a:lstStyle/>
          <a:p>
            <a:r>
              <a:rPr lang="he-IL" sz="14000" b="1" dirty="0" smtClean="0"/>
              <a:t>מצא את ההבדלים</a:t>
            </a:r>
            <a:endParaRPr lang="he-IL" sz="14000" b="1" dirty="0"/>
          </a:p>
        </p:txBody>
      </p:sp>
    </p:spTree>
    <p:extLst>
      <p:ext uri="{BB962C8B-B14F-4D97-AF65-F5344CB8AC3E}">
        <p14:creationId xmlns:p14="http://schemas.microsoft.com/office/powerpoint/2010/main" val="587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203518" cy="7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722360"/>
            <a:ext cx="9144000" cy="165576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722360"/>
            <a:ext cx="9144000" cy="1655762"/>
          </a:xfrm>
        </p:spPr>
        <p:txBody>
          <a:bodyPr>
            <a:noAutofit/>
          </a:bodyPr>
          <a:lstStyle/>
          <a:p>
            <a:r>
              <a:rPr lang="he-IL" sz="14000" b="1" dirty="0" smtClean="0">
                <a:solidFill>
                  <a:srgbClr val="FF0000"/>
                </a:solidFill>
              </a:rPr>
              <a:t>יש  הבדל  </a:t>
            </a:r>
            <a:r>
              <a:rPr lang="he-IL" sz="11000" b="1" dirty="0" smtClean="0">
                <a:solidFill>
                  <a:srgbClr val="FF0000"/>
                </a:solidFill>
              </a:rPr>
              <a:t>?</a:t>
            </a:r>
            <a:endParaRPr lang="he-IL" sz="11000" b="1" dirty="0">
              <a:solidFill>
                <a:srgbClr val="FF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3854"/>
            <a:ext cx="6222380" cy="359366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0" y="3203374"/>
            <a:ext cx="5969620" cy="36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34" y="2163335"/>
            <a:ext cx="7228380" cy="4047893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507573"/>
            <a:ext cx="12192000" cy="1655762"/>
          </a:xfrm>
        </p:spPr>
        <p:txBody>
          <a:bodyPr>
            <a:normAutofit/>
          </a:bodyPr>
          <a:lstStyle/>
          <a:p>
            <a:r>
              <a:rPr lang="he-IL" sz="11000" b="1" dirty="0" smtClean="0">
                <a:solidFill>
                  <a:srgbClr val="7030A0"/>
                </a:solidFill>
              </a:rPr>
              <a:t>פורטנייט</a:t>
            </a:r>
            <a:r>
              <a:rPr lang="he-IL" sz="10000" b="1" dirty="0" smtClean="0">
                <a:solidFill>
                  <a:srgbClr val="7030A0"/>
                </a:solidFill>
              </a:rPr>
              <a:t>   </a:t>
            </a:r>
            <a:r>
              <a:rPr lang="en-US" sz="10000" b="1" dirty="0" smtClean="0">
                <a:solidFill>
                  <a:srgbClr val="7030A0"/>
                </a:solidFill>
              </a:rPr>
              <a:t>FORTNITE </a:t>
            </a:r>
            <a:endParaRPr lang="he-IL" sz="10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616819" y="298614"/>
            <a:ext cx="9144000" cy="1084138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002060"/>
                </a:solidFill>
              </a:rPr>
              <a:t>פורטנייט </a:t>
            </a:r>
            <a:endParaRPr lang="he-IL" sz="5400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0" y="1582216"/>
            <a:ext cx="119764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/>
              <a:t>כללי:</a:t>
            </a:r>
          </a:p>
          <a:p>
            <a:r>
              <a:rPr lang="he-IL" sz="3200" dirty="0" smtClean="0"/>
              <a:t>משחק וידאו המשלב אקשן, ירי בסוגי נשק שונים ובנית מחסות משלושה סוגים</a:t>
            </a:r>
          </a:p>
          <a:p>
            <a:endParaRPr lang="he-IL" sz="3200" dirty="0"/>
          </a:p>
          <a:p>
            <a:r>
              <a:rPr lang="he-IL" sz="3200" dirty="0" smtClean="0"/>
              <a:t>מטרת המשחק:</a:t>
            </a:r>
          </a:p>
          <a:p>
            <a:r>
              <a:rPr lang="he-IL" sz="3200" dirty="0" smtClean="0"/>
              <a:t>הישרדות ע"י בניה, הריסה, ירי, צניחה, שימוש בכלי נשק שונים </a:t>
            </a:r>
            <a:endParaRPr lang="he-IL" sz="3200" dirty="0"/>
          </a:p>
          <a:p>
            <a:endParaRPr lang="he-IL" sz="3200" dirty="0" smtClean="0"/>
          </a:p>
          <a:p>
            <a:r>
              <a:rPr lang="he-IL" sz="3200" dirty="0" smtClean="0"/>
              <a:t>חוקי המשחק:</a:t>
            </a:r>
            <a:endParaRPr lang="he-IL" sz="3200" dirty="0"/>
          </a:p>
          <a:p>
            <a:r>
              <a:rPr lang="he-IL" sz="3200" dirty="0" smtClean="0"/>
              <a:t>באטל רויאל או הצלת העולם, להרוג את האויב ולקחת את השלל </a:t>
            </a:r>
          </a:p>
          <a:p>
            <a:r>
              <a:rPr lang="he-IL" sz="3200" dirty="0" smtClean="0"/>
              <a:t>(או להרוג למה)</a:t>
            </a:r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1036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96537" y="477033"/>
            <a:ext cx="10144614" cy="1084138"/>
          </a:xfrm>
        </p:spPr>
        <p:txBody>
          <a:bodyPr>
            <a:normAutofit lnSpcReduction="10000"/>
          </a:bodyPr>
          <a:lstStyle/>
          <a:p>
            <a:r>
              <a:rPr lang="he-IL" sz="8000" b="1" dirty="0" smtClean="0">
                <a:solidFill>
                  <a:srgbClr val="002060"/>
                </a:solidFill>
              </a:rPr>
              <a:t>פורטנייט</a:t>
            </a:r>
            <a:r>
              <a:rPr lang="he-IL" sz="5400" dirty="0" smtClean="0">
                <a:solidFill>
                  <a:srgbClr val="002060"/>
                </a:solidFill>
              </a:rPr>
              <a:t> – מה זה בדיוק ? </a:t>
            </a:r>
            <a:endParaRPr lang="he-IL" sz="5400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24468" y="1806498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צעקות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עידוד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פקודות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אלימות – אלימות – אלימות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בסה"כ מדובר במשחק וירטואלי הרחוק מהמציאות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אדם שצונח מהשמיים ומתרסק – אין לו חיים נוספים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אדם שיורים עליו </a:t>
            </a:r>
            <a:r>
              <a:rPr lang="en-US" sz="3200" dirty="0" smtClean="0"/>
              <a:t>RPG</a:t>
            </a:r>
            <a:r>
              <a:rPr lang="he-IL" sz="3200" dirty="0" smtClean="0"/>
              <a:t> ממרחק 20 מטר – מתפוצצצצץץץץץץ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לא כ"כ פשוט לעשות </a:t>
            </a:r>
            <a:r>
              <a:rPr lang="en-US" sz="3200" dirty="0" smtClean="0"/>
              <a:t>KILL</a:t>
            </a:r>
            <a:r>
              <a:rPr lang="he-IL" sz="3200" dirty="0" smtClean="0"/>
              <a:t> ובעיקר לא להתמודד עם הסיוטים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באמצע קרב אף לוחם לא מתחיל לחטוב עצים.....</a:t>
            </a:r>
          </a:p>
        </p:txBody>
      </p:sp>
    </p:spTree>
    <p:extLst>
      <p:ext uri="{BB962C8B-B14F-4D97-AF65-F5344CB8AC3E}">
        <p14:creationId xmlns:p14="http://schemas.microsoft.com/office/powerpoint/2010/main" val="34707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722360"/>
            <a:ext cx="9144000" cy="905718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האקלים  בישראל  </a:t>
            </a:r>
            <a:r>
              <a:rPr lang="he-IL" sz="4400" dirty="0" smtClean="0"/>
              <a:t>2018</a:t>
            </a:r>
            <a:endParaRPr lang="he-IL" sz="4400" dirty="0"/>
          </a:p>
        </p:txBody>
      </p:sp>
      <p:sp>
        <p:nvSpPr>
          <p:cNvPr id="2" name="מלבן 1"/>
          <p:cNvSpPr/>
          <p:nvPr/>
        </p:nvSpPr>
        <p:spPr>
          <a:xfrm>
            <a:off x="256477" y="2129210"/>
            <a:ext cx="107869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נוער הגבעות / הקצנה בקרב המתנחלים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אידיאולוגיה פנטית וקיצונית מבוססת דת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ימין רדיקלי / תג מחיר / פילוג על רקע דתי ואידיאולוגי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ישובים בעייתיים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נשק לא חוקי בכמויות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משילות שלטונית (מה זה בדיוק ??)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קנאה במצליחנים ושאיפה לכסף קל ומהיר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לקחת את החוק לידיים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283312"/>
            <a:ext cx="1639230" cy="16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85" y="0"/>
            <a:ext cx="3688615" cy="24546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58" y="1864577"/>
            <a:ext cx="2552700" cy="17907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8846" cy="24546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57" y="1637254"/>
            <a:ext cx="2997651" cy="224534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69" y="4091860"/>
            <a:ext cx="4067687" cy="250319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875"/>
            <a:ext cx="3364101" cy="2025445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36108" y="5755521"/>
            <a:ext cx="2550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 smtClean="0">
                <a:solidFill>
                  <a:srgbClr val="7030A0"/>
                </a:solidFill>
              </a:rPr>
              <a:t>מזל  טוב  !!!</a:t>
            </a:r>
            <a:endParaRPr lang="he-IL" sz="3600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19" y="4140749"/>
            <a:ext cx="3998656" cy="24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97473" y="563687"/>
            <a:ext cx="9144000" cy="1084138"/>
          </a:xfrm>
        </p:spPr>
        <p:txBody>
          <a:bodyPr>
            <a:normAutofit/>
          </a:bodyPr>
          <a:lstStyle/>
          <a:p>
            <a:r>
              <a:rPr lang="he-IL" sz="5400" dirty="0"/>
              <a:t>אקלים  </a:t>
            </a:r>
            <a:r>
              <a:rPr lang="he-IL" sz="5400" dirty="0" smtClean="0"/>
              <a:t>בישראל - המשך</a:t>
            </a:r>
            <a:endParaRPr lang="he-IL" sz="5400" dirty="0">
              <a:solidFill>
                <a:srgbClr val="00206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24790" y="1930525"/>
            <a:ext cx="108166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/>
              <a:t>טיסת </a:t>
            </a:r>
            <a:r>
              <a:rPr lang="he-IL" sz="3200" dirty="0" smtClean="0"/>
              <a:t>השוקולד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/>
              <a:t>נהיגה פרועה </a:t>
            </a:r>
            <a:r>
              <a:rPr lang="he-IL" sz="3200" dirty="0" smtClean="0"/>
              <a:t>בכבישים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/>
              <a:t>בריונות </a:t>
            </a:r>
            <a:r>
              <a:rPr lang="he-IL" sz="3200" dirty="0" smtClean="0"/>
              <a:t>ברשת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נגישות הרשת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מנהגים פסולים (כבוד המשפחה)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הפחדות וסרטונים (דעא"ש)</a:t>
            </a:r>
            <a:endParaRPr lang="he-I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אפליה לסוגיה השונים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גזענות (רוסים, אתיופים, אשכנזים, ספרדים)</a:t>
            </a:r>
            <a:r>
              <a:rPr lang="he-IL" sz="3200" dirty="0"/>
              <a:t> </a:t>
            </a:r>
            <a:endParaRPr lang="he-IL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3200" dirty="0" smtClean="0"/>
              <a:t>אלימות </a:t>
            </a:r>
            <a:r>
              <a:rPr lang="he-IL" sz="3200" dirty="0"/>
              <a:t>בכל מקום (בי"ס, חוף הים, מועדונים, על הכביש, בספורט</a:t>
            </a:r>
            <a:r>
              <a:rPr lang="he-IL" sz="3200" dirty="0" smtClean="0"/>
              <a:t>)</a:t>
            </a:r>
            <a:endParaRPr lang="he-IL" sz="32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2039" y="0"/>
            <a:ext cx="5322849" cy="2001838"/>
          </a:xfrm>
        </p:spPr>
        <p:txBody>
          <a:bodyPr>
            <a:normAutofit fontScale="90000"/>
          </a:bodyPr>
          <a:lstStyle/>
          <a:p>
            <a:r>
              <a:rPr lang="he-IL" sz="14000" b="1" dirty="0" smtClean="0">
                <a:solidFill>
                  <a:schemeClr val="bg1"/>
                </a:solidFill>
                <a:cs typeface="+mn-cs"/>
              </a:rPr>
              <a:t>רצח</a:t>
            </a:r>
            <a:endParaRPr lang="he-IL" sz="14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1" y="5820936"/>
            <a:ext cx="12192000" cy="1037063"/>
          </a:xfrm>
        </p:spPr>
        <p:txBody>
          <a:bodyPr>
            <a:normAutofit/>
          </a:bodyPr>
          <a:lstStyle/>
          <a:p>
            <a:r>
              <a:rPr lang="he-IL" sz="4800" dirty="0" smtClean="0">
                <a:solidFill>
                  <a:schemeClr val="bg1"/>
                </a:solidFill>
              </a:rPr>
              <a:t>"מעשה של המתת אדם </a:t>
            </a:r>
            <a:r>
              <a:rPr lang="he-IL" sz="4800" dirty="0">
                <a:solidFill>
                  <a:schemeClr val="bg1"/>
                </a:solidFill>
              </a:rPr>
              <a:t>בידי הזולת בכוונה </a:t>
            </a:r>
            <a:r>
              <a:rPr lang="he-IL" sz="4800" dirty="0" smtClean="0">
                <a:solidFill>
                  <a:schemeClr val="bg1"/>
                </a:solidFill>
              </a:rPr>
              <a:t>תחילה"</a:t>
            </a:r>
            <a:endParaRPr lang="he-I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5" y="260078"/>
            <a:ext cx="4299870" cy="243851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39" y="260078"/>
            <a:ext cx="3434575" cy="26430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5" y="3677115"/>
            <a:ext cx="5261982" cy="294671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90" y="4769005"/>
            <a:ext cx="3073424" cy="206390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60" y="1479336"/>
            <a:ext cx="4314245" cy="26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8474" y="2347348"/>
            <a:ext cx="11716215" cy="2533797"/>
          </a:xfrm>
        </p:spPr>
        <p:txBody>
          <a:bodyPr>
            <a:noAutofit/>
          </a:bodyPr>
          <a:lstStyle/>
          <a:p>
            <a:r>
              <a:rPr lang="he-IL" sz="12000" b="1" dirty="0" smtClean="0">
                <a:solidFill>
                  <a:srgbClr val="002060"/>
                </a:solidFill>
              </a:rPr>
              <a:t>מה ניתן לעשות </a:t>
            </a:r>
            <a:r>
              <a:rPr lang="he-IL" sz="10000" b="1" dirty="0" smtClean="0">
                <a:solidFill>
                  <a:srgbClr val="002060"/>
                </a:solidFill>
              </a:rPr>
              <a:t>?</a:t>
            </a:r>
            <a:endParaRPr lang="he-IL" sz="10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575517" y="714078"/>
            <a:ext cx="95829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7030A0"/>
                </a:solidFill>
              </a:rPr>
              <a:t>חינוך – חינוך – חינוך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0070C0"/>
                </a:solidFill>
              </a:rPr>
              <a:t>סבלנות וסובלנות כאורח חיים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FF0000"/>
                </a:solidFill>
              </a:rPr>
              <a:t>להקשיב כפליים ממה שמדברים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0070C0"/>
                </a:solidFill>
              </a:rPr>
              <a:t>לקבל את השונה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0070C0"/>
                </a:solidFill>
              </a:rPr>
              <a:t>להתרכז בחיובי ולא להשאב לפינות אפלות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7030A0"/>
                </a:solidFill>
              </a:rPr>
              <a:t>להפריד בין מציאות לדמיון (פורטנייט)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0070C0"/>
                </a:solidFill>
              </a:rPr>
              <a:t>לשתף פעולה עם משפחה וחברים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0070C0"/>
                </a:solidFill>
              </a:rPr>
              <a:t>לטפל בבעיות ולא להתעלם מהן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 smtClean="0">
                <a:solidFill>
                  <a:srgbClr val="7030A0"/>
                </a:solidFill>
              </a:rPr>
              <a:t>ללמוד מהעבר ולא לחזור על טעויות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>
                <a:solidFill>
                  <a:srgbClr val="FF0000"/>
                </a:solidFill>
              </a:rPr>
              <a:t>להיות מעורב חברתית (בחירות </a:t>
            </a:r>
            <a:r>
              <a:rPr lang="he-IL" sz="3200" dirty="0" smtClean="0">
                <a:solidFill>
                  <a:srgbClr val="FF0000"/>
                </a:solidFill>
              </a:rPr>
              <a:t>לכנסת ולרשות המקומית)</a:t>
            </a:r>
            <a:endParaRPr lang="he-IL" sz="3200" dirty="0">
              <a:solidFill>
                <a:srgbClr val="FF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e-IL" sz="3200" dirty="0">
                <a:solidFill>
                  <a:srgbClr val="0070C0"/>
                </a:solidFill>
              </a:rPr>
              <a:t>לקיים פעילות </a:t>
            </a:r>
            <a:r>
              <a:rPr lang="he-IL" sz="3200" dirty="0" smtClean="0">
                <a:solidFill>
                  <a:srgbClr val="0070C0"/>
                </a:solidFill>
              </a:rPr>
              <a:t>התנדבותית</a:t>
            </a:r>
            <a:endParaRPr lang="he-IL" sz="3200" dirty="0">
              <a:solidFill>
                <a:srgbClr val="0070C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1" y="261007"/>
            <a:ext cx="2950544" cy="29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64943" y="340222"/>
            <a:ext cx="9144000" cy="1655762"/>
          </a:xfrm>
        </p:spPr>
        <p:txBody>
          <a:bodyPr>
            <a:normAutofit/>
          </a:bodyPr>
          <a:lstStyle/>
          <a:p>
            <a:r>
              <a:rPr lang="he-IL" sz="5400" b="1" dirty="0" smtClean="0"/>
              <a:t>סוגי רצח</a:t>
            </a:r>
            <a:endParaRPr lang="he-IL" sz="5400" b="1" dirty="0"/>
          </a:p>
        </p:txBody>
      </p:sp>
      <p:sp>
        <p:nvSpPr>
          <p:cNvPr id="2" name="מלבן 1"/>
          <p:cNvSpPr/>
          <p:nvPr/>
        </p:nvSpPr>
        <p:spPr>
          <a:xfrm>
            <a:off x="396451" y="1168103"/>
            <a:ext cx="104398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בכוונה תחילה (</a:t>
            </a:r>
            <a:r>
              <a:rPr lang="he-IL" sz="3200" b="1" dirty="0" smtClean="0">
                <a:solidFill>
                  <a:srgbClr val="FF0000"/>
                </a:solidFill>
              </a:rPr>
              <a:t>ה</a:t>
            </a:r>
            <a:r>
              <a:rPr lang="he-IL" sz="3200" dirty="0" smtClean="0"/>
              <a:t>חלטה, </a:t>
            </a:r>
            <a:r>
              <a:rPr lang="he-IL" sz="3200" b="1" dirty="0" smtClean="0">
                <a:solidFill>
                  <a:srgbClr val="FF0000"/>
                </a:solidFill>
              </a:rPr>
              <a:t>ה</a:t>
            </a:r>
            <a:r>
              <a:rPr lang="he-IL" sz="3200" dirty="0" smtClean="0"/>
              <a:t>כנות ו</a:t>
            </a:r>
            <a:r>
              <a:rPr lang="he-IL" sz="3200" b="1" dirty="0" smtClean="0">
                <a:solidFill>
                  <a:srgbClr val="FF0000"/>
                </a:solidFill>
              </a:rPr>
              <a:t>ה</a:t>
            </a:r>
            <a:r>
              <a:rPr lang="he-IL" sz="3200" dirty="0" smtClean="0"/>
              <a:t>עדר קנטור)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במזיד (בטעות)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מתוך רחמים (המתת חסד)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על חילול כבוד המשפחה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פוליטי*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גאולת דם (נקמת דם)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 smtClean="0"/>
              <a:t>רצח תינוקות (</a:t>
            </a:r>
            <a:r>
              <a:rPr lang="en-US" sz="3200" dirty="0" smtClean="0"/>
              <a:t>INFANTICIDE</a:t>
            </a:r>
            <a:r>
              <a:rPr lang="he-IL" sz="3200" dirty="0" smtClean="0"/>
              <a:t>)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26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2685" y="2056185"/>
            <a:ext cx="9144000" cy="4764040"/>
          </a:xfrm>
        </p:spPr>
        <p:txBody>
          <a:bodyPr/>
          <a:lstStyle/>
          <a:p>
            <a:r>
              <a:rPr lang="he-IL" sz="5000" b="1" dirty="0" smtClean="0"/>
              <a:t>רצח ביהדות </a:t>
            </a:r>
          </a:p>
          <a:p>
            <a:endParaRPr lang="he-IL" sz="4400" dirty="0" smtClean="0"/>
          </a:p>
          <a:p>
            <a:r>
              <a:rPr lang="he-IL" sz="4400" dirty="0" smtClean="0"/>
              <a:t>אסור מכיוון שהאדם נברא בצלם האלוהים</a:t>
            </a:r>
          </a:p>
          <a:p>
            <a:pPr algn="r"/>
            <a:endParaRPr lang="he-IL" sz="4400" dirty="0"/>
          </a:p>
          <a:p>
            <a:r>
              <a:rPr lang="he-IL" sz="4400" dirty="0" smtClean="0"/>
              <a:t>"שופך דם האדם – באדם דמו ישפך"</a:t>
            </a:r>
          </a:p>
          <a:p>
            <a:pPr algn="r"/>
            <a:endParaRPr lang="he-IL" dirty="0" smtClean="0"/>
          </a:p>
          <a:p>
            <a:endParaRPr lang="he-IL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25" y="81888"/>
            <a:ext cx="3592139" cy="3330052"/>
          </a:xfrm>
          <a:prstGeom prst="rect">
            <a:avLst/>
          </a:prstGeom>
        </p:spPr>
      </p:pic>
      <p:sp>
        <p:nvSpPr>
          <p:cNvPr id="4" name="חץ ימינה 3"/>
          <p:cNvSpPr/>
          <p:nvPr/>
        </p:nvSpPr>
        <p:spPr>
          <a:xfrm>
            <a:off x="6839298" y="620488"/>
            <a:ext cx="1665027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6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722360"/>
            <a:ext cx="9144000" cy="1262557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יצחק רבין – רקע כללי</a:t>
            </a:r>
          </a:p>
        </p:txBody>
      </p:sp>
      <p:sp>
        <p:nvSpPr>
          <p:cNvPr id="2" name="מלבן 1"/>
          <p:cNvSpPr/>
          <p:nvPr/>
        </p:nvSpPr>
        <p:spPr>
          <a:xfrm>
            <a:off x="713679" y="2587082"/>
            <a:ext cx="9954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446048" y="1806495"/>
            <a:ext cx="107051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1922  ילדות בירושלים – צבר אמיתי</a:t>
            </a:r>
          </a:p>
          <a:p>
            <a:r>
              <a:rPr lang="he-IL" sz="2800" dirty="0" smtClean="0"/>
              <a:t>1941  פלמ"ח – מפקד חטיבת הראל</a:t>
            </a:r>
          </a:p>
          <a:p>
            <a:r>
              <a:rPr lang="he-IL" sz="2800" dirty="0" smtClean="0"/>
              <a:t>1963  רמטכ"ל – מלחמת 6 הימים </a:t>
            </a:r>
          </a:p>
          <a:p>
            <a:r>
              <a:rPr lang="he-IL" sz="2800" dirty="0" smtClean="0"/>
              <a:t>1968  שגריר ישראל בארה"ב  </a:t>
            </a:r>
          </a:p>
          <a:p>
            <a:r>
              <a:rPr lang="he-IL" sz="2800" dirty="0">
                <a:solidFill>
                  <a:srgbClr val="002060"/>
                </a:solidFill>
              </a:rPr>
              <a:t>1974 </a:t>
            </a:r>
            <a:r>
              <a:rPr lang="he-IL" sz="2800" dirty="0" smtClean="0">
                <a:solidFill>
                  <a:srgbClr val="002060"/>
                </a:solidFill>
              </a:rPr>
              <a:t> ראש ממשלה פעם </a:t>
            </a:r>
            <a:r>
              <a:rPr lang="en-US" sz="2800" dirty="0" smtClean="0">
                <a:solidFill>
                  <a:srgbClr val="002060"/>
                </a:solidFill>
              </a:rPr>
              <a:t>I</a:t>
            </a:r>
            <a:r>
              <a:rPr lang="he-IL" sz="2800" dirty="0" smtClean="0">
                <a:solidFill>
                  <a:srgbClr val="002060"/>
                </a:solidFill>
              </a:rPr>
              <a:t> (שיקום המדינה והמפלגה אחרי מלחמת יום כיפור)</a:t>
            </a:r>
          </a:p>
          <a:p>
            <a:r>
              <a:rPr lang="he-IL" sz="2800" dirty="0"/>
              <a:t>1984 </a:t>
            </a:r>
            <a:r>
              <a:rPr lang="he-IL" sz="2800" dirty="0" smtClean="0"/>
              <a:t> שר ביטחון (אינתיפאדה ראשונה)</a:t>
            </a:r>
          </a:p>
          <a:p>
            <a:r>
              <a:rPr lang="he-IL" sz="2800" dirty="0">
                <a:solidFill>
                  <a:srgbClr val="002060"/>
                </a:solidFill>
              </a:rPr>
              <a:t>1992 </a:t>
            </a:r>
            <a:r>
              <a:rPr lang="he-IL" sz="2800" dirty="0" smtClean="0">
                <a:solidFill>
                  <a:srgbClr val="002060"/>
                </a:solidFill>
              </a:rPr>
              <a:t> ראש ממשלה פעם </a:t>
            </a:r>
            <a:r>
              <a:rPr lang="en-US" sz="2800" dirty="0" smtClean="0">
                <a:solidFill>
                  <a:srgbClr val="002060"/>
                </a:solidFill>
              </a:rPr>
              <a:t>II</a:t>
            </a:r>
            <a:endParaRPr lang="he-IL" sz="2800" dirty="0" smtClean="0">
              <a:solidFill>
                <a:srgbClr val="002060"/>
              </a:solidFill>
            </a:endParaRPr>
          </a:p>
          <a:p>
            <a:r>
              <a:rPr lang="he-IL" sz="2800" dirty="0"/>
              <a:t>1993 </a:t>
            </a:r>
            <a:r>
              <a:rPr lang="he-IL" sz="2800" dirty="0" smtClean="0"/>
              <a:t> הסכמי אוסלו (תהליך שלום בין ישראל לאש"פ)</a:t>
            </a:r>
          </a:p>
          <a:p>
            <a:r>
              <a:rPr lang="he-IL" sz="2800" dirty="0"/>
              <a:t>1994 </a:t>
            </a:r>
            <a:r>
              <a:rPr lang="he-IL" sz="2800" dirty="0" smtClean="0"/>
              <a:t> הסכם שלום עם ירדן</a:t>
            </a:r>
          </a:p>
          <a:p>
            <a:pPr marL="457200" indent="-457200">
              <a:buAutoNum type="arabicPlain" startAt="1994"/>
            </a:pPr>
            <a:r>
              <a:rPr lang="he-IL" sz="2800" dirty="0" smtClean="0"/>
              <a:t>   פרס נובל לשלום</a:t>
            </a:r>
          </a:p>
          <a:p>
            <a:r>
              <a:rPr lang="he-IL" sz="2800" b="1" dirty="0" smtClean="0">
                <a:solidFill>
                  <a:srgbClr val="FF0000"/>
                </a:solidFill>
              </a:rPr>
              <a:t>4.11.1995 רצח בכיכר המדינה תל אביב</a:t>
            </a:r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0" y="29524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00136" y="440285"/>
            <a:ext cx="7246961" cy="1065497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בזכות מה רבין יזכר לנצח ?</a:t>
            </a:r>
            <a:endParaRPr lang="he-IL" sz="4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2895">
            <a:off x="2737612" y="1160502"/>
            <a:ext cx="1973212" cy="26208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86" y="199602"/>
            <a:ext cx="3567810" cy="267241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4010050"/>
            <a:ext cx="3092024" cy="2327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56" y="2157121"/>
            <a:ext cx="3541290" cy="239391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41" y="3071618"/>
            <a:ext cx="2341756" cy="35126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8" y="4059937"/>
            <a:ext cx="3348385" cy="222819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387411"/>
            <a:ext cx="1837808" cy="27980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74" y="4917618"/>
            <a:ext cx="2145698" cy="95790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46" y="5171800"/>
            <a:ext cx="2145698" cy="95790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01" y="5396568"/>
            <a:ext cx="2145698" cy="95790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56" y="5650750"/>
            <a:ext cx="2145698" cy="9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202684" y="370793"/>
            <a:ext cx="6162907" cy="1038201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האקלים בישראל</a:t>
            </a:r>
            <a:endParaRPr lang="he-IL" sz="5400" dirty="0"/>
          </a:p>
        </p:txBody>
      </p:sp>
      <p:sp>
        <p:nvSpPr>
          <p:cNvPr id="2" name="מלבן 1"/>
          <p:cNvSpPr/>
          <p:nvPr/>
        </p:nvSpPr>
        <p:spPr>
          <a:xfrm>
            <a:off x="1264250" y="1636329"/>
            <a:ext cx="10428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הסכמי אוסלו – הובילו ל</a:t>
            </a:r>
            <a:r>
              <a:rPr lang="he-IL" sz="3200" dirty="0"/>
              <a:t>פילוג והקצנה בעם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הטבח במערת המכפלה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פיגועי התאבדות 1994-5 ומאות נפגעים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הפגנות של ימין קיצוני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שיווי מראה נאצי ומוסלמי לרבין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ארון הקבורה בהפגנה וחבלי תלייה בהפגנות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נקיטת עמדה בעייתית של רבנים מובילים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פולסא דנורא (טקס קללה ע"פ הקבלה)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הסתה פרועה בפוליטיקה "רבין בוגד"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 smtClean="0"/>
              <a:t>תפיסת עבודה שגויה בשב"כ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5" y="102514"/>
            <a:ext cx="3835439" cy="178365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6" y="2616238"/>
            <a:ext cx="2716717" cy="38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464096" y="284480"/>
            <a:ext cx="6029093" cy="1655762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הרוצח – יגאל עמיר</a:t>
            </a:r>
            <a:endParaRPr lang="he-IL" sz="5400" dirty="0"/>
          </a:p>
        </p:txBody>
      </p:sp>
      <p:sp>
        <p:nvSpPr>
          <p:cNvPr id="2" name="מלבן 1"/>
          <p:cNvSpPr/>
          <p:nvPr/>
        </p:nvSpPr>
        <p:spPr>
          <a:xfrm>
            <a:off x="2114407" y="1940242"/>
            <a:ext cx="8653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/>
              <a:t>תושב הרצליה</a:t>
            </a:r>
          </a:p>
          <a:p>
            <a:r>
              <a:rPr lang="he-IL" sz="3200" dirty="0" smtClean="0"/>
              <a:t>בית ימני דתי</a:t>
            </a:r>
          </a:p>
          <a:p>
            <a:r>
              <a:rPr lang="he-IL" sz="3200" dirty="0" smtClean="0"/>
              <a:t>לוחם בגולני גדוד 13</a:t>
            </a:r>
          </a:p>
          <a:p>
            <a:r>
              <a:rPr lang="he-IL" sz="3200" dirty="0" smtClean="0"/>
              <a:t>סטודנט בבר אילן, פעיל בהפגנות </a:t>
            </a:r>
            <a:endParaRPr lang="he-IL" sz="3200" dirty="0"/>
          </a:p>
          <a:p>
            <a:r>
              <a:rPr lang="he-IL" sz="3200" dirty="0" smtClean="0"/>
              <a:t>פרנואיד (לא סמך על אחיו והוריו)</a:t>
            </a:r>
          </a:p>
          <a:p>
            <a:r>
              <a:rPr lang="he-IL" sz="3200" dirty="0" smtClean="0"/>
              <a:t>מתכנון לביצוע (מלכוד רכב, טיל לאו, 3 ניסיונות נפל)</a:t>
            </a:r>
          </a:p>
          <a:p>
            <a:r>
              <a:rPr lang="he-IL" sz="3200" dirty="0" smtClean="0"/>
              <a:t>נשפט למאסר עולם + 6 שנים על פציעת המאבטח</a:t>
            </a:r>
          </a:p>
          <a:p>
            <a:r>
              <a:rPr lang="he-IL" sz="3200" dirty="0" smtClean="0"/>
              <a:t>לא הביע חרטה</a:t>
            </a:r>
          </a:p>
          <a:p>
            <a:r>
              <a:rPr lang="he-IL" sz="3200" dirty="0" smtClean="0"/>
              <a:t>התחתן עם לריסה טרימבובלר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4" y="284480"/>
            <a:ext cx="3738646" cy="20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560</Words>
  <Application>Microsoft Office PowerPoint</Application>
  <PresentationFormat>מסך רחב</PresentationFormat>
  <Paragraphs>106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ערכת נושא Office</vt:lpstr>
      <vt:lpstr>יצחק רבין ז"ל ופורטנייט</vt:lpstr>
      <vt:lpstr>רצח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Kobi</dc:creator>
  <cp:lastModifiedBy>USER</cp:lastModifiedBy>
  <cp:revision>73</cp:revision>
  <dcterms:created xsi:type="dcterms:W3CDTF">2018-10-14T19:59:04Z</dcterms:created>
  <dcterms:modified xsi:type="dcterms:W3CDTF">2023-03-24T10:13:33Z</dcterms:modified>
</cp:coreProperties>
</file>