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97" r:id="rId2"/>
    <p:sldId id="256" r:id="rId3"/>
    <p:sldId id="296" r:id="rId4"/>
    <p:sldId id="298" r:id="rId5"/>
    <p:sldId id="261" r:id="rId6"/>
    <p:sldId id="257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4" r:id="rId35"/>
    <p:sldId id="287" r:id="rId36"/>
    <p:sldId id="288" r:id="rId37"/>
    <p:sldId id="292" r:id="rId38"/>
    <p:sldId id="290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250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915E-50B2-48C8-9ABA-BAA7855F25B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829A8-16F9-4F6B-A8EF-260020D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78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DDA-B41B-4D1A-A665-637A4B6CB465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AC146-98F4-4EAF-B46F-501BCDED1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01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99D4-F44A-4306-9814-E25299854705}" type="datetime1">
              <a:rPr lang="en-US" smtClean="0"/>
              <a:t>6/14/2020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6488-60E1-4CCB-98ED-945A616D4AC1}" type="datetime1">
              <a:rPr lang="en-US" smtClean="0"/>
              <a:t>6/14/2020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149-8C33-40BC-8741-0BF40810C4EF}" type="datetime1">
              <a:rPr lang="en-US" smtClean="0"/>
              <a:t>6/14/2020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C5C7-17F7-45A3-931F-D1FABCEA9744}" type="datetime1">
              <a:rPr lang="en-US" smtClean="0"/>
              <a:t>6/14/2020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488A-6CB4-4EAD-9592-30F61F0952F4}" type="datetime1">
              <a:rPr lang="en-US" smtClean="0"/>
              <a:t>6/14/2020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6DAB-696B-45CD-A0AE-6DE8702892FF}" type="datetime1">
              <a:rPr lang="en-US" smtClean="0"/>
              <a:t>6/14/2020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7A91-6BF1-4125-ABE7-4B5684759032}" type="datetime1">
              <a:rPr lang="en-US" smtClean="0"/>
              <a:t>6/14/2020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A9B-B81C-433A-94B8-7531BD40CAD9}" type="datetime1">
              <a:rPr lang="en-US" smtClean="0"/>
              <a:t>6/14/2020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7B5C-FF4A-4869-9731-1BBF4632241A}" type="datetime1">
              <a:rPr lang="en-US" smtClean="0"/>
              <a:t>6/14/2020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5F61-E6B7-4444-AF63-A80C0D310B58}" type="datetime1">
              <a:rPr lang="en-US" smtClean="0"/>
              <a:t>6/14/2020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41C8-D6E7-4DFA-8E73-E9EE083AC0BE}" type="datetime1">
              <a:rPr lang="en-US" smtClean="0"/>
              <a:t>6/14/2020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CA67AC-C4EA-4C8A-A602-2226DE6E941B}" type="datetime1">
              <a:rPr lang="en-US" smtClean="0"/>
              <a:t>6/14/2020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7F8D03-4384-40E5-AE3B-A4965E7C8A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288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www.ranjithsliterature.com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s\Compounding\guruk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29124" cy="2571743"/>
          </a:xfrm>
          <a:prstGeom prst="rect">
            <a:avLst/>
          </a:prstGeom>
          <a:noFill/>
        </p:spPr>
      </p:pic>
      <p:pic>
        <p:nvPicPr>
          <p:cNvPr id="1027" name="Picture 3" descr="C:\Users\user\Desktop\Pictures\Compounding\IMG_0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"/>
            <a:ext cx="4714876" cy="25717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185736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Class                          Room</a:t>
            </a:r>
            <a:endParaRPr lang="en-IN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Stencil" pitchFamily="82" charset="0"/>
                <a:ea typeface="Times New Roman" pitchFamily="18" charset="0"/>
                <a:cs typeface="Times New Roman" pitchFamily="18" charset="0"/>
              </a:rPr>
              <a:t>Different Types of Compounding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 + Noun – Cupboard, Railway, Bookcase, Waterproof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Adjective + Noun – Black Bird, Hotbed,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Tablecloth, Colorblind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 + Adjective – Grass Green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Verb + Noun – Pickpocket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Pictures\Compounding\black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2643206" cy="1428760"/>
          </a:xfrm>
          <a:prstGeom prst="rect">
            <a:avLst/>
          </a:prstGeom>
          <a:noFill/>
        </p:spPr>
      </p:pic>
      <p:pic>
        <p:nvPicPr>
          <p:cNvPr id="1028" name="Picture 4" descr="http://www.furniturehomedesign.com/wp-content/uploads/2008/08/conestoga-cup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285860"/>
            <a:ext cx="2000232" cy="2000264"/>
          </a:xfrm>
          <a:prstGeom prst="rect">
            <a:avLst/>
          </a:prstGeom>
          <a:noFill/>
        </p:spPr>
      </p:pic>
      <p:pic>
        <p:nvPicPr>
          <p:cNvPr id="1030" name="Picture 6" descr="C:\Users\user\Desktop\Pictures\Compounding\green-gr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500330" cy="1047750"/>
          </a:xfrm>
          <a:prstGeom prst="rect">
            <a:avLst/>
          </a:prstGeom>
          <a:noFill/>
        </p:spPr>
      </p:pic>
      <p:pic>
        <p:nvPicPr>
          <p:cNvPr id="1031" name="Picture 7" descr="C:\Users\user\Desktop\Pictures\Compounding\pickpock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14818"/>
            <a:ext cx="3286148" cy="2357454"/>
          </a:xfrm>
          <a:prstGeom prst="rect">
            <a:avLst/>
          </a:prstGeom>
          <a:noFill/>
        </p:spPr>
      </p:pic>
      <p:pic>
        <p:nvPicPr>
          <p:cNvPr id="1032" name="Picture 8" descr="C:\Users\user\Desktop\Pictures\Compounding\round-table-cloth-RHCRTC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2214578" cy="142876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Verb + Adverb – Runaway, Makeup, Knockout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Adverb + Verb – Outlive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Meaning is derived from one of the components –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‘Flower garden’ and ‘Garden flower’</a:t>
            </a:r>
            <a:endParaRPr lang="en-IN" sz="2400" dirty="0" smtClean="0"/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Shakespeare’s contribution – ‘heaven-kissing hill’ (</a:t>
            </a:r>
            <a:r>
              <a:rPr lang="en-US" sz="2400" i="1" dirty="0" smtClean="0"/>
              <a:t>Hamlet</a:t>
            </a:r>
            <a:r>
              <a:rPr lang="en-US" sz="2400" dirty="0" smtClean="0"/>
              <a:t>) </a:t>
            </a:r>
          </a:p>
          <a:p>
            <a:endParaRPr lang="en-IN" sz="2400" dirty="0" smtClean="0"/>
          </a:p>
          <a:p>
            <a:r>
              <a:rPr lang="en-US" sz="2400" dirty="0" smtClean="0"/>
              <a:t>Spenser’s contribution – ‘silver-dropping tears’ (</a:t>
            </a:r>
            <a:r>
              <a:rPr lang="en-US" sz="2400" i="1" dirty="0" err="1" smtClean="0"/>
              <a:t>Ruines</a:t>
            </a:r>
            <a:r>
              <a:rPr lang="en-US" sz="2400" i="1" dirty="0" smtClean="0"/>
              <a:t> of Time</a:t>
            </a:r>
            <a:r>
              <a:rPr lang="en-US" sz="2400" dirty="0" smtClean="0"/>
              <a:t>)</a:t>
            </a:r>
            <a:endParaRPr lang="en-IN" sz="2400" dirty="0" smtClean="0"/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Pictures\Compounding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0"/>
            <a:ext cx="3000364" cy="2071678"/>
          </a:xfrm>
          <a:prstGeom prst="rect">
            <a:avLst/>
          </a:prstGeom>
          <a:noFill/>
        </p:spPr>
      </p:pic>
      <p:pic>
        <p:nvPicPr>
          <p:cNvPr id="22532" name="Picture 4" descr="http://fc04.deviantart.net/fs70/i/2010/126/f/a/Flower_garden_with_Daejeon_Zoo_by_haneuldal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4000496" cy="1928826"/>
          </a:xfrm>
          <a:prstGeom prst="rect">
            <a:avLst/>
          </a:prstGeom>
          <a:noFill/>
        </p:spPr>
      </p:pic>
      <p:pic>
        <p:nvPicPr>
          <p:cNvPr id="22535" name="Picture 7" descr="http://www.americanenglishdoctor.com/IMAGES/SHAKESPEARE/chan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1928794" cy="2000264"/>
          </a:xfrm>
          <a:prstGeom prst="rect">
            <a:avLst/>
          </a:prstGeom>
          <a:noFill/>
        </p:spPr>
      </p:pic>
      <p:pic>
        <p:nvPicPr>
          <p:cNvPr id="22537" name="Picture 9" descr="http://upload.wikimedia.org/wikipedia/commons/thumb/6/65/Edmund_Spenser_oil_painting.JPG/220px-Edmund_Spenser_oil_pain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143248"/>
            <a:ext cx="2095500" cy="200026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ree-power-point-templates.com/wp-content/uploads/2009/04/180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Affixation / Derivation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New words are formed by adding suffixes or prefixes to the root of the word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</a:rPr>
              <a:t> Started from the Anglo-Saxon times</a:t>
            </a: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Many suffixes are of French origin</a:t>
            </a: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 smtClean="0"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 smtClean="0"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 smtClean="0"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14393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3600" dirty="0" err="1" smtClean="0"/>
              <a:t>dom</a:t>
            </a:r>
            <a:r>
              <a:rPr lang="en-US" sz="3600" dirty="0" smtClean="0"/>
              <a:t> (freedom, kingdom)</a:t>
            </a:r>
          </a:p>
          <a:p>
            <a:pPr lvl="0">
              <a:buFontTx/>
              <a:buChar char="-"/>
            </a:pPr>
            <a:endParaRPr lang="en-US" sz="3600" dirty="0" smtClean="0"/>
          </a:p>
          <a:p>
            <a:pPr lvl="0"/>
            <a:endParaRPr lang="en-IN" sz="3600" dirty="0" smtClean="0"/>
          </a:p>
          <a:p>
            <a:pPr lvl="0">
              <a:buFontTx/>
              <a:buChar char="-"/>
            </a:pPr>
            <a:r>
              <a:rPr lang="en-US" sz="3600" dirty="0" smtClean="0"/>
              <a:t>ship (worship, friendship)</a:t>
            </a:r>
            <a:endParaRPr lang="en-IN" sz="3600" dirty="0" smtClean="0"/>
          </a:p>
          <a:p>
            <a:pPr lvl="0">
              <a:buFontTx/>
              <a:buChar char="-"/>
            </a:pPr>
            <a:endParaRPr lang="en-US" sz="3600" dirty="0" smtClean="0"/>
          </a:p>
          <a:p>
            <a:pPr lvl="0">
              <a:buFontTx/>
              <a:buChar char="-"/>
            </a:pPr>
            <a:r>
              <a:rPr lang="en-US" sz="3600" dirty="0" smtClean="0"/>
              <a:t>less (careless, useless)</a:t>
            </a:r>
          </a:p>
          <a:p>
            <a:pPr lvl="0"/>
            <a:r>
              <a:rPr lang="en-IN" sz="3600" dirty="0" smtClean="0"/>
              <a:t>- </a:t>
            </a:r>
            <a:r>
              <a:rPr lang="en-US" sz="3600" dirty="0" err="1" smtClean="0"/>
              <a:t>ness</a:t>
            </a:r>
            <a:r>
              <a:rPr lang="en-US" sz="3600" dirty="0" smtClean="0"/>
              <a:t> (loneliness, kindness)</a:t>
            </a:r>
          </a:p>
          <a:p>
            <a:pPr lvl="0"/>
            <a:endParaRPr lang="en-IN" sz="3600" dirty="0" smtClean="0"/>
          </a:p>
          <a:p>
            <a:pPr lvl="0"/>
            <a:r>
              <a:rPr lang="en-US" sz="3600" dirty="0" smtClean="0"/>
              <a:t>- ism (socialism, Marxism, Fascism)  </a:t>
            </a:r>
            <a:endParaRPr lang="en-IN" sz="3600" dirty="0" smtClean="0"/>
          </a:p>
          <a:p>
            <a:pPr lvl="0">
              <a:buFontTx/>
              <a:buChar char="-"/>
            </a:pPr>
            <a:r>
              <a:rPr lang="en-US" sz="3600" dirty="0" err="1" smtClean="0"/>
              <a:t>ment</a:t>
            </a:r>
            <a:r>
              <a:rPr lang="en-US" sz="3600" dirty="0" smtClean="0"/>
              <a:t> (government, movement)</a:t>
            </a:r>
          </a:p>
          <a:p>
            <a:pPr lvl="0">
              <a:buFontTx/>
              <a:buChar char="-"/>
            </a:pPr>
            <a:endParaRPr lang="en-IN" sz="3600" dirty="0" smtClean="0"/>
          </a:p>
          <a:p>
            <a:pPr lvl="0"/>
            <a:r>
              <a:rPr lang="en-US" sz="2800" dirty="0" smtClean="0"/>
              <a:t> </a:t>
            </a:r>
            <a:endParaRPr lang="en-IN" sz="2800" dirty="0" smtClean="0"/>
          </a:p>
        </p:txBody>
      </p:sp>
      <p:pic>
        <p:nvPicPr>
          <p:cNvPr id="24579" name="Picture 3" descr="C:\Users\user\Desktop\Pictures\Derivation\Picture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214678" cy="3214686"/>
          </a:xfrm>
          <a:prstGeom prst="rect">
            <a:avLst/>
          </a:prstGeom>
          <a:noFill/>
        </p:spPr>
      </p:pic>
      <p:pic>
        <p:nvPicPr>
          <p:cNvPr id="24581" name="Picture 5" descr="C:\Users\user\Desktop\Pictures\Derivation\Time-freedom-2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5929322" cy="107157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738663"/>
            <a:ext cx="9144000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Prefixes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 - , post - , extra - 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super - , inter –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Men always seek for comfort and ease in     every sphere of life and the same happens in </a:t>
            </a:r>
            <a:r>
              <a:rPr lang="en-US" sz="3600" dirty="0" smtClean="0">
                <a:solidFill>
                  <a:srgbClr val="FF0000"/>
                </a:solidFill>
              </a:rPr>
              <a:t>communication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also</a:t>
            </a:r>
          </a:p>
          <a:p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Long words and phrases are reduced to promote quick utterances</a:t>
            </a:r>
            <a:endParaRPr lang="en-IN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en-IN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Shortening / Clipping / Abbreviations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Pictures\Clipping\383300_3015419582920_88347104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264318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Photograph to ‘Photo’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C:\Users\user\Desktop\Pictures\Clipping\l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786182" cy="3044825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53578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Laboratory to ‘Lab’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C:\Users\user\Desktop\Pictures\Clipping\8INTERMIDATE EXAMINATION DETE STUDENT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929190" cy="3071810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Examination to ‘Exam’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215444"/>
            <a:ext cx="9144000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Acronymy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/ From Initials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 use of initials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 and Frequent phrase is represented by the initial letters of each word in the phrase           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United Nations</a:t>
            </a:r>
          </a:p>
          <a:p>
            <a:r>
              <a:rPr lang="en-US" sz="2800" dirty="0" smtClean="0"/>
              <a:t>						  International      							  Children’s</a:t>
            </a:r>
          </a:p>
          <a:p>
            <a:r>
              <a:rPr lang="en-US" sz="2800" dirty="0" smtClean="0"/>
              <a:t>						  Emergency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	  Fund</a:t>
            </a:r>
            <a:endParaRPr lang="en-IN" sz="2800" dirty="0" smtClean="0"/>
          </a:p>
          <a:p>
            <a:r>
              <a:rPr lang="en-US" sz="2800" dirty="0" smtClean="0"/>
              <a:t> </a:t>
            </a:r>
            <a:endParaRPr lang="en-IN" sz="280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Pictures\Acronymy\UNICEF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290"/>
            <a:ext cx="5500693" cy="321471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Pictures\Acronymy\Pipeline+Under+the+Ocean+000000298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2786058"/>
          </a:xfrm>
          <a:prstGeom prst="rect">
            <a:avLst/>
          </a:prstGeom>
          <a:noFill/>
        </p:spPr>
      </p:pic>
      <p:pic>
        <p:nvPicPr>
          <p:cNvPr id="29699" name="Picture 3" descr="C:\Users\user\Desktop\Pictures\Acronymy\UGC-NET-J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"/>
            <a:ext cx="6072198" cy="2786058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877164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Other Examples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MP, MLA, BA, MA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ncrypted-tbn3.gstatic.com/images?q=tbn:ANd9GcRsBRDdMtwlHZTfebk7Hhb9Qysqhtnb_KdEt64MXZrL4J4VXX9K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https://encrypted-tbn3.gstatic.com/images?q=tbn:ANd9GcRsBRDdMtwlHZTfebk7Hhb9Qysqhtnb_KdEt64MXZrL4J4VXX9K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 descr="C:\Users\user\Desktop\Pictures\ABC%20d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851561" cy="2348879"/>
          </a:xfrm>
          <a:prstGeom prst="rect">
            <a:avLst/>
          </a:prstGeom>
          <a:noFill/>
        </p:spPr>
      </p:pic>
      <p:pic>
        <p:nvPicPr>
          <p:cNvPr id="1030" name="Picture 6" descr="C:\Users\user\Desktop\Pictures\uppercase-lowerc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561" y="0"/>
            <a:ext cx="4292439" cy="23488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348881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Word Formation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Or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Growth of vocabulary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4581129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/>
              <a:t>Dr</a:t>
            </a:r>
            <a:r>
              <a:rPr lang="en-US" sz="2800" b="1" dirty="0" smtClean="0"/>
              <a:t> </a:t>
            </a:r>
            <a:r>
              <a:rPr lang="en-US" sz="2800" b="1" dirty="0" err="1"/>
              <a:t>Ranjith</a:t>
            </a:r>
            <a:r>
              <a:rPr lang="en-US" sz="2800" b="1" dirty="0"/>
              <a:t> Krishnan K R</a:t>
            </a:r>
          </a:p>
          <a:p>
            <a:r>
              <a:rPr lang="en-US" sz="2800" b="1" dirty="0"/>
              <a:t>Assistant Professor</a:t>
            </a:r>
          </a:p>
          <a:p>
            <a:r>
              <a:rPr lang="en-US" sz="2800" b="1" dirty="0"/>
              <a:t>Department of English</a:t>
            </a:r>
          </a:p>
          <a:p>
            <a:r>
              <a:rPr lang="en-US" sz="2800" b="1" dirty="0"/>
              <a:t>NSS College, </a:t>
            </a:r>
            <a:r>
              <a:rPr lang="en-US" sz="2800" b="1" dirty="0" err="1"/>
              <a:t>Pandalam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Old Words put into New Use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Words with certain meaning undergo a change as time moves on evolving new meanings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‘ Pedant’ – meant ‘a school master’ (at the time of Shakespeare) but now it means ‘a person who shows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his learning’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‘Literary’ meant ‘something related to alphabet’ (at the time of Dr. Johnson) but now it means ‘anything related to literature’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2437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‘Board’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user\Desktop\Pictures\Old Words in New Use\220px-Blank_white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2794000" cy="1428736"/>
          </a:xfrm>
          <a:prstGeom prst="rect">
            <a:avLst/>
          </a:prstGeom>
          <a:noFill/>
        </p:spPr>
      </p:pic>
      <p:pic>
        <p:nvPicPr>
          <p:cNvPr id="31747" name="Picture 3" descr="C:\Users\user\Desktop\Pictures\Old Words in New Use\11954319101307220149molumen_cardboard_box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2714645" cy="1714488"/>
          </a:xfrm>
          <a:prstGeom prst="rect">
            <a:avLst/>
          </a:prstGeom>
          <a:noFill/>
        </p:spPr>
      </p:pic>
      <p:pic>
        <p:nvPicPr>
          <p:cNvPr id="31748" name="Picture 4" descr="C:\Users\user\Desktop\Pictures\Old Words in New Use\CD_METAL_BOX_FOR_600C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4143372" cy="1928826"/>
          </a:xfrm>
          <a:prstGeom prst="rect">
            <a:avLst/>
          </a:prstGeom>
          <a:noFill/>
        </p:spPr>
      </p:pic>
      <p:pic>
        <p:nvPicPr>
          <p:cNvPr id="31749" name="Picture 5" descr="C:\Users\user\Desktop\Pictures\Old Words in New Use\Indian-Wood-Box-IS-VE-NA285-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86298"/>
            <a:ext cx="2571768" cy="2071702"/>
          </a:xfrm>
          <a:prstGeom prst="rect">
            <a:avLst/>
          </a:prstGeom>
          <a:noFill/>
        </p:spPr>
      </p:pic>
      <p:pic>
        <p:nvPicPr>
          <p:cNvPr id="31750" name="Picture 6" descr="C:\Users\user\Desktop\Pictures\Old Words in New Use\Pencil-Box-HC-PL-001-B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929174"/>
            <a:ext cx="4286250" cy="1928826"/>
          </a:xfrm>
          <a:prstGeom prst="rect">
            <a:avLst/>
          </a:prstGeom>
          <a:noFill/>
        </p:spPr>
      </p:pic>
      <p:pic>
        <p:nvPicPr>
          <p:cNvPr id="31751" name="Picture 7" descr="C:\Users\user\Desktop\Pictures\Old Words in New Use\stock-photo-pencil-crayons-with-chalkboard-background-85839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0"/>
            <a:ext cx="2857520" cy="1500174"/>
          </a:xfrm>
          <a:prstGeom prst="rect">
            <a:avLst/>
          </a:prstGeom>
          <a:noFill/>
        </p:spPr>
      </p:pic>
      <p:pic>
        <p:nvPicPr>
          <p:cNvPr id="31752" name="Picture 8" descr="C:\Users\user\Desktop\Pictures\Old Words in New Use\tamil-movies-box-office-colle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72116"/>
            <a:ext cx="2643174" cy="12858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28861" y="1928802"/>
            <a:ext cx="24125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 smtClean="0"/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‘Box’</a:t>
            </a:r>
          </a:p>
          <a:p>
            <a:pPr algn="ctr"/>
            <a:endParaRPr lang="en-US" sz="5400" dirty="0" smtClean="0"/>
          </a:p>
          <a:p>
            <a:pPr algn="ctr"/>
            <a:endParaRPr lang="en-IN" sz="5400" dirty="0"/>
          </a:p>
        </p:txBody>
      </p:sp>
      <p:pic>
        <p:nvPicPr>
          <p:cNvPr id="1026" name="Picture 2" descr="C:\Users\user\Desktop\Pictures\Old Words in New Use\goanonvegmeal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1500174"/>
            <a:ext cx="4286248" cy="2143140"/>
          </a:xfrm>
          <a:prstGeom prst="rect">
            <a:avLst/>
          </a:prstGeom>
          <a:noFill/>
        </p:spPr>
      </p:pic>
      <p:pic>
        <p:nvPicPr>
          <p:cNvPr id="1028" name="Picture 4" descr="http://www.thesingaporejobblog.com/wp-content/board-meeting-on-10-11-2009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1357298"/>
            <a:ext cx="4857752" cy="171451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hildrenstorytales.com/wp-content/uploads/2011/09/Toothbrush-and-toothpas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643438" cy="2752725"/>
          </a:xfrm>
          <a:prstGeom prst="rect">
            <a:avLst/>
          </a:prstGeom>
          <a:noFill/>
        </p:spPr>
      </p:pic>
      <p:pic>
        <p:nvPicPr>
          <p:cNvPr id="32771" name="Picture 3" descr="C:\Users\user\Desktop\Pictures\Old Words in New Use\child-brushing-te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0"/>
            <a:ext cx="4429124" cy="3000372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34289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Brush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892971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brush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C:\Users\user\Desktop\Pictures\Old Words in New Use\cigarett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90975"/>
            <a:ext cx="3829050" cy="2867025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842965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Smoking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				 “Let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us have a smoke”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Autonomasia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From Names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Origin of words related to certain names and titles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600" dirty="0" smtClean="0">
              <a:solidFill>
                <a:srgbClr val="FF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‘maudlin’ – means ‘self-pityingly or tearfully sentimental’</a:t>
            </a:r>
            <a:r>
              <a:rPr lang="en-IN" sz="3600" b="1" dirty="0" smtClean="0"/>
              <a:t>                   Mary Magdalene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IN" sz="3600" dirty="0" smtClean="0"/>
              <a:t>female disciple of                        Jesus                               </a:t>
            </a:r>
            <a:r>
              <a:rPr lang="en-IN" sz="3600" dirty="0" err="1" smtClean="0"/>
              <a:t>Jesus</a:t>
            </a:r>
            <a:r>
              <a:rPr lang="en-IN" sz="3600" dirty="0" smtClean="0"/>
              <a:t>)</a:t>
            </a:r>
            <a:endParaRPr lang="en-US" sz="3600" dirty="0" smtClean="0">
              <a:solidFill>
                <a:srgbClr val="FF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user\Desktop\Pictures\Autonomasia\portrait_lady_magdalen_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286250" cy="328612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857488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Pictures\Autonomasia\3192649306_5bcd4b5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06900" cy="3286124"/>
          </a:xfrm>
          <a:prstGeom prst="rect">
            <a:avLst/>
          </a:prstGeom>
          <a:noFill/>
        </p:spPr>
      </p:pic>
      <p:pic>
        <p:nvPicPr>
          <p:cNvPr id="34822" name="Picture 6" descr="C:\Users\user\Desktop\Pictures\Autonomasia\provideseasyrecipes-chicken-sandw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78570"/>
            <a:ext cx="5072066" cy="3579429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Earl of Sandwich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 devoted 				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gambler who was lost in the     				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game of cards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Pictures\Autonomasia\boyco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82948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614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Captain Boycott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 English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Irish Estates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Tenants organized a strike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26188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Thomas More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his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Utopia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Utopian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–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thing which is tough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 implemented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Another example: Romeo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tencil" pitchFamily="82" charset="0"/>
                <a:ea typeface="Times New Roman" pitchFamily="18" charset="0"/>
                <a:cs typeface="Simplified Arabic" pitchFamily="2" charset="-78"/>
              </a:rPr>
              <a:t>Syncopation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Elision of Vowels or Consonants in rapid speech resulting in the formation of new terms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3233" y="2357430"/>
            <a:ext cx="448354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Perambulator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Prambulator</a:t>
            </a:r>
            <a:endParaRPr lang="en-US" sz="4400" dirty="0" smtClean="0">
              <a:solidFill>
                <a:srgbClr val="00B050"/>
              </a:solidFill>
            </a:endParaRPr>
          </a:p>
          <a:p>
            <a:pPr algn="ctr"/>
            <a:endParaRPr lang="en-US" sz="4400" dirty="0" smtClean="0">
              <a:solidFill>
                <a:srgbClr val="00B050"/>
              </a:solidFill>
            </a:endParaRPr>
          </a:p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Pram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Down Arrow 5"/>
          <p:cNvSpPr/>
          <p:nvPr/>
        </p:nvSpPr>
        <p:spPr>
          <a:xfrm>
            <a:off x="5802689" y="313529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802689" y="442913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2" descr="C:\Users\hp\Desktop\P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718"/>
            <a:ext cx="3803233" cy="26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ree-power-point-templates.com/wp-content/uploads/2008/10/013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dalus" pitchFamily="2" charset="-78"/>
                <a:ea typeface="Times New Roman" pitchFamily="18" charset="0"/>
                <a:cs typeface="Andalus" pitchFamily="2" charset="-78"/>
              </a:rPr>
              <a:t>Telescoping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Extension of Compounding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Two or more words are combined to form a new word but with the elision of a few sounds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4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4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ndalus" pitchFamily="2" charset="-78"/>
                <a:ea typeface="Times New Roman" pitchFamily="18" charset="0"/>
                <a:cs typeface="Andalus" pitchFamily="2" charset="-78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528" y="3643418"/>
            <a:ext cx="882047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“to do on” becomes “to don”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“to do off becomes “to doff”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owerpointslides123.com/images/powerpoint-slide-de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76998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Metanalysis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Extended form of ‘Telescoping’/reanalysis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Happens due to careless pronunciation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Consonant of one word gets attached to the vowel at the beginning of the next word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‘a nickname was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evolved from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‘an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ickname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‘an apron’ from ‘a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napron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‘an umpire’ from ‘a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numpire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8917" name="Picture 5" descr="C:\Users\user\Desktop\Pictures\Metanalysis\ShopkeeperApr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4900602"/>
            <a:ext cx="2195736" cy="89622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xplosionhub.com/wp-content/uploads/2012/04/free-powerpoint-templates-and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doni MT" pitchFamily="18" charset="0"/>
                <a:ea typeface="Times New Roman" pitchFamily="18" charset="0"/>
                <a:cs typeface="Times New Roman" pitchFamily="18" charset="0"/>
              </a:rPr>
              <a:t>Portmanteau Words / Blending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word created as a result of blending the meaning (or terms) of two different words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part of one word is attached to the part of another word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new word carries the meaning of both the words</a:t>
            </a: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3600" dirty="0" smtClean="0"/>
              <a:t>                                  </a:t>
            </a:r>
            <a:r>
              <a:rPr lang="en-IN" sz="4000" dirty="0" smtClean="0"/>
              <a:t>Smoke + Fog = </a:t>
            </a:r>
            <a:r>
              <a:rPr lang="en-IN" sz="4000" dirty="0" smtClean="0">
                <a:solidFill>
                  <a:srgbClr val="FF0000"/>
                </a:solidFill>
              </a:rPr>
              <a:t>Smog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" pitchFamily="18" charset="0"/>
              <a:cs typeface="Arial" pitchFamily="34" charset="0"/>
            </a:endParaRPr>
          </a:p>
        </p:txBody>
      </p:sp>
      <p:pic>
        <p:nvPicPr>
          <p:cNvPr id="39940" name="Picture 4" descr="C:\Users\user\Desktop\Pictures\Portmanteau Blending\smo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857620" cy="2571744"/>
          </a:xfrm>
          <a:prstGeom prst="rect">
            <a:avLst/>
          </a:prstGeom>
          <a:noFill/>
        </p:spPr>
      </p:pic>
      <p:pic>
        <p:nvPicPr>
          <p:cNvPr id="39941" name="Picture 5" descr="C:\Users\user\Desktop\Pictures\Portmanteau Blending\220px-Zeichen_270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0" y="4941168"/>
            <a:ext cx="2095500" cy="191683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004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i="1" dirty="0" smtClean="0"/>
              <a:t>Language</a:t>
            </a:r>
          </a:p>
          <a:p>
            <a:r>
              <a:rPr lang="en-IN" sz="3200" dirty="0" smtClean="0">
                <a:solidFill>
                  <a:srgbClr val="FF0066"/>
                </a:solidFill>
              </a:rPr>
              <a:t>It can be defined as the method of human communication, either spoken or written, consisting of the use of words in a structured and conventional way. </a:t>
            </a:r>
          </a:p>
          <a:p>
            <a:endParaRPr lang="en-IN" sz="3200" dirty="0" smtClean="0">
              <a:solidFill>
                <a:srgbClr val="FF0066"/>
              </a:solidFill>
            </a:endParaRPr>
          </a:p>
          <a:p>
            <a:r>
              <a:rPr lang="en-US" sz="3200" dirty="0" smtClean="0">
                <a:solidFill>
                  <a:srgbClr val="FF0066"/>
                </a:solidFill>
              </a:rPr>
              <a:t>A </a:t>
            </a:r>
            <a:r>
              <a:rPr lang="en-US" sz="3200" dirty="0">
                <a:solidFill>
                  <a:srgbClr val="FF0066"/>
                </a:solidFill>
              </a:rPr>
              <a:t>language is a structured system of communication. </a:t>
            </a:r>
            <a:endParaRPr lang="en-US" sz="3200" dirty="0" smtClean="0">
              <a:solidFill>
                <a:srgbClr val="FF0066"/>
              </a:solidFill>
            </a:endParaRPr>
          </a:p>
          <a:p>
            <a:endParaRPr lang="en-US" sz="3200" dirty="0">
              <a:solidFill>
                <a:srgbClr val="FF0066"/>
              </a:solidFill>
            </a:endParaRPr>
          </a:p>
          <a:p>
            <a:r>
              <a:rPr lang="en-US" sz="3200" dirty="0" smtClean="0">
                <a:solidFill>
                  <a:srgbClr val="FF0066"/>
                </a:solidFill>
              </a:rPr>
              <a:t>The </a:t>
            </a:r>
            <a:r>
              <a:rPr lang="en-US" sz="3200" dirty="0">
                <a:solidFill>
                  <a:srgbClr val="FF0066"/>
                </a:solidFill>
              </a:rPr>
              <a:t>scientific study of language is called </a:t>
            </a:r>
            <a:r>
              <a:rPr lang="en-US" sz="3200" b="1" dirty="0" smtClean="0">
                <a:solidFill>
                  <a:srgbClr val="FF0066"/>
                </a:solidFill>
              </a:rPr>
              <a:t>Linguistics</a:t>
            </a:r>
            <a:r>
              <a:rPr lang="en-US" sz="3200" dirty="0">
                <a:solidFill>
                  <a:srgbClr val="FF0066"/>
                </a:solidFill>
              </a:rPr>
              <a:t>.</a:t>
            </a:r>
            <a:endParaRPr lang="en-IN" sz="3200" dirty="0" smtClean="0">
              <a:solidFill>
                <a:srgbClr val="FF0066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IN" sz="3200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456246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Melos + Drama =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Melodrama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C:\Users\user\Desktop\Pictures\Portmanteau Blending\blueSwallowMo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5148064" cy="3286124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92332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Motor + Hotel =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Motel  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7" name="Picture 7" descr="C:\Users\user\Desktop\Pictures\Portmanteau Blending\WaitingForGod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035" y="-196512"/>
            <a:ext cx="3045965" cy="328612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8034" y="3244334"/>
            <a:ext cx="3045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Tragedy + Comedy</a:t>
            </a:r>
          </a:p>
          <a:p>
            <a:endParaRPr lang="en-US" sz="2800" b="1" dirty="0"/>
          </a:p>
          <a:p>
            <a:r>
              <a:rPr lang="en-US" sz="2800" b="1" dirty="0" smtClean="0"/>
              <a:t> 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Tragicomedy</a:t>
            </a:r>
            <a:endParaRPr lang="en-US" sz="2800" b="1" dirty="0"/>
          </a:p>
        </p:txBody>
      </p:sp>
      <p:sp>
        <p:nvSpPr>
          <p:cNvPr id="3" name="Down Arrow 2"/>
          <p:cNvSpPr/>
          <p:nvPr/>
        </p:nvSpPr>
        <p:spPr>
          <a:xfrm>
            <a:off x="7308304" y="3717032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Back Formation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English words with false appearances – words ending with well-known suffixes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New Words are formed by removing the supposed suffixes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Greedy – ‘y’ </a:t>
            </a:r>
            <a:r>
              <a:rPr lang="en-US" sz="36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= ‘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Greed</a:t>
            </a:r>
            <a:r>
              <a:rPr lang="en-US" sz="36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Gloomy – ‘y’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= ‘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Gloom’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41986" name="Picture 2" descr="C:\Users\user\Desktop\Pictures\Back Formation\senl02i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2016794" cy="1714512"/>
          </a:xfrm>
          <a:prstGeom prst="rect">
            <a:avLst/>
          </a:prstGeom>
          <a:noFill/>
        </p:spPr>
      </p:pic>
      <p:pic>
        <p:nvPicPr>
          <p:cNvPr id="41988" name="Picture 4" descr="C:\Users\user\Desktop\Pictures\Back Formation\Gloomy-we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857761"/>
            <a:ext cx="4500562" cy="200024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ic.flickr.com/231/516948436_8c3792ea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Ultra Bold Condensed" pitchFamily="34" charset="0"/>
                <a:ea typeface="Times New Roman" pitchFamily="18" charset="0"/>
                <a:cs typeface="Times New Roman" pitchFamily="18" charset="0"/>
              </a:rPr>
              <a:t>Deliberate Coinages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New words were created with the growth of civilization and its needs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New words replace the older ones</a:t>
            </a:r>
            <a:endParaRPr lang="en-US" sz="7200" dirty="0" smtClean="0">
              <a:latin typeface="Gill Sans Ultra Bold 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‘Flying Machine’ became ‘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Aeroplane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</a:p>
        </p:txBody>
      </p:sp>
      <p:pic>
        <p:nvPicPr>
          <p:cNvPr id="43012" name="Picture 4" descr="C:\Users\user\Desktop\Pictures\Deliberate Coinage\aeropla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57562"/>
            <a:ext cx="3428992" cy="185738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71802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3014" name="Picture 6" descr="C:\Users\user\Desktop\Pictures\Deliberate Coinage\DSC00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357562"/>
            <a:ext cx="5072066" cy="185738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286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Imitation / Onomatopoeia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Oldest method of word formation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Existed in all languages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word that imitates or suggests the source of the sound that it describes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croak, flash,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click, roar, cuckoo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://www.familyfuncartoons.com/images/free-kids-coloring-pages-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2586178" cy="1714488"/>
          </a:xfrm>
          <a:prstGeom prst="rect">
            <a:avLst/>
          </a:prstGeom>
          <a:noFill/>
        </p:spPr>
      </p:pic>
      <p:pic>
        <p:nvPicPr>
          <p:cNvPr id="7172" name="Picture 4" descr="C:\Users\user\Desktop\Pictures\Clipping\man-taking-photo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143512"/>
            <a:ext cx="2347249" cy="1714488"/>
          </a:xfrm>
          <a:prstGeom prst="rect">
            <a:avLst/>
          </a:prstGeom>
          <a:noFill/>
        </p:spPr>
      </p:pic>
      <p:sp>
        <p:nvSpPr>
          <p:cNvPr id="7174" name="AutoShape 6" descr="https://lh6.googleusercontent.com/-iGRbH0MrEJU/TXWjLLPIjII/AAAAAAAAASI/E5tvZdJyQFs/lion.jpg"/>
          <p:cNvSpPr>
            <a:spLocks noChangeAspect="1" noChangeArrowheads="1"/>
          </p:cNvSpPr>
          <p:nvPr/>
        </p:nvSpPr>
        <p:spPr bwMode="auto">
          <a:xfrm>
            <a:off x="155575" y="-1355725"/>
            <a:ext cx="2867025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6" name="AutoShape 8" descr="https://lh6.googleusercontent.com/-iGRbH0MrEJU/TXWjLLPIjII/AAAAAAAAASI/E5tvZdJyQFs/lion.jpg"/>
          <p:cNvSpPr>
            <a:spLocks noChangeAspect="1" noChangeArrowheads="1"/>
          </p:cNvSpPr>
          <p:nvPr/>
        </p:nvSpPr>
        <p:spPr bwMode="auto">
          <a:xfrm>
            <a:off x="155575" y="-1355725"/>
            <a:ext cx="2867025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8" name="AutoShape 10" descr="https://lh6.googleusercontent.com/-iGRbH0MrEJU/TXWjLLPIjII/AAAAAAAAASI/E5tvZdJyQFs/lion.jpg"/>
          <p:cNvSpPr>
            <a:spLocks noChangeAspect="1" noChangeArrowheads="1"/>
          </p:cNvSpPr>
          <p:nvPr/>
        </p:nvSpPr>
        <p:spPr bwMode="auto">
          <a:xfrm>
            <a:off x="155575" y="-1355725"/>
            <a:ext cx="2867025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9" name="Picture 11" descr="C:\Users\user\Desktop\l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143512"/>
            <a:ext cx="2502870" cy="1714488"/>
          </a:xfrm>
          <a:prstGeom prst="rect">
            <a:avLst/>
          </a:prstGeom>
          <a:noFill/>
        </p:spPr>
      </p:pic>
      <p:pic>
        <p:nvPicPr>
          <p:cNvPr id="7181" name="Picture 13" descr="http://1.bp.blogspot.com/_bDE5l4OnSnc/TCsyjXeqOFI/AAAAAAAADf4/F7DTUTjZT5g/s1600/cuckoo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143512"/>
            <a:ext cx="1785918" cy="171448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Combination of vowels are also suggestive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– suggesting hurry, quickness 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flash, flicker, flame, flight, flow, flew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– suggesting stability, stoppage 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still, stop, stay, stationary, station, stone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– suggesting the movement of the mouth and passage of air (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blow, blew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286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False</a:t>
            </a:r>
            <a:r>
              <a:rPr kumimoji="0" lang="en-US" sz="6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 Etymology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algun Gothic" pitchFamily="34" charset="-127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words formed through mistaken notions regarding their etymology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Anglo-Saxon ‘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Igland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became ‘Island’ after 1546 (not from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French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"picnic" - not an abbreviation of "pick a nigger", (French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piquenique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"buck" to mean "dollar" - not from referring to African slaves as "bucks" (male deer) when trading.  "Buck" was originally short for "buckskin”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"Woman" - not from "woven from man". It came from the old English 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wiffmann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286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Malgun Gothic" pitchFamily="34" charset="-127"/>
                <a:cs typeface="Times New Roman" pitchFamily="18" charset="0"/>
              </a:rPr>
              <a:t>Slang Terms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Term was first used in 1756</a:t>
            </a:r>
            <a:endParaRPr lang="en-US" sz="32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 of informal words and expressions that are not considered standard in the speaker's language (believed to be used by thieves, smugglers and the underworld)</a:t>
            </a:r>
            <a:endParaRPr lang="en-US" sz="32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Never gained social acceptance until the 18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century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‘chap’ (dealer in stolen goods)        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kidnabbing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‘pinch’ (to steal)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‘shabby’ (poor clothes)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Different Processes of Word Formation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Compounding / Composition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Affixation / Derivation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Shortening / Clipping / Abbreviations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Acronymy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From Initials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Old Words put into New Use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Autonomasia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From Names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Syncopation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Telescoping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Metanalysis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Portmanteau Words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Back Formation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Deliberate Coinages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Imitation / Onomatopoeia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False Etymology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Slang Terms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Pictures\facebook_like_button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223000" cy="27686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Hope you have understood!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 smtClean="0"/>
          </a:p>
          <a:p>
            <a:pPr algn="ctr"/>
            <a:r>
              <a:rPr lang="en-US" sz="8800" b="1" dirty="0" smtClean="0">
                <a:solidFill>
                  <a:srgbClr val="FF0066"/>
                </a:solidFill>
                <a:latin typeface="Edwardian Script ITC" pitchFamily="66" charset="0"/>
              </a:rPr>
              <a:t>Thank You</a:t>
            </a:r>
          </a:p>
          <a:p>
            <a:pPr algn="ctr"/>
            <a:endParaRPr lang="en-US" sz="8800" b="1" dirty="0">
              <a:solidFill>
                <a:srgbClr val="FF0066"/>
              </a:solidFill>
              <a:latin typeface="Edwardian Script ITC" pitchFamily="66" charset="0"/>
            </a:endParaRPr>
          </a:p>
          <a:p>
            <a:pPr algn="ctr"/>
            <a:r>
              <a:rPr lang="en-US" sz="4000" b="1" dirty="0" smtClean="0">
                <a:latin typeface="+mj-lt"/>
              </a:rPr>
              <a:t>www.ranjithsliterature.com</a:t>
            </a:r>
            <a:endParaRPr lang="en-US" sz="4000" b="1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004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7200" b="1" i="1" dirty="0"/>
              <a:t>Word</a:t>
            </a:r>
          </a:p>
          <a:p>
            <a:r>
              <a:rPr lang="en-IN" sz="4800" dirty="0">
                <a:solidFill>
                  <a:srgbClr val="FF0000"/>
                </a:solidFill>
              </a:rPr>
              <a:t>A single distinct meaningful element of speech or writing, used with others (or sometimes alone) to form a sentence or convey an </a:t>
            </a:r>
            <a:r>
              <a:rPr lang="en-IN" sz="4800" dirty="0" smtClean="0">
                <a:solidFill>
                  <a:srgbClr val="FF0000"/>
                </a:solidFill>
              </a:rPr>
              <a:t>idea.</a:t>
            </a:r>
            <a:endParaRPr lang="en-IN" sz="4800" b="1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IN" sz="3200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251520" y="142852"/>
            <a:ext cx="8640960" cy="20002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TWO</a:t>
            </a:r>
          </a:p>
          <a:p>
            <a:pPr algn="ctr"/>
            <a:r>
              <a:rPr lang="en-US" sz="4000" dirty="0" smtClean="0"/>
              <a:t> Ways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504" y="2984441"/>
            <a:ext cx="8928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ways for the increase of Vocabulary</a:t>
            </a: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Borrowing Words from Foreign Languages</a:t>
            </a: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Formation of New Words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Pictures\joh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286379" cy="3571876"/>
          </a:xfrm>
          <a:prstGeom prst="rect">
            <a:avLst/>
          </a:prstGeom>
          <a:noFill/>
        </p:spPr>
      </p:pic>
      <p:pic>
        <p:nvPicPr>
          <p:cNvPr id="40963" name="Picture 3" descr="C:\Users\user\Desktop\Pictures\dictionary_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571501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688851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Dr. Samuel Johnson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(1709 – 1784)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Poet, Essayist, Literary Critic,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Biographer, Editor and a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Lexicographer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Dictionary published in 1755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40,000 Words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Pictures\Oxford-Dictionary-of-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0313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8053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Oxford English Dictionary (OED)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Published by the Oxford University Press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Numerous additions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Different Processes of Word Formation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Compounding / Composition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Affixation / Derivation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Shortening / Clipping / Abbreviations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Acronymy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From Initials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Old Words put into New Use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Autonomasia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/ From Names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Syncopation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Telescoping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Metanalysis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Portmanteau Words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Back Formation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Deliberate Coinages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Imitation / Onomatopoeia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False Etymology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Slang Terms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980856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Compounding / Composition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Two or more words are combined to produce a new word (meaning)</a:t>
            </a:r>
          </a:p>
          <a:p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The Compound word expresses its meaning from that of any of its components</a:t>
            </a:r>
          </a:p>
          <a:p>
            <a:pPr>
              <a:buFont typeface="Courier New" pitchFamily="49" charset="0"/>
              <a:buChar char="o"/>
            </a:pPr>
            <a:endParaRPr lang="en-IN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 </a:t>
            </a:r>
            <a:endParaRPr lang="en-IN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 </a:t>
            </a:r>
            <a:endParaRPr lang="en-IN" sz="2000" dirty="0" smtClean="0">
              <a:solidFill>
                <a:srgbClr val="FF0000"/>
              </a:solidFill>
              <a:latin typeface="+mj-lt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2.bp.blogspot.com/-Hq5KknKuclk/TiSQX7u7iaI/AAAAAAAACy4/-F0hOJ31us0/s1600/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1571603" cy="19288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096094"/>
            <a:ext cx="14287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Butter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 descr="http://www.mediahunter.com.au/wp-content/uploads/2011/07/plus_sign2-300x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00305"/>
            <a:ext cx="928694" cy="928695"/>
          </a:xfrm>
          <a:prstGeom prst="rect">
            <a:avLst/>
          </a:prstGeom>
          <a:noFill/>
        </p:spPr>
      </p:pic>
      <p:pic>
        <p:nvPicPr>
          <p:cNvPr id="19465" name="Picture 9" descr="http://www.beetlepest.com/wp-content/uploads/2011/10/640499324_74e2182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7"/>
            <a:ext cx="1500198" cy="1857389"/>
          </a:xfrm>
          <a:prstGeom prst="rect">
            <a:avLst/>
          </a:prstGeom>
          <a:noFill/>
        </p:spPr>
      </p:pic>
      <p:pic>
        <p:nvPicPr>
          <p:cNvPr id="19467" name="Picture 11" descr="http://th108.photobucket.com/albums/n14/Speedy190/th_equal_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428868"/>
            <a:ext cx="933450" cy="91440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14546" y="3286124"/>
            <a:ext cx="1143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9" name="Picture 13" descr="C:\Users\user\Desktop\Pictures\Compounding\48594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071678"/>
            <a:ext cx="1428760" cy="1857387"/>
          </a:xfrm>
          <a:prstGeom prst="rect">
            <a:avLst/>
          </a:prstGeom>
          <a:noFill/>
        </p:spPr>
      </p:pic>
      <p:pic>
        <p:nvPicPr>
          <p:cNvPr id="19470" name="Picture 14" descr="C:\Users\user\Desktop\Pictures\Compounding\butterfly-00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2071678"/>
            <a:ext cx="3714775" cy="19288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718</TotalTime>
  <Words>1331</Words>
  <Application>Microsoft Office PowerPoint</Application>
  <PresentationFormat>On-screen Show (4:3)</PresentationFormat>
  <Paragraphs>557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220</cp:revision>
  <dcterms:created xsi:type="dcterms:W3CDTF">2012-09-19T15:30:41Z</dcterms:created>
  <dcterms:modified xsi:type="dcterms:W3CDTF">2020-06-14T17:20:03Z</dcterms:modified>
</cp:coreProperties>
</file>