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74" r:id="rId9"/>
    <p:sldId id="264" r:id="rId10"/>
    <p:sldId id="275" r:id="rId11"/>
    <p:sldId id="265" r:id="rId12"/>
    <p:sldId id="276" r:id="rId13"/>
    <p:sldId id="266" r:id="rId14"/>
    <p:sldId id="267" r:id="rId15"/>
    <p:sldId id="268" r:id="rId16"/>
    <p:sldId id="269" r:id="rId17"/>
    <p:sldId id="271" r:id="rId18"/>
    <p:sldId id="272" r:id="rId19"/>
    <p:sldId id="277" r:id="rId20"/>
    <p:sldId id="273" r:id="rId21"/>
    <p:sldId id="281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DFF1A-A819-4ADB-961A-CF024C06FF16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C82C4-6A5D-4061-9427-56B0C029C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94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C82C4-6A5D-4061-9427-56B0C029C6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35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58DC-4EA9-4882-B860-A9B1368E8027}" type="datetime1">
              <a:rPr lang="en-US" smtClean="0"/>
              <a:t>6/17/2020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1389-5CAB-4FBD-9D53-5CEA1D4E0B2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CF09-8FFD-4C05-984D-CAD5B70731D4}" type="datetime1">
              <a:rPr lang="en-US" smtClean="0"/>
              <a:t>6/17/2020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1389-5CAB-4FBD-9D53-5CEA1D4E0B2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9D75-C5C2-4BB2-8CDC-2B29877A0662}" type="datetime1">
              <a:rPr lang="en-US" smtClean="0"/>
              <a:t>6/17/2020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1389-5CAB-4FBD-9D53-5CEA1D4E0B2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7A22-71BB-49CD-B9A3-7A098F4C6E8C}" type="datetime1">
              <a:rPr lang="en-US" smtClean="0"/>
              <a:t>6/17/2020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1389-5CAB-4FBD-9D53-5CEA1D4E0B2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6C29-3A1C-4F0F-9A1B-C5576EC5C062}" type="datetime1">
              <a:rPr lang="en-US" smtClean="0"/>
              <a:t>6/17/2020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1389-5CAB-4FBD-9D53-5CEA1D4E0B2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09AF-4C6F-45C3-B545-0FED907E15D8}" type="datetime1">
              <a:rPr lang="en-US" smtClean="0"/>
              <a:t>6/17/2020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1389-5CAB-4FBD-9D53-5CEA1D4E0B2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57F7-ED8E-43AB-971E-BE1D21F4FCA0}" type="datetime1">
              <a:rPr lang="en-US" smtClean="0"/>
              <a:t>6/17/2020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1389-5CAB-4FBD-9D53-5CEA1D4E0B2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F17B-1FB5-418E-9EDB-469A4E8A18E6}" type="datetime1">
              <a:rPr lang="en-US" smtClean="0"/>
              <a:t>6/17/2020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1389-5CAB-4FBD-9D53-5CEA1D4E0B2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BFCE-87D6-4299-961F-8059076378CC}" type="datetime1">
              <a:rPr lang="en-US" smtClean="0"/>
              <a:t>6/17/2020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1389-5CAB-4FBD-9D53-5CEA1D4E0B2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C9E8-6739-4E08-A34F-EA9C37927DC3}" type="datetime1">
              <a:rPr lang="en-US" smtClean="0"/>
              <a:t>6/17/2020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1389-5CAB-4FBD-9D53-5CEA1D4E0B2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1571-CCD2-4604-985D-E64CC9B142E2}" type="datetime1">
              <a:rPr lang="en-US" smtClean="0"/>
              <a:t>6/17/2020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1389-5CAB-4FBD-9D53-5CEA1D4E0B2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CA89-59FD-4B76-8575-2C7F3E615867}" type="datetime1">
              <a:rPr lang="en-US" smtClean="0"/>
              <a:t>6/17/2020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Ranjith Krishnan K 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E1389-5CAB-4FBD-9D53-5CEA1D4E0B2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m62.net/wp-content/uploads/2009/07/port-powerpoint-template-362x2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-1154160"/>
            <a:ext cx="914400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66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Semantics</a:t>
            </a:r>
            <a:endParaRPr kumimoji="0" lang="en-US" sz="8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6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Changes in Meaning</a:t>
            </a:r>
            <a:r>
              <a:rPr kumimoji="0" lang="en-US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6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Dr.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Ranjith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Krishnan K R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aseline="0" dirty="0" smtClean="0">
                <a:latin typeface="Times New Roman" pitchFamily="18" charset="0"/>
                <a:cs typeface="Times New Roman" pitchFamily="18" charset="0"/>
              </a:rPr>
              <a:t>Asst. Professor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PG Dept. of English, NSS College,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Pandalam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dvd-ppt-slideshow.com/images/ppt-background/background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914400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Old English ‘wed’ meant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pledge of or promise but now, it refers to a matrimonial pledge.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aseline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aseline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‘Wife’ meant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any woman but now – woman of a particular status.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‘Doctor’ meant a learned person but now – a person in medical profession. 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http://www.darbyogillshotel.com/files/photos/wedding_flowers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-285776"/>
            <a:ext cx="6643702" cy="1571636"/>
          </a:xfrm>
          <a:prstGeom prst="rect">
            <a:avLst/>
          </a:prstGeom>
          <a:noFill/>
        </p:spPr>
      </p:pic>
      <p:pic>
        <p:nvPicPr>
          <p:cNvPr id="32772" name="Picture 4" descr="http://www.nhlbi.nih.gov/hbp/treat/images/doct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857761"/>
            <a:ext cx="3357554" cy="200024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dvd-ppt-slideshow.com/images/ppt-background/background-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229899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Extension or Transference followed by Differentiation of Meaning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combination of 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generalisation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specialisation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but differs from them both.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Even though it is used in a general sense, the earlier and the basic meaning remains the same.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‘A man will send as a wire’ –means a telegram and not a length of metallic filament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elegrams are sent by means of wire.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194" name="Picture 2" descr="http://atlantic-cable.com/CableCos/CCC/PostalTelegraphForm1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429132"/>
            <a:ext cx="5786446" cy="2428868"/>
          </a:xfrm>
          <a:prstGeom prst="rect">
            <a:avLst/>
          </a:prstGeom>
          <a:noFill/>
        </p:spPr>
      </p:pic>
      <p:pic>
        <p:nvPicPr>
          <p:cNvPr id="8196" name="Picture 4" descr="http://www.dreamstime.com/a-man-holding-wire-beater-thumb175195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29132"/>
            <a:ext cx="3214678" cy="2428868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dvd-ppt-slideshow.com/images/ppt-background/background-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229899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Words ‘fine’ and ‘brand’ now signify the quality of a thing.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‘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ine’ actually means ‘finished’ and ‘brand’ was from the verb ‘to burn’.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 was a piece of red-hot iron used for making or branding wine cask to indicate the quality of liquor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“To give a ring” means ‘to telephone someone’</a:t>
            </a:r>
          </a:p>
        </p:txBody>
      </p:sp>
      <p:pic>
        <p:nvPicPr>
          <p:cNvPr id="33794" name="Picture 2" descr="http://renaissanceartsgiftshop.co.uk/images/5+liter+barrel+wine+cask+ke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571612"/>
            <a:ext cx="3500462" cy="1857388"/>
          </a:xfrm>
          <a:prstGeom prst="rect">
            <a:avLst/>
          </a:prstGeom>
          <a:noFill/>
        </p:spPr>
      </p:pic>
      <p:pic>
        <p:nvPicPr>
          <p:cNvPr id="33796" name="Picture 4" descr="http://bullybloggers.files.wordpress.com/2010/03/dfp_500telepho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714884"/>
            <a:ext cx="4214810" cy="2143116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dvd-ppt-slideshow.com/images/ppt-background/background-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229899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Association of Ideas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gradual shifting of emphasis from the original sense (meaning) to some other characteristics associated with the sense.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2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Word‘dilapidated</a:t>
            </a:r>
            <a:r>
              <a:rPr lang="en-IN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 is etymologically connected with the Latin word ‘</a:t>
            </a:r>
            <a:r>
              <a:rPr lang="en-IN" sz="2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Lapides</a:t>
            </a:r>
            <a:r>
              <a:rPr lang="en-IN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 (stone) - to a stone building which is in a state of decay. Now -  we can speak of a ‘dilapidated book’, ‘dilapidated cloth’ and even a ‘dilapidated man’.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Vulgarity (Latin ‘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vulgus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 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means crowd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Traffic (trade), Panel (piece of cloth for preparing a list), etc</a:t>
            </a:r>
            <a:endParaRPr lang="en-IN" sz="28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170" name="Picture 2" descr="http://www.jimgrey.net/Roads/SouthernIndiana/Dilapidated_house_SR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14818"/>
            <a:ext cx="3214678" cy="1500198"/>
          </a:xfrm>
          <a:prstGeom prst="rect">
            <a:avLst/>
          </a:prstGeom>
          <a:noFill/>
        </p:spPr>
      </p:pic>
      <p:pic>
        <p:nvPicPr>
          <p:cNvPr id="7172" name="Picture 4" descr="http://image.shutterstock.com/display_pic_with_logo/303706/303706,1236721197,3/stock-photo-detail-of-the-very-old-book-torn-apart-in-sepia-264512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214818"/>
            <a:ext cx="3071834" cy="1571636"/>
          </a:xfrm>
          <a:prstGeom prst="rect">
            <a:avLst/>
          </a:prstGeom>
          <a:noFill/>
        </p:spPr>
      </p:pic>
      <p:pic>
        <p:nvPicPr>
          <p:cNvPr id="7174" name="Picture 6" descr="http://payload.cargocollective.com/1/0/31246/520313/torn_shir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3" y="4143380"/>
            <a:ext cx="2857488" cy="1571636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dvd-ppt-slideshow.com/images/ppt-background/background-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215443"/>
            <a:ext cx="9229899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Polarisation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or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Colouring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 is a semantic change by which words in course of time acquire an emotional significance, which is in no way connected with their etymology.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800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‘Nationalism’  and ‘Patriotism’ - without any emotional tone but now – a devotion to a national cause.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800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Gothic (Goths), Amateur (person who does something out of sheer passion)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dvd-ppt-slideshow.com/images/ppt-background/background-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229899" cy="720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Euphemism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process by which unpleasant things are referred to by a less offensive term.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800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Words ‘passing’ and ‘decease’ have both become synonyms for death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‘to pass away’ , ‘to fall asleep’ are commonly used instead of the word ‘to die’.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800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word ‘insane’ expresses the idea of ‘madness’ is also euphemistic device as it literally means ‘unhealthy’.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‘Executed’ for ‘hanged’. </a:t>
            </a:r>
            <a:endParaRPr lang="en-IN" sz="2800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800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dvd-ppt-slideshow.com/images/ppt-background/background-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229899" cy="763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Prudery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Another variety of Euphemism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Expressing ideas with an element of snobbery or refinement or with a false delicacy.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800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28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A‘borderer</a:t>
            </a:r>
            <a:r>
              <a:rPr lang="en-IN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 as ‘a paying guest’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28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A‘moneylender</a:t>
            </a:r>
            <a:r>
              <a:rPr lang="en-IN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 as ‘a financier’.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800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‘Plumbers’ of today are mainly known as ‘sanitary engineers’.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‘Toilets’ as ‘Comfort Stations’ </a:t>
            </a:r>
            <a:endParaRPr lang="en-IN" sz="2800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800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press language, an ‘approaching birth’ is referred to as an ‘interesting event’ and pregnancy as a ‘certain condition’.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800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800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dvd-ppt-slideshow.com/images/ppt-background/background-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229899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Reversal of Meaning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Words undergo an entire reversal of meaning in course of time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800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‘Grocer’ originally meant a ‘wholesale dealer’ who dealt ‘engross’ (in bulk). Now grocer refers to the smaller tradesman who has got engross though he sells to customers over the counter in small quantities.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800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Word ‘restive’ originally meant a ‘troublesome horse’, which refused to move from where it stood but now, it means to be ‘impatient’.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800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800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50" name="Picture 2" descr="http://images5.fanpop.com/image/photos/31100000/horse-horses-31184837-1024-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429264"/>
            <a:ext cx="4500562" cy="1571604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2.gstatic.com/images?q=tbn:ANd9GcQYpwjpJUf447L7eEoVt4YL7qboyixHKGWr9VjDiCKFZEOiGHTK6aJTnc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Proper names become ordinary Parts of speech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Names of persons and places have also in course of time come to acquire new meanings by being used as regular parts of speech.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Word ‘dunce’ (a slow learner, a child) is derived from the name of the Medieval philosopher ‘Duns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Scotus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’. </a:t>
            </a:r>
          </a:p>
        </p:txBody>
      </p:sp>
      <p:pic>
        <p:nvPicPr>
          <p:cNvPr id="1029" name="Picture 5" descr="http://www.iep.utm.edu/wp-content/media/duns-Scot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7" y="4000500"/>
            <a:ext cx="3357554" cy="285750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2.gstatic.com/images?q=tbn:ANd9GcQYpwjpJUf447L7eEoVt4YL7qboyixHKGWr9VjDiCKFZEOiGHTK6aJTnc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 ‘atlas’ is from the figure of ‘Atlas’ who carries the world on his shoulders.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‘Bedlam’ is an abbreviation of ‘Bethlehem Hospital’, the famous lunatic asylum of London.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 get the word ‘Hooligan’ from the Irish family ‘Hooligans’, notorious for rowdiness and riotous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behaviour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http://x83.xanga.com/e1bc3a1455733163360198/m12319429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928670"/>
            <a:ext cx="3429024" cy="3071834"/>
          </a:xfrm>
          <a:prstGeom prst="rect">
            <a:avLst/>
          </a:prstGeom>
          <a:noFill/>
        </p:spPr>
      </p:pic>
      <p:pic>
        <p:nvPicPr>
          <p:cNvPr id="34820" name="Picture 4" descr="http://go.hrw.com/atlas/norm_map/world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000108"/>
            <a:ext cx="3786182" cy="2809892"/>
          </a:xfrm>
          <a:prstGeom prst="rect">
            <a:avLst/>
          </a:prstGeom>
          <a:noFill/>
        </p:spPr>
      </p:pic>
      <p:pic>
        <p:nvPicPr>
          <p:cNvPr id="34822" name="Picture 6" descr="http://www.aim25.ac.uk/partner_images/fullsize/118/L08621A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4643446"/>
            <a:ext cx="3714744" cy="1214446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2.bp.blogspot.com/-WrReZskZkHs/TbDOTDP1SvI/AAAAAAAAAkQ/bQ-LzNI4YFY/s1600/free+powerpoint+templates+and+backgroun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1"/>
            <a:ext cx="9144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6000" b="1" dirty="0" smtClean="0">
                <a:latin typeface="Algerian" pitchFamily="82" charset="0"/>
              </a:rPr>
              <a:t>Semantics </a:t>
            </a:r>
          </a:p>
          <a:p>
            <a:pPr>
              <a:buFont typeface="Wingdings" pitchFamily="2" charset="2"/>
              <a:buChar char="q"/>
            </a:pPr>
            <a:r>
              <a:rPr lang="en-IN" sz="3600" dirty="0" smtClean="0">
                <a:solidFill>
                  <a:srgbClr val="002060"/>
                </a:solidFill>
              </a:rPr>
              <a:t> Derived from Greek term </a:t>
            </a:r>
            <a:r>
              <a:rPr lang="en-IN" sz="3600" i="1" dirty="0" err="1" smtClean="0">
                <a:solidFill>
                  <a:srgbClr val="002060"/>
                </a:solidFill>
              </a:rPr>
              <a:t>sēmantikós</a:t>
            </a:r>
            <a:endParaRPr lang="en-IN" sz="36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IN" sz="3600" dirty="0" smtClean="0">
                <a:solidFill>
                  <a:srgbClr val="002060"/>
                </a:solidFill>
              </a:rPr>
              <a:t> It refers to the study of meaning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002060"/>
                </a:solidFill>
              </a:rPr>
              <a:t> Part of Linguistics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Highly significant along with the Growth of Vocabulary</a:t>
            </a:r>
          </a:p>
          <a:p>
            <a:pPr>
              <a:buFont typeface="Wingdings" pitchFamily="2" charset="2"/>
              <a:buChar char="q"/>
            </a:pPr>
            <a:r>
              <a:rPr lang="en-IN" sz="3600" dirty="0" smtClean="0">
                <a:solidFill>
                  <a:srgbClr val="002060"/>
                </a:solidFill>
              </a:rPr>
              <a:t>    Semantics looks upon and records the     	  changes </a:t>
            </a:r>
            <a:r>
              <a:rPr lang="en-IN" sz="3600" dirty="0">
                <a:solidFill>
                  <a:srgbClr val="002060"/>
                </a:solidFill>
              </a:rPr>
              <a:t>which have taken place in the </a:t>
            </a:r>
            <a:r>
              <a:rPr lang="en-IN" sz="3600" dirty="0" smtClean="0">
                <a:solidFill>
                  <a:srgbClr val="002060"/>
                </a:solidFill>
              </a:rPr>
              <a:t>  	    meanings </a:t>
            </a:r>
            <a:r>
              <a:rPr lang="en-IN" sz="3600" dirty="0">
                <a:solidFill>
                  <a:srgbClr val="002060"/>
                </a:solidFill>
              </a:rPr>
              <a:t>of many words in the language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free-power-point-templates.com/wp-content/uploads/2010/09/821_exam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0"/>
            <a:ext cx="9144000" cy="738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Degeneration of Meaning or Catachresis or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Pejoration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2400" dirty="0" smtClean="0">
                <a:solidFill>
                  <a:srgbClr val="C00000"/>
                </a:solidFill>
              </a:rPr>
              <a:t>A process by which a word's meaning worsens or degenerates, coming to represent something less favourable than it originally did.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 dirty="0" smtClean="0">
              <a:solidFill>
                <a:srgbClr val="C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2400" dirty="0" smtClean="0">
                <a:solidFill>
                  <a:srgbClr val="C00000"/>
                </a:solidFill>
              </a:rPr>
              <a:t>Words ‘</a:t>
            </a:r>
            <a:r>
              <a:rPr lang="en-IN" sz="2400" dirty="0" err="1" smtClean="0">
                <a:solidFill>
                  <a:srgbClr val="C00000"/>
                </a:solidFill>
              </a:rPr>
              <a:t>Lewed</a:t>
            </a:r>
            <a:r>
              <a:rPr lang="en-IN" sz="2400" dirty="0" smtClean="0">
                <a:solidFill>
                  <a:srgbClr val="C00000"/>
                </a:solidFill>
              </a:rPr>
              <a:t>’ (Lewd), ‘</a:t>
            </a:r>
            <a:r>
              <a:rPr lang="en-IN" sz="2400" dirty="0" err="1" smtClean="0">
                <a:solidFill>
                  <a:srgbClr val="C00000"/>
                </a:solidFill>
              </a:rPr>
              <a:t>Wantowne</a:t>
            </a:r>
            <a:r>
              <a:rPr lang="en-IN" sz="2400" dirty="0" smtClean="0">
                <a:solidFill>
                  <a:srgbClr val="C00000"/>
                </a:solidFill>
              </a:rPr>
              <a:t>’, ‘</a:t>
            </a:r>
            <a:r>
              <a:rPr lang="en-IN" sz="2400" dirty="0" err="1" smtClean="0">
                <a:solidFill>
                  <a:srgbClr val="C00000"/>
                </a:solidFill>
              </a:rPr>
              <a:t>Villeyenye</a:t>
            </a:r>
            <a:r>
              <a:rPr lang="en-IN" sz="2400" dirty="0" smtClean="0">
                <a:solidFill>
                  <a:srgbClr val="C00000"/>
                </a:solidFill>
              </a:rPr>
              <a:t>’ were used by Chaucer in a good sense. A ‘</a:t>
            </a:r>
            <a:r>
              <a:rPr lang="en-IN" sz="2400" dirty="0" err="1" smtClean="0">
                <a:solidFill>
                  <a:srgbClr val="C00000"/>
                </a:solidFill>
              </a:rPr>
              <a:t>lewed</a:t>
            </a:r>
            <a:r>
              <a:rPr lang="en-IN" sz="2400" dirty="0" smtClean="0">
                <a:solidFill>
                  <a:srgbClr val="C00000"/>
                </a:solidFill>
              </a:rPr>
              <a:t> fellow’ was an ‘ignorant member’; ‘</a:t>
            </a:r>
            <a:r>
              <a:rPr lang="en-IN" sz="2400" dirty="0" err="1" smtClean="0">
                <a:solidFill>
                  <a:srgbClr val="C00000"/>
                </a:solidFill>
              </a:rPr>
              <a:t>wantowne</a:t>
            </a:r>
            <a:r>
              <a:rPr lang="en-IN" sz="2400" dirty="0" smtClean="0">
                <a:solidFill>
                  <a:srgbClr val="C00000"/>
                </a:solidFill>
              </a:rPr>
              <a:t>’ meant a ‘gay fellow’ and ‘villain’ represented a ‘man who lives in a villa or a farmhouse’.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2400" dirty="0" smtClean="0">
                <a:solidFill>
                  <a:srgbClr val="C00000"/>
                </a:solidFill>
              </a:rPr>
              <a:t>All the words underwent degeneration in meaning and now are used in an ugly sense.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 dirty="0" smtClean="0">
              <a:solidFill>
                <a:srgbClr val="C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2400" dirty="0" smtClean="0">
                <a:solidFill>
                  <a:srgbClr val="C00000"/>
                </a:solidFill>
              </a:rPr>
              <a:t>Notorious which now means troublesome originally meant well-known and was used in a good sense.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free-power-point-templates.com/wp-content/uploads/2010/09/821_exam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0"/>
            <a:ext cx="9144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 dirty="0" smtClean="0">
              <a:solidFill>
                <a:srgbClr val="C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2400" dirty="0" smtClean="0">
                <a:solidFill>
                  <a:srgbClr val="C00000"/>
                </a:solidFill>
              </a:rPr>
              <a:t>Along with degeneration, Elevation also happens at times.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 dirty="0" smtClean="0">
              <a:solidFill>
                <a:srgbClr val="C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2400" dirty="0" smtClean="0">
                <a:solidFill>
                  <a:srgbClr val="C00000"/>
                </a:solidFill>
              </a:rPr>
              <a:t>‘Fond’ originally meant ‘foolish’, is now having the sense of affection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 dirty="0" smtClean="0">
              <a:solidFill>
                <a:srgbClr val="C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2400" dirty="0" smtClean="0">
                <a:solidFill>
                  <a:srgbClr val="C00000"/>
                </a:solidFill>
              </a:rPr>
              <a:t>‘knight’ was once ‘a servant’ has been undergone elevation of meaning and now it is used to indicate a noble man.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freewebs.com/blkknhtwarrprot/The%20Knigh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43274"/>
            <a:ext cx="4572000" cy="3514726"/>
          </a:xfrm>
          <a:prstGeom prst="rect">
            <a:avLst/>
          </a:prstGeom>
          <a:noFill/>
        </p:spPr>
      </p:pic>
      <p:pic>
        <p:nvPicPr>
          <p:cNvPr id="1028" name="Picture 4" descr="http://resources3.news.com.au/images/2009/11/11/1225796/330223-nick-faldo-knighthoo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357562"/>
            <a:ext cx="4429124" cy="3500438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m62.net/wp-content/uploads/2009/06/mountain-powerpoint-templat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700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Different Processes o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Meaning Change in English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Generalisation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Specialisation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b="1" dirty="0" smtClean="0">
                <a:solidFill>
                  <a:srgbClr val="0070C0"/>
                </a:solidFill>
              </a:rPr>
              <a:t>Extension </a:t>
            </a:r>
            <a:r>
              <a:rPr lang="en-IN" sz="2800" b="1" dirty="0">
                <a:solidFill>
                  <a:srgbClr val="0070C0"/>
                </a:solidFill>
              </a:rPr>
              <a:t>or Transference followed by Differentiation of </a:t>
            </a:r>
            <a:r>
              <a:rPr lang="en-IN" sz="2800" b="1" dirty="0" smtClean="0">
                <a:solidFill>
                  <a:srgbClr val="0070C0"/>
                </a:solidFill>
              </a:rPr>
              <a:t>   	Meaning</a:t>
            </a:r>
            <a:endParaRPr lang="en-IN" sz="2800" b="1" dirty="0">
              <a:solidFill>
                <a:srgbClr val="0070C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en-IN" sz="2800" b="1" dirty="0" smtClean="0">
                <a:solidFill>
                  <a:srgbClr val="0070C0"/>
                </a:solidFill>
              </a:rPr>
              <a:t> Association </a:t>
            </a:r>
            <a:r>
              <a:rPr lang="en-IN" sz="2800" b="1" dirty="0">
                <a:solidFill>
                  <a:srgbClr val="0070C0"/>
                </a:solidFill>
              </a:rPr>
              <a:t>of </a:t>
            </a:r>
            <a:r>
              <a:rPr lang="en-IN" sz="2800" b="1" dirty="0" smtClean="0">
                <a:solidFill>
                  <a:srgbClr val="0070C0"/>
                </a:solidFill>
              </a:rPr>
              <a:t>Ideas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en-US" sz="2800" b="1" dirty="0" err="1" smtClean="0">
                <a:solidFill>
                  <a:srgbClr val="0070C0"/>
                </a:solidFill>
              </a:rPr>
              <a:t>Polarisation</a:t>
            </a:r>
            <a:r>
              <a:rPr lang="en-US" sz="2800" b="1" dirty="0" smtClean="0">
                <a:solidFill>
                  <a:srgbClr val="0070C0"/>
                </a:solidFill>
              </a:rPr>
              <a:t> / </a:t>
            </a:r>
            <a:r>
              <a:rPr lang="en-US" sz="2800" b="1" dirty="0" err="1" smtClean="0">
                <a:solidFill>
                  <a:srgbClr val="0070C0"/>
                </a:solidFill>
              </a:rPr>
              <a:t>Colouring</a:t>
            </a:r>
            <a:endParaRPr lang="en-US" sz="2800" b="1" dirty="0">
              <a:solidFill>
                <a:srgbClr val="0070C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en-US" sz="2800" b="1" dirty="0" smtClean="0">
                <a:solidFill>
                  <a:srgbClr val="0070C0"/>
                </a:solidFill>
              </a:rPr>
              <a:t> Euphemism</a:t>
            </a:r>
            <a:endParaRPr lang="en-US" sz="2800" b="1" dirty="0">
              <a:solidFill>
                <a:srgbClr val="0070C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en-US" sz="2800" b="1" dirty="0" smtClean="0">
                <a:solidFill>
                  <a:srgbClr val="0070C0"/>
                </a:solidFill>
              </a:rPr>
              <a:t> Prudery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Reversal of Meaning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IN" sz="2800" b="1" dirty="0" smtClean="0">
                <a:solidFill>
                  <a:srgbClr val="0070C0"/>
                </a:solidFill>
              </a:rPr>
              <a:t>Proper </a:t>
            </a:r>
            <a:r>
              <a:rPr lang="en-IN" sz="2800" b="1" dirty="0">
                <a:solidFill>
                  <a:srgbClr val="0070C0"/>
                </a:solidFill>
              </a:rPr>
              <a:t>names become ordinary </a:t>
            </a:r>
            <a:r>
              <a:rPr lang="en-IN" sz="2800" b="1" dirty="0" smtClean="0">
                <a:solidFill>
                  <a:srgbClr val="0070C0"/>
                </a:solidFill>
              </a:rPr>
              <a:t>Parts </a:t>
            </a:r>
            <a:r>
              <a:rPr lang="en-IN" sz="2800" b="1" dirty="0">
                <a:solidFill>
                  <a:srgbClr val="0070C0"/>
                </a:solidFill>
              </a:rPr>
              <a:t>of </a:t>
            </a:r>
            <a:r>
              <a:rPr lang="en-IN" sz="2800" b="1" dirty="0" smtClean="0">
                <a:solidFill>
                  <a:srgbClr val="0070C0"/>
                </a:solidFill>
              </a:rPr>
              <a:t>Speech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en-IN" sz="2800" b="1" dirty="0">
                <a:solidFill>
                  <a:srgbClr val="0070C0"/>
                </a:solidFill>
              </a:rPr>
              <a:t> </a:t>
            </a:r>
            <a:r>
              <a:rPr lang="en-IN" sz="2800" b="1" dirty="0" smtClean="0">
                <a:solidFill>
                  <a:srgbClr val="0070C0"/>
                </a:solidFill>
              </a:rPr>
              <a:t>Degeneration </a:t>
            </a:r>
            <a:r>
              <a:rPr lang="en-IN" sz="2800" b="1" dirty="0">
                <a:solidFill>
                  <a:srgbClr val="0070C0"/>
                </a:solidFill>
              </a:rPr>
              <a:t>of Meaning or Catachresis or </a:t>
            </a:r>
            <a:r>
              <a:rPr lang="en-IN" sz="2800" b="1" dirty="0" err="1">
                <a:solidFill>
                  <a:srgbClr val="0070C0"/>
                </a:solidFill>
              </a:rPr>
              <a:t>Pejoration</a:t>
            </a:r>
            <a:endParaRPr lang="en-IN" sz="2800" dirty="0">
              <a:solidFill>
                <a:srgbClr val="0070C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8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graphicsgrotto.com/animatedgifs/comments/thankyou/images/agcthankyou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214422"/>
            <a:ext cx="4643470" cy="4143404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211960" y="5805264"/>
            <a:ext cx="3885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</a:rPr>
              <a:t>www.ranjithsliterature.com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m62.net/wp-content/uploads/2009/06/mountain-powerpoint-templat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700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Different Processes o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Meaning Change in English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Generalisation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Specialisation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b="1" dirty="0" smtClean="0">
                <a:solidFill>
                  <a:srgbClr val="0070C0"/>
                </a:solidFill>
              </a:rPr>
              <a:t>Extension </a:t>
            </a:r>
            <a:r>
              <a:rPr lang="en-IN" sz="2800" b="1" dirty="0">
                <a:solidFill>
                  <a:srgbClr val="0070C0"/>
                </a:solidFill>
              </a:rPr>
              <a:t>or Transference followed by Differentiation of </a:t>
            </a:r>
            <a:r>
              <a:rPr lang="en-IN" sz="2800" b="1" dirty="0" smtClean="0">
                <a:solidFill>
                  <a:srgbClr val="0070C0"/>
                </a:solidFill>
              </a:rPr>
              <a:t>   	Meaning</a:t>
            </a:r>
            <a:endParaRPr lang="en-IN" sz="2800" b="1" dirty="0">
              <a:solidFill>
                <a:srgbClr val="0070C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en-IN" sz="2800" b="1" dirty="0" smtClean="0">
                <a:solidFill>
                  <a:srgbClr val="0070C0"/>
                </a:solidFill>
              </a:rPr>
              <a:t> Association </a:t>
            </a:r>
            <a:r>
              <a:rPr lang="en-IN" sz="2800" b="1" dirty="0">
                <a:solidFill>
                  <a:srgbClr val="0070C0"/>
                </a:solidFill>
              </a:rPr>
              <a:t>of </a:t>
            </a:r>
            <a:r>
              <a:rPr lang="en-IN" sz="2800" b="1" dirty="0" smtClean="0">
                <a:solidFill>
                  <a:srgbClr val="0070C0"/>
                </a:solidFill>
              </a:rPr>
              <a:t>Ideas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en-US" sz="2800" b="1" dirty="0" err="1" smtClean="0">
                <a:solidFill>
                  <a:srgbClr val="0070C0"/>
                </a:solidFill>
              </a:rPr>
              <a:t>Polarisation</a:t>
            </a:r>
            <a:r>
              <a:rPr lang="en-US" sz="2800" b="1" dirty="0" smtClean="0">
                <a:solidFill>
                  <a:srgbClr val="0070C0"/>
                </a:solidFill>
              </a:rPr>
              <a:t> / </a:t>
            </a:r>
            <a:r>
              <a:rPr lang="en-US" sz="2800" b="1" dirty="0" err="1" smtClean="0">
                <a:solidFill>
                  <a:srgbClr val="0070C0"/>
                </a:solidFill>
              </a:rPr>
              <a:t>Colouring</a:t>
            </a:r>
            <a:endParaRPr lang="en-US" sz="2800" b="1" dirty="0">
              <a:solidFill>
                <a:srgbClr val="0070C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en-US" sz="2800" b="1" dirty="0" smtClean="0">
                <a:solidFill>
                  <a:srgbClr val="0070C0"/>
                </a:solidFill>
              </a:rPr>
              <a:t> Euphemism</a:t>
            </a:r>
            <a:endParaRPr lang="en-US" sz="2800" b="1" dirty="0">
              <a:solidFill>
                <a:srgbClr val="0070C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en-US" sz="2800" b="1" dirty="0" smtClean="0">
                <a:solidFill>
                  <a:srgbClr val="0070C0"/>
                </a:solidFill>
              </a:rPr>
              <a:t> Prudery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Reversal of Meaning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IN" sz="2800" b="1" dirty="0" smtClean="0">
                <a:solidFill>
                  <a:srgbClr val="0070C0"/>
                </a:solidFill>
              </a:rPr>
              <a:t>Proper </a:t>
            </a:r>
            <a:r>
              <a:rPr lang="en-IN" sz="2800" b="1" dirty="0">
                <a:solidFill>
                  <a:srgbClr val="0070C0"/>
                </a:solidFill>
              </a:rPr>
              <a:t>names become ordinary </a:t>
            </a:r>
            <a:r>
              <a:rPr lang="en-IN" sz="2800" b="1" dirty="0" smtClean="0">
                <a:solidFill>
                  <a:srgbClr val="0070C0"/>
                </a:solidFill>
              </a:rPr>
              <a:t>Parts </a:t>
            </a:r>
            <a:r>
              <a:rPr lang="en-IN" sz="2800" b="1" dirty="0">
                <a:solidFill>
                  <a:srgbClr val="0070C0"/>
                </a:solidFill>
              </a:rPr>
              <a:t>of </a:t>
            </a:r>
            <a:r>
              <a:rPr lang="en-IN" sz="2800" b="1" dirty="0" smtClean="0">
                <a:solidFill>
                  <a:srgbClr val="0070C0"/>
                </a:solidFill>
              </a:rPr>
              <a:t>Speech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en-IN" sz="2800" b="1" dirty="0">
                <a:solidFill>
                  <a:srgbClr val="0070C0"/>
                </a:solidFill>
              </a:rPr>
              <a:t> </a:t>
            </a:r>
            <a:r>
              <a:rPr lang="en-IN" sz="2800" b="1" dirty="0" smtClean="0">
                <a:solidFill>
                  <a:srgbClr val="0070C0"/>
                </a:solidFill>
              </a:rPr>
              <a:t>Degeneration </a:t>
            </a:r>
            <a:r>
              <a:rPr lang="en-IN" sz="2800" b="1" dirty="0">
                <a:solidFill>
                  <a:srgbClr val="0070C0"/>
                </a:solidFill>
              </a:rPr>
              <a:t>of Meaning or Catachresis or </a:t>
            </a:r>
            <a:r>
              <a:rPr lang="en-IN" sz="2800" b="1" dirty="0" err="1">
                <a:solidFill>
                  <a:srgbClr val="0070C0"/>
                </a:solidFill>
              </a:rPr>
              <a:t>Pejoration</a:t>
            </a:r>
            <a:endParaRPr lang="en-IN" sz="2800" dirty="0">
              <a:solidFill>
                <a:srgbClr val="0070C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8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ree-power-point-templates.com/wp-content/uploads/2009/11/401_exam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60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dalus" pitchFamily="2" charset="-78"/>
                <a:cs typeface="Andalus" pitchFamily="2" charset="-78"/>
              </a:rPr>
              <a:t>Generalisation</a:t>
            </a:r>
            <a:endParaRPr lang="en-IN" sz="6000" dirty="0" smtClean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dalus" pitchFamily="2" charset="-78"/>
              <a:cs typeface="Andalus" pitchFamily="2" charset="-78"/>
            </a:endParaRPr>
          </a:p>
          <a:p>
            <a:r>
              <a:rPr lang="e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 often find that when the resemblances, which have caused a word to acquire various new senses, are all of the same kind, or have something in common, the meaning of the word undergoes a generalisation</a:t>
            </a:r>
            <a:endParaRPr lang="en-IN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ree-power-point-templates.com/wp-content/uploads/2009/11/401_exam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http://upload.wikimedia.org/wikipedia/commons/thumb/d/d9/Pied_Piper2.jpg/250px-Pied_Piper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714744" cy="2857496"/>
          </a:xfrm>
          <a:prstGeom prst="rect">
            <a:avLst/>
          </a:prstGeom>
          <a:noFill/>
        </p:spPr>
      </p:pic>
      <p:pic>
        <p:nvPicPr>
          <p:cNvPr id="17412" name="Picture 4" descr="http://www.pipetunes.ca/myimages/Image/composers/Jim-100th-9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5" y="0"/>
            <a:ext cx="5429256" cy="285749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2857496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dirty="0" smtClean="0"/>
              <a:t>‘Pipe’ originally meant a musical instrument</a:t>
            </a:r>
            <a:endParaRPr lang="en-IN" sz="3200" dirty="0"/>
          </a:p>
        </p:txBody>
      </p:sp>
      <p:sp>
        <p:nvSpPr>
          <p:cNvPr id="17414" name="AutoShape 6" descr="http://www.ganahl.info/5pict/pipe.gif"/>
          <p:cNvSpPr>
            <a:spLocks noChangeAspect="1" noChangeArrowheads="1"/>
          </p:cNvSpPr>
          <p:nvPr/>
        </p:nvSpPr>
        <p:spPr bwMode="auto">
          <a:xfrm>
            <a:off x="63500" y="-136525"/>
            <a:ext cx="5400675" cy="3781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7416" name="Picture 8" descr="http://www.ganahl.info/5pict/pipe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90955"/>
            <a:ext cx="2571736" cy="3067045"/>
          </a:xfrm>
          <a:prstGeom prst="rect">
            <a:avLst/>
          </a:prstGeom>
          <a:noFill/>
        </p:spPr>
      </p:pic>
      <p:pic>
        <p:nvPicPr>
          <p:cNvPr id="17418" name="Picture 10" descr="http://pvcpipe.com/graphics/BigPip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3786191"/>
            <a:ext cx="2928958" cy="3071810"/>
          </a:xfrm>
          <a:prstGeom prst="rect">
            <a:avLst/>
          </a:prstGeom>
          <a:noFill/>
        </p:spPr>
      </p:pic>
      <p:pic>
        <p:nvPicPr>
          <p:cNvPr id="17420" name="Picture 12" descr="http://www.stlpipesupply.com/wp-content/uploads/2012/02/Seamless_Carbon_Steel_Pipe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3786190"/>
            <a:ext cx="3643306" cy="307181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Users\user\Desktop\Pictures\Old Words in New Use\11954319101307220149molumen_cardboard_box.svg.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57628"/>
            <a:ext cx="2714645" cy="1714488"/>
          </a:xfrm>
          <a:prstGeom prst="rect">
            <a:avLst/>
          </a:prstGeom>
          <a:noFill/>
        </p:spPr>
      </p:pic>
      <p:pic>
        <p:nvPicPr>
          <p:cNvPr id="31748" name="Picture 4" descr="C:\Users\user\Desktop\Pictures\Old Words in New Use\CD_METAL_BOX_FOR_600C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000372"/>
            <a:ext cx="4143372" cy="1928826"/>
          </a:xfrm>
          <a:prstGeom prst="rect">
            <a:avLst/>
          </a:prstGeom>
          <a:noFill/>
        </p:spPr>
      </p:pic>
      <p:pic>
        <p:nvPicPr>
          <p:cNvPr id="31749" name="Picture 5" descr="C:\Users\user\Desktop\Pictures\Old Words in New Use\Indian-Wood-Box-IS-VE-NA285-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786298"/>
            <a:ext cx="2571768" cy="2071702"/>
          </a:xfrm>
          <a:prstGeom prst="rect">
            <a:avLst/>
          </a:prstGeom>
          <a:noFill/>
        </p:spPr>
      </p:pic>
      <p:pic>
        <p:nvPicPr>
          <p:cNvPr id="31750" name="Picture 6" descr="C:\Users\user\Desktop\Pictures\Old Words in New Use\Pencil-Box-HC-PL-001-B-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4929174"/>
            <a:ext cx="4286250" cy="1928826"/>
          </a:xfrm>
          <a:prstGeom prst="rect">
            <a:avLst/>
          </a:prstGeom>
          <a:noFill/>
        </p:spPr>
      </p:pic>
      <p:pic>
        <p:nvPicPr>
          <p:cNvPr id="31752" name="Picture 8" descr="C:\Users\user\Desktop\Pictures\Old Words in New Use\tamil-movies-box-office-collectio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572116"/>
            <a:ext cx="2643174" cy="128588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-285784" y="1928802"/>
            <a:ext cx="871543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dirty="0" smtClean="0"/>
          </a:p>
          <a:p>
            <a:pPr algn="ctr"/>
            <a:endParaRPr lang="en-US" sz="5400" dirty="0" smtClean="0"/>
          </a:p>
          <a:p>
            <a:pPr algn="ctr"/>
            <a:r>
              <a:rPr lang="en-US" sz="5400" dirty="0" smtClean="0"/>
              <a:t>‘Box’ </a:t>
            </a:r>
            <a:r>
              <a:rPr lang="en-US" sz="2800" dirty="0" smtClean="0"/>
              <a:t>(name of a t</a:t>
            </a:r>
            <a:r>
              <a:rPr lang="en-US" sz="2800" dirty="0" smtClean="0">
                <a:solidFill>
                  <a:srgbClr val="FFFF00"/>
                </a:solidFill>
              </a:rPr>
              <a:t>ree </a:t>
            </a:r>
          </a:p>
          <a:p>
            <a:pPr algn="ctr"/>
            <a:r>
              <a:rPr lang="en-US" sz="2800" dirty="0" smtClean="0"/>
              <a:t>and wood from it)</a:t>
            </a:r>
            <a:endParaRPr lang="en-US" sz="5400" dirty="0" smtClean="0"/>
          </a:p>
          <a:p>
            <a:pPr algn="ctr"/>
            <a:endParaRPr lang="en-US" sz="5400" dirty="0" smtClean="0"/>
          </a:p>
          <a:p>
            <a:pPr algn="ctr"/>
            <a:endParaRPr lang="en-IN" sz="5400" dirty="0"/>
          </a:p>
        </p:txBody>
      </p:sp>
      <p:pic>
        <p:nvPicPr>
          <p:cNvPr id="11266" name="Picture 2" descr="http://us.123rf.com/400wm/400/400/gdvcom/gdvcom1109/gdvcom110900002/10463248-an-old-jewelery-box-with-old-jewels-in-it-over-a-white-backgroun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" y="0"/>
            <a:ext cx="4572000" cy="3500437"/>
          </a:xfrm>
          <a:prstGeom prst="rect">
            <a:avLst/>
          </a:prstGeom>
          <a:noFill/>
        </p:spPr>
      </p:pic>
      <p:pic>
        <p:nvPicPr>
          <p:cNvPr id="11268" name="Picture 4" descr="http://www.redwoodcity.org/fire/operations/images/DRUGBOX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7" y="0"/>
            <a:ext cx="4429124" cy="2857495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ree-power-point-templates.com/wp-content/uploads/2009/11/401_exam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4" name="AutoShape 6" descr="http://www.ganahl.info/5pict/pipe.gif"/>
          <p:cNvSpPr>
            <a:spLocks noChangeAspect="1" noChangeArrowheads="1"/>
          </p:cNvSpPr>
          <p:nvPr/>
        </p:nvSpPr>
        <p:spPr bwMode="auto">
          <a:xfrm>
            <a:off x="63500" y="-136525"/>
            <a:ext cx="5400675" cy="3781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 smtClean="0"/>
              <a:t>Words ‘journey’ and ‘journal’ - derived from the French ‘Jour’(day) </a:t>
            </a:r>
          </a:p>
          <a:p>
            <a:r>
              <a:rPr lang="en-IN" sz="2800" dirty="0" smtClean="0"/>
              <a:t>Journey meant a day’s walk and Journal meant a daily record of events.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IN" sz="2800" dirty="0" smtClean="0"/>
          </a:p>
          <a:p>
            <a:endParaRPr lang="en-IN" sz="2800" dirty="0" smtClean="0"/>
          </a:p>
          <a:p>
            <a:r>
              <a:rPr lang="en-IN" sz="2800" dirty="0" smtClean="0"/>
              <a:t>Now we say – ‘a journey of several weeks’ and a ‘monthly journal’. </a:t>
            </a:r>
          </a:p>
          <a:p>
            <a:endParaRPr lang="en-IN" sz="2800" dirty="0" smtClean="0"/>
          </a:p>
        </p:txBody>
      </p:sp>
      <p:pic>
        <p:nvPicPr>
          <p:cNvPr id="10242" name="Picture 2" descr="http://1.bp.blogspot.com/_xrFhiFhqV0s/TTGxk9h4y_I/AAAAAAAAAPk/apXX8ZLt0Vo/s1600/journey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27"/>
            <a:ext cx="3929058" cy="2286016"/>
          </a:xfrm>
          <a:prstGeom prst="rect">
            <a:avLst/>
          </a:prstGeom>
          <a:noFill/>
        </p:spPr>
      </p:pic>
      <p:pic>
        <p:nvPicPr>
          <p:cNvPr id="10244" name="Picture 4" descr="http://3.bp.blogspot.com/-B77aT6m7qVY/TlKuJNTXLuI/AAAAAAAAB2Q/N9UtAhnITqk/s1600/GHP_Journey_in_Lif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1785926"/>
            <a:ext cx="2886076" cy="2428892"/>
          </a:xfrm>
          <a:prstGeom prst="rect">
            <a:avLst/>
          </a:prstGeom>
          <a:noFill/>
        </p:spPr>
      </p:pic>
      <p:pic>
        <p:nvPicPr>
          <p:cNvPr id="10246" name="Picture 6" descr="http://www.qualityoflifeproject.org/site/wp-content/uploads/2009/06/the-wee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1428736"/>
            <a:ext cx="2571736" cy="3205156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ree-power-point-templates.com/wp-content/uploads/2009/11/401_exam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4" name="AutoShape 6" descr="http://www.ganahl.info/5pict/pipe.gif"/>
          <p:cNvSpPr>
            <a:spLocks noChangeAspect="1" noChangeArrowheads="1"/>
          </p:cNvSpPr>
          <p:nvPr/>
        </p:nvSpPr>
        <p:spPr bwMode="auto">
          <a:xfrm>
            <a:off x="63500" y="-136525"/>
            <a:ext cx="5400675" cy="3781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2800" dirty="0" smtClean="0"/>
          </a:p>
          <a:p>
            <a:r>
              <a:rPr lang="en-IN" sz="2800" dirty="0" smtClean="0">
                <a:solidFill>
                  <a:srgbClr val="002060"/>
                </a:solidFill>
              </a:rPr>
              <a:t>‘Companion’ and ‘Comrade’ lost its original meanings </a:t>
            </a:r>
          </a:p>
          <a:p>
            <a:r>
              <a:rPr lang="en-IN" sz="2800" dirty="0" smtClean="0">
                <a:solidFill>
                  <a:srgbClr val="002060"/>
                </a:solidFill>
              </a:rPr>
              <a:t>Companion - one who eats bread with another person</a:t>
            </a:r>
          </a:p>
          <a:p>
            <a:r>
              <a:rPr lang="en-IN" sz="2800" dirty="0" smtClean="0">
                <a:solidFill>
                  <a:srgbClr val="002060"/>
                </a:solidFill>
              </a:rPr>
              <a:t>Comrade - one who shares a room. </a:t>
            </a:r>
          </a:p>
          <a:p>
            <a:r>
              <a:rPr lang="en-IN" sz="2800" dirty="0" smtClean="0">
                <a:solidFill>
                  <a:srgbClr val="002060"/>
                </a:solidFill>
              </a:rPr>
              <a:t>In both cases, the root meaning has been lost </a:t>
            </a:r>
          </a:p>
          <a:p>
            <a:r>
              <a:rPr lang="en-IN" sz="2800" dirty="0" smtClean="0">
                <a:solidFill>
                  <a:srgbClr val="002060"/>
                </a:solidFill>
              </a:rPr>
              <a:t>‘Comrade’ has got a political colour. </a:t>
            </a:r>
          </a:p>
          <a:p>
            <a:endParaRPr lang="en-US" sz="2800" dirty="0" smtClean="0">
              <a:solidFill>
                <a:srgbClr val="002060"/>
              </a:solidFill>
            </a:endParaRPr>
          </a:p>
          <a:p>
            <a:endParaRPr lang="en-IN" sz="2800" dirty="0" smtClean="0">
              <a:solidFill>
                <a:srgbClr val="002060"/>
              </a:solidFill>
            </a:endParaRPr>
          </a:p>
          <a:p>
            <a:endParaRPr lang="en-IN" sz="2800" dirty="0" smtClean="0">
              <a:solidFill>
                <a:srgbClr val="002060"/>
              </a:solidFill>
            </a:endParaRPr>
          </a:p>
          <a:p>
            <a:r>
              <a:rPr lang="en-IN" sz="2800" dirty="0" smtClean="0">
                <a:solidFill>
                  <a:srgbClr val="002060"/>
                </a:solidFill>
              </a:rPr>
              <a:t> ‘Tragedy’ once had got a dramatic sense and now it is used to mention unhappy incidents.</a:t>
            </a:r>
            <a:endParaRPr lang="en-IN" sz="2800" dirty="0">
              <a:solidFill>
                <a:srgbClr val="002060"/>
              </a:solidFill>
            </a:endParaRPr>
          </a:p>
        </p:txBody>
      </p:sp>
      <p:pic>
        <p:nvPicPr>
          <p:cNvPr id="31746" name="Picture 2" descr="http://static.seekingalpha.com/uploads/2010/4/22/saupload_greek_tragedy_l_3_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7" y="4357694"/>
            <a:ext cx="4071934" cy="2500306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dvd-ppt-slideshow.com/images/ppt-background/background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Specialisation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type of restriction of meaning.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word, which originally had a wide meaning, comes to be used later in a narrower or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specialised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meaning.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Old English words ‘stench’ (N) and ‘stink’ (V) meant pleasant and unpleasant smells. Now it describes only unpleasant smells.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‘Meat’ meant ‘food in general’ but now it </a:t>
            </a:r>
            <a:r>
              <a:rPr lang="en-US" sz="26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has been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restricted to ‘flesh food’. </a:t>
            </a:r>
            <a:endParaRPr lang="en-US" sz="2600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‘</a:t>
            </a:r>
            <a:r>
              <a:rPr lang="en-US" sz="26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rohibition’ derived from the verb ‘to prohibit’ actually means ‘the act of forbidding or prohibiting something’. Now, it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denotes the prohibition of alcoholic drinks and other such items.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Ranjith Krishnan K R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249</TotalTime>
  <Words>1381</Words>
  <Application>Microsoft Office PowerPoint</Application>
  <PresentationFormat>On-screen Show (4:3)</PresentationFormat>
  <Paragraphs>218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hp</cp:lastModifiedBy>
  <cp:revision>72</cp:revision>
  <dcterms:created xsi:type="dcterms:W3CDTF">2012-11-26T11:41:29Z</dcterms:created>
  <dcterms:modified xsi:type="dcterms:W3CDTF">2020-06-17T14:37:13Z</dcterms:modified>
</cp:coreProperties>
</file>