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3" r:id="rId4"/>
    <p:sldId id="261" r:id="rId5"/>
    <p:sldId id="260" r:id="rId6"/>
    <p:sldId id="262" r:id="rId7"/>
    <p:sldId id="264" r:id="rId8"/>
    <p:sldId id="265" r:id="rId9"/>
    <p:sldId id="266" r:id="rId10"/>
    <p:sldId id="267" r:id="rId11"/>
    <p:sldId id="268" r:id="rId12"/>
    <p:sldId id="27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72ACE-4382-488D-AE48-8F2B13712664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E14C5-56A3-4D9D-AD72-460756B0F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64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72ACE-4382-488D-AE48-8F2B13712664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E14C5-56A3-4D9D-AD72-460756B0F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806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72ACE-4382-488D-AE48-8F2B13712664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E14C5-56A3-4D9D-AD72-460756B0F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590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72ACE-4382-488D-AE48-8F2B13712664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E14C5-56A3-4D9D-AD72-460756B0F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25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72ACE-4382-488D-AE48-8F2B13712664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E14C5-56A3-4D9D-AD72-460756B0F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356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72ACE-4382-488D-AE48-8F2B13712664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E14C5-56A3-4D9D-AD72-460756B0F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888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72ACE-4382-488D-AE48-8F2B13712664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E14C5-56A3-4D9D-AD72-460756B0F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091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72ACE-4382-488D-AE48-8F2B13712664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E14C5-56A3-4D9D-AD72-460756B0F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774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72ACE-4382-488D-AE48-8F2B13712664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E14C5-56A3-4D9D-AD72-460756B0F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554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72ACE-4382-488D-AE48-8F2B13712664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E14C5-56A3-4D9D-AD72-460756B0F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699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72ACE-4382-488D-AE48-8F2B13712664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E14C5-56A3-4D9D-AD72-460756B0F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652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72ACE-4382-488D-AE48-8F2B13712664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EE14C5-56A3-4D9D-AD72-460756B0F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977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p\Desktop\inde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12"/>
            <a:ext cx="9143999" cy="6853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" y="1752600"/>
            <a:ext cx="90678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0" b="1" dirty="0" smtClean="0">
                <a:solidFill>
                  <a:srgbClr val="FF0000"/>
                </a:solidFill>
              </a:rPr>
              <a:t>Phonetics</a:t>
            </a:r>
          </a:p>
          <a:p>
            <a:pPr algn="r"/>
            <a:endParaRPr lang="en-US" sz="2800" b="1" dirty="0" smtClean="0">
              <a:solidFill>
                <a:srgbClr val="FF0000"/>
              </a:solidFill>
            </a:endParaRPr>
          </a:p>
          <a:p>
            <a:pPr algn="r"/>
            <a:r>
              <a:rPr lang="en-US" sz="2800" b="1" dirty="0" err="1" smtClean="0">
                <a:solidFill>
                  <a:srgbClr val="002060"/>
                </a:solidFill>
              </a:rPr>
              <a:t>Ranjith</a:t>
            </a:r>
            <a:r>
              <a:rPr lang="en-US" sz="2800" b="1" dirty="0" smtClean="0">
                <a:solidFill>
                  <a:srgbClr val="002060"/>
                </a:solidFill>
              </a:rPr>
              <a:t> Krishnan K. R.</a:t>
            </a:r>
          </a:p>
          <a:p>
            <a:pPr algn="r"/>
            <a:r>
              <a:rPr lang="en-US" sz="2800" b="1" dirty="0" smtClean="0">
                <a:solidFill>
                  <a:srgbClr val="002060"/>
                </a:solidFill>
              </a:rPr>
              <a:t>Asst. Professor</a:t>
            </a:r>
          </a:p>
          <a:p>
            <a:pPr algn="r"/>
            <a:r>
              <a:rPr lang="en-US" sz="2800" b="1" dirty="0" smtClean="0">
                <a:solidFill>
                  <a:srgbClr val="002060"/>
                </a:solidFill>
              </a:rPr>
              <a:t>Dept. of English</a:t>
            </a:r>
          </a:p>
          <a:p>
            <a:pPr algn="r"/>
            <a:r>
              <a:rPr lang="en-US" sz="2800" b="1" dirty="0" smtClean="0">
                <a:solidFill>
                  <a:srgbClr val="002060"/>
                </a:solidFill>
              </a:rPr>
              <a:t>N.S.S. College, </a:t>
            </a:r>
            <a:r>
              <a:rPr lang="en-US" sz="2800" b="1" dirty="0" err="1" smtClean="0">
                <a:solidFill>
                  <a:srgbClr val="002060"/>
                </a:solidFill>
              </a:rPr>
              <a:t>Pandalam</a:t>
            </a:r>
            <a:endParaRPr lang="en-US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469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Desktop\inde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12"/>
            <a:ext cx="9143999" cy="6853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0" y="4412"/>
            <a:ext cx="91439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C00000"/>
                </a:solidFill>
              </a:rPr>
              <a:t>Consonants</a:t>
            </a:r>
          </a:p>
          <a:p>
            <a:r>
              <a:rPr lang="en-US" sz="4000" b="1" dirty="0" smtClean="0">
                <a:solidFill>
                  <a:srgbClr val="00B050"/>
                </a:solidFill>
              </a:rPr>
              <a:t>Fricatives</a:t>
            </a:r>
          </a:p>
          <a:p>
            <a:endParaRPr lang="en-US" sz="4000" b="1" dirty="0" smtClean="0">
              <a:solidFill>
                <a:srgbClr val="002060"/>
              </a:solidFill>
            </a:endParaRPr>
          </a:p>
          <a:p>
            <a:pPr algn="ctr"/>
            <a:r>
              <a:rPr lang="en-US" sz="4000" b="1" dirty="0" smtClean="0">
                <a:solidFill>
                  <a:srgbClr val="002060"/>
                </a:solidFill>
              </a:rPr>
              <a:t>/f, v,</a:t>
            </a:r>
            <a:r>
              <a:rPr lang="el-GR" sz="4000" b="1" dirty="0">
                <a:solidFill>
                  <a:srgbClr val="002060"/>
                </a:solidFill>
              </a:rPr>
              <a:t> </a:t>
            </a:r>
            <a:r>
              <a:rPr lang="el-GR" sz="4000" b="1" dirty="0" smtClean="0">
                <a:solidFill>
                  <a:srgbClr val="002060"/>
                </a:solidFill>
              </a:rPr>
              <a:t>θ</a:t>
            </a:r>
            <a:r>
              <a:rPr lang="en-US" sz="4000" b="1" dirty="0">
                <a:solidFill>
                  <a:srgbClr val="002060"/>
                </a:solidFill>
              </a:rPr>
              <a:t>, </a:t>
            </a:r>
            <a:r>
              <a:rPr lang="en-US" sz="4000" b="1" dirty="0" smtClean="0">
                <a:solidFill>
                  <a:srgbClr val="002060"/>
                </a:solidFill>
              </a:rPr>
              <a:t>ð, s, z</a:t>
            </a:r>
            <a:r>
              <a:rPr lang="en-US" sz="4000" b="1" dirty="0">
                <a:solidFill>
                  <a:srgbClr val="002060"/>
                </a:solidFill>
              </a:rPr>
              <a:t>, </a:t>
            </a:r>
            <a:r>
              <a:rPr lang="en-US" sz="4000" b="1" dirty="0" smtClean="0">
                <a:solidFill>
                  <a:srgbClr val="002060"/>
                </a:solidFill>
              </a:rPr>
              <a:t>ʃ</a:t>
            </a:r>
            <a:r>
              <a:rPr lang="en-US" sz="4000" b="1" dirty="0">
                <a:solidFill>
                  <a:srgbClr val="002060"/>
                </a:solidFill>
              </a:rPr>
              <a:t>, </a:t>
            </a:r>
            <a:r>
              <a:rPr lang="en-US" sz="4000" b="1" dirty="0" smtClean="0">
                <a:solidFill>
                  <a:srgbClr val="002060"/>
                </a:solidFill>
              </a:rPr>
              <a:t>ʒ, h/</a:t>
            </a:r>
          </a:p>
          <a:p>
            <a:pPr algn="ctr"/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/fit/ 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/</a:t>
            </a:r>
            <a:r>
              <a:rPr lang="en-US" sz="4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væn</a:t>
            </a:r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/ /</a:t>
            </a:r>
            <a:r>
              <a:rPr lang="el-GR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θ</a:t>
            </a:r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in/ 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/</a:t>
            </a:r>
            <a:r>
              <a:rPr lang="en-US" sz="4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fa:ð</a:t>
            </a:r>
            <a:r>
              <a:rPr lang="az-Cyrl-AZ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ә</a:t>
            </a:r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/ /sin/ /zip/</a:t>
            </a:r>
          </a:p>
          <a:p>
            <a:pPr algn="ctr"/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/</a:t>
            </a:r>
            <a:r>
              <a:rPr lang="en-US" sz="4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ʃeim</a:t>
            </a:r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/ 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/</a:t>
            </a:r>
            <a:r>
              <a:rPr lang="en-US" sz="4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meʒ</a:t>
            </a:r>
            <a:r>
              <a:rPr lang="az-Cyrl-AZ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ә</a:t>
            </a:r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/ /</a:t>
            </a:r>
            <a:r>
              <a:rPr lang="en-US" sz="4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hai</a:t>
            </a:r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/</a:t>
            </a:r>
          </a:p>
          <a:p>
            <a:pPr algn="ctr"/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4000" b="1" dirty="0" smtClean="0">
                <a:solidFill>
                  <a:srgbClr val="00B050"/>
                </a:solidFill>
              </a:rPr>
              <a:t>Nasals</a:t>
            </a:r>
            <a:endParaRPr lang="en-US" sz="4000" b="1" dirty="0">
              <a:solidFill>
                <a:srgbClr val="002060"/>
              </a:solidFill>
            </a:endParaRPr>
          </a:p>
          <a:p>
            <a:pPr algn="ctr"/>
            <a:r>
              <a:rPr lang="en-US" sz="4000" b="1" dirty="0" smtClean="0">
                <a:solidFill>
                  <a:srgbClr val="002060"/>
                </a:solidFill>
              </a:rPr>
              <a:t>/m, n</a:t>
            </a:r>
            <a:r>
              <a:rPr lang="en-US" sz="4000" b="1" dirty="0">
                <a:solidFill>
                  <a:srgbClr val="002060"/>
                </a:solidFill>
              </a:rPr>
              <a:t>, ŋ/</a:t>
            </a:r>
          </a:p>
          <a:p>
            <a:pPr algn="ctr"/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/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mæn</a:t>
            </a:r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/ /</a:t>
            </a:r>
            <a:r>
              <a:rPr lang="en-US" sz="4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nain</a:t>
            </a:r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/ 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/</a:t>
            </a:r>
            <a:r>
              <a:rPr lang="en-US" sz="4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kiŋ</a:t>
            </a:r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/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en-US" sz="40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085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Desktop\inde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12"/>
            <a:ext cx="9143999" cy="6853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0" y="4412"/>
            <a:ext cx="9143999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C00000"/>
                </a:solidFill>
              </a:rPr>
              <a:t>Consonants</a:t>
            </a:r>
          </a:p>
          <a:p>
            <a:r>
              <a:rPr lang="en-US" sz="4000" b="1" dirty="0" smtClean="0">
                <a:solidFill>
                  <a:srgbClr val="00B050"/>
                </a:solidFill>
              </a:rPr>
              <a:t>Lateral </a:t>
            </a:r>
          </a:p>
          <a:p>
            <a:endParaRPr lang="en-US" sz="4000" b="1" dirty="0" smtClean="0">
              <a:solidFill>
                <a:srgbClr val="002060"/>
              </a:solidFill>
            </a:endParaRPr>
          </a:p>
          <a:p>
            <a:pPr algn="ctr"/>
            <a:r>
              <a:rPr lang="en-US" sz="4000" b="1" dirty="0" smtClean="0">
                <a:solidFill>
                  <a:srgbClr val="002060"/>
                </a:solidFill>
              </a:rPr>
              <a:t>/l/</a:t>
            </a:r>
          </a:p>
          <a:p>
            <a:pPr algn="ctr"/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/</a:t>
            </a:r>
            <a:r>
              <a:rPr lang="en-US" sz="4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li:f</a:t>
            </a:r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/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4000" b="1" dirty="0" smtClean="0">
                <a:solidFill>
                  <a:srgbClr val="00B050"/>
                </a:solidFill>
              </a:rPr>
              <a:t>Approximants</a:t>
            </a:r>
            <a:endParaRPr lang="en-US" sz="4000" b="1" dirty="0">
              <a:solidFill>
                <a:srgbClr val="002060"/>
              </a:solidFill>
            </a:endParaRPr>
          </a:p>
          <a:p>
            <a:pPr algn="ctr"/>
            <a:r>
              <a:rPr lang="en-US" sz="4000" b="1" dirty="0" smtClean="0">
                <a:solidFill>
                  <a:srgbClr val="002060"/>
                </a:solidFill>
              </a:rPr>
              <a:t>/r, j, w/</a:t>
            </a:r>
            <a:endParaRPr lang="en-US" sz="4000" b="1" dirty="0">
              <a:solidFill>
                <a:srgbClr val="002060"/>
              </a:solidFill>
            </a:endParaRPr>
          </a:p>
          <a:p>
            <a:pPr algn="ctr"/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/</a:t>
            </a:r>
            <a:r>
              <a:rPr lang="en-US" sz="4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ræn</a:t>
            </a:r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/ /</a:t>
            </a:r>
            <a:r>
              <a:rPr lang="en-US" sz="4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nju</a:t>
            </a:r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:/ /win/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en-US" sz="40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155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133600"/>
            <a:ext cx="9144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800" b="1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413098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153"/>
            <a:ext cx="6601119" cy="3438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0" y="3105835"/>
            <a:ext cx="914400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/>
              <a:t>Definition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sz="3600" dirty="0" smtClean="0">
                <a:solidFill>
                  <a:srgbClr val="FF0000"/>
                </a:solidFill>
              </a:rPr>
              <a:t>Phonetics 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sz="4400" dirty="0"/>
              <a:t>The Study and Classification of Speech Sounds</a:t>
            </a:r>
          </a:p>
        </p:txBody>
      </p:sp>
    </p:spTree>
    <p:extLst>
      <p:ext uri="{BB962C8B-B14F-4D97-AF65-F5344CB8AC3E}">
        <p14:creationId xmlns:p14="http://schemas.microsoft.com/office/powerpoint/2010/main" val="3200837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p\Desktop\inde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12"/>
            <a:ext cx="9143999" cy="6853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" y="228600"/>
            <a:ext cx="91439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/>
              <a:t>Organs of Speech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09800" y="1453429"/>
            <a:ext cx="6565900" cy="45259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52281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 result for ppt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678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0" y="1219200"/>
            <a:ext cx="86106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Different Types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US" sz="3200" dirty="0"/>
              <a:t>Acoustic phonetics: focuses on the physical properties of the sounds of language </a:t>
            </a:r>
            <a:endParaRPr lang="en-US" sz="3200" dirty="0" smtClean="0"/>
          </a:p>
          <a:p>
            <a:pPr marL="457200" indent="-457200">
              <a:buFont typeface="Wingdings" pitchFamily="2" charset="2"/>
              <a:buChar char="ü"/>
            </a:pPr>
            <a:r>
              <a:rPr lang="en-US" sz="3200" dirty="0"/>
              <a:t> Auditory phonetics: focuses on how listeners perceive the sounds of </a:t>
            </a:r>
            <a:r>
              <a:rPr lang="en-US" sz="3200" dirty="0" smtClean="0"/>
              <a:t>language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US" sz="3200" dirty="0"/>
              <a:t> Articulatory phonetics: focuses on how the vocal tract produces the sounds of language </a:t>
            </a:r>
            <a:endParaRPr lang="en-US" sz="3200" dirty="0" smtClean="0"/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135854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p\Desktop\inde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12"/>
            <a:ext cx="9143999" cy="6853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0" y="533400"/>
            <a:ext cx="75438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sz="3600" dirty="0"/>
              <a:t> </a:t>
            </a:r>
            <a:r>
              <a:rPr lang="en-US" sz="3600" dirty="0" smtClean="0"/>
              <a:t>English is not a phonetic language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3600" dirty="0" smtClean="0"/>
              <a:t>Importance of Phonetics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3600" dirty="0" smtClean="0"/>
              <a:t>Sounds in English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3600" dirty="0"/>
              <a:t> </a:t>
            </a:r>
            <a:r>
              <a:rPr lang="en-US" sz="3600" dirty="0" smtClean="0"/>
              <a:t>44 sounds in English</a:t>
            </a:r>
          </a:p>
          <a:p>
            <a:endParaRPr lang="en-US" sz="3600" dirty="0" smtClean="0"/>
          </a:p>
          <a:p>
            <a:pPr algn="ctr"/>
            <a:r>
              <a:rPr lang="en-US" sz="3600" b="1" dirty="0" smtClean="0"/>
              <a:t>Consonants and Vowels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US" sz="3600" dirty="0" smtClean="0"/>
              <a:t>24 Consonants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US" sz="3600" dirty="0" smtClean="0"/>
              <a:t>20 Vowels (7 short vowels, 5 long vowels and 8 Diphthongs)</a:t>
            </a:r>
          </a:p>
          <a:p>
            <a:endParaRPr lang="en-US" sz="3600" dirty="0" smtClean="0"/>
          </a:p>
          <a:p>
            <a:pPr marL="285750" indent="-285750"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807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2274838"/>
            <a:ext cx="8153400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/>
              <a:t>International </a:t>
            </a:r>
            <a:r>
              <a:rPr lang="en-US" sz="3600" b="1" dirty="0"/>
              <a:t>Phonetic Alphabet (IPA) </a:t>
            </a:r>
          </a:p>
          <a:p>
            <a:pPr algn="ctr"/>
            <a:endParaRPr lang="en-US" sz="3600" b="1" dirty="0" smtClean="0"/>
          </a:p>
          <a:p>
            <a:r>
              <a:rPr lang="en-US" sz="2800" dirty="0" smtClean="0"/>
              <a:t>Formulated by the International Phonetic Association to </a:t>
            </a:r>
            <a:r>
              <a:rPr lang="en-US" sz="2800" dirty="0"/>
              <a:t>have a system in which there was a one-to-one correspondence between each sound in language and each phonetic </a:t>
            </a:r>
            <a:r>
              <a:rPr lang="en-US" sz="2800" dirty="0" smtClean="0"/>
              <a:t>symbol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72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Desktop\inde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12"/>
            <a:ext cx="9143999" cy="6853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0" y="4412"/>
            <a:ext cx="91439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C00000"/>
                </a:solidFill>
              </a:rPr>
              <a:t>Vowels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US" sz="3600" b="1" dirty="0" err="1" smtClean="0">
                <a:solidFill>
                  <a:srgbClr val="002060"/>
                </a:solidFill>
              </a:rPr>
              <a:t>Monophthongs</a:t>
            </a:r>
            <a:r>
              <a:rPr lang="en-US" sz="3600" b="1" dirty="0" smtClean="0">
                <a:solidFill>
                  <a:srgbClr val="002060"/>
                </a:solidFill>
              </a:rPr>
              <a:t> (Pure Vowels) – 12</a:t>
            </a:r>
          </a:p>
          <a:p>
            <a:pPr algn="ctr">
              <a:defRPr/>
            </a:pPr>
            <a:r>
              <a:rPr lang="et-EE" sz="3600" dirty="0"/>
              <a:t>7 </a:t>
            </a:r>
            <a:r>
              <a:rPr lang="et-EE" sz="3600" dirty="0" smtClean="0"/>
              <a:t>short</a:t>
            </a:r>
            <a:r>
              <a:rPr lang="en-US" sz="3600" dirty="0" smtClean="0"/>
              <a:t> vowels</a:t>
            </a:r>
            <a:r>
              <a:rPr lang="et-EE" sz="3600" dirty="0" smtClean="0"/>
              <a:t>: </a:t>
            </a:r>
            <a:r>
              <a:rPr lang="et-EE" sz="3600" dirty="0">
                <a:latin typeface="Times New Roman"/>
                <a:cs typeface="Times New Roman"/>
                <a:sym typeface="Symbol"/>
              </a:rPr>
              <a:t>ɪ</a:t>
            </a:r>
            <a:r>
              <a:rPr lang="et-EE" sz="3600" dirty="0">
                <a:sym typeface="Symbol"/>
              </a:rPr>
              <a:t>, </a:t>
            </a:r>
            <a:r>
              <a:rPr lang="et-EE" sz="3600" dirty="0">
                <a:latin typeface="Times New Roman"/>
                <a:cs typeface="Times New Roman"/>
                <a:sym typeface="Symbol"/>
              </a:rPr>
              <a:t>e, æ, ʌ , ɒ, ʊ, </a:t>
            </a:r>
            <a:r>
              <a:rPr lang="az-Cyrl-AZ" sz="3600" dirty="0">
                <a:latin typeface="Times New Roman"/>
                <a:cs typeface="Times New Roman"/>
                <a:sym typeface="Symbol"/>
              </a:rPr>
              <a:t>ә</a:t>
            </a:r>
            <a:r>
              <a:rPr lang="et-EE" sz="3600" dirty="0"/>
              <a:t> </a:t>
            </a:r>
            <a:endParaRPr lang="en-US" sz="3600" dirty="0" smtClean="0"/>
          </a:p>
          <a:p>
            <a:pPr algn="ctr">
              <a:defRPr/>
            </a:pPr>
            <a:r>
              <a:rPr lang="en-US" sz="3600" dirty="0" smtClean="0"/>
              <a:t>and</a:t>
            </a:r>
            <a:r>
              <a:rPr lang="et-EE" sz="3600" dirty="0" smtClean="0"/>
              <a:t>      </a:t>
            </a:r>
            <a:endParaRPr lang="et-EE" sz="3600" dirty="0"/>
          </a:p>
          <a:p>
            <a:pPr marL="109537" algn="ctr">
              <a:defRPr/>
            </a:pPr>
            <a:r>
              <a:rPr lang="et-EE" sz="3600" dirty="0" smtClean="0"/>
              <a:t>5 long</a:t>
            </a:r>
            <a:r>
              <a:rPr lang="en-US" sz="3600" dirty="0" smtClean="0"/>
              <a:t> vowels</a:t>
            </a:r>
            <a:r>
              <a:rPr lang="et-EE" sz="3600" dirty="0" smtClean="0"/>
              <a:t>: </a:t>
            </a:r>
            <a:r>
              <a:rPr lang="et-EE" sz="3600" dirty="0">
                <a:latin typeface="Times New Roman"/>
                <a:cs typeface="Times New Roman"/>
              </a:rPr>
              <a:t>i: , ɑ: , ɔ: ,  </a:t>
            </a:r>
            <a:r>
              <a:rPr lang="az-Cyrl-AZ" sz="3600" dirty="0">
                <a:latin typeface="Times New Roman"/>
                <a:cs typeface="Times New Roman"/>
              </a:rPr>
              <a:t>з</a:t>
            </a:r>
            <a:r>
              <a:rPr lang="et-EE" sz="3600" dirty="0">
                <a:latin typeface="Times New Roman"/>
                <a:cs typeface="Times New Roman"/>
              </a:rPr>
              <a:t>: , u</a:t>
            </a:r>
            <a:r>
              <a:rPr lang="et-EE" sz="3600" dirty="0" smtClean="0">
                <a:latin typeface="Times New Roman"/>
                <a:cs typeface="Times New Roman"/>
              </a:rPr>
              <a:t>:</a:t>
            </a:r>
            <a:endParaRPr lang="en-US" sz="3600" dirty="0" smtClean="0">
              <a:latin typeface="Times New Roman"/>
              <a:cs typeface="Times New Roman"/>
            </a:endParaRPr>
          </a:p>
          <a:p>
            <a:pPr marL="109537">
              <a:defRPr/>
            </a:pPr>
            <a:endParaRPr lang="et-EE" sz="3600" dirty="0">
              <a:latin typeface="Times New Roman"/>
              <a:cs typeface="Times New Roman"/>
            </a:endParaRPr>
          </a:p>
          <a:p>
            <a:pPr algn="ctr"/>
            <a:r>
              <a:rPr lang="en-US" sz="3600" b="1" dirty="0" smtClean="0">
                <a:solidFill>
                  <a:srgbClr val="002060"/>
                </a:solidFill>
              </a:rPr>
              <a:t>/pin/ /pet/ </a:t>
            </a:r>
            <a:r>
              <a:rPr lang="en-US" sz="3600" b="1" dirty="0">
                <a:solidFill>
                  <a:srgbClr val="002060"/>
                </a:solidFill>
              </a:rPr>
              <a:t>/</a:t>
            </a:r>
            <a:r>
              <a:rPr lang="en-US" sz="3600" b="1" dirty="0" err="1" smtClean="0">
                <a:solidFill>
                  <a:srgbClr val="002060"/>
                </a:solidFill>
              </a:rPr>
              <a:t>mæn</a:t>
            </a:r>
            <a:r>
              <a:rPr lang="en-US" sz="3600" b="1" dirty="0" smtClean="0">
                <a:solidFill>
                  <a:srgbClr val="002060"/>
                </a:solidFill>
              </a:rPr>
              <a:t>/ </a:t>
            </a:r>
            <a:r>
              <a:rPr lang="en-US" sz="3600" b="1" dirty="0">
                <a:solidFill>
                  <a:srgbClr val="002060"/>
                </a:solidFill>
              </a:rPr>
              <a:t>/</a:t>
            </a:r>
            <a:r>
              <a:rPr lang="en-US" sz="3600" b="1" dirty="0" err="1" smtClean="0">
                <a:solidFill>
                  <a:srgbClr val="002060"/>
                </a:solidFill>
              </a:rPr>
              <a:t>kʌp</a:t>
            </a:r>
            <a:r>
              <a:rPr lang="en-US" sz="3600" b="1" dirty="0" smtClean="0">
                <a:solidFill>
                  <a:srgbClr val="002060"/>
                </a:solidFill>
              </a:rPr>
              <a:t>/ /</a:t>
            </a:r>
            <a:r>
              <a:rPr lang="en-US" sz="3600" b="1" dirty="0" err="1" smtClean="0">
                <a:solidFill>
                  <a:srgbClr val="002060"/>
                </a:solidFill>
              </a:rPr>
              <a:t>hɒt</a:t>
            </a:r>
            <a:r>
              <a:rPr lang="en-US" sz="3600" b="1" dirty="0" smtClean="0">
                <a:solidFill>
                  <a:srgbClr val="002060"/>
                </a:solidFill>
              </a:rPr>
              <a:t>/ </a:t>
            </a:r>
            <a:r>
              <a:rPr lang="en-US" sz="3600" b="1" dirty="0">
                <a:solidFill>
                  <a:srgbClr val="002060"/>
                </a:solidFill>
              </a:rPr>
              <a:t>/</a:t>
            </a:r>
            <a:r>
              <a:rPr lang="en-US" sz="3600" b="1" dirty="0" err="1" smtClean="0">
                <a:solidFill>
                  <a:srgbClr val="002060"/>
                </a:solidFill>
              </a:rPr>
              <a:t>wʊd</a:t>
            </a:r>
            <a:r>
              <a:rPr lang="en-US" sz="3600" b="1" dirty="0" smtClean="0">
                <a:solidFill>
                  <a:srgbClr val="002060"/>
                </a:solidFill>
              </a:rPr>
              <a:t>/ /</a:t>
            </a:r>
            <a:r>
              <a:rPr lang="az-Cyrl-AZ" sz="3600" b="1" dirty="0" smtClean="0">
                <a:solidFill>
                  <a:srgbClr val="002060"/>
                </a:solidFill>
              </a:rPr>
              <a:t>ә</a:t>
            </a:r>
            <a:r>
              <a:rPr lang="en-US" sz="3600" b="1" dirty="0" err="1" smtClean="0">
                <a:solidFill>
                  <a:srgbClr val="002060"/>
                </a:solidFill>
              </a:rPr>
              <a:t>bʌv</a:t>
            </a:r>
            <a:r>
              <a:rPr lang="en-US" sz="3600" b="1" dirty="0" smtClean="0">
                <a:solidFill>
                  <a:srgbClr val="002060"/>
                </a:solidFill>
              </a:rPr>
              <a:t>/</a:t>
            </a:r>
          </a:p>
          <a:p>
            <a:endParaRPr lang="en-US" sz="3600" b="1" dirty="0">
              <a:solidFill>
                <a:srgbClr val="002060"/>
              </a:solidFill>
            </a:endParaRPr>
          </a:p>
          <a:p>
            <a:pPr algn="ctr"/>
            <a:r>
              <a:rPr lang="en-US" sz="3600" b="1" dirty="0" smtClean="0">
                <a:solidFill>
                  <a:srgbClr val="002060"/>
                </a:solidFill>
              </a:rPr>
              <a:t>/</a:t>
            </a:r>
            <a:r>
              <a:rPr lang="en-US" sz="3600" b="1" dirty="0" err="1" smtClean="0">
                <a:solidFill>
                  <a:srgbClr val="002060"/>
                </a:solidFill>
              </a:rPr>
              <a:t>pi:l</a:t>
            </a:r>
            <a:r>
              <a:rPr lang="en-US" sz="3600" b="1" dirty="0" smtClean="0">
                <a:solidFill>
                  <a:srgbClr val="002060"/>
                </a:solidFill>
              </a:rPr>
              <a:t>/ </a:t>
            </a:r>
            <a:r>
              <a:rPr lang="en-US" sz="3600" b="1" dirty="0">
                <a:solidFill>
                  <a:srgbClr val="002060"/>
                </a:solidFill>
              </a:rPr>
              <a:t>/</a:t>
            </a:r>
            <a:r>
              <a:rPr lang="en-US" sz="3600" b="1" dirty="0" err="1" smtClean="0">
                <a:solidFill>
                  <a:srgbClr val="002060"/>
                </a:solidFill>
              </a:rPr>
              <a:t>fɑ:m</a:t>
            </a:r>
            <a:r>
              <a:rPr lang="en-US" sz="3600" b="1" dirty="0">
                <a:solidFill>
                  <a:srgbClr val="002060"/>
                </a:solidFill>
              </a:rPr>
              <a:t>/ </a:t>
            </a:r>
            <a:r>
              <a:rPr lang="en-US" sz="3600" b="1" dirty="0" smtClean="0">
                <a:solidFill>
                  <a:srgbClr val="002060"/>
                </a:solidFill>
              </a:rPr>
              <a:t>/</a:t>
            </a:r>
            <a:r>
              <a:rPr lang="en-US" sz="3600" b="1" dirty="0" err="1" smtClean="0">
                <a:solidFill>
                  <a:srgbClr val="002060"/>
                </a:solidFill>
              </a:rPr>
              <a:t>sɔ</a:t>
            </a:r>
            <a:r>
              <a:rPr lang="en-US" sz="3600" b="1" dirty="0" smtClean="0">
                <a:solidFill>
                  <a:srgbClr val="002060"/>
                </a:solidFill>
              </a:rPr>
              <a:t>:/ /g</a:t>
            </a:r>
            <a:r>
              <a:rPr lang="az-Cyrl-AZ" sz="3600" b="1" dirty="0" smtClean="0">
                <a:solidFill>
                  <a:srgbClr val="002060"/>
                </a:solidFill>
              </a:rPr>
              <a:t>з:</a:t>
            </a:r>
            <a:r>
              <a:rPr lang="en-US" sz="3600" b="1" dirty="0" smtClean="0">
                <a:solidFill>
                  <a:srgbClr val="002060"/>
                </a:solidFill>
              </a:rPr>
              <a:t>l/ </a:t>
            </a:r>
            <a:r>
              <a:rPr lang="en-US" sz="3600" b="1" dirty="0">
                <a:solidFill>
                  <a:srgbClr val="002060"/>
                </a:solidFill>
              </a:rPr>
              <a:t>/</a:t>
            </a:r>
            <a:r>
              <a:rPr lang="en-US" sz="3600" b="1" dirty="0" err="1" smtClean="0">
                <a:solidFill>
                  <a:srgbClr val="002060"/>
                </a:solidFill>
              </a:rPr>
              <a:t>sku:l</a:t>
            </a:r>
            <a:r>
              <a:rPr lang="en-US" sz="3600" b="1" dirty="0" smtClean="0">
                <a:solidFill>
                  <a:srgbClr val="002060"/>
                </a:solidFill>
              </a:rPr>
              <a:t>/</a:t>
            </a:r>
            <a:endParaRPr lang="en-US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653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Desktop\inde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12"/>
            <a:ext cx="9143999" cy="6853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0" y="4412"/>
            <a:ext cx="91439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C00000"/>
                </a:solidFill>
              </a:rPr>
              <a:t>Vowels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US" sz="3600" b="1" dirty="0" smtClean="0">
                <a:solidFill>
                  <a:srgbClr val="002060"/>
                </a:solidFill>
              </a:rPr>
              <a:t>Diphthongs (Vowel Glides) – 8</a:t>
            </a:r>
          </a:p>
          <a:p>
            <a:pPr algn="ctr">
              <a:defRPr/>
            </a:pPr>
            <a:r>
              <a:rPr lang="en-US" sz="3600" dirty="0" smtClean="0"/>
              <a:t>closing</a:t>
            </a:r>
            <a:r>
              <a:rPr lang="et-EE" sz="3600" dirty="0" smtClean="0"/>
              <a:t>: </a:t>
            </a:r>
            <a:r>
              <a:rPr lang="et-EE" sz="3600" dirty="0">
                <a:latin typeface="Times New Roman"/>
                <a:cs typeface="Times New Roman"/>
                <a:sym typeface="Symbol"/>
              </a:rPr>
              <a:t>eɪ, aɪ, ɔɪ, aʊ, </a:t>
            </a:r>
            <a:r>
              <a:rPr lang="az-Cyrl-AZ" sz="3600" dirty="0">
                <a:latin typeface="Times New Roman"/>
                <a:cs typeface="Times New Roman"/>
                <a:sym typeface="Symbol"/>
              </a:rPr>
              <a:t>ә</a:t>
            </a:r>
            <a:r>
              <a:rPr lang="et-EE" sz="3600" dirty="0">
                <a:latin typeface="Times New Roman"/>
                <a:cs typeface="Times New Roman"/>
                <a:sym typeface="Symbol"/>
              </a:rPr>
              <a:t>ʊ</a:t>
            </a:r>
          </a:p>
          <a:p>
            <a:pPr algn="ctr">
              <a:defRPr/>
            </a:pPr>
            <a:r>
              <a:rPr lang="en-US" sz="3600" dirty="0" smtClean="0"/>
              <a:t>and</a:t>
            </a:r>
            <a:r>
              <a:rPr lang="et-EE" sz="3600" dirty="0" smtClean="0"/>
              <a:t>      </a:t>
            </a:r>
            <a:endParaRPr lang="et-EE" sz="3600" dirty="0"/>
          </a:p>
          <a:p>
            <a:pPr marL="109537" algn="ctr">
              <a:defRPr/>
            </a:pPr>
            <a:r>
              <a:rPr lang="en-US" sz="3600" dirty="0" err="1" smtClean="0"/>
              <a:t>centring</a:t>
            </a:r>
            <a:r>
              <a:rPr lang="et-EE" sz="3600" dirty="0" smtClean="0"/>
              <a:t>: </a:t>
            </a:r>
            <a:r>
              <a:rPr lang="et-EE" sz="3600" dirty="0">
                <a:latin typeface="Times New Roman"/>
                <a:cs typeface="Times New Roman"/>
              </a:rPr>
              <a:t>e</a:t>
            </a:r>
            <a:r>
              <a:rPr lang="az-Cyrl-AZ" sz="3600" dirty="0">
                <a:latin typeface="Times New Roman"/>
                <a:cs typeface="Times New Roman"/>
              </a:rPr>
              <a:t>ә, </a:t>
            </a:r>
            <a:r>
              <a:rPr lang="et-EE" sz="3600" dirty="0">
                <a:latin typeface="Times New Roman"/>
                <a:cs typeface="Times New Roman"/>
              </a:rPr>
              <a:t>ɪ</a:t>
            </a:r>
            <a:r>
              <a:rPr lang="az-Cyrl-AZ" sz="3600" dirty="0">
                <a:latin typeface="Times New Roman"/>
                <a:cs typeface="Times New Roman"/>
              </a:rPr>
              <a:t>ә, </a:t>
            </a:r>
            <a:r>
              <a:rPr lang="et-EE" sz="3600" dirty="0" smtClean="0">
                <a:latin typeface="Times New Roman"/>
                <a:cs typeface="Times New Roman"/>
              </a:rPr>
              <a:t>ʊ</a:t>
            </a:r>
            <a:r>
              <a:rPr lang="az-Cyrl-AZ" sz="3600" dirty="0" smtClean="0">
                <a:latin typeface="Times New Roman"/>
                <a:cs typeface="Times New Roman"/>
              </a:rPr>
              <a:t>ә</a:t>
            </a:r>
            <a:endParaRPr lang="et-EE" sz="3600" dirty="0" smtClean="0">
              <a:latin typeface="Times New Roman"/>
              <a:cs typeface="Times New Roman"/>
            </a:endParaRPr>
          </a:p>
          <a:p>
            <a:pPr algn="ctr"/>
            <a:endParaRPr lang="en-US" sz="3600" b="1" dirty="0" smtClean="0">
              <a:solidFill>
                <a:srgbClr val="002060"/>
              </a:solidFill>
            </a:endParaRPr>
          </a:p>
          <a:p>
            <a:pPr algn="ctr"/>
            <a:r>
              <a:rPr lang="en-US" sz="3600" b="1" dirty="0" smtClean="0">
                <a:solidFill>
                  <a:srgbClr val="002060"/>
                </a:solidFill>
              </a:rPr>
              <a:t>/</a:t>
            </a:r>
            <a:r>
              <a:rPr lang="en-US" sz="3600" b="1" dirty="0" err="1" smtClean="0">
                <a:solidFill>
                  <a:srgbClr val="002060"/>
                </a:solidFill>
              </a:rPr>
              <a:t>pei</a:t>
            </a:r>
            <a:r>
              <a:rPr lang="en-US" sz="3600" b="1" dirty="0" smtClean="0">
                <a:solidFill>
                  <a:srgbClr val="002060"/>
                </a:solidFill>
              </a:rPr>
              <a:t>/ /</a:t>
            </a:r>
            <a:r>
              <a:rPr lang="en-US" sz="3600" b="1" dirty="0" err="1" smtClean="0">
                <a:solidFill>
                  <a:srgbClr val="002060"/>
                </a:solidFill>
              </a:rPr>
              <a:t>hai</a:t>
            </a:r>
            <a:r>
              <a:rPr lang="en-US" sz="3600" b="1" dirty="0" smtClean="0">
                <a:solidFill>
                  <a:srgbClr val="002060"/>
                </a:solidFill>
              </a:rPr>
              <a:t>/ </a:t>
            </a:r>
            <a:r>
              <a:rPr lang="en-US" sz="3600" b="1" dirty="0">
                <a:solidFill>
                  <a:srgbClr val="002060"/>
                </a:solidFill>
              </a:rPr>
              <a:t>/</a:t>
            </a:r>
            <a:r>
              <a:rPr lang="en-US" sz="3600" b="1" dirty="0" err="1">
                <a:solidFill>
                  <a:srgbClr val="002060"/>
                </a:solidFill>
              </a:rPr>
              <a:t>bɔɪ</a:t>
            </a:r>
            <a:r>
              <a:rPr lang="en-US" sz="3600" b="1" dirty="0">
                <a:solidFill>
                  <a:srgbClr val="002060"/>
                </a:solidFill>
              </a:rPr>
              <a:t>/ /</a:t>
            </a:r>
            <a:r>
              <a:rPr lang="en-US" sz="3600" b="1" dirty="0" err="1">
                <a:solidFill>
                  <a:srgbClr val="002060"/>
                </a:solidFill>
              </a:rPr>
              <a:t>haʊ</a:t>
            </a:r>
            <a:r>
              <a:rPr lang="en-US" sz="3600" b="1" dirty="0">
                <a:solidFill>
                  <a:srgbClr val="002060"/>
                </a:solidFill>
              </a:rPr>
              <a:t>/ </a:t>
            </a:r>
            <a:r>
              <a:rPr lang="en-US" sz="3600" b="1" dirty="0" smtClean="0">
                <a:solidFill>
                  <a:srgbClr val="002060"/>
                </a:solidFill>
              </a:rPr>
              <a:t>/n</a:t>
            </a:r>
            <a:r>
              <a:rPr lang="az-Cyrl-AZ" sz="3600" b="1" dirty="0">
                <a:solidFill>
                  <a:srgbClr val="002060"/>
                </a:solidFill>
              </a:rPr>
              <a:t>ә</a:t>
            </a:r>
            <a:r>
              <a:rPr lang="en-US" sz="3600" b="1" dirty="0">
                <a:solidFill>
                  <a:srgbClr val="002060"/>
                </a:solidFill>
              </a:rPr>
              <a:t>ʊ/ </a:t>
            </a:r>
          </a:p>
          <a:p>
            <a:endParaRPr lang="en-US" sz="3600" b="1" dirty="0">
              <a:solidFill>
                <a:srgbClr val="002060"/>
              </a:solidFill>
            </a:endParaRPr>
          </a:p>
          <a:p>
            <a:pPr algn="ctr"/>
            <a:r>
              <a:rPr lang="en-US" sz="3600" b="1" dirty="0">
                <a:solidFill>
                  <a:srgbClr val="002060"/>
                </a:solidFill>
              </a:rPr>
              <a:t>/he</a:t>
            </a:r>
            <a:r>
              <a:rPr lang="az-Cyrl-AZ" sz="3600" b="1" dirty="0">
                <a:solidFill>
                  <a:srgbClr val="002060"/>
                </a:solidFill>
              </a:rPr>
              <a:t>ә</a:t>
            </a:r>
            <a:r>
              <a:rPr lang="en-US" sz="3600" b="1" dirty="0" smtClean="0">
                <a:solidFill>
                  <a:srgbClr val="002060"/>
                </a:solidFill>
              </a:rPr>
              <a:t>/ </a:t>
            </a:r>
            <a:r>
              <a:rPr lang="en-US" sz="3600" b="1" dirty="0">
                <a:solidFill>
                  <a:srgbClr val="002060"/>
                </a:solidFill>
              </a:rPr>
              <a:t>/</a:t>
            </a:r>
            <a:r>
              <a:rPr lang="en-US" sz="3600" b="1" dirty="0" err="1">
                <a:solidFill>
                  <a:srgbClr val="002060"/>
                </a:solidFill>
              </a:rPr>
              <a:t>hɪ</a:t>
            </a:r>
            <a:r>
              <a:rPr lang="az-Cyrl-AZ" sz="3600" b="1" dirty="0">
                <a:solidFill>
                  <a:srgbClr val="002060"/>
                </a:solidFill>
              </a:rPr>
              <a:t>ә</a:t>
            </a:r>
            <a:r>
              <a:rPr lang="en-US" sz="3600" b="1" dirty="0" smtClean="0">
                <a:solidFill>
                  <a:srgbClr val="002060"/>
                </a:solidFill>
              </a:rPr>
              <a:t>/ </a:t>
            </a:r>
            <a:r>
              <a:rPr lang="en-US" sz="3600" b="1" dirty="0">
                <a:solidFill>
                  <a:srgbClr val="002060"/>
                </a:solidFill>
              </a:rPr>
              <a:t>/</a:t>
            </a:r>
            <a:r>
              <a:rPr lang="en-US" sz="3600" b="1" dirty="0" err="1">
                <a:solidFill>
                  <a:srgbClr val="002060"/>
                </a:solidFill>
              </a:rPr>
              <a:t>pʊ</a:t>
            </a:r>
            <a:r>
              <a:rPr lang="az-Cyrl-AZ" sz="3600" b="1" dirty="0">
                <a:solidFill>
                  <a:srgbClr val="002060"/>
                </a:solidFill>
              </a:rPr>
              <a:t>ә</a:t>
            </a:r>
            <a:r>
              <a:rPr lang="en-US" sz="3600" b="1" dirty="0" smtClean="0">
                <a:solidFill>
                  <a:srgbClr val="002060"/>
                </a:solidFill>
              </a:rPr>
              <a:t>/</a:t>
            </a:r>
            <a:endParaRPr lang="en-US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172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Desktop\inde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12"/>
            <a:ext cx="9143999" cy="6853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0" y="4412"/>
            <a:ext cx="91439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C00000"/>
                </a:solidFill>
              </a:rPr>
              <a:t>Consonants</a:t>
            </a:r>
          </a:p>
          <a:p>
            <a:r>
              <a:rPr lang="en-US" sz="4000" b="1" dirty="0" smtClean="0">
                <a:solidFill>
                  <a:srgbClr val="00B050"/>
                </a:solidFill>
              </a:rPr>
              <a:t>Plosives</a:t>
            </a:r>
          </a:p>
          <a:p>
            <a:endParaRPr lang="en-US" sz="4000" b="1" dirty="0" smtClean="0">
              <a:solidFill>
                <a:srgbClr val="002060"/>
              </a:solidFill>
            </a:endParaRPr>
          </a:p>
          <a:p>
            <a:pPr algn="ctr"/>
            <a:r>
              <a:rPr lang="en-US" sz="4000" b="1" dirty="0" smtClean="0">
                <a:solidFill>
                  <a:srgbClr val="002060"/>
                </a:solidFill>
              </a:rPr>
              <a:t>/p, b, t, d, k, g/</a:t>
            </a:r>
          </a:p>
          <a:p>
            <a:pPr algn="ctr"/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/pin/ /bit/ /tin/ /din/ /kin/ 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/</a:t>
            </a:r>
            <a:r>
              <a:rPr lang="en-US" sz="4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geɪm</a:t>
            </a:r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/ </a:t>
            </a:r>
          </a:p>
          <a:p>
            <a:pPr algn="ctr"/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4000" b="1" dirty="0" smtClean="0">
                <a:solidFill>
                  <a:srgbClr val="00B050"/>
                </a:solidFill>
              </a:rPr>
              <a:t>Affricates</a:t>
            </a:r>
            <a:endParaRPr lang="en-US" sz="4000" b="1" dirty="0">
              <a:solidFill>
                <a:srgbClr val="002060"/>
              </a:solidFill>
            </a:endParaRPr>
          </a:p>
          <a:p>
            <a:pPr algn="ctr"/>
            <a:r>
              <a:rPr lang="en-US" sz="4000" b="1" dirty="0">
                <a:solidFill>
                  <a:srgbClr val="002060"/>
                </a:solidFill>
              </a:rPr>
              <a:t>/</a:t>
            </a:r>
            <a:r>
              <a:rPr lang="en-US" sz="4000" b="1" dirty="0" smtClean="0">
                <a:solidFill>
                  <a:srgbClr val="002060"/>
                </a:solidFill>
              </a:rPr>
              <a:t>ʧ</a:t>
            </a:r>
            <a:r>
              <a:rPr lang="en-US" sz="4000" b="1" dirty="0">
                <a:solidFill>
                  <a:srgbClr val="002060"/>
                </a:solidFill>
              </a:rPr>
              <a:t>, </a:t>
            </a:r>
            <a:r>
              <a:rPr lang="en-US" sz="4000" b="1" dirty="0" smtClean="0">
                <a:solidFill>
                  <a:srgbClr val="002060"/>
                </a:solidFill>
              </a:rPr>
              <a:t>ʤ/</a:t>
            </a:r>
            <a:endParaRPr lang="en-US" sz="4000" b="1" dirty="0">
              <a:solidFill>
                <a:srgbClr val="002060"/>
              </a:solidFill>
            </a:endParaRPr>
          </a:p>
          <a:p>
            <a:pPr algn="ctr"/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/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ʧin</a:t>
            </a:r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/ 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/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ʤin</a:t>
            </a:r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/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en-US" sz="40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606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427</Words>
  <Application>Microsoft Office PowerPoint</Application>
  <PresentationFormat>On-screen Show (4:3)</PresentationFormat>
  <Paragraphs>72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24</cp:revision>
  <dcterms:created xsi:type="dcterms:W3CDTF">2019-07-07T12:38:37Z</dcterms:created>
  <dcterms:modified xsi:type="dcterms:W3CDTF">2020-06-21T06:07:11Z</dcterms:modified>
</cp:coreProperties>
</file>