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1" r:id="rId4"/>
    <p:sldId id="262" r:id="rId5"/>
    <p:sldId id="263" r:id="rId6"/>
    <p:sldId id="264" r:id="rId7"/>
    <p:sldId id="260" r:id="rId8"/>
    <p:sldId id="265" r:id="rId9"/>
    <p:sldId id="266" r:id="rId10"/>
    <p:sldId id="271" r:id="rId11"/>
    <p:sldId id="267" r:id="rId12"/>
    <p:sldId id="268" r:id="rId13"/>
    <p:sldId id="274" r:id="rId14"/>
    <p:sldId id="277" r:id="rId15"/>
    <p:sldId id="278" r:id="rId16"/>
    <p:sldId id="279" r:id="rId17"/>
    <p:sldId id="273" r:id="rId18"/>
    <p:sldId id="270" r:id="rId19"/>
    <p:sldId id="272" r:id="rId20"/>
    <p:sldId id="311" r:id="rId21"/>
    <p:sldId id="31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23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njithsliterature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6DA1-753D-45EA-B6B2-13E7EF019106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3D76-731D-4A56-9A43-311FF5026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41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6DA1-753D-45EA-B6B2-13E7EF019106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3D76-731D-4A56-9A43-311FF5026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02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6DA1-753D-45EA-B6B2-13E7EF019106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3D76-731D-4A56-9A43-311FF5026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29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6DA1-753D-45EA-B6B2-13E7EF019106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3D76-731D-4A56-9A43-311FF5026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95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6DA1-753D-45EA-B6B2-13E7EF019106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3D76-731D-4A56-9A43-311FF5026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7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6DA1-753D-45EA-B6B2-13E7EF019106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3D76-731D-4A56-9A43-311FF5026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0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6DA1-753D-45EA-B6B2-13E7EF019106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3D76-731D-4A56-9A43-311FF5026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3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6DA1-753D-45EA-B6B2-13E7EF019106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3D76-731D-4A56-9A43-311FF5026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59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6DA1-753D-45EA-B6B2-13E7EF019106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3D76-731D-4A56-9A43-311FF50264E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04800" y="2362200"/>
            <a:ext cx="838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 smtClean="0"/>
          </a:p>
          <a:p>
            <a:endParaRPr lang="en-US" sz="900" dirty="0" smtClean="0"/>
          </a:p>
          <a:p>
            <a:endParaRPr lang="en-US" sz="900" dirty="0" smtClean="0"/>
          </a:p>
          <a:p>
            <a:endParaRPr lang="en-US" sz="900" dirty="0" smtClean="0"/>
          </a:p>
          <a:p>
            <a:endParaRPr lang="en-US" sz="900" dirty="0" smtClean="0"/>
          </a:p>
          <a:p>
            <a:endParaRPr lang="en-US" sz="900" dirty="0" smtClean="0"/>
          </a:p>
          <a:p>
            <a:endParaRPr lang="en-US" sz="900" dirty="0" smtClean="0"/>
          </a:p>
          <a:p>
            <a:endParaRPr lang="en-US" sz="900" dirty="0" smtClean="0"/>
          </a:p>
          <a:p>
            <a:endParaRPr lang="en-US" sz="900" dirty="0" smtClean="0"/>
          </a:p>
          <a:p>
            <a:endParaRPr lang="en-US" sz="900" dirty="0" smtClean="0"/>
          </a:p>
          <a:p>
            <a:endParaRPr lang="en-US" sz="900" dirty="0" smtClean="0"/>
          </a:p>
          <a:p>
            <a:endParaRPr lang="en-US" sz="900" dirty="0" smtClean="0"/>
          </a:p>
          <a:p>
            <a:endParaRPr lang="en-US" sz="900" dirty="0" smtClean="0"/>
          </a:p>
          <a:p>
            <a:endParaRPr lang="en-US" sz="900" dirty="0" smtClean="0"/>
          </a:p>
          <a:p>
            <a:endParaRPr lang="en-US" sz="900" dirty="0" smtClean="0"/>
          </a:p>
          <a:p>
            <a:endParaRPr lang="en-US" sz="900" dirty="0" smtClean="0"/>
          </a:p>
          <a:p>
            <a:endParaRPr lang="en-US" sz="900" dirty="0" smtClean="0"/>
          </a:p>
          <a:p>
            <a:endParaRPr lang="en-US" sz="900" dirty="0" smtClean="0"/>
          </a:p>
          <a:p>
            <a:endParaRPr lang="en-US" sz="900" dirty="0" smtClean="0"/>
          </a:p>
          <a:p>
            <a:endParaRPr lang="en-US" sz="900" dirty="0" smtClean="0"/>
          </a:p>
          <a:p>
            <a:endParaRPr lang="en-US" sz="900" dirty="0" smtClean="0"/>
          </a:p>
          <a:p>
            <a:endParaRPr lang="en-US" sz="900" dirty="0" smtClean="0"/>
          </a:p>
          <a:p>
            <a:endParaRPr lang="en-US" sz="900" dirty="0" smtClean="0"/>
          </a:p>
          <a:p>
            <a:endParaRPr lang="en-US" sz="900" dirty="0" smtClean="0"/>
          </a:p>
          <a:p>
            <a:endParaRPr lang="en-US" sz="900" dirty="0" smtClean="0"/>
          </a:p>
          <a:p>
            <a:endParaRPr lang="en-US" sz="900" dirty="0" smtClean="0"/>
          </a:p>
          <a:p>
            <a:r>
              <a:rPr lang="en-US" sz="900" dirty="0" err="1" smtClean="0"/>
              <a:t>Ranjith</a:t>
            </a:r>
            <a:r>
              <a:rPr lang="en-US" sz="900" dirty="0" smtClean="0"/>
              <a:t> Krishnan K R</a:t>
            </a:r>
          </a:p>
          <a:p>
            <a:r>
              <a:rPr lang="en-US" sz="900" dirty="0" smtClean="0">
                <a:hlinkClick r:id="rId2"/>
              </a:rPr>
              <a:t>www.ranjithsliterature.com</a:t>
            </a:r>
            <a:endParaRPr lang="en-US" sz="9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496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6DA1-753D-45EA-B6B2-13E7EF019106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3D76-731D-4A56-9A43-311FF5026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7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6DA1-753D-45EA-B6B2-13E7EF019106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3D76-731D-4A56-9A43-311FF5026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90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B6DA1-753D-45EA-B6B2-13E7EF019106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53D76-731D-4A56-9A43-311FF5026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9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295400"/>
            <a:ext cx="8991599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atin typeface="Cooper Black" pitchFamily="18" charset="0"/>
              </a:rPr>
              <a:t>“Shakespeare:</a:t>
            </a:r>
          </a:p>
          <a:p>
            <a:pPr algn="ctr"/>
            <a:r>
              <a:rPr lang="en-US" sz="5400" b="1" dirty="0" smtClean="0">
                <a:latin typeface="Cooper Black" pitchFamily="18" charset="0"/>
              </a:rPr>
              <a:t>Life and Works”</a:t>
            </a:r>
          </a:p>
          <a:p>
            <a:pPr algn="ctr"/>
            <a:endParaRPr lang="en-US" sz="5400" b="1" dirty="0">
              <a:latin typeface="Algerian" pitchFamily="82" charset="0"/>
            </a:endParaRPr>
          </a:p>
          <a:p>
            <a:pPr algn="ctr"/>
            <a:endParaRPr lang="en-US" sz="4000" b="1" dirty="0" smtClean="0"/>
          </a:p>
          <a:p>
            <a:pPr algn="r"/>
            <a:endParaRPr lang="en-US" sz="4000" b="1" dirty="0"/>
          </a:p>
          <a:p>
            <a:pPr algn="r"/>
            <a:r>
              <a:rPr lang="en-US" sz="3200" b="1" dirty="0" err="1" smtClean="0">
                <a:latin typeface="Bookman Old Style" pitchFamily="18" charset="0"/>
              </a:rPr>
              <a:t>Dr</a:t>
            </a:r>
            <a:r>
              <a:rPr lang="en-US" sz="3200" b="1" dirty="0" smtClean="0">
                <a:latin typeface="Bookman Old Style" pitchFamily="18" charset="0"/>
              </a:rPr>
              <a:t> </a:t>
            </a:r>
            <a:r>
              <a:rPr lang="en-US" sz="3200" b="1" dirty="0" err="1" smtClean="0">
                <a:latin typeface="Bookman Old Style" pitchFamily="18" charset="0"/>
              </a:rPr>
              <a:t>Ranjith</a:t>
            </a:r>
            <a:r>
              <a:rPr lang="en-US" sz="3200" b="1" dirty="0" smtClean="0">
                <a:latin typeface="Bookman Old Style" pitchFamily="18" charset="0"/>
              </a:rPr>
              <a:t> Krishnan K R</a:t>
            </a:r>
          </a:p>
          <a:p>
            <a:pPr algn="r"/>
            <a:r>
              <a:rPr lang="en-US" sz="2400" b="1" dirty="0" smtClean="0">
                <a:latin typeface="Bookman Old Style" pitchFamily="18" charset="0"/>
              </a:rPr>
              <a:t>Assistant Professor of English</a:t>
            </a:r>
          </a:p>
          <a:p>
            <a:pPr algn="r"/>
            <a:r>
              <a:rPr lang="en-US" sz="2400" b="1" dirty="0" smtClean="0">
                <a:latin typeface="Bookman Old Style" pitchFamily="18" charset="0"/>
              </a:rPr>
              <a:t>N.S.S. College, </a:t>
            </a:r>
            <a:r>
              <a:rPr lang="en-US" sz="2400" b="1" dirty="0" err="1" smtClean="0">
                <a:latin typeface="Bookman Old Style" pitchFamily="18" charset="0"/>
              </a:rPr>
              <a:t>Pandalam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endParaRPr lang="en-US" sz="24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41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Theatrical Conventions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0" y="67562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400" b="1" dirty="0" smtClean="0">
                <a:latin typeface="Times New Roman" pitchFamily="18" charset="0"/>
              </a:rPr>
              <a:t>No electricity 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400" b="1" dirty="0" smtClean="0">
                <a:latin typeface="Times New Roman" pitchFamily="18" charset="0"/>
              </a:rPr>
              <a:t> Women were forbidden to act on stage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400" b="1" dirty="0" smtClean="0">
                <a:latin typeface="Times New Roman" pitchFamily="18" charset="0"/>
              </a:rPr>
              <a:t> Contemporary costumes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400" b="1" dirty="0" smtClean="0">
                <a:latin typeface="Times New Roman" pitchFamily="18" charset="0"/>
              </a:rPr>
              <a:t> Minimal scenery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Use of Soliloquies and Aside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Bloodshed/Violence – Duels and Adventures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Use of the Supernatural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Use of disguises/mistaken identities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400" b="1" dirty="0" smtClean="0">
                <a:latin typeface="Times New Roman" pitchFamily="18" charset="0"/>
              </a:rPr>
              <a:t>Multiple murders and multiple weddings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Use of music/songs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endParaRPr lang="en-US" sz="2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 smtClean="0">
              <a:latin typeface="Arial Black" pitchFamily="34" charset="0"/>
            </a:endParaRPr>
          </a:p>
          <a:p>
            <a:pPr algn="ctr"/>
            <a:r>
              <a:rPr lang="en-US" sz="3600" b="1" dirty="0" smtClean="0">
                <a:latin typeface="Arial Black" pitchFamily="34" charset="0"/>
              </a:rPr>
              <a:t>Shakespeare’s Works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b="1" dirty="0">
              <a:latin typeface="Arial Black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 smtClean="0">
                <a:latin typeface="Arial Black" pitchFamily="34" charset="0"/>
              </a:rPr>
              <a:t>37 Plays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 smtClean="0">
                <a:latin typeface="Arial Black" pitchFamily="34" charset="0"/>
              </a:rPr>
              <a:t>154 Sonnets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 smtClean="0">
                <a:latin typeface="Arial Black" pitchFamily="34" charset="0"/>
              </a:rPr>
              <a:t>2 Long Poems</a:t>
            </a:r>
          </a:p>
          <a:p>
            <a:r>
              <a:rPr lang="en-US" sz="2800" b="1" dirty="0" smtClean="0">
                <a:latin typeface="Arial Black" pitchFamily="34" charset="0"/>
              </a:rPr>
              <a:t>    </a:t>
            </a:r>
            <a:r>
              <a:rPr lang="en-US" sz="2800" b="1" dirty="0" smtClean="0">
                <a:latin typeface="Arial Narrow" pitchFamily="34" charset="0"/>
              </a:rPr>
              <a:t>(“Venus and Adonis” and “The Rape of </a:t>
            </a:r>
            <a:r>
              <a:rPr lang="en-US" sz="2800" b="1" dirty="0" err="1" smtClean="0">
                <a:latin typeface="Arial Narrow" pitchFamily="34" charset="0"/>
              </a:rPr>
              <a:t>Lucrece</a:t>
            </a:r>
            <a:r>
              <a:rPr lang="en-US" sz="2800" b="1" dirty="0" smtClean="0">
                <a:latin typeface="Arial Narrow" pitchFamily="34" charset="0"/>
              </a:rPr>
              <a:t>”)</a:t>
            </a:r>
            <a:endParaRPr lang="en-US" sz="2800" b="1" dirty="0">
              <a:latin typeface="Arial Narrow" pitchFamily="34" charset="0"/>
            </a:endParaRPr>
          </a:p>
          <a:p>
            <a:endParaRPr lang="en-US" sz="2800" b="1" dirty="0" smtClean="0">
              <a:latin typeface="Arial Black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sz="2800" b="1" dirty="0">
              <a:latin typeface="Arial Black" pitchFamily="34" charset="0"/>
            </a:endParaRPr>
          </a:p>
          <a:p>
            <a:r>
              <a:rPr lang="en-US" sz="2800" b="1" dirty="0" smtClean="0">
                <a:latin typeface="Arial Black" pitchFamily="34" charset="0"/>
              </a:rPr>
              <a:t>Tragedies, Comedies, Historical Plays and Romances</a:t>
            </a:r>
            <a:endParaRPr lang="en-US" sz="28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601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9067800" cy="330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90000"/>
              </a:lnSpc>
            </a:pPr>
            <a:r>
              <a:rPr lang="en-US" sz="4400" dirty="0" smtClean="0"/>
              <a:t>14 Comedies</a:t>
            </a:r>
          </a:p>
          <a:p>
            <a:pPr lvl="2">
              <a:lnSpc>
                <a:spcPct val="90000"/>
              </a:lnSpc>
            </a:pPr>
            <a:r>
              <a:rPr lang="en-US" sz="4400" dirty="0" smtClean="0"/>
              <a:t>10 Historical Plays</a:t>
            </a:r>
          </a:p>
          <a:p>
            <a:pPr lvl="2">
              <a:lnSpc>
                <a:spcPct val="90000"/>
              </a:lnSpc>
            </a:pPr>
            <a:r>
              <a:rPr lang="en-US" sz="4400" dirty="0" smtClean="0"/>
              <a:t>10 Tragedies</a:t>
            </a:r>
          </a:p>
          <a:p>
            <a:pPr lvl="2">
              <a:lnSpc>
                <a:spcPct val="90000"/>
              </a:lnSpc>
            </a:pPr>
            <a:r>
              <a:rPr lang="en-US" sz="4400" dirty="0" smtClean="0"/>
              <a:t>03 Romances</a:t>
            </a:r>
          </a:p>
          <a:p>
            <a:pPr lvl="2">
              <a:lnSpc>
                <a:spcPct val="90000"/>
              </a:lnSpc>
            </a:pPr>
            <a:endParaRPr lang="en-US" sz="2800" dirty="0"/>
          </a:p>
          <a:p>
            <a:pPr lvl="2">
              <a:lnSpc>
                <a:spcPct val="90000"/>
              </a:lnSpc>
            </a:pPr>
            <a:endParaRPr lang="en-US" sz="2800" dirty="0" smtClean="0"/>
          </a:p>
        </p:txBody>
      </p:sp>
      <p:pic>
        <p:nvPicPr>
          <p:cNvPr id="8194" name="Picture 2" descr="Comedy And Tragedy In Classical Drama - Comedy Wa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95600"/>
            <a:ext cx="4657725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184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Shakespeare’s Major Comedies</a:t>
            </a:r>
          </a:p>
          <a:p>
            <a:pPr algn="ctr"/>
            <a:endParaRPr lang="en-US" sz="3600" b="1" dirty="0" smtClean="0"/>
          </a:p>
          <a:p>
            <a:pPr marL="571500" indent="-571500">
              <a:buFont typeface="Wingdings" pitchFamily="2" charset="2"/>
              <a:buChar char="Ø"/>
            </a:pPr>
            <a:r>
              <a:rPr lang="en-US" sz="2800" b="1" i="1" dirty="0" smtClean="0"/>
              <a:t>All’s Well That Ends Well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2800" b="1" i="1" dirty="0" smtClean="0"/>
              <a:t>As You Like It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2800" b="1" i="1" dirty="0" smtClean="0"/>
              <a:t>Comedy of Errors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2800" b="1" i="1" dirty="0" smtClean="0"/>
              <a:t>The Winter’s Tale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2800" b="1" i="1" dirty="0" smtClean="0"/>
              <a:t>Midsummer Night’s Dream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2800" b="1" i="1" dirty="0" smtClean="0"/>
              <a:t>The Taming of the Shrew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2800" b="1" i="1" dirty="0" smtClean="0"/>
              <a:t>Much Ado About Nothing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2800" b="1" i="1" dirty="0" smtClean="0"/>
              <a:t>Twelfth Night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2800" b="1" i="1" dirty="0" smtClean="0"/>
              <a:t>Merchant of Venice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2800" b="1" i="1" dirty="0" smtClean="0"/>
              <a:t>Love’s </a:t>
            </a:r>
            <a:r>
              <a:rPr lang="en-US" sz="2800" b="1" i="1" dirty="0" err="1" smtClean="0"/>
              <a:t>Labour</a:t>
            </a:r>
            <a:r>
              <a:rPr lang="en-US" sz="2800" b="1" i="1" dirty="0" smtClean="0"/>
              <a:t> Lost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1906619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Shakespeare’s Major Tragedies</a:t>
            </a:r>
          </a:p>
          <a:p>
            <a:pPr algn="ctr"/>
            <a:endParaRPr lang="en-US" sz="3600" b="1" dirty="0" smtClean="0"/>
          </a:p>
          <a:p>
            <a:pPr marL="571500" indent="-571500">
              <a:buFont typeface="Wingdings" pitchFamily="2" charset="2"/>
              <a:buChar char="Ø"/>
            </a:pPr>
            <a:r>
              <a:rPr lang="en-US" sz="2800" b="1" i="1" dirty="0" smtClean="0"/>
              <a:t>Julius Caesar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2800" b="1" i="1" dirty="0" smtClean="0"/>
              <a:t>Hamlet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2800" b="1" i="1" dirty="0" smtClean="0"/>
              <a:t>Macbeth                    </a:t>
            </a:r>
            <a:r>
              <a:rPr lang="en-US" sz="2800" b="1" dirty="0" smtClean="0">
                <a:solidFill>
                  <a:srgbClr val="C00000"/>
                </a:solidFill>
              </a:rPr>
              <a:t>The Four ‘Great Tragedies’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2800" b="1" i="1" dirty="0" smtClean="0"/>
              <a:t>Othello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2800" b="1" i="1" dirty="0" smtClean="0"/>
              <a:t>King Lear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2800" b="1" i="1" dirty="0" smtClean="0"/>
              <a:t>Romeo and Juliet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2800" b="1" i="1" dirty="0" smtClean="0"/>
              <a:t>Antony and Cleopatra</a:t>
            </a:r>
          </a:p>
        </p:txBody>
      </p:sp>
      <p:sp>
        <p:nvSpPr>
          <p:cNvPr id="3" name="Right Brace 2"/>
          <p:cNvSpPr/>
          <p:nvPr/>
        </p:nvSpPr>
        <p:spPr>
          <a:xfrm>
            <a:off x="2362200" y="1828800"/>
            <a:ext cx="457200" cy="1524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28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Shakespeare’s Major Historical Plays</a:t>
            </a:r>
          </a:p>
          <a:p>
            <a:pPr algn="ctr"/>
            <a:endParaRPr lang="en-US" sz="3600" b="1" dirty="0" smtClean="0"/>
          </a:p>
          <a:p>
            <a:pPr marL="571500" indent="-571500">
              <a:buFont typeface="Wingdings" pitchFamily="2" charset="2"/>
              <a:buChar char="Ø"/>
            </a:pPr>
            <a:r>
              <a:rPr lang="en-US" sz="2800" b="1" i="1" dirty="0" smtClean="0"/>
              <a:t>Henry IV </a:t>
            </a:r>
            <a:r>
              <a:rPr lang="en-US" sz="2800" b="1" dirty="0" smtClean="0"/>
              <a:t>(Part I and II)</a:t>
            </a:r>
            <a:endParaRPr lang="en-US" sz="2800" b="1" i="1" dirty="0" smtClean="0"/>
          </a:p>
          <a:p>
            <a:pPr marL="571500" indent="-571500">
              <a:buFont typeface="Wingdings" pitchFamily="2" charset="2"/>
              <a:buChar char="Ø"/>
            </a:pPr>
            <a:r>
              <a:rPr lang="en-US" sz="2800" b="1" i="1" dirty="0" smtClean="0"/>
              <a:t>King John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2800" b="1" i="1" dirty="0" smtClean="0"/>
              <a:t>Richard II                  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2800" b="1" i="1" dirty="0" smtClean="0"/>
              <a:t>Richard III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2800" b="1" i="1" dirty="0" smtClean="0"/>
              <a:t>Henry V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2800" b="1" i="1" dirty="0" smtClean="0"/>
              <a:t>Henry VI </a:t>
            </a:r>
            <a:r>
              <a:rPr lang="en-US" sz="2800" b="1" dirty="0" smtClean="0"/>
              <a:t>(Parts I, II and III)</a:t>
            </a:r>
            <a:endParaRPr lang="en-US" sz="2800" b="1" i="1" dirty="0" smtClean="0"/>
          </a:p>
          <a:p>
            <a:pPr marL="571500" indent="-571500">
              <a:buFont typeface="Wingdings" pitchFamily="2" charset="2"/>
              <a:buChar char="Ø"/>
            </a:pPr>
            <a:r>
              <a:rPr lang="en-US" sz="2800" b="1" i="1" dirty="0" smtClean="0"/>
              <a:t>Henry VIII</a:t>
            </a:r>
          </a:p>
        </p:txBody>
      </p:sp>
    </p:spTree>
    <p:extLst>
      <p:ext uri="{BB962C8B-B14F-4D97-AF65-F5344CB8AC3E}">
        <p14:creationId xmlns:p14="http://schemas.microsoft.com/office/powerpoint/2010/main" val="3606802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Shakespeare’s Other Major Plays</a:t>
            </a:r>
          </a:p>
          <a:p>
            <a:pPr algn="ctr"/>
            <a:endParaRPr lang="en-US" sz="3600" b="1" dirty="0" smtClean="0"/>
          </a:p>
          <a:p>
            <a:pPr marL="571500" indent="-571500">
              <a:buFont typeface="Wingdings" pitchFamily="2" charset="2"/>
              <a:buChar char="Ø"/>
            </a:pPr>
            <a:r>
              <a:rPr lang="en-US" sz="2800" b="1" i="1" dirty="0" smtClean="0"/>
              <a:t>The Tempest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2800" b="1" i="1" dirty="0" smtClean="0"/>
              <a:t>Measure for Measure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2800" b="1" i="1" dirty="0" smtClean="0"/>
              <a:t>Troilus and Cressida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2800" b="1" i="1" dirty="0" smtClean="0"/>
              <a:t>Cymbeline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2800" b="1" i="1" dirty="0" smtClean="0"/>
              <a:t>Coriolanus</a:t>
            </a:r>
          </a:p>
          <a:p>
            <a:endParaRPr lang="en-US" sz="28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3957258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 smtClean="0"/>
          </a:p>
          <a:p>
            <a:pPr algn="ctr"/>
            <a:r>
              <a:rPr lang="en-US" sz="3600" b="1" dirty="0" smtClean="0"/>
              <a:t>Shakespeare’s </a:t>
            </a:r>
            <a:r>
              <a:rPr lang="en-US" sz="3600" b="1" dirty="0"/>
              <a:t>Contribution to </a:t>
            </a:r>
            <a:r>
              <a:rPr lang="en-US" sz="3600" b="1" dirty="0" smtClean="0"/>
              <a:t>Language</a:t>
            </a:r>
          </a:p>
          <a:p>
            <a:pPr algn="ctr"/>
            <a:endParaRPr lang="en-US" sz="3600" b="1" dirty="0"/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/>
              <a:t>Shakespeare </a:t>
            </a:r>
            <a:r>
              <a:rPr lang="en-US" sz="3600" dirty="0" smtClean="0"/>
              <a:t>introduced many new words (1,700) and expressions into English language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/>
              <a:t>Use of blank verse – as an inspiration to many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41060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Universality of Shakespeare</a:t>
            </a:r>
          </a:p>
          <a:p>
            <a:pPr algn="ctr"/>
            <a:endParaRPr lang="en-US" sz="3600" b="1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/>
              <a:t>His  </a:t>
            </a:r>
            <a:r>
              <a:rPr lang="en-US" sz="3200" dirty="0"/>
              <a:t>extraordinary  facility  for  language, </a:t>
            </a:r>
            <a:r>
              <a:rPr lang="en-US" sz="3200" dirty="0" smtClean="0"/>
              <a:t>memorable  </a:t>
            </a:r>
            <a:r>
              <a:rPr lang="en-US" sz="3200" dirty="0"/>
              <a:t>characters,  and  </a:t>
            </a:r>
            <a:r>
              <a:rPr lang="en-US" sz="3200" dirty="0" smtClean="0"/>
              <a:t>amazing stories with a universal appeal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/>
              <a:t>Variety  of themes  </a:t>
            </a:r>
            <a:r>
              <a:rPr lang="en-US" sz="3200" dirty="0"/>
              <a:t>and </a:t>
            </a:r>
            <a:r>
              <a:rPr lang="en-US" sz="3200" dirty="0" smtClean="0"/>
              <a:t>characters  representing diverse individuals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/>
              <a:t>Adaptability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53031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eware the Curse on William Shakespeare's Grave | Beyo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"/>
            <a:ext cx="6504432" cy="685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04432" y="6926"/>
            <a:ext cx="263956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i="1" dirty="0" smtClean="0">
              <a:latin typeface="Times" charset="0"/>
            </a:endParaRPr>
          </a:p>
          <a:p>
            <a:endParaRPr lang="en-US" sz="2800" b="1" i="1" dirty="0">
              <a:latin typeface="Times" charset="0"/>
            </a:endParaRPr>
          </a:p>
          <a:p>
            <a:r>
              <a:rPr lang="en-US" sz="2800" b="1" i="1" dirty="0" smtClean="0">
                <a:latin typeface="Times" charset="0"/>
              </a:rPr>
              <a:t>"Good Friends, for Jesus' sake forbear,</a:t>
            </a:r>
          </a:p>
          <a:p>
            <a:r>
              <a:rPr lang="en-US" sz="2800" b="1" i="1" dirty="0" smtClean="0">
                <a:latin typeface="Times" charset="0"/>
              </a:rPr>
              <a:t>   To dig the bones enclosed here!</a:t>
            </a:r>
          </a:p>
          <a:p>
            <a:r>
              <a:rPr lang="en-US" sz="2800" b="1" i="1" dirty="0" smtClean="0">
                <a:latin typeface="Times" charset="0"/>
              </a:rPr>
              <a:t>   Blest be the man that spares these stones,</a:t>
            </a:r>
          </a:p>
          <a:p>
            <a:r>
              <a:rPr lang="en-US" sz="2800" b="1" i="1" dirty="0" smtClean="0">
                <a:latin typeface="Times" charset="0"/>
              </a:rPr>
              <a:t>   And curst be he that moves my bones."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67943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illiam Shakespeare - Quotes, Plays &amp; Wife - Bi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91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91200" y="152400"/>
            <a:ext cx="32766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William Shakespeare</a:t>
            </a:r>
          </a:p>
          <a:p>
            <a:endParaRPr lang="en-US" sz="4000" b="1" dirty="0"/>
          </a:p>
          <a:p>
            <a:pPr algn="ctr"/>
            <a:r>
              <a:rPr lang="en-US" sz="4000" b="1" dirty="0" smtClean="0"/>
              <a:t>26 April 1564 – </a:t>
            </a:r>
          </a:p>
          <a:p>
            <a:pPr algn="ctr"/>
            <a:r>
              <a:rPr lang="en-US" sz="4000" b="1" dirty="0" smtClean="0"/>
              <a:t>23 April 1616</a:t>
            </a:r>
          </a:p>
          <a:p>
            <a:pPr algn="ctr"/>
            <a:endParaRPr lang="en-US" sz="4000" b="1" dirty="0"/>
          </a:p>
          <a:p>
            <a:r>
              <a:rPr lang="en-US" sz="2400" b="1" dirty="0" smtClean="0"/>
              <a:t>As the son of John Shakespeare and Mary Arden</a:t>
            </a:r>
          </a:p>
          <a:p>
            <a:endParaRPr lang="en-US" sz="2400" b="1" dirty="0"/>
          </a:p>
          <a:p>
            <a:r>
              <a:rPr lang="en-US" sz="2400" b="1" dirty="0" smtClean="0"/>
              <a:t>Born at </a:t>
            </a:r>
          </a:p>
          <a:p>
            <a:r>
              <a:rPr lang="en-US" sz="2400" b="1" dirty="0" smtClean="0"/>
              <a:t>Stratford-upon-Avon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32253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We are such stuff</a:t>
            </a:r>
            <a:br>
              <a:rPr lang="en-US" sz="3200" b="1" dirty="0"/>
            </a:br>
            <a:r>
              <a:rPr lang="en-US" sz="3200" b="1" dirty="0"/>
              <a:t>As dreams are made on; and our little life</a:t>
            </a:r>
            <a:br>
              <a:rPr lang="en-US" sz="3200" b="1" dirty="0"/>
            </a:br>
            <a:r>
              <a:rPr lang="en-US" sz="3200" b="1" dirty="0"/>
              <a:t>Is rounded with a sleep. </a:t>
            </a:r>
          </a:p>
        </p:txBody>
      </p:sp>
      <p:pic>
        <p:nvPicPr>
          <p:cNvPr id="20482" name="Picture 2" descr="Shakespeare's 'First Folio' Sells for a Record-Breaking $9.98 Million –  Robb Re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04949"/>
            <a:ext cx="4953000" cy="535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Animated Clip Art: Flower Animated Clipart Gallery | Animated clipart,  Clipart gallery, Animated imag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7450"/>
            <a:ext cx="4038600" cy="302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123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W THE WORDS &quot;THANK YOU&quot; HELP BUILD A POSITIVE WORK CULTURE - Harris  Whitesell Consulting, L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82"/>
            <a:ext cx="9144000" cy="687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543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hakespeare's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0"/>
            <a:ext cx="9137073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3258184"/>
            <a:ext cx="9144000" cy="338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dirty="0" smtClean="0"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 smtClean="0">
                <a:latin typeface="Times New Roman" pitchFamily="18" charset="0"/>
              </a:rPr>
              <a:t>King’s New School in Stratford</a:t>
            </a:r>
            <a:endParaRPr lang="en-US" sz="36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183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0" y="0"/>
            <a:ext cx="3810000" cy="534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800" dirty="0"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dirty="0" smtClean="0">
                <a:latin typeface="Times New Roman" pitchFamily="18" charset="0"/>
              </a:rPr>
              <a:t>Shakespeare married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dirty="0" smtClean="0">
                <a:latin typeface="Times New Roman" pitchFamily="18" charset="0"/>
              </a:rPr>
              <a:t>26-year-old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dirty="0" smtClean="0">
                <a:latin typeface="Times New Roman" pitchFamily="18" charset="0"/>
              </a:rPr>
              <a:t>Anne Hathaway in 1582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8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800" dirty="0"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8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dirty="0" smtClean="0">
                <a:latin typeface="Times New Roman" pitchFamily="18" charset="0"/>
              </a:rPr>
              <a:t>Had three children – Susanna in 1583 and later twins in 1585 – son </a:t>
            </a:r>
            <a:r>
              <a:rPr lang="en-US" sz="2800" dirty="0" err="1" smtClean="0">
                <a:latin typeface="Times New Roman" pitchFamily="18" charset="0"/>
              </a:rPr>
              <a:t>Hamnet</a:t>
            </a:r>
            <a:r>
              <a:rPr lang="en-US" sz="2800" dirty="0" smtClean="0">
                <a:latin typeface="Times New Roman" pitchFamily="18" charset="0"/>
              </a:rPr>
              <a:t> and daughter Judith</a:t>
            </a:r>
          </a:p>
        </p:txBody>
      </p:sp>
      <p:pic>
        <p:nvPicPr>
          <p:cNvPr id="4" name="Picture 3" descr="Shakespeare's Wife, Anne Hathaway: A Short Biography✔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"/>
            <a:ext cx="5334000" cy="68510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5172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nne Hathaway's cottage - Shakespe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244334"/>
            <a:ext cx="914399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endParaRPr lang="en-US" dirty="0" smtClean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endParaRPr lang="en-US" dirty="0" smtClean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endParaRPr lang="en-US" dirty="0" smtClean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endParaRPr lang="en-US" dirty="0" smtClean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endParaRPr lang="en-US" dirty="0" smtClean="0">
              <a:latin typeface="Times New Roman" pitchFamily="18" charset="0"/>
            </a:endParaRPr>
          </a:p>
          <a:p>
            <a:pPr algn="ctr"/>
            <a:r>
              <a:rPr lang="en-US" sz="3200" b="1" dirty="0" smtClean="0">
                <a:latin typeface="Times New Roman" pitchFamily="18" charset="0"/>
              </a:rPr>
              <a:t>Anne Hathaway’s Cottage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14903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35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8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800" dirty="0" smtClean="0">
              <a:latin typeface="Times New Roman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4000" dirty="0" smtClean="0">
                <a:latin typeface="Times New Roman" pitchFamily="18" charset="0"/>
              </a:rPr>
              <a:t>1585 – 1592, Shakespeare moved to London and began working in theatre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4000" dirty="0" smtClean="0">
                <a:latin typeface="Times New Roman" pitchFamily="18" charset="0"/>
              </a:rPr>
              <a:t>Different roles – As a Poet, Playwright, Actor, etc.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4000" dirty="0" smtClean="0">
                <a:latin typeface="Times New Roman" pitchFamily="18" charset="0"/>
              </a:rPr>
              <a:t>England during the 1590s was under the rule of Queen Elizabeth I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4000" dirty="0" smtClean="0">
                <a:latin typeface="Times New Roman" pitchFamily="18" charset="0"/>
              </a:rPr>
              <a:t>Christopher Marlowe, Thomas Kyd, etc. as the major playwrights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15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hakespeareantheaters.weebly.com/uploads/2/5/2/7/25278862/803337_orig.gif  | Globe theater, Elizabethan theatre, Glo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9144000" cy="599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3244334"/>
            <a:ext cx="91440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sz="3200" b="1" dirty="0" smtClean="0"/>
              <a:t>The </a:t>
            </a:r>
            <a:r>
              <a:rPr lang="en-US" sz="3200" b="1" dirty="0"/>
              <a:t>Globe Theatre</a:t>
            </a:r>
          </a:p>
        </p:txBody>
      </p:sp>
    </p:spTree>
    <p:extLst>
      <p:ext uri="{BB962C8B-B14F-4D97-AF65-F5344CB8AC3E}">
        <p14:creationId xmlns:p14="http://schemas.microsoft.com/office/powerpoint/2010/main" val="27331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kespeare's Globe has entered the streaming age - The Spac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9144000" cy="68510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652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 to Stream Shakespeare's Plays From the Globe Theatre in London | Travel  + Leisure | Travel + Leisu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9144000" cy="54794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3244334"/>
            <a:ext cx="914399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r>
              <a:rPr lang="en-US" sz="3600" b="1" dirty="0" smtClean="0"/>
              <a:t>The reconstructed Globe Theatre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3637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</TotalTime>
  <Words>423</Words>
  <Application>Microsoft Office PowerPoint</Application>
  <PresentationFormat>On-screen Show (4:3)</PresentationFormat>
  <Paragraphs>154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94</cp:revision>
  <dcterms:created xsi:type="dcterms:W3CDTF">2021-04-22T08:50:01Z</dcterms:created>
  <dcterms:modified xsi:type="dcterms:W3CDTF">2021-04-26T10:39:47Z</dcterms:modified>
</cp:coreProperties>
</file>