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9"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E976C74-4F3B-45A1-8CE8-FBBA9186942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36872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E976C74-4F3B-45A1-8CE8-FBBA9186942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271137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E976C74-4F3B-45A1-8CE8-FBBA9186942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241325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E976C74-4F3B-45A1-8CE8-FBBA9186942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269481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76C74-4F3B-45A1-8CE8-FBBA9186942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401354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E976C74-4F3B-45A1-8CE8-FBBA91869420}" type="datetimeFigureOut">
              <a:rPr lang="en-ZA" smtClean="0"/>
              <a:t>2020/07/01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398283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E976C74-4F3B-45A1-8CE8-FBBA91869420}" type="datetimeFigureOut">
              <a:rPr lang="en-ZA" smtClean="0"/>
              <a:t>2020/07/01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261010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E976C74-4F3B-45A1-8CE8-FBBA91869420}" type="datetimeFigureOut">
              <a:rPr lang="en-ZA" smtClean="0"/>
              <a:t>2020/07/01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360753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76C74-4F3B-45A1-8CE8-FBBA91869420}" type="datetimeFigureOut">
              <a:rPr lang="en-ZA" smtClean="0"/>
              <a:t>2020/07/01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340450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76C74-4F3B-45A1-8CE8-FBBA91869420}" type="datetimeFigureOut">
              <a:rPr lang="en-ZA" smtClean="0"/>
              <a:t>2020/07/01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266650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76C74-4F3B-45A1-8CE8-FBBA91869420}" type="datetimeFigureOut">
              <a:rPr lang="en-ZA" smtClean="0"/>
              <a:t>2020/07/01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9A059B0-D77C-4AA3-9AE8-CB5C1E21B9F7}" type="slidenum">
              <a:rPr lang="en-ZA" smtClean="0"/>
              <a:t>‹#›</a:t>
            </a:fld>
            <a:endParaRPr lang="en-ZA"/>
          </a:p>
        </p:txBody>
      </p:sp>
    </p:spTree>
    <p:extLst>
      <p:ext uri="{BB962C8B-B14F-4D97-AF65-F5344CB8AC3E}">
        <p14:creationId xmlns:p14="http://schemas.microsoft.com/office/powerpoint/2010/main" val="34017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76C74-4F3B-45A1-8CE8-FBBA91869420}" type="datetimeFigureOut">
              <a:rPr lang="en-ZA" smtClean="0"/>
              <a:t>2020/07/01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059B0-D77C-4AA3-9AE8-CB5C1E21B9F7}" type="slidenum">
              <a:rPr lang="en-ZA" smtClean="0"/>
              <a:t>‹#›</a:t>
            </a:fld>
            <a:endParaRPr lang="en-ZA"/>
          </a:p>
        </p:txBody>
      </p:sp>
    </p:spTree>
    <p:extLst>
      <p:ext uri="{BB962C8B-B14F-4D97-AF65-F5344CB8AC3E}">
        <p14:creationId xmlns:p14="http://schemas.microsoft.com/office/powerpoint/2010/main" val="1998281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obots.net/ai/artificial-intelligence-in-education-uses-and-applications/" TargetMode="External"/><Relationship Id="rId2" Type="http://schemas.openxmlformats.org/officeDocument/2006/relationships/hyperlink" Target="https://www.teachthought.com/the-future-of-learning/10-roles-for-artificial-intelligence-in-education/" TargetMode="External"/><Relationship Id="rId1" Type="http://schemas.openxmlformats.org/officeDocument/2006/relationships/slideLayout" Target="../slideLayouts/slideLayout2.xml"/><Relationship Id="rId4" Type="http://schemas.openxmlformats.org/officeDocument/2006/relationships/hyperlink" Target="https://medium.com/towards-artificial-intelligence/artificial-intelligence-in-education-benefits-challenges-and-use-cases-db52d8921f7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b="1" dirty="0" smtClean="0">
                <a:effectLst>
                  <a:outerShdw blurRad="38100" dist="38100" dir="2700000" algn="tl">
                    <a:srgbClr val="000000">
                      <a:alpha val="43137"/>
                    </a:srgbClr>
                  </a:outerShdw>
                </a:effectLst>
              </a:rPr>
              <a:t>Artificial Intelligent and Education</a:t>
            </a:r>
            <a:endParaRPr lang="en-ZA" sz="4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4000" b="1" dirty="0" smtClean="0">
                <a:effectLst>
                  <a:outerShdw blurRad="38100" dist="38100" dir="2700000" algn="tl">
                    <a:srgbClr val="000000">
                      <a:alpha val="43137"/>
                    </a:srgbClr>
                  </a:outerShdw>
                </a:effectLst>
              </a:rPr>
              <a:t>Doc Nyarai</a:t>
            </a:r>
            <a:endParaRPr lang="en-ZA"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1521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Online Learning sites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340768"/>
            <a:ext cx="8712968" cy="5328592"/>
          </a:xfrm>
        </p:spPr>
        <p:txBody>
          <a:bodyPr>
            <a:normAutofit/>
          </a:bodyPr>
          <a:lstStyle/>
          <a:p>
            <a:r>
              <a:rPr lang="en-US" dirty="0" smtClean="0"/>
              <a:t>Khan Academy - </a:t>
            </a:r>
            <a:endParaRPr lang="en-ZA" dirty="0" smtClean="0"/>
          </a:p>
          <a:p>
            <a:r>
              <a:rPr lang="en-ZA" dirty="0" smtClean="0"/>
              <a:t>Third Space Learning -</a:t>
            </a:r>
          </a:p>
          <a:p>
            <a:r>
              <a:rPr lang="en-ZA" dirty="0" err="1" smtClean="0"/>
              <a:t>ThinkerMath</a:t>
            </a:r>
            <a:r>
              <a:rPr lang="en-ZA" dirty="0" smtClean="0"/>
              <a:t> - </a:t>
            </a:r>
            <a:r>
              <a:rPr lang="en-US" dirty="0" smtClean="0"/>
              <a:t>AI-enabled solution helps small kids learn Math</a:t>
            </a:r>
          </a:p>
          <a:p>
            <a:r>
              <a:rPr lang="en-US" dirty="0" err="1" smtClean="0"/>
              <a:t>Thinkster</a:t>
            </a:r>
            <a:r>
              <a:rPr lang="en-US" dirty="0" smtClean="0"/>
              <a:t> Math is a tutoring program developed for use on laptops, tablets and desktops.</a:t>
            </a:r>
            <a:endParaRPr lang="en-ZA" dirty="0" smtClean="0"/>
          </a:p>
          <a:p>
            <a:r>
              <a:rPr lang="en-ZA" dirty="0" smtClean="0"/>
              <a:t>Carnegie Learning - </a:t>
            </a:r>
            <a:r>
              <a:rPr lang="en-US" dirty="0" smtClean="0"/>
              <a:t>help students develop a deeper conceptual understanding of math</a:t>
            </a:r>
          </a:p>
          <a:p>
            <a:r>
              <a:rPr lang="en-ZA" dirty="0" err="1" smtClean="0"/>
              <a:t>Brainly</a:t>
            </a:r>
            <a:r>
              <a:rPr lang="en-ZA" dirty="0" smtClean="0"/>
              <a:t> - </a:t>
            </a:r>
            <a:r>
              <a:rPr lang="en-US" dirty="0" smtClean="0"/>
              <a:t>social network for students’ cooperation</a:t>
            </a:r>
            <a:endParaRPr lang="en-ZA" dirty="0" smtClean="0"/>
          </a:p>
        </p:txBody>
      </p:sp>
    </p:spTree>
    <p:extLst>
      <p:ext uri="{BB962C8B-B14F-4D97-AF65-F5344CB8AC3E}">
        <p14:creationId xmlns:p14="http://schemas.microsoft.com/office/powerpoint/2010/main" val="3413534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820472" cy="6336704"/>
          </a:xfrm>
        </p:spPr>
        <p:txBody>
          <a:bodyPr>
            <a:normAutofit lnSpcReduction="10000"/>
          </a:bodyPr>
          <a:lstStyle/>
          <a:p>
            <a:r>
              <a:rPr lang="en-US" dirty="0" smtClean="0"/>
              <a:t>CTI - creating smart content</a:t>
            </a:r>
          </a:p>
          <a:p>
            <a:r>
              <a:rPr lang="en-US" dirty="0" smtClean="0"/>
              <a:t>Little Dragon - educational games for kids</a:t>
            </a:r>
          </a:p>
          <a:p>
            <a:r>
              <a:rPr lang="en-US" dirty="0" smtClean="0"/>
              <a:t>Nuance – </a:t>
            </a:r>
          </a:p>
          <a:p>
            <a:r>
              <a:rPr lang="en-US" dirty="0" err="1" smtClean="0"/>
              <a:t>Knewton</a:t>
            </a:r>
            <a:r>
              <a:rPr lang="en-US" dirty="0" smtClean="0"/>
              <a:t> - creates adaptive learning technology for higher education.</a:t>
            </a:r>
          </a:p>
          <a:p>
            <a:r>
              <a:rPr lang="en-US" dirty="0" err="1" smtClean="0"/>
              <a:t>Cognii</a:t>
            </a:r>
            <a:r>
              <a:rPr lang="en-US" dirty="0" smtClean="0"/>
              <a:t> - makes AI-based products for K-12 and higher education institutions</a:t>
            </a:r>
          </a:p>
          <a:p>
            <a:r>
              <a:rPr lang="en-US" dirty="0" err="1" smtClean="0"/>
              <a:t>Querium</a:t>
            </a:r>
            <a:r>
              <a:rPr lang="en-US" dirty="0" smtClean="0"/>
              <a:t> - uses AI to deliver customizable STEM tutoring lessons to high school and college students</a:t>
            </a:r>
          </a:p>
          <a:p>
            <a:r>
              <a:rPr lang="en-US" dirty="0" err="1" smtClean="0"/>
              <a:t>KidSense</a:t>
            </a:r>
            <a:r>
              <a:rPr lang="en-US" dirty="0" smtClean="0"/>
              <a:t> - develops educational AI tools designed specifically for children.</a:t>
            </a:r>
            <a:endParaRPr lang="en-ZA" dirty="0"/>
          </a:p>
        </p:txBody>
      </p:sp>
    </p:spTree>
    <p:extLst>
      <p:ext uri="{BB962C8B-B14F-4D97-AF65-F5344CB8AC3E}">
        <p14:creationId xmlns:p14="http://schemas.microsoft.com/office/powerpoint/2010/main" val="219336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b="1" dirty="0" smtClean="0">
                <a:effectLst>
                  <a:outerShdw blurRad="38100" dist="38100" dir="2700000" algn="tl">
                    <a:srgbClr val="000000">
                      <a:alpha val="43137"/>
                    </a:srgbClr>
                  </a:outerShdw>
                </a:effectLst>
              </a:rPr>
              <a:t>Summary</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196752"/>
            <a:ext cx="8820472" cy="5544616"/>
          </a:xfrm>
        </p:spPr>
        <p:txBody>
          <a:bodyPr>
            <a:normAutofit/>
          </a:bodyPr>
          <a:lstStyle/>
          <a:p>
            <a:r>
              <a:rPr lang="en-US" dirty="0" smtClean="0"/>
              <a:t>Artificial intelligence can automate basic activities in education, like grading.</a:t>
            </a:r>
          </a:p>
          <a:p>
            <a:r>
              <a:rPr lang="en-US" dirty="0" smtClean="0"/>
              <a:t>Educational software can be adapted to student needs.</a:t>
            </a:r>
          </a:p>
          <a:p>
            <a:r>
              <a:rPr lang="en-US" dirty="0" smtClean="0"/>
              <a:t>It can point out places where courses need to improve.</a:t>
            </a:r>
          </a:p>
          <a:p>
            <a:r>
              <a:rPr lang="en-US" dirty="0" smtClean="0"/>
              <a:t>Students could get additional support from AI tutors.</a:t>
            </a:r>
          </a:p>
          <a:p>
            <a:r>
              <a:rPr lang="en-US" dirty="0" smtClean="0"/>
              <a:t>AI-driven programs can give students and educators helpful feedback.</a:t>
            </a:r>
          </a:p>
        </p:txBody>
      </p:sp>
    </p:spTree>
    <p:extLst>
      <p:ext uri="{BB962C8B-B14F-4D97-AF65-F5344CB8AC3E}">
        <p14:creationId xmlns:p14="http://schemas.microsoft.com/office/powerpoint/2010/main" val="580707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496944" cy="6048672"/>
          </a:xfrm>
        </p:spPr>
        <p:txBody>
          <a:bodyPr>
            <a:normAutofit/>
          </a:bodyPr>
          <a:lstStyle/>
          <a:p>
            <a:r>
              <a:rPr lang="en-US" dirty="0" smtClean="0"/>
              <a:t>It is altering how we find and interact with information.</a:t>
            </a:r>
          </a:p>
          <a:p>
            <a:r>
              <a:rPr lang="en-US" dirty="0" smtClean="0"/>
              <a:t>It could change the role of teachers.</a:t>
            </a:r>
          </a:p>
          <a:p>
            <a:r>
              <a:rPr lang="en-US" dirty="0" smtClean="0"/>
              <a:t>AI can make trial-and-error learning less intimidating.</a:t>
            </a:r>
          </a:p>
          <a:p>
            <a:r>
              <a:rPr lang="en-US" dirty="0" smtClean="0"/>
              <a:t>AI can change how schools find, teach, and support students.</a:t>
            </a:r>
          </a:p>
          <a:p>
            <a:r>
              <a:rPr lang="en-US" dirty="0" smtClean="0"/>
              <a:t>AI may change where students learn, who teaches them, and how they acquire basic skills.</a:t>
            </a:r>
          </a:p>
        </p:txBody>
      </p:sp>
    </p:spTree>
    <p:extLst>
      <p:ext uri="{BB962C8B-B14F-4D97-AF65-F5344CB8AC3E}">
        <p14:creationId xmlns:p14="http://schemas.microsoft.com/office/powerpoint/2010/main" val="2150379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References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ZA" dirty="0" smtClean="0">
                <a:hlinkClick r:id="rId2"/>
              </a:rPr>
              <a:t>https://www.teachthought.com/the-future-of-learning/10-roles-for-artificial-intelligence-in-education/</a:t>
            </a:r>
            <a:endParaRPr lang="en-ZA" dirty="0" smtClean="0"/>
          </a:p>
          <a:p>
            <a:r>
              <a:rPr lang="en-ZA" dirty="0" smtClean="0">
                <a:hlinkClick r:id="rId3"/>
              </a:rPr>
              <a:t>https://robots.net/ai/artificial-intelligence-in-education-uses-and-applications/</a:t>
            </a:r>
            <a:endParaRPr lang="en-ZA" dirty="0" smtClean="0"/>
          </a:p>
          <a:p>
            <a:r>
              <a:rPr lang="en-ZA" dirty="0" smtClean="0">
                <a:hlinkClick r:id="rId4"/>
              </a:rPr>
              <a:t>https://medium.com/towards-artificial-intelligence/artificial-intelligence-in-education-benefits-challenges-and-use-cases-db52d8921f7a</a:t>
            </a:r>
            <a:endParaRPr lang="en-ZA" dirty="0" smtClean="0"/>
          </a:p>
          <a:p>
            <a:endParaRPr lang="en-ZA" dirty="0"/>
          </a:p>
        </p:txBody>
      </p:sp>
    </p:spTree>
    <p:extLst>
      <p:ext uri="{BB962C8B-B14F-4D97-AF65-F5344CB8AC3E}">
        <p14:creationId xmlns:p14="http://schemas.microsoft.com/office/powerpoint/2010/main" val="1694386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640960" cy="4925144"/>
          </a:xfrm>
        </p:spPr>
        <p:txBody>
          <a:bodyPr/>
          <a:lstStyle/>
          <a:p>
            <a:r>
              <a:rPr lang="en-US" dirty="0" smtClean="0"/>
              <a:t>Once the province of science fiction, artificial intelligence (AI) in recent years has become more and more real. </a:t>
            </a:r>
          </a:p>
          <a:p>
            <a:pPr marL="0" indent="0">
              <a:buNone/>
            </a:pPr>
            <a:endParaRPr lang="en-US" dirty="0" smtClean="0"/>
          </a:p>
          <a:p>
            <a:r>
              <a:rPr lang="en-US" dirty="0" smtClean="0"/>
              <a:t>Its applications seemingly coming out every day that help improve every aspect of human existence.</a:t>
            </a:r>
            <a:endParaRPr lang="en-ZA" dirty="0"/>
          </a:p>
        </p:txBody>
      </p:sp>
    </p:spTree>
    <p:extLst>
      <p:ext uri="{BB962C8B-B14F-4D97-AF65-F5344CB8AC3E}">
        <p14:creationId xmlns:p14="http://schemas.microsoft.com/office/powerpoint/2010/main" val="81221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640960" cy="5904656"/>
          </a:xfrm>
        </p:spPr>
        <p:txBody>
          <a:bodyPr>
            <a:noAutofit/>
          </a:bodyPr>
          <a:lstStyle/>
          <a:p>
            <a:r>
              <a:rPr lang="en-US" sz="4000" dirty="0" smtClean="0"/>
              <a:t>The use of AI in education within the United States alone will increase by nearly 50% in the next five years. </a:t>
            </a:r>
            <a:r>
              <a:rPr lang="en-US" sz="2800" i="1" dirty="0" smtClean="0"/>
              <a:t>Artificial Intelligence Market in the US Education Sector 2018-2022</a:t>
            </a:r>
          </a:p>
          <a:p>
            <a:r>
              <a:rPr lang="en-US" sz="4000" dirty="0" smtClean="0"/>
              <a:t>The technology is further automating and improving tiresome and mundane tasks that teachers must perform outside their core responsibilities such as Grading, report writing, </a:t>
            </a:r>
            <a:r>
              <a:rPr lang="en-US" sz="4000" dirty="0" err="1" smtClean="0"/>
              <a:t>etc</a:t>
            </a:r>
            <a:endParaRPr lang="en-ZA" sz="4000" dirty="0"/>
          </a:p>
        </p:txBody>
      </p:sp>
    </p:spTree>
    <p:extLst>
      <p:ext uri="{BB962C8B-B14F-4D97-AF65-F5344CB8AC3E}">
        <p14:creationId xmlns:p14="http://schemas.microsoft.com/office/powerpoint/2010/main" val="1197076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36104"/>
          </a:xfrm>
        </p:spPr>
        <p:txBody>
          <a:bodyPr/>
          <a:lstStyle/>
          <a:p>
            <a:r>
              <a:rPr lang="en-US" dirty="0" smtClean="0"/>
              <a:t>AI &amp; Teachers</a:t>
            </a:r>
            <a:endParaRPr lang="en-ZA" dirty="0"/>
          </a:p>
        </p:txBody>
      </p:sp>
      <p:sp>
        <p:nvSpPr>
          <p:cNvPr id="3" name="Content Placeholder 2"/>
          <p:cNvSpPr>
            <a:spLocks noGrp="1"/>
          </p:cNvSpPr>
          <p:nvPr>
            <p:ph idx="1"/>
          </p:nvPr>
        </p:nvSpPr>
        <p:spPr>
          <a:xfrm>
            <a:off x="179512" y="1052736"/>
            <a:ext cx="8856984" cy="5544616"/>
          </a:xfrm>
        </p:spPr>
        <p:txBody>
          <a:bodyPr>
            <a:normAutofit fontScale="92500"/>
          </a:bodyPr>
          <a:lstStyle/>
          <a:p>
            <a:r>
              <a:rPr lang="en-US" dirty="0" smtClean="0"/>
              <a:t>Human teachers will always be needed - AI will only augment what teachers do, not replace them</a:t>
            </a:r>
          </a:p>
          <a:p>
            <a:r>
              <a:rPr lang="en-US" dirty="0" smtClean="0"/>
              <a:t>Educators jobs will be greatly affected by AI - for the better</a:t>
            </a:r>
          </a:p>
          <a:p>
            <a:pPr lvl="1"/>
            <a:r>
              <a:rPr lang="en-US" dirty="0" smtClean="0"/>
              <a:t>AI help teachers reach students in new and better ways</a:t>
            </a:r>
          </a:p>
          <a:p>
            <a:pPr lvl="1"/>
            <a:r>
              <a:rPr lang="en-US" dirty="0" smtClean="0"/>
              <a:t> Educators’ job gets not only easier but more productive and fulfilling</a:t>
            </a:r>
          </a:p>
          <a:p>
            <a:r>
              <a:rPr lang="en-US" dirty="0" smtClean="0"/>
              <a:t>Educators have to adapt to AI and the technology enhancements</a:t>
            </a:r>
          </a:p>
          <a:p>
            <a:r>
              <a:rPr lang="en-US" dirty="0" smtClean="0"/>
              <a:t>Educators‘ be ready to apply technology in their practices</a:t>
            </a:r>
            <a:endParaRPr lang="en-ZA" dirty="0"/>
          </a:p>
        </p:txBody>
      </p:sp>
    </p:spTree>
    <p:extLst>
      <p:ext uri="{BB962C8B-B14F-4D97-AF65-F5344CB8AC3E}">
        <p14:creationId xmlns:p14="http://schemas.microsoft.com/office/powerpoint/2010/main" val="102515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effectLst>
                  <a:outerShdw blurRad="38100" dist="38100" dir="2700000" algn="tl">
                    <a:srgbClr val="000000">
                      <a:alpha val="43137"/>
                    </a:srgbClr>
                  </a:outerShdw>
                </a:effectLst>
              </a:rPr>
              <a:t>Harmonising</a:t>
            </a:r>
            <a:r>
              <a:rPr lang="en-US" b="1" dirty="0" smtClean="0">
                <a:effectLst>
                  <a:outerShdw blurRad="38100" dist="38100" dir="2700000" algn="tl">
                    <a:srgbClr val="000000">
                      <a:alpha val="43137"/>
                    </a:srgbClr>
                  </a:outerShdw>
                </a:effectLst>
              </a:rPr>
              <a:t> roles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Collaboration between educators and machines – manufacturing industries</a:t>
            </a:r>
          </a:p>
          <a:p>
            <a:pPr lvl="1"/>
            <a:r>
              <a:rPr lang="en-US" dirty="0" smtClean="0"/>
              <a:t>AI make educators more efficient and effective</a:t>
            </a:r>
          </a:p>
          <a:p>
            <a:r>
              <a:rPr lang="en-US" dirty="0" smtClean="0"/>
              <a:t>AI-powered robots may one day assist educators as teaching assistances.</a:t>
            </a:r>
          </a:p>
          <a:p>
            <a:endParaRPr lang="en-ZA" dirty="0"/>
          </a:p>
        </p:txBody>
      </p:sp>
    </p:spTree>
    <p:extLst>
      <p:ext uri="{BB962C8B-B14F-4D97-AF65-F5344CB8AC3E}">
        <p14:creationId xmlns:p14="http://schemas.microsoft.com/office/powerpoint/2010/main" val="371387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AI in Education</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Increase access to education</a:t>
            </a:r>
          </a:p>
          <a:p>
            <a:r>
              <a:rPr lang="en-US" dirty="0" smtClean="0"/>
              <a:t>Support individual learning styles</a:t>
            </a:r>
          </a:p>
          <a:p>
            <a:pPr lvl="1"/>
            <a:r>
              <a:rPr lang="en-US" dirty="0" smtClean="0"/>
              <a:t>If a student needs help with a particular concept, these AI tools can identify this, even group students in a way to best accelerate their learning</a:t>
            </a:r>
          </a:p>
          <a:p>
            <a:r>
              <a:rPr lang="en-US" dirty="0" smtClean="0"/>
              <a:t>AI identify if students are having problems with a particular subject based using their facial expressions …</a:t>
            </a:r>
            <a:endParaRPr lang="en-ZA" dirty="0"/>
          </a:p>
        </p:txBody>
      </p:sp>
    </p:spTree>
    <p:extLst>
      <p:ext uri="{BB962C8B-B14F-4D97-AF65-F5344CB8AC3E}">
        <p14:creationId xmlns:p14="http://schemas.microsoft.com/office/powerpoint/2010/main" val="51894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Inclusiveness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Hearing impairments or are unable to speak the local language -  MS PowerPoint Presentation Translator in real-time.</a:t>
            </a:r>
          </a:p>
          <a:p>
            <a:endParaRPr lang="en-ZA" dirty="0"/>
          </a:p>
        </p:txBody>
      </p:sp>
    </p:spTree>
    <p:extLst>
      <p:ext uri="{BB962C8B-B14F-4D97-AF65-F5344CB8AC3E}">
        <p14:creationId xmlns:p14="http://schemas.microsoft.com/office/powerpoint/2010/main" val="2076013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AI In Classroom Administration</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1340768"/>
            <a:ext cx="8748464" cy="5184576"/>
          </a:xfrm>
        </p:spPr>
        <p:txBody>
          <a:bodyPr>
            <a:normAutofit fontScale="92500" lnSpcReduction="20000"/>
          </a:bodyPr>
          <a:lstStyle/>
          <a:p>
            <a:r>
              <a:rPr lang="en-US" dirty="0" smtClean="0"/>
              <a:t>AI help automate and improve educators’ administration and leaves them with ample time continuing to help students learn.</a:t>
            </a:r>
          </a:p>
          <a:p>
            <a:r>
              <a:rPr lang="en-ZA" dirty="0" smtClean="0"/>
              <a:t>Grade homework and tests - </a:t>
            </a:r>
            <a:r>
              <a:rPr lang="en-US" dirty="0" smtClean="0"/>
              <a:t>make recommendations based on </a:t>
            </a:r>
            <a:r>
              <a:rPr lang="en-US" dirty="0" smtClean="0"/>
              <a:t>student’s </a:t>
            </a:r>
            <a:r>
              <a:rPr lang="en-US" dirty="0" smtClean="0"/>
              <a:t>mistakes</a:t>
            </a:r>
          </a:p>
          <a:p>
            <a:pPr lvl="1"/>
            <a:r>
              <a:rPr lang="en-US" dirty="0" smtClean="0"/>
              <a:t>In China, more than 60,000 schools using robots to grade essay exams.</a:t>
            </a:r>
          </a:p>
          <a:p>
            <a:pPr marL="342900" lvl="1" indent="-342900">
              <a:buFont typeface="Arial" panose="020B0604020202020204" pitchFamily="34" charset="0"/>
              <a:buChar char="•"/>
            </a:pPr>
            <a:r>
              <a:rPr lang="en-ZA" sz="3200" dirty="0" smtClean="0"/>
              <a:t>Preparation and assigning learning materials for students</a:t>
            </a:r>
          </a:p>
          <a:p>
            <a:pPr marL="0" lvl="1" indent="0">
              <a:buNone/>
            </a:pPr>
            <a:r>
              <a:rPr lang="en-US" sz="3200" dirty="0" smtClean="0"/>
              <a:t>By eliminating the need for teachers to do all the mundane work that comes with the job, allows them extra time to do what they were truly love to do, to create a relationship that helps student learn.</a:t>
            </a:r>
            <a:endParaRPr lang="en-ZA" sz="3200" dirty="0"/>
          </a:p>
        </p:txBody>
      </p:sp>
    </p:spTree>
    <p:extLst>
      <p:ext uri="{BB962C8B-B14F-4D97-AF65-F5344CB8AC3E}">
        <p14:creationId xmlns:p14="http://schemas.microsoft.com/office/powerpoint/2010/main" val="2281191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22114"/>
          </a:xfrm>
        </p:spPr>
        <p:txBody>
          <a:bodyPr/>
          <a:lstStyle/>
          <a:p>
            <a:r>
              <a:rPr lang="en-US" b="1" dirty="0" smtClean="0">
                <a:effectLst>
                  <a:outerShdw blurRad="38100" dist="38100" dir="2700000" algn="tl">
                    <a:srgbClr val="000000">
                      <a:alpha val="43137"/>
                    </a:srgbClr>
                  </a:outerShdw>
                </a:effectLst>
              </a:rPr>
              <a:t>AI study buddies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196752"/>
            <a:ext cx="8568952" cy="5400600"/>
          </a:xfrm>
        </p:spPr>
        <p:txBody>
          <a:bodyPr/>
          <a:lstStyle/>
          <a:p>
            <a:r>
              <a:rPr lang="en-US" dirty="0" smtClean="0"/>
              <a:t>to help students prepare for standardized tests</a:t>
            </a:r>
          </a:p>
          <a:p>
            <a:r>
              <a:rPr lang="en-US" dirty="0" smtClean="0"/>
              <a:t>Adapt to each student’s abilities and learning styles</a:t>
            </a:r>
          </a:p>
          <a:p>
            <a:pPr lvl="1"/>
            <a:r>
              <a:rPr lang="en-US" dirty="0" smtClean="0"/>
              <a:t>Third Space Learning. Focused entirely on mathematics</a:t>
            </a:r>
          </a:p>
          <a:p>
            <a:pPr lvl="2"/>
            <a:r>
              <a:rPr lang="en-US" dirty="0" smtClean="0"/>
              <a:t>AI teachers provide personal mentorship for students</a:t>
            </a:r>
          </a:p>
          <a:p>
            <a:pPr lvl="1"/>
            <a:r>
              <a:rPr lang="en-ZA" dirty="0" err="1" smtClean="0"/>
              <a:t>EdTech</a:t>
            </a:r>
            <a:r>
              <a:rPr lang="en-ZA" dirty="0" smtClean="0"/>
              <a:t> Foundry</a:t>
            </a:r>
          </a:p>
          <a:p>
            <a:pPr lvl="2"/>
            <a:r>
              <a:rPr lang="en-US" dirty="0" smtClean="0"/>
              <a:t>AI-powered </a:t>
            </a:r>
            <a:r>
              <a:rPr lang="en-US" dirty="0" err="1" smtClean="0"/>
              <a:t>chatbot</a:t>
            </a:r>
            <a:r>
              <a:rPr lang="en-US" dirty="0" smtClean="0"/>
              <a:t> called Differ. </a:t>
            </a:r>
          </a:p>
          <a:p>
            <a:pPr lvl="2"/>
            <a:r>
              <a:rPr lang="en-US" dirty="0" smtClean="0"/>
              <a:t>Answers any academic questions or can direct to additional resources when necessary.</a:t>
            </a:r>
            <a:endParaRPr lang="en-ZA" dirty="0"/>
          </a:p>
        </p:txBody>
      </p:sp>
    </p:spTree>
    <p:extLst>
      <p:ext uri="{BB962C8B-B14F-4D97-AF65-F5344CB8AC3E}">
        <p14:creationId xmlns:p14="http://schemas.microsoft.com/office/powerpoint/2010/main" val="3884862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671</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Artificial Intelligent and Education</vt:lpstr>
      <vt:lpstr>PowerPoint Presentation</vt:lpstr>
      <vt:lpstr>PowerPoint Presentation</vt:lpstr>
      <vt:lpstr>AI &amp; Teachers</vt:lpstr>
      <vt:lpstr>Harmonising roles</vt:lpstr>
      <vt:lpstr>AI in Education</vt:lpstr>
      <vt:lpstr>Inclusiveness</vt:lpstr>
      <vt:lpstr>AI In Classroom Administration</vt:lpstr>
      <vt:lpstr>AI study buddies</vt:lpstr>
      <vt:lpstr>Online Learning sites</vt:lpstr>
      <vt:lpstr>PowerPoint Presentation</vt:lpstr>
      <vt:lpstr>Summary</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Intelligent and Education</dc:title>
  <dc:creator>Dr. Nyarai</dc:creator>
  <cp:lastModifiedBy>Dr. Nyarai</cp:lastModifiedBy>
  <cp:revision>14</cp:revision>
  <dcterms:created xsi:type="dcterms:W3CDTF">2020-07-01T00:08:02Z</dcterms:created>
  <dcterms:modified xsi:type="dcterms:W3CDTF">2020-07-01T01:37:51Z</dcterms:modified>
</cp:coreProperties>
</file>