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1" r:id="rId5"/>
    <p:sldId id="262" r:id="rId6"/>
    <p:sldId id="264" r:id="rId7"/>
    <p:sldId id="267" r:id="rId8"/>
    <p:sldId id="266" r:id="rId9"/>
    <p:sldId id="269" r:id="rId10"/>
    <p:sldId id="270" r:id="rId11"/>
    <p:sldId id="274" r:id="rId12"/>
    <p:sldId id="273" r:id="rId13"/>
    <p:sldId id="275" r:id="rId14"/>
    <p:sldId id="271" r:id="rId15"/>
    <p:sldId id="276" r:id="rId16"/>
    <p:sldId id="272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9CA0C-B07E-4AEF-A93C-3A017E77A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5BE2F8-D0FC-4025-A90D-7CDA35AE9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889C19-5D7D-4EB6-80B1-4A9DD4F9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212111-0BED-47C3-9F03-901F26D2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1B19D-CF51-42B8-8CEA-5E19F1F6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90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96818-E493-4509-98B0-8814B1E4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D92693-8896-4568-8A83-4E651C57A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CC8C97-0F12-4A98-8EB7-67DA84BE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DAB3F5-BB2F-49A8-A718-7C4BA077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9295C3-CA13-4799-BA3C-CBE875E29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4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6991D6-1B68-42D7-A025-424A55C12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EF4369-4F99-434E-B9DC-B6154F4B6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C4BCF4-2A99-4FD1-8B38-6D630856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5937AB-F192-4444-8E16-6A0791B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AF29A9-8F4F-469C-A33E-DE02D437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98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09168F-9212-482E-B4D9-4BCD71B7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3E4BCF-E806-4DB4-8C30-6CA232BF8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D81E10-7923-4AAC-85ED-DF00742A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70D047-E26C-4DEB-BB9F-E52EF7DB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E5B8DB-5704-4618-86B9-67FAC026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84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9BED2-3308-436C-9F4C-7C0E2036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1A464C-A94E-4D11-B006-0C21A8B28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468DF7-0915-4F67-BD24-66F16603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84B04F-2D20-47B9-89F2-FB8FBBED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01890A-D8AD-4FD9-9066-32821BCE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77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E61C76-F6CC-401A-A4B2-124D49F1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B5BF9B-8C7B-4456-8943-1FB925C56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1B595A-3EB9-48AD-8352-C12BF3EA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671D83-F35E-4EAF-9DBF-3170D4C9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A16D19-E68E-4370-8BDD-52741613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18533C-3D9C-4381-A7FF-01991C9C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82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463F5-2182-4586-844B-F755D81B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01DCFE-B080-44DE-8F54-60227FDE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3AEB9A-4617-473B-A402-5CB3E0C9D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EECE49-C61E-4669-BD0B-4BFE4C25F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32DD30-0E3E-43B9-A59C-727A0E688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048C1D-40FE-4B32-95C4-C8E06FBF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C44E56C-B7D1-4AE1-87B0-DC7C0A184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E805C2-09BE-4C86-87D0-A5920CC3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86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0ADF65-3AE5-4E0F-A15A-E5070B25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6B6206-6E49-4254-8F6B-B667B61E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971727-E43B-4983-BEFE-03E83753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7260DB-B43A-42EE-89A1-DF89F644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29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10F61B-E3CB-4C20-9A13-7AA1043E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414EFFE-0792-410C-8C9A-DE807ED9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9F9C60-9EF3-40CD-BDD8-32BEAA8B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3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4A8E3-7423-4ECA-A76A-2E400A6B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80D3AF-574D-497D-BCF0-119E27BD3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07A3D0-BFDB-41B8-B7AB-0FBFD2218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E11C9E-6C85-415D-8631-1C64C492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7D49B3-C5D3-47AF-BC3C-0C0E1F40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5DC2F2-343A-4F8A-8461-7E62E462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328F1-558F-4E6F-AE63-60C51D9B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F1ECFB-334A-4B57-AE4F-553273BA8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7AFA72-0FF9-49E3-BB79-9790370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28A8CF-BFB2-4340-810D-25BA155D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6A3748-EC65-489A-AFE1-088F8F15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F36F4A-581C-4DE6-9948-15D72495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61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AF712D0-1FA4-4B44-B7B7-1C340F5C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D0CA9B-7E90-4D90-A11D-4C1DEC31D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9512A8-56A9-4464-9AAA-CD0B21E8C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C63E-EB57-486D-A0F0-CCAEF98D7701}" type="datetimeFigureOut">
              <a:rPr lang="it-IT" smtClean="0"/>
              <a:t>23/03/2021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EFC95A-E3F5-45FC-9762-8C51CFD30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E21D76-31FC-49A9-98AC-43F1538DC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2F76-1819-4821-B51A-8C4AC63B3C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41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4C0857-5648-43D5-B042-DEE028BD7550}"/>
              </a:ext>
            </a:extLst>
          </p:cNvPr>
          <p:cNvSpPr txBox="1"/>
          <p:nvPr/>
        </p:nvSpPr>
        <p:spPr>
          <a:xfrm>
            <a:off x="719138" y="728663"/>
            <a:ext cx="41623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11/23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FIBONACCI DAY</a:t>
            </a: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Daniele Renzi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r>
              <a:rPr lang="it-IT" sz="1600" b="0" i="0" dirty="0">
                <a:effectLst/>
                <a:latin typeface="Arial Narrow" panose="020B0606020202030204" pitchFamily="34" charset="0"/>
                <a:cs typeface="Segoe UI Semibold" panose="020B0702040204020203" pitchFamily="34" charset="0"/>
              </a:rPr>
              <a:t>meet.google.com/</a:t>
            </a:r>
            <a:r>
              <a:rPr lang="it-IT" sz="1600" b="0" i="0" dirty="0" err="1">
                <a:effectLst/>
                <a:latin typeface="Arial Narrow" panose="020B0606020202030204" pitchFamily="34" charset="0"/>
                <a:cs typeface="Segoe UI Semibold" panose="020B0702040204020203" pitchFamily="34" charset="0"/>
              </a:rPr>
              <a:t>zih-dbuk-fik</a:t>
            </a:r>
            <a:r>
              <a:rPr lang="it-IT" sz="1600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FCDCD6-6944-47AC-87C6-7AB540EA6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29E398B-81DD-4C18-B46F-BCA0E8F66078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075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33AB7EB0-9B06-4418-8315-2D6D6E7368A9}"/>
              </a:ext>
            </a:extLst>
          </p:cNvPr>
          <p:cNvGrpSpPr/>
          <p:nvPr/>
        </p:nvGrpSpPr>
        <p:grpSpPr>
          <a:xfrm>
            <a:off x="3828081" y="718739"/>
            <a:ext cx="8363919" cy="5131134"/>
            <a:chOff x="3828081" y="1161478"/>
            <a:chExt cx="8363919" cy="5131134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AC54A9F-D1C3-4E05-961D-9DF1D5BC8FEF}"/>
                </a:ext>
              </a:extLst>
            </p:cNvPr>
            <p:cNvSpPr/>
            <p:nvPr/>
          </p:nvSpPr>
          <p:spPr>
            <a:xfrm>
              <a:off x="3828081" y="1161479"/>
              <a:ext cx="8363919" cy="51311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 descr="Immagine che contiene pianta, fiore&#10;&#10;Descrizione generata automaticamente">
              <a:extLst>
                <a:ext uri="{FF2B5EF4-FFF2-40B4-BE49-F238E27FC236}">
                  <a16:creationId xmlns:a16="http://schemas.microsoft.com/office/drawing/2014/main" id="{0F8B73AF-0093-4813-884B-E665C26EC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6" y="1161478"/>
              <a:ext cx="3621706" cy="2687307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98ED9A0-2689-4B95-B348-06B27781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49" y="3848786"/>
              <a:ext cx="4035117" cy="2132726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CB45A103-0354-4E19-9DB9-CE8EC5C5E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040" y="1515647"/>
              <a:ext cx="4051644" cy="1993519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7432DF-14A3-421E-8D9C-67F9ACAF5D87}"/>
              </a:ext>
            </a:extLst>
          </p:cNvPr>
          <p:cNvSpPr txBox="1"/>
          <p:nvPr/>
        </p:nvSpPr>
        <p:spPr>
          <a:xfrm>
            <a:off x="719140" y="710004"/>
            <a:ext cx="2842075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FILOTASSI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La </a:t>
            </a:r>
            <a:r>
              <a:rPr lang="it-IT" sz="1600" i="1" dirty="0" err="1">
                <a:latin typeface="Arial Narrow" panose="020B0606020202030204" pitchFamily="34" charset="0"/>
                <a:cs typeface="Segoe UI Semibold" panose="020B0702040204020203" pitchFamily="34" charset="0"/>
              </a:rPr>
              <a:t>Filotassi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 o </a:t>
            </a:r>
            <a:r>
              <a:rPr lang="it-IT" sz="1600" i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Fillotassi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 è un termine che deriva dal greco </a:t>
            </a:r>
            <a:r>
              <a:rPr lang="it-IT" sz="1600" dirty="0" err="1">
                <a:latin typeface="Arial Narrow" panose="020B0606020202030204" pitchFamily="34" charset="0"/>
                <a:cs typeface="Segoe UI Semibold" panose="020B0702040204020203" pitchFamily="34" charset="0"/>
              </a:rPr>
              <a:t>phyllon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=foglia + taxis=ordine. È una branca della botanica preposta allo studio ed alla determinazione dell’ordine con cui le varie entità botaniche (foglie, fiori, etc.) vengono distribuite nello spazio, conferendo una struttura geometrica alle piante.</a:t>
            </a: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Molte piante manifestano preferenza per leggi riconducibili alla successione numerica di Fibonacci e della correlata Sezione Aurea, legata alla circostanza che la disposizione a spirale ottimizza l’assorbimento della luce da parte della pianta, consentendo alle foglie di non farsi ombra l’una con le altre.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9C6AB5-1C0D-4FB9-8AC2-9B743927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1289CE1-739B-4AC1-96AD-6520B0213754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4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812F46E7-F996-411F-B11A-F6DED1626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15" y="636563"/>
            <a:ext cx="8563473" cy="55848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BA54E2-CCB5-45F5-B9A1-F3333913874B}"/>
              </a:ext>
            </a:extLst>
          </p:cNvPr>
          <p:cNvSpPr txBox="1"/>
          <p:nvPr/>
        </p:nvSpPr>
        <p:spPr>
          <a:xfrm>
            <a:off x="719140" y="710004"/>
            <a:ext cx="28420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FILOTASSI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La successione di Fibonacci è riscontrabile nel numero dei petali dei fiori, da 3, come nei gigli e nei giaggioli, fino a 13, 21, 55, 89 nelle margherite.</a:t>
            </a:r>
          </a:p>
          <a:p>
            <a:endParaRPr lang="it-IT" sz="160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Gli stessi numeri ricorrono nella disposizione delle foglie che compiono un giro completo attorno al ramo prima di assumere la stessa posizione.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FCC9B6-4E2C-421E-824F-1CAF77DAD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79E3D78-0BA2-4059-B7E7-DFCCB9C45A20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508DF66A-EA76-4263-9C32-B6C867301439}"/>
              </a:ext>
            </a:extLst>
          </p:cNvPr>
          <p:cNvGrpSpPr/>
          <p:nvPr/>
        </p:nvGrpSpPr>
        <p:grpSpPr>
          <a:xfrm>
            <a:off x="1551650" y="1187228"/>
            <a:ext cx="9088700" cy="4483544"/>
            <a:chOff x="2156843" y="1265650"/>
            <a:chExt cx="8770755" cy="4326699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4136627-62D6-4669-B795-22959D8A9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843" y="1362396"/>
              <a:ext cx="4133208" cy="4133208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9E6FA13-80B5-4DC1-9AD1-A2B7EDF8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391" y="1265650"/>
              <a:ext cx="4483207" cy="4326699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9C29BD-45C1-4735-B315-B510B9308DED}"/>
              </a:ext>
            </a:extLst>
          </p:cNvPr>
          <p:cNvSpPr txBox="1"/>
          <p:nvPr/>
        </p:nvSpPr>
        <p:spPr>
          <a:xfrm>
            <a:off x="719140" y="710004"/>
            <a:ext cx="2842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TEXTURE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329FA2-8DAF-43A9-AD48-B4466DCE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6452B3D-3004-4F32-A516-1DF7B84D440C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AFBD918-9AEA-4C7A-94C6-43F9DCA05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3577"/>
          <a:stretch/>
        </p:blipFill>
        <p:spPr>
          <a:xfrm>
            <a:off x="3035623" y="710004"/>
            <a:ext cx="9156377" cy="58130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60C6A6-26F0-450B-A157-7CFE400B27B9}"/>
              </a:ext>
            </a:extLst>
          </p:cNvPr>
          <p:cNvSpPr txBox="1"/>
          <p:nvPr/>
        </p:nvSpPr>
        <p:spPr>
          <a:xfrm>
            <a:off x="719141" y="710004"/>
            <a:ext cx="2024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TEXTURE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6E0340-88CC-4FBB-84C0-D6FD39820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7910EE9-CB4F-4BBB-A3C5-495D40AFFFD4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397C62AC-A2A4-4C19-88C3-80D1C6A9FC98}"/>
              </a:ext>
            </a:extLst>
          </p:cNvPr>
          <p:cNvGrpSpPr/>
          <p:nvPr/>
        </p:nvGrpSpPr>
        <p:grpSpPr>
          <a:xfrm>
            <a:off x="1275442" y="1550131"/>
            <a:ext cx="9637896" cy="4742481"/>
            <a:chOff x="272397" y="650929"/>
            <a:chExt cx="10777895" cy="5303436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7825DAD-3735-473D-8E31-71BCA8E6F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8549" y="650929"/>
              <a:ext cx="7021743" cy="5235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57F73DD1-C731-46E9-8DD8-9CA71D7D83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/>
            <a:stretch/>
          </p:blipFill>
          <p:spPr bwMode="auto">
            <a:xfrm>
              <a:off x="272397" y="718393"/>
              <a:ext cx="3424049" cy="5235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E0D4C1-DFAF-4020-B237-82B16F797FF4}"/>
              </a:ext>
            </a:extLst>
          </p:cNvPr>
          <p:cNvSpPr txBox="1"/>
          <p:nvPr/>
        </p:nvSpPr>
        <p:spPr>
          <a:xfrm>
            <a:off x="719141" y="710004"/>
            <a:ext cx="4218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GASPARO DA SALO’, VIOLA, 1580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B9E7B7-164E-4E87-BDDD-F84DFC1F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6A609BC-FA2C-4ED2-8F46-7C15AE9BCA55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6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B81D0F3-84F2-4619-A285-8E4BDECA6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55" y="-403"/>
            <a:ext cx="5143803" cy="685840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45EB81-F2F9-486D-923B-9FA3B2B93120}"/>
              </a:ext>
            </a:extLst>
          </p:cNvPr>
          <p:cNvSpPr txBox="1"/>
          <p:nvPr/>
        </p:nvSpPr>
        <p:spPr>
          <a:xfrm>
            <a:off x="719141" y="710004"/>
            <a:ext cx="1798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MARIO MERZ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C3D914-D8AE-4739-A9B2-C12171F1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3483526-B9A3-40A1-AB29-625C76DB8BB0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012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4F3BB077-A172-4E96-96BA-C25ACBD74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47" y="0"/>
            <a:ext cx="6857993" cy="68579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9C7E6E-9805-4936-8AF1-ADDF16615DFE}"/>
              </a:ext>
            </a:extLst>
          </p:cNvPr>
          <p:cNvSpPr txBox="1"/>
          <p:nvPr/>
        </p:nvSpPr>
        <p:spPr>
          <a:xfrm>
            <a:off x="719141" y="710004"/>
            <a:ext cx="1798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MARIO MERZ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1E8348-27B1-43F1-9226-38142884D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A146932-F0D6-4511-802A-66908FA380AC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46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EC2AF9C-8427-4F9C-AFA8-6BC0F468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14" y="-399"/>
            <a:ext cx="5145810" cy="68583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D28BFB-6858-41D2-B148-85938C25B3C1}"/>
              </a:ext>
            </a:extLst>
          </p:cNvPr>
          <p:cNvSpPr txBox="1"/>
          <p:nvPr/>
        </p:nvSpPr>
        <p:spPr>
          <a:xfrm>
            <a:off x="719141" y="710004"/>
            <a:ext cx="1798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MARIO MERZ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35E667-C4C3-45B5-B384-22FEACCF1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DF5C3F1-18E6-4CB4-9953-DE21FE7A8094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266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0E6F57-9183-43A6-9775-5A19B0130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33" y="0"/>
            <a:ext cx="7997668" cy="68579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83BCB0-A8F0-433F-9F51-1CA667A1E4BE}"/>
              </a:ext>
            </a:extLst>
          </p:cNvPr>
          <p:cNvSpPr txBox="1"/>
          <p:nvPr/>
        </p:nvSpPr>
        <p:spPr>
          <a:xfrm>
            <a:off x="719141" y="710004"/>
            <a:ext cx="1798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MARIO MERZ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AF5558-CDFD-4324-95A5-543EB1AC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8A132106-660E-4E24-AFFE-7E0836804329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11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12C214-500C-41E8-B4B9-B5221B4EABB2}"/>
              </a:ext>
            </a:extLst>
          </p:cNvPr>
          <p:cNvSpPr txBox="1"/>
          <p:nvPr/>
        </p:nvSpPr>
        <p:spPr>
          <a:xfrm>
            <a:off x="719138" y="728663"/>
            <a:ext cx="4162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3/14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PI GRECO DAY</a:t>
            </a: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F324BA-D844-4180-A0F8-4E732C007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7D8CCBD8-CAF2-4780-A952-063379302030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44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59CAD3-847E-4C51-8B78-B1F9B41CCD23}"/>
              </a:ext>
            </a:extLst>
          </p:cNvPr>
          <p:cNvSpPr txBox="1"/>
          <p:nvPr/>
        </p:nvSpPr>
        <p:spPr>
          <a:xfrm>
            <a:off x="719140" y="710004"/>
            <a:ext cx="427489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FIBONACCI DAY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Il 23 novembre è il </a:t>
            </a:r>
            <a:r>
              <a:rPr lang="it-IT" sz="1600" i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Fibonacci Day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, in quanto, nella scrittura anglosassone:</a:t>
            </a:r>
          </a:p>
          <a:p>
            <a:pPr marL="0" lvl="1" algn="ctr">
              <a:spcAft>
                <a:spcPts val="600"/>
              </a:spcAft>
            </a:pPr>
            <a:r>
              <a:rPr lang="it-IT" sz="1600" dirty="0">
                <a:solidFill>
                  <a:srgbClr val="C0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11 23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la data corrisponde ai primi 4 termini della nota serie che prende il suo nome:</a:t>
            </a:r>
          </a:p>
          <a:p>
            <a:pPr marL="0" lvl="1" algn="ctr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1, 1, 2, 3, 5, 8, 13, ….</a:t>
            </a: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Leonardo dei Bonacci, detto </a:t>
            </a:r>
            <a:r>
              <a:rPr lang="it-IT" sz="1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Leonardo Pisano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 o il </a:t>
            </a:r>
            <a:r>
              <a:rPr lang="it-IT" sz="1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Fibonacci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 (figlio di Bonacci) (1170 circa, 1242 circa) è stato un matematico italiano. Alternando l’attività di mercante agli studi matematici, venne a contatto con la cultura araba e indiana. Nel 1202 scrisse in latino medievale il </a:t>
            </a:r>
            <a:r>
              <a:rPr lang="it-IT" sz="1600" i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Liber </a:t>
            </a:r>
            <a:r>
              <a:rPr lang="it-IT" sz="1600" i="1" dirty="0" err="1">
                <a:latin typeface="Arial Narrow" panose="020B0606020202030204" pitchFamily="34" charset="0"/>
                <a:cs typeface="Segoe UI Semibold" panose="020B0702040204020203" pitchFamily="34" charset="0"/>
              </a:rPr>
              <a:t>abaci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, con il quale introdusse in Europa le cifre indo-arabe, lo zero e la notazione decimale.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23EC1E68-A0A8-4C3B-A8D5-A384E687B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97A13D9-679B-4CD1-9193-933F032A17BA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magine 11" descr="Immagine che contiene testo, persona, indossando, vecchio&#10;&#10;Descrizione generata automaticamente">
            <a:extLst>
              <a:ext uri="{FF2B5EF4-FFF2-40B4-BE49-F238E27FC236}">
                <a16:creationId xmlns:a16="http://schemas.microsoft.com/office/drawing/2014/main" id="{54E69F06-A426-4BA5-8B08-1162D0489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7474"/>
          <a:stretch/>
        </p:blipFill>
        <p:spPr>
          <a:xfrm>
            <a:off x="5492907" y="-1"/>
            <a:ext cx="6699093" cy="65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59CAD3-847E-4C51-8B78-B1F9B41CCD23}"/>
              </a:ext>
            </a:extLst>
          </p:cNvPr>
          <p:cNvSpPr txBox="1"/>
          <p:nvPr/>
        </p:nvSpPr>
        <p:spPr>
          <a:xfrm>
            <a:off x="719140" y="710004"/>
            <a:ext cx="4274892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LE CIFRE INDO-ARABE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Prima di Fibonacci i numeri venivano scritti con la notazione latina:</a:t>
            </a:r>
          </a:p>
          <a:p>
            <a:pPr marL="0" lvl="1" algn="ctr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I   II   III   IV   V   VI   VII   VIII   IX   X   L   C  D   M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e prima ancora, i greci, utilizzarono simboli (notazione attica, fino al V sec. a.C.) o lettere dell’alfabeto (notazione ionica, dopo il V sec. a.C.)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Pur utilizzando un sistema decimale, questi sistemi non rendevano agevoli le operazioni algebriche.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Fibonacci introdusse le </a:t>
            </a:r>
            <a:r>
              <a:rPr lang="it-IT" sz="1600" dirty="0" err="1">
                <a:latin typeface="Arial Narrow" panose="020B0606020202030204" pitchFamily="34" charset="0"/>
                <a:cs typeface="Segoe UI Semibold" panose="020B0702040204020203" pitchFamily="34" charset="0"/>
              </a:rPr>
              <a:t>cirfre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 indo-arabe che ancor oggi utilizziamo</a:t>
            </a:r>
          </a:p>
          <a:p>
            <a:pPr marL="0" lvl="1" algn="ctr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1, 2, 3, 4, 5, 6, 7, 8, 9, 0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e sistemi di calcolo che impiegavano la notazione posizionale (ovvero, la grandezza di ogni cifra dipende dalla sua posizione). Così ogni cifra può valere unità, decine, centinaia ecc. a seconda della posizione che occupa nel numero:</a:t>
            </a:r>
          </a:p>
          <a:p>
            <a:pPr marL="0" lvl="1" algn="ctr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1358 = 1x1000 + 3x100 + 5x10 +8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23EC1E68-A0A8-4C3B-A8D5-A384E687B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97A13D9-679B-4CD1-9193-933F032A17BA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3B2FC10A-52FD-4986-8BC5-A1CB6CF73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4878" r="3476" b="4434"/>
          <a:stretch/>
        </p:blipFill>
        <p:spPr>
          <a:xfrm>
            <a:off x="5885294" y="0"/>
            <a:ext cx="5290799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59CAD3-847E-4C51-8B78-B1F9B41CCD23}"/>
              </a:ext>
            </a:extLst>
          </p:cNvPr>
          <p:cNvSpPr txBox="1"/>
          <p:nvPr/>
        </p:nvSpPr>
        <p:spPr>
          <a:xfrm>
            <a:off x="719140" y="710004"/>
            <a:ext cx="42748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LO ZERO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Fra le altre cifre, Fibonacci introdusse anche lo «zero», prima sconosciuto nel mondo occidentale.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Lo chiamò </a:t>
            </a:r>
            <a:r>
              <a:rPr lang="it-IT" sz="1600" i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zefiro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, traslitterando la parola araba  </a:t>
            </a:r>
            <a:r>
              <a:rPr lang="it-IT" sz="1600" i="1" dirty="0" err="1">
                <a:latin typeface="Arial Narrow" panose="020B0606020202030204" pitchFamily="34" charset="0"/>
                <a:cs typeface="Segoe UI Semibold" panose="020B0702040204020203" pitchFamily="34" charset="0"/>
              </a:rPr>
              <a:t>sifr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 (nulla) e associandolo alla proprietà immateriale di un vento.</a:t>
            </a:r>
          </a:p>
          <a:p>
            <a:pPr marL="0" lvl="1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«Zefiro» diventerà poi nella Repubblica Veneziana «</a:t>
            </a:r>
            <a:r>
              <a:rPr lang="it-IT" sz="1600" dirty="0" err="1">
                <a:latin typeface="Arial Narrow" panose="020B0606020202030204" pitchFamily="34" charset="0"/>
                <a:cs typeface="Segoe UI Semibold" panose="020B0702040204020203" pitchFamily="34" charset="0"/>
              </a:rPr>
              <a:t>Zevero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» e infine «Zero» nel linguaggio attuale.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23EC1E68-A0A8-4C3B-A8D5-A384E687B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97A13D9-679B-4CD1-9193-933F032A17BA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9A787ED3-5354-44DD-AEF4-4D3BF892A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7" b="20689"/>
          <a:stretch/>
        </p:blipFill>
        <p:spPr>
          <a:xfrm>
            <a:off x="6142217" y="0"/>
            <a:ext cx="6049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9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15075E0-C81E-407F-87A3-C35549D105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35" y="1915264"/>
            <a:ext cx="618038" cy="618038"/>
          </a:xfrm>
          <a:prstGeom prst="rect">
            <a:avLst/>
          </a:prstGeom>
        </p:spPr>
      </p:pic>
      <p:pic>
        <p:nvPicPr>
          <p:cNvPr id="117" name="Immagine 116">
            <a:extLst>
              <a:ext uri="{FF2B5EF4-FFF2-40B4-BE49-F238E27FC236}">
                <a16:creationId xmlns:a16="http://schemas.microsoft.com/office/drawing/2014/main" id="{8DD185B9-07F7-464A-95A3-F4762B9365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35" y="1046946"/>
            <a:ext cx="618038" cy="618038"/>
          </a:xfrm>
          <a:prstGeom prst="rect">
            <a:avLst/>
          </a:prstGeom>
        </p:spPr>
      </p:pic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97ABD68D-551E-4BF4-B482-0D1A2AEFBD81}"/>
              </a:ext>
            </a:extLst>
          </p:cNvPr>
          <p:cNvGrpSpPr/>
          <p:nvPr/>
        </p:nvGrpSpPr>
        <p:grpSpPr>
          <a:xfrm>
            <a:off x="5565773" y="2755779"/>
            <a:ext cx="1548000" cy="720000"/>
            <a:chOff x="5565773" y="2755779"/>
            <a:chExt cx="1548000" cy="720000"/>
          </a:xfrm>
        </p:grpSpPr>
        <p:pic>
          <p:nvPicPr>
            <p:cNvPr id="81" name="Immagine 80">
              <a:extLst>
                <a:ext uri="{FF2B5EF4-FFF2-40B4-BE49-F238E27FC236}">
                  <a16:creationId xmlns:a16="http://schemas.microsoft.com/office/drawing/2014/main" id="{7CF546BA-8B48-4C58-9A51-D43BAB20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735" y="2783582"/>
              <a:ext cx="618038" cy="618038"/>
            </a:xfrm>
            <a:prstGeom prst="rect">
              <a:avLst/>
            </a:prstGeom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B5155761-09D5-4E88-AE77-1D59E040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877" y="2783582"/>
              <a:ext cx="618038" cy="618038"/>
            </a:xfrm>
            <a:prstGeom prst="rect">
              <a:avLst/>
            </a:prstGeom>
          </p:spPr>
        </p:pic>
        <p:sp>
          <p:nvSpPr>
            <p:cNvPr id="126" name="Rettangolo 125">
              <a:extLst>
                <a:ext uri="{FF2B5EF4-FFF2-40B4-BE49-F238E27FC236}">
                  <a16:creationId xmlns:a16="http://schemas.microsoft.com/office/drawing/2014/main" id="{1DC82599-FA1D-443C-B735-BC3B996EF136}"/>
                </a:ext>
              </a:extLst>
            </p:cNvPr>
            <p:cNvSpPr/>
            <p:nvPr/>
          </p:nvSpPr>
          <p:spPr>
            <a:xfrm>
              <a:off x="5565773" y="2755779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3" name="Gruppo 152">
            <a:extLst>
              <a:ext uri="{FF2B5EF4-FFF2-40B4-BE49-F238E27FC236}">
                <a16:creationId xmlns:a16="http://schemas.microsoft.com/office/drawing/2014/main" id="{82E08E33-050C-4C95-93FA-248B9D81F74E}"/>
              </a:ext>
            </a:extLst>
          </p:cNvPr>
          <p:cNvGrpSpPr/>
          <p:nvPr/>
        </p:nvGrpSpPr>
        <p:grpSpPr>
          <a:xfrm>
            <a:off x="7011978" y="3356811"/>
            <a:ext cx="806079" cy="913127"/>
            <a:chOff x="7011978" y="3356811"/>
            <a:chExt cx="806079" cy="913127"/>
          </a:xfrm>
        </p:grpSpPr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53C7C29B-7D1E-45E5-962D-9131F7227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19" y="3651900"/>
              <a:ext cx="618038" cy="618038"/>
            </a:xfrm>
            <a:prstGeom prst="rect">
              <a:avLst/>
            </a:prstGeom>
          </p:spPr>
        </p:pic>
        <p:cxnSp>
          <p:nvCxnSpPr>
            <p:cNvPr id="131" name="Connettore 2 130">
              <a:extLst>
                <a:ext uri="{FF2B5EF4-FFF2-40B4-BE49-F238E27FC236}">
                  <a16:creationId xmlns:a16="http://schemas.microsoft.com/office/drawing/2014/main" id="{BAB5446D-D021-4ACE-9559-6542A28CBB1D}"/>
                </a:ext>
              </a:extLst>
            </p:cNvPr>
            <p:cNvCxnSpPr>
              <a:cxnSpLocks/>
            </p:cNvCxnSpPr>
            <p:nvPr/>
          </p:nvCxnSpPr>
          <p:spPr>
            <a:xfrm>
              <a:off x="7011978" y="3356811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uppo 155">
            <a:extLst>
              <a:ext uri="{FF2B5EF4-FFF2-40B4-BE49-F238E27FC236}">
                <a16:creationId xmlns:a16="http://schemas.microsoft.com/office/drawing/2014/main" id="{55C50F83-BC70-4E60-9FF5-31582F23902C}"/>
              </a:ext>
            </a:extLst>
          </p:cNvPr>
          <p:cNvGrpSpPr/>
          <p:nvPr/>
        </p:nvGrpSpPr>
        <p:grpSpPr>
          <a:xfrm>
            <a:off x="7018524" y="4201406"/>
            <a:ext cx="799533" cy="936850"/>
            <a:chOff x="7018524" y="4201406"/>
            <a:chExt cx="799533" cy="936850"/>
          </a:xfrm>
        </p:grpSpPr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A987402C-2716-4B10-BF16-FEAC29974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19" y="4520218"/>
              <a:ext cx="618038" cy="618038"/>
            </a:xfrm>
            <a:prstGeom prst="rect">
              <a:avLst/>
            </a:prstGeom>
          </p:spPr>
        </p:pic>
        <p:cxnSp>
          <p:nvCxnSpPr>
            <p:cNvPr id="133" name="Connettore 2 132">
              <a:extLst>
                <a:ext uri="{FF2B5EF4-FFF2-40B4-BE49-F238E27FC236}">
                  <a16:creationId xmlns:a16="http://schemas.microsoft.com/office/drawing/2014/main" id="{5A27E4AC-6A45-4C27-AD07-439786FD3173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24" y="4201406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uppo 156">
            <a:extLst>
              <a:ext uri="{FF2B5EF4-FFF2-40B4-BE49-F238E27FC236}">
                <a16:creationId xmlns:a16="http://schemas.microsoft.com/office/drawing/2014/main" id="{86771DBC-DDE8-40D6-9DD4-8C607EA30651}"/>
              </a:ext>
            </a:extLst>
          </p:cNvPr>
          <p:cNvGrpSpPr/>
          <p:nvPr/>
        </p:nvGrpSpPr>
        <p:grpSpPr>
          <a:xfrm>
            <a:off x="7726330" y="4263976"/>
            <a:ext cx="1696785" cy="899623"/>
            <a:chOff x="7726330" y="4263976"/>
            <a:chExt cx="1696785" cy="899623"/>
          </a:xfrm>
        </p:grpSpPr>
        <p:pic>
          <p:nvPicPr>
            <p:cNvPr id="102" name="Immagine 101">
              <a:extLst>
                <a:ext uri="{FF2B5EF4-FFF2-40B4-BE49-F238E27FC236}">
                  <a16:creationId xmlns:a16="http://schemas.microsoft.com/office/drawing/2014/main" id="{9A68E76F-CA95-402D-B635-5BFC373CE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161" y="4520218"/>
              <a:ext cx="618038" cy="618038"/>
            </a:xfrm>
            <a:prstGeom prst="rect">
              <a:avLst/>
            </a:prstGeom>
          </p:spPr>
        </p:pic>
        <p:pic>
          <p:nvPicPr>
            <p:cNvPr id="103" name="Immagine 102">
              <a:extLst>
                <a:ext uri="{FF2B5EF4-FFF2-40B4-BE49-F238E27FC236}">
                  <a16:creationId xmlns:a16="http://schemas.microsoft.com/office/drawing/2014/main" id="{C4DB9AEC-45FF-4AD1-93D2-A7527109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303" y="4520218"/>
              <a:ext cx="618038" cy="618038"/>
            </a:xfrm>
            <a:prstGeom prst="rect">
              <a:avLst/>
            </a:prstGeom>
          </p:spPr>
        </p:pic>
        <p:cxnSp>
          <p:nvCxnSpPr>
            <p:cNvPr id="134" name="Connettore 2 133">
              <a:extLst>
                <a:ext uri="{FF2B5EF4-FFF2-40B4-BE49-F238E27FC236}">
                  <a16:creationId xmlns:a16="http://schemas.microsoft.com/office/drawing/2014/main" id="{28B69E15-DA21-46B3-A4D3-E1BB029ED3E9}"/>
                </a:ext>
              </a:extLst>
            </p:cNvPr>
            <p:cNvCxnSpPr>
              <a:cxnSpLocks/>
            </p:cNvCxnSpPr>
            <p:nvPr/>
          </p:nvCxnSpPr>
          <p:spPr>
            <a:xfrm>
              <a:off x="7726330" y="4263976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ttangolo 134">
              <a:extLst>
                <a:ext uri="{FF2B5EF4-FFF2-40B4-BE49-F238E27FC236}">
                  <a16:creationId xmlns:a16="http://schemas.microsoft.com/office/drawing/2014/main" id="{43708D87-A36B-4015-BB22-A40D07DD5B54}"/>
                </a:ext>
              </a:extLst>
            </p:cNvPr>
            <p:cNvSpPr/>
            <p:nvPr/>
          </p:nvSpPr>
          <p:spPr>
            <a:xfrm>
              <a:off x="7875115" y="4443599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0" name="Gruppo 159">
            <a:extLst>
              <a:ext uri="{FF2B5EF4-FFF2-40B4-BE49-F238E27FC236}">
                <a16:creationId xmlns:a16="http://schemas.microsoft.com/office/drawing/2014/main" id="{1F171C81-6CA3-45F2-856F-CC28C9964D53}"/>
              </a:ext>
            </a:extLst>
          </p:cNvPr>
          <p:cNvGrpSpPr/>
          <p:nvPr/>
        </p:nvGrpSpPr>
        <p:grpSpPr>
          <a:xfrm>
            <a:off x="7007178" y="5054605"/>
            <a:ext cx="810879" cy="951969"/>
            <a:chOff x="7007178" y="5054605"/>
            <a:chExt cx="810879" cy="951969"/>
          </a:xfrm>
        </p:grpSpPr>
        <p:pic>
          <p:nvPicPr>
            <p:cNvPr id="110" name="Immagine 109">
              <a:extLst>
                <a:ext uri="{FF2B5EF4-FFF2-40B4-BE49-F238E27FC236}">
                  <a16:creationId xmlns:a16="http://schemas.microsoft.com/office/drawing/2014/main" id="{ADED8860-B9A8-4ACE-A708-A9D8C616C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19" y="5388536"/>
              <a:ext cx="618038" cy="618038"/>
            </a:xfrm>
            <a:prstGeom prst="rect">
              <a:avLst/>
            </a:prstGeom>
          </p:spPr>
        </p:pic>
        <p:cxnSp>
          <p:nvCxnSpPr>
            <p:cNvPr id="136" name="Connettore 2 135">
              <a:extLst>
                <a:ext uri="{FF2B5EF4-FFF2-40B4-BE49-F238E27FC236}">
                  <a16:creationId xmlns:a16="http://schemas.microsoft.com/office/drawing/2014/main" id="{607251AC-54A9-4EB8-8466-906075C73886}"/>
                </a:ext>
              </a:extLst>
            </p:cNvPr>
            <p:cNvCxnSpPr>
              <a:cxnSpLocks/>
            </p:cNvCxnSpPr>
            <p:nvPr/>
          </p:nvCxnSpPr>
          <p:spPr>
            <a:xfrm>
              <a:off x="7007178" y="5054605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uppo 160">
            <a:extLst>
              <a:ext uri="{FF2B5EF4-FFF2-40B4-BE49-F238E27FC236}">
                <a16:creationId xmlns:a16="http://schemas.microsoft.com/office/drawing/2014/main" id="{1C182641-BCA2-4B2C-967A-6E1B0078326B}"/>
              </a:ext>
            </a:extLst>
          </p:cNvPr>
          <p:cNvGrpSpPr/>
          <p:nvPr/>
        </p:nvGrpSpPr>
        <p:grpSpPr>
          <a:xfrm>
            <a:off x="7733256" y="5115078"/>
            <a:ext cx="1706852" cy="932985"/>
            <a:chOff x="7733256" y="5115078"/>
            <a:chExt cx="1706852" cy="932985"/>
          </a:xfrm>
        </p:grpSpPr>
        <p:pic>
          <p:nvPicPr>
            <p:cNvPr id="111" name="Immagine 110">
              <a:extLst>
                <a:ext uri="{FF2B5EF4-FFF2-40B4-BE49-F238E27FC236}">
                  <a16:creationId xmlns:a16="http://schemas.microsoft.com/office/drawing/2014/main" id="{DFAF8D30-B500-4C38-8C77-A1B3AF74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161" y="5388536"/>
              <a:ext cx="618038" cy="618038"/>
            </a:xfrm>
            <a:prstGeom prst="rect">
              <a:avLst/>
            </a:prstGeom>
          </p:spPr>
        </p:pic>
        <p:pic>
          <p:nvPicPr>
            <p:cNvPr id="112" name="Immagine 111">
              <a:extLst>
                <a:ext uri="{FF2B5EF4-FFF2-40B4-BE49-F238E27FC236}">
                  <a16:creationId xmlns:a16="http://schemas.microsoft.com/office/drawing/2014/main" id="{E9F3A455-F6EB-44F6-9360-DCD8C55B9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303" y="5388536"/>
              <a:ext cx="618038" cy="618038"/>
            </a:xfrm>
            <a:prstGeom prst="rect">
              <a:avLst/>
            </a:prstGeom>
          </p:spPr>
        </p:pic>
        <p:cxnSp>
          <p:nvCxnSpPr>
            <p:cNvPr id="137" name="Connettore 2 136">
              <a:extLst>
                <a:ext uri="{FF2B5EF4-FFF2-40B4-BE49-F238E27FC236}">
                  <a16:creationId xmlns:a16="http://schemas.microsoft.com/office/drawing/2014/main" id="{091FCB72-F8CE-4F31-882C-EE1ED6DDF8C7}"/>
                </a:ext>
              </a:extLst>
            </p:cNvPr>
            <p:cNvCxnSpPr>
              <a:cxnSpLocks/>
            </p:cNvCxnSpPr>
            <p:nvPr/>
          </p:nvCxnSpPr>
          <p:spPr>
            <a:xfrm>
              <a:off x="7733256" y="5115078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ttangolo 137">
              <a:extLst>
                <a:ext uri="{FF2B5EF4-FFF2-40B4-BE49-F238E27FC236}">
                  <a16:creationId xmlns:a16="http://schemas.microsoft.com/office/drawing/2014/main" id="{C479B45E-887E-4D22-B8B3-C6D4BE9B808B}"/>
                </a:ext>
              </a:extLst>
            </p:cNvPr>
            <p:cNvSpPr/>
            <p:nvPr/>
          </p:nvSpPr>
          <p:spPr>
            <a:xfrm>
              <a:off x="7892108" y="5328063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B92721B6-272B-44D6-80E0-C61F0C6143F3}"/>
              </a:ext>
            </a:extLst>
          </p:cNvPr>
          <p:cNvGrpSpPr/>
          <p:nvPr/>
        </p:nvGrpSpPr>
        <p:grpSpPr>
          <a:xfrm>
            <a:off x="8584199" y="5054605"/>
            <a:ext cx="2403909" cy="993458"/>
            <a:chOff x="8584199" y="5054605"/>
            <a:chExt cx="2403909" cy="993458"/>
          </a:xfrm>
        </p:grpSpPr>
        <p:pic>
          <p:nvPicPr>
            <p:cNvPr id="113" name="Immagine 112">
              <a:extLst>
                <a:ext uri="{FF2B5EF4-FFF2-40B4-BE49-F238E27FC236}">
                  <a16:creationId xmlns:a16="http://schemas.microsoft.com/office/drawing/2014/main" id="{7B1092BA-3C19-41B8-8B4D-BA682372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8445" y="5388536"/>
              <a:ext cx="618038" cy="618038"/>
            </a:xfrm>
            <a:prstGeom prst="rect">
              <a:avLst/>
            </a:prstGeom>
          </p:spPr>
        </p:pic>
        <p:pic>
          <p:nvPicPr>
            <p:cNvPr id="114" name="Immagine 113">
              <a:extLst>
                <a:ext uri="{FF2B5EF4-FFF2-40B4-BE49-F238E27FC236}">
                  <a16:creationId xmlns:a16="http://schemas.microsoft.com/office/drawing/2014/main" id="{625FADF5-58D1-4DA4-A3D7-C43659D4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587" y="5388536"/>
              <a:ext cx="618038" cy="618038"/>
            </a:xfrm>
            <a:prstGeom prst="rect">
              <a:avLst/>
            </a:prstGeom>
          </p:spPr>
        </p:pic>
        <p:sp>
          <p:nvSpPr>
            <p:cNvPr id="139" name="Rettangolo 138">
              <a:extLst>
                <a:ext uri="{FF2B5EF4-FFF2-40B4-BE49-F238E27FC236}">
                  <a16:creationId xmlns:a16="http://schemas.microsoft.com/office/drawing/2014/main" id="{358FE705-7BC2-4BE0-BB00-BF9C166EC4FE}"/>
                </a:ext>
              </a:extLst>
            </p:cNvPr>
            <p:cNvSpPr/>
            <p:nvPr/>
          </p:nvSpPr>
          <p:spPr>
            <a:xfrm>
              <a:off x="9440108" y="5328063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1" name="Connettore 2 140">
              <a:extLst>
                <a:ext uri="{FF2B5EF4-FFF2-40B4-BE49-F238E27FC236}">
                  <a16:creationId xmlns:a16="http://schemas.microsoft.com/office/drawing/2014/main" id="{77EAE2EF-D944-4353-9A89-1329F171F5AC}"/>
                </a:ext>
              </a:extLst>
            </p:cNvPr>
            <p:cNvCxnSpPr/>
            <p:nvPr/>
          </p:nvCxnSpPr>
          <p:spPr>
            <a:xfrm>
              <a:off x="8584199" y="5054605"/>
              <a:ext cx="1052170" cy="424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583C78B7-8B30-489D-8BA2-D67549707B9B}"/>
              </a:ext>
            </a:extLst>
          </p:cNvPr>
          <p:cNvGrpSpPr/>
          <p:nvPr/>
        </p:nvGrpSpPr>
        <p:grpSpPr>
          <a:xfrm>
            <a:off x="9350341" y="5054605"/>
            <a:ext cx="2298426" cy="951969"/>
            <a:chOff x="9350341" y="5054605"/>
            <a:chExt cx="2298426" cy="951969"/>
          </a:xfrm>
        </p:grpSpPr>
        <p:pic>
          <p:nvPicPr>
            <p:cNvPr id="115" name="Immagine 114">
              <a:extLst>
                <a:ext uri="{FF2B5EF4-FFF2-40B4-BE49-F238E27FC236}">
                  <a16:creationId xmlns:a16="http://schemas.microsoft.com/office/drawing/2014/main" id="{BE73AFC4-EF8A-4883-A93E-C6C588A03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0729" y="5388536"/>
              <a:ext cx="618038" cy="618038"/>
            </a:xfrm>
            <a:prstGeom prst="rect">
              <a:avLst/>
            </a:prstGeom>
          </p:spPr>
        </p:pic>
        <p:cxnSp>
          <p:nvCxnSpPr>
            <p:cNvPr id="143" name="Connettore 2 142">
              <a:extLst>
                <a:ext uri="{FF2B5EF4-FFF2-40B4-BE49-F238E27FC236}">
                  <a16:creationId xmlns:a16="http://schemas.microsoft.com/office/drawing/2014/main" id="{CE99AA04-6F52-497A-A6BA-608785BF5AE0}"/>
                </a:ext>
              </a:extLst>
            </p:cNvPr>
            <p:cNvCxnSpPr/>
            <p:nvPr/>
          </p:nvCxnSpPr>
          <p:spPr>
            <a:xfrm>
              <a:off x="9350341" y="5054605"/>
              <a:ext cx="1819407" cy="424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B0147295-2F5C-40FD-9183-EB013FC5F88D}"/>
              </a:ext>
            </a:extLst>
          </p:cNvPr>
          <p:cNvSpPr txBox="1"/>
          <p:nvPr/>
        </p:nvSpPr>
        <p:spPr>
          <a:xfrm>
            <a:off x="4654390" y="1244387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1°mese</a:t>
            </a:r>
          </a:p>
        </p:txBody>
      </p:sp>
      <p:sp>
        <p:nvSpPr>
          <p:cNvPr id="145" name="CasellaDiTesto 144">
            <a:extLst>
              <a:ext uri="{FF2B5EF4-FFF2-40B4-BE49-F238E27FC236}">
                <a16:creationId xmlns:a16="http://schemas.microsoft.com/office/drawing/2014/main" id="{493C027D-4627-45F7-AB56-EDD3E20A7A58}"/>
              </a:ext>
            </a:extLst>
          </p:cNvPr>
          <p:cNvSpPr txBox="1"/>
          <p:nvPr/>
        </p:nvSpPr>
        <p:spPr>
          <a:xfrm>
            <a:off x="4654390" y="2039521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2°mese</a:t>
            </a:r>
          </a:p>
        </p:txBody>
      </p:sp>
      <p:sp>
        <p:nvSpPr>
          <p:cNvPr id="146" name="CasellaDiTesto 145">
            <a:extLst>
              <a:ext uri="{FF2B5EF4-FFF2-40B4-BE49-F238E27FC236}">
                <a16:creationId xmlns:a16="http://schemas.microsoft.com/office/drawing/2014/main" id="{AF3A329A-3645-4E53-ADE9-FDABF331266C}"/>
              </a:ext>
            </a:extLst>
          </p:cNvPr>
          <p:cNvSpPr txBox="1"/>
          <p:nvPr/>
        </p:nvSpPr>
        <p:spPr>
          <a:xfrm>
            <a:off x="4654390" y="2864837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3°mese</a:t>
            </a:r>
          </a:p>
        </p:txBody>
      </p:sp>
      <p:sp>
        <p:nvSpPr>
          <p:cNvPr id="147" name="CasellaDiTesto 146">
            <a:extLst>
              <a:ext uri="{FF2B5EF4-FFF2-40B4-BE49-F238E27FC236}">
                <a16:creationId xmlns:a16="http://schemas.microsoft.com/office/drawing/2014/main" id="{B49A50A7-2C59-43C8-B0CD-1B6959BBC9C6}"/>
              </a:ext>
            </a:extLst>
          </p:cNvPr>
          <p:cNvSpPr txBox="1"/>
          <p:nvPr/>
        </p:nvSpPr>
        <p:spPr>
          <a:xfrm>
            <a:off x="4654390" y="3807030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4°mese</a:t>
            </a:r>
          </a:p>
        </p:txBody>
      </p:sp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51441A9D-8080-4F30-985D-677815196A46}"/>
              </a:ext>
            </a:extLst>
          </p:cNvPr>
          <p:cNvSpPr txBox="1"/>
          <p:nvPr/>
        </p:nvSpPr>
        <p:spPr>
          <a:xfrm>
            <a:off x="4654390" y="4675348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5°mese</a:t>
            </a:r>
          </a:p>
        </p:txBody>
      </p: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0887492B-AB71-403E-98EC-53E526B21A81}"/>
              </a:ext>
            </a:extLst>
          </p:cNvPr>
          <p:cNvSpPr txBox="1"/>
          <p:nvPr/>
        </p:nvSpPr>
        <p:spPr>
          <a:xfrm>
            <a:off x="4654390" y="5534116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" panose="020B0502040204020203" pitchFamily="34" charset="0"/>
                <a:cs typeface="Segoe UI" panose="020B0502040204020203" pitchFamily="34" charset="0"/>
              </a:rPr>
              <a:t>6°mese</a:t>
            </a:r>
          </a:p>
        </p:txBody>
      </p: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AB0B7B81-FE6D-4D99-8CC1-82EC0B9687C8}"/>
              </a:ext>
            </a:extLst>
          </p:cNvPr>
          <p:cNvGrpSpPr/>
          <p:nvPr/>
        </p:nvGrpSpPr>
        <p:grpSpPr>
          <a:xfrm>
            <a:off x="5577967" y="3385834"/>
            <a:ext cx="1548000" cy="935085"/>
            <a:chOff x="5577967" y="3385834"/>
            <a:chExt cx="1548000" cy="935085"/>
          </a:xfrm>
        </p:grpSpPr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4C92BFC3-4BB3-4C2B-B2A7-BD48C139C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735" y="3651900"/>
              <a:ext cx="618038" cy="618038"/>
            </a:xfrm>
            <a:prstGeom prst="rect">
              <a:avLst/>
            </a:prstGeom>
          </p:spPr>
        </p:pic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14347699-8553-47EC-9CB5-03329CCC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877" y="3651900"/>
              <a:ext cx="618038" cy="618038"/>
            </a:xfrm>
            <a:prstGeom prst="rect">
              <a:avLst/>
            </a:prstGeom>
          </p:spPr>
        </p:pic>
        <p:sp>
          <p:nvSpPr>
            <p:cNvPr id="127" name="Rettangolo 126">
              <a:extLst>
                <a:ext uri="{FF2B5EF4-FFF2-40B4-BE49-F238E27FC236}">
                  <a16:creationId xmlns:a16="http://schemas.microsoft.com/office/drawing/2014/main" id="{D78C108E-284E-4CC6-AC4C-79B7E248E6F6}"/>
                </a:ext>
              </a:extLst>
            </p:cNvPr>
            <p:cNvSpPr/>
            <p:nvPr/>
          </p:nvSpPr>
          <p:spPr>
            <a:xfrm>
              <a:off x="5577967" y="3600919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1" name="Connettore 2 150">
              <a:extLst>
                <a:ext uri="{FF2B5EF4-FFF2-40B4-BE49-F238E27FC236}">
                  <a16:creationId xmlns:a16="http://schemas.microsoft.com/office/drawing/2014/main" id="{984FBDC8-1E20-4DF9-878A-E48634F76758}"/>
                </a:ext>
              </a:extLst>
            </p:cNvPr>
            <p:cNvCxnSpPr>
              <a:cxnSpLocks/>
            </p:cNvCxnSpPr>
            <p:nvPr/>
          </p:nvCxnSpPr>
          <p:spPr>
            <a:xfrm>
              <a:off x="6156949" y="3385834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uppo 154">
            <a:extLst>
              <a:ext uri="{FF2B5EF4-FFF2-40B4-BE49-F238E27FC236}">
                <a16:creationId xmlns:a16="http://schemas.microsoft.com/office/drawing/2014/main" id="{C9A65608-6B01-43E1-820F-0F2E09304E38}"/>
              </a:ext>
            </a:extLst>
          </p:cNvPr>
          <p:cNvGrpSpPr/>
          <p:nvPr/>
        </p:nvGrpSpPr>
        <p:grpSpPr>
          <a:xfrm>
            <a:off x="5577967" y="4263736"/>
            <a:ext cx="1548000" cy="902323"/>
            <a:chOff x="5577967" y="4263736"/>
            <a:chExt cx="1548000" cy="902323"/>
          </a:xfrm>
        </p:grpSpPr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14DDEE70-ABAE-445E-8BBC-625C9A7B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735" y="4520218"/>
              <a:ext cx="618038" cy="618038"/>
            </a:xfrm>
            <a:prstGeom prst="rect">
              <a:avLst/>
            </a:prstGeom>
          </p:spPr>
        </p:pic>
        <p:pic>
          <p:nvPicPr>
            <p:cNvPr id="100" name="Immagine 99">
              <a:extLst>
                <a:ext uri="{FF2B5EF4-FFF2-40B4-BE49-F238E27FC236}">
                  <a16:creationId xmlns:a16="http://schemas.microsoft.com/office/drawing/2014/main" id="{37859260-0DCE-4989-BE4F-48F1EE40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877" y="4520218"/>
              <a:ext cx="618038" cy="618038"/>
            </a:xfrm>
            <a:prstGeom prst="rect">
              <a:avLst/>
            </a:prstGeom>
          </p:spPr>
        </p:pic>
        <p:sp>
          <p:nvSpPr>
            <p:cNvPr id="128" name="Rettangolo 127">
              <a:extLst>
                <a:ext uri="{FF2B5EF4-FFF2-40B4-BE49-F238E27FC236}">
                  <a16:creationId xmlns:a16="http://schemas.microsoft.com/office/drawing/2014/main" id="{1F687741-7F10-477B-AD60-BC6DF9861A47}"/>
                </a:ext>
              </a:extLst>
            </p:cNvPr>
            <p:cNvSpPr/>
            <p:nvPr/>
          </p:nvSpPr>
          <p:spPr>
            <a:xfrm>
              <a:off x="5577967" y="4446059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4" name="Connettore 2 153">
              <a:extLst>
                <a:ext uri="{FF2B5EF4-FFF2-40B4-BE49-F238E27FC236}">
                  <a16:creationId xmlns:a16="http://schemas.microsoft.com/office/drawing/2014/main" id="{17372CAF-533D-4A39-AD8B-F804461AAB03}"/>
                </a:ext>
              </a:extLst>
            </p:cNvPr>
            <p:cNvCxnSpPr>
              <a:cxnSpLocks/>
            </p:cNvCxnSpPr>
            <p:nvPr/>
          </p:nvCxnSpPr>
          <p:spPr>
            <a:xfrm>
              <a:off x="6212508" y="4263736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uppo 158">
            <a:extLst>
              <a:ext uri="{FF2B5EF4-FFF2-40B4-BE49-F238E27FC236}">
                <a16:creationId xmlns:a16="http://schemas.microsoft.com/office/drawing/2014/main" id="{795C24B0-239D-4192-B165-CCE852DE35D8}"/>
              </a:ext>
            </a:extLst>
          </p:cNvPr>
          <p:cNvGrpSpPr/>
          <p:nvPr/>
        </p:nvGrpSpPr>
        <p:grpSpPr>
          <a:xfrm>
            <a:off x="5565773" y="5114342"/>
            <a:ext cx="1548000" cy="939683"/>
            <a:chOff x="5565773" y="5114342"/>
            <a:chExt cx="1548000" cy="939683"/>
          </a:xfrm>
        </p:grpSpPr>
        <p:pic>
          <p:nvPicPr>
            <p:cNvPr id="108" name="Immagine 107">
              <a:extLst>
                <a:ext uri="{FF2B5EF4-FFF2-40B4-BE49-F238E27FC236}">
                  <a16:creationId xmlns:a16="http://schemas.microsoft.com/office/drawing/2014/main" id="{B3AD4446-E542-4D65-954D-F0B31D381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735" y="5388536"/>
              <a:ext cx="618038" cy="618038"/>
            </a:xfrm>
            <a:prstGeom prst="rect">
              <a:avLst/>
            </a:prstGeom>
          </p:spPr>
        </p:pic>
        <p:pic>
          <p:nvPicPr>
            <p:cNvPr id="109" name="Immagine 108">
              <a:extLst>
                <a:ext uri="{FF2B5EF4-FFF2-40B4-BE49-F238E27FC236}">
                  <a16:creationId xmlns:a16="http://schemas.microsoft.com/office/drawing/2014/main" id="{EBB4E57B-6279-4E5D-AFE5-6B2D437A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877" y="5388536"/>
              <a:ext cx="618038" cy="618038"/>
            </a:xfrm>
            <a:prstGeom prst="rect">
              <a:avLst/>
            </a:prstGeom>
          </p:spPr>
        </p:pic>
        <p:sp>
          <p:nvSpPr>
            <p:cNvPr id="129" name="Rettangolo 128">
              <a:extLst>
                <a:ext uri="{FF2B5EF4-FFF2-40B4-BE49-F238E27FC236}">
                  <a16:creationId xmlns:a16="http://schemas.microsoft.com/office/drawing/2014/main" id="{8C207BCF-518A-4571-8B0F-B74EB678D41E}"/>
                </a:ext>
              </a:extLst>
            </p:cNvPr>
            <p:cNvSpPr/>
            <p:nvPr/>
          </p:nvSpPr>
          <p:spPr>
            <a:xfrm>
              <a:off x="5565773" y="5334025"/>
              <a:ext cx="1548000" cy="72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8" name="Connettore 2 157">
              <a:extLst>
                <a:ext uri="{FF2B5EF4-FFF2-40B4-BE49-F238E27FC236}">
                  <a16:creationId xmlns:a16="http://schemas.microsoft.com/office/drawing/2014/main" id="{69DE0364-E983-4245-8EA5-5290F7F5675C}"/>
                </a:ext>
              </a:extLst>
            </p:cNvPr>
            <p:cNvCxnSpPr>
              <a:cxnSpLocks/>
            </p:cNvCxnSpPr>
            <p:nvPr/>
          </p:nvCxnSpPr>
          <p:spPr>
            <a:xfrm>
              <a:off x="6244525" y="5114342"/>
              <a:ext cx="351693" cy="36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uppo 169">
            <a:extLst>
              <a:ext uri="{FF2B5EF4-FFF2-40B4-BE49-F238E27FC236}">
                <a16:creationId xmlns:a16="http://schemas.microsoft.com/office/drawing/2014/main" id="{A818E79D-C2CB-4560-A98A-EE0871458A83}"/>
              </a:ext>
            </a:extLst>
          </p:cNvPr>
          <p:cNvGrpSpPr/>
          <p:nvPr/>
        </p:nvGrpSpPr>
        <p:grpSpPr>
          <a:xfrm>
            <a:off x="9033461" y="572321"/>
            <a:ext cx="2702337" cy="618038"/>
            <a:chOff x="9033461" y="572321"/>
            <a:chExt cx="2702337" cy="618038"/>
          </a:xfrm>
        </p:grpSpPr>
        <p:pic>
          <p:nvPicPr>
            <p:cNvPr id="164" name="Immagine 163">
              <a:extLst>
                <a:ext uri="{FF2B5EF4-FFF2-40B4-BE49-F238E27FC236}">
                  <a16:creationId xmlns:a16="http://schemas.microsoft.com/office/drawing/2014/main" id="{8F821CED-0CE0-4AE8-91FC-2A660C6DF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461" y="572321"/>
              <a:ext cx="618038" cy="618038"/>
            </a:xfrm>
            <a:prstGeom prst="rect">
              <a:avLst/>
            </a:prstGeom>
          </p:spPr>
        </p:pic>
        <p:sp>
          <p:nvSpPr>
            <p:cNvPr id="167" name="CasellaDiTesto 166">
              <a:extLst>
                <a:ext uri="{FF2B5EF4-FFF2-40B4-BE49-F238E27FC236}">
                  <a16:creationId xmlns:a16="http://schemas.microsoft.com/office/drawing/2014/main" id="{921FA767-41B0-40A1-B4BB-2C3F8DDA6BF0}"/>
                </a:ext>
              </a:extLst>
            </p:cNvPr>
            <p:cNvSpPr txBox="1"/>
            <p:nvPr/>
          </p:nvSpPr>
          <p:spPr>
            <a:xfrm>
              <a:off x="9746023" y="749017"/>
              <a:ext cx="1989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Nuova generazione</a:t>
              </a:r>
            </a:p>
          </p:txBody>
        </p:sp>
      </p:grpSp>
      <p:grpSp>
        <p:nvGrpSpPr>
          <p:cNvPr id="171" name="Gruppo 170">
            <a:extLst>
              <a:ext uri="{FF2B5EF4-FFF2-40B4-BE49-F238E27FC236}">
                <a16:creationId xmlns:a16="http://schemas.microsoft.com/office/drawing/2014/main" id="{F7FA4DDC-9DF1-4849-BBEA-8447E95B66C2}"/>
              </a:ext>
            </a:extLst>
          </p:cNvPr>
          <p:cNvGrpSpPr/>
          <p:nvPr/>
        </p:nvGrpSpPr>
        <p:grpSpPr>
          <a:xfrm>
            <a:off x="9044510" y="1350758"/>
            <a:ext cx="1942558" cy="618038"/>
            <a:chOff x="9044510" y="1350758"/>
            <a:chExt cx="1942558" cy="618038"/>
          </a:xfrm>
        </p:grpSpPr>
        <p:pic>
          <p:nvPicPr>
            <p:cNvPr id="165" name="Immagine 164">
              <a:extLst>
                <a:ext uri="{FF2B5EF4-FFF2-40B4-BE49-F238E27FC236}">
                  <a16:creationId xmlns:a16="http://schemas.microsoft.com/office/drawing/2014/main" id="{5267F578-D9B1-4BDE-8704-1D2BC59F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510" y="1350758"/>
              <a:ext cx="618038" cy="618038"/>
            </a:xfrm>
            <a:prstGeom prst="rect">
              <a:avLst/>
            </a:prstGeom>
          </p:spPr>
        </p:pic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8B4D811D-45F7-4D90-925F-38F215D77EC2}"/>
                </a:ext>
              </a:extLst>
            </p:cNvPr>
            <p:cNvSpPr txBox="1"/>
            <p:nvPr/>
          </p:nvSpPr>
          <p:spPr>
            <a:xfrm>
              <a:off x="9746023" y="1505466"/>
              <a:ext cx="1241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Aspettativa</a:t>
              </a:r>
            </a:p>
          </p:txBody>
        </p:sp>
      </p:grpSp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F7310C92-2409-42E9-A8B5-9571AD1B6212}"/>
              </a:ext>
            </a:extLst>
          </p:cNvPr>
          <p:cNvGrpSpPr/>
          <p:nvPr/>
        </p:nvGrpSpPr>
        <p:grpSpPr>
          <a:xfrm>
            <a:off x="9056452" y="2194164"/>
            <a:ext cx="1470362" cy="618038"/>
            <a:chOff x="9056452" y="2194164"/>
            <a:chExt cx="1470362" cy="618038"/>
          </a:xfrm>
        </p:grpSpPr>
        <p:pic>
          <p:nvPicPr>
            <p:cNvPr id="166" name="Immagine 165">
              <a:extLst>
                <a:ext uri="{FF2B5EF4-FFF2-40B4-BE49-F238E27FC236}">
                  <a16:creationId xmlns:a16="http://schemas.microsoft.com/office/drawing/2014/main" id="{892FA73E-2037-4CB8-855F-4EB5BDBA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452" y="2194164"/>
              <a:ext cx="618038" cy="618038"/>
            </a:xfrm>
            <a:prstGeom prst="rect">
              <a:avLst/>
            </a:prstGeom>
          </p:spPr>
        </p:pic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93EA54AC-0282-43E9-B380-2B1144051E6A}"/>
                </a:ext>
              </a:extLst>
            </p:cNvPr>
            <p:cNvSpPr txBox="1"/>
            <p:nvPr/>
          </p:nvSpPr>
          <p:spPr>
            <a:xfrm>
              <a:off x="9746023" y="2356921"/>
              <a:ext cx="780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Fertile</a:t>
              </a:r>
            </a:p>
          </p:txBody>
        </p:sp>
      </p:grp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608D6905-5873-4C4F-9D1F-7FA15FFD3F2B}"/>
              </a:ext>
            </a:extLst>
          </p:cNvPr>
          <p:cNvSpPr txBox="1"/>
          <p:nvPr/>
        </p:nvSpPr>
        <p:spPr>
          <a:xfrm>
            <a:off x="719140" y="710004"/>
            <a:ext cx="3487410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I CONIGLI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Vediamo come, nel testo da lui scritto, Fibonacci introdusse la successione a lui intitolata.</a:t>
            </a:r>
          </a:p>
          <a:p>
            <a:pPr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Supponiamo di voler studiare come si evolve la popolazione di una colonia di conigli, costituita inizialmente da una sola coppia di conigli, che rispetti le seguenti condizioni:</a:t>
            </a:r>
          </a:p>
          <a:p>
            <a:pPr marL="182563" indent="-182563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-	ogni coppia di conigli genera solamente un’altra coppia di conigli alla volta;</a:t>
            </a:r>
          </a:p>
          <a:p>
            <a:pPr marL="182563" indent="-182563">
              <a:spcAft>
                <a:spcPts val="600"/>
              </a:spcAft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-	i conigli hanno bisogno di un mese di vita per diventare fertili;</a:t>
            </a:r>
          </a:p>
          <a:p>
            <a:pPr marL="182563" indent="-182563">
              <a:spcAft>
                <a:spcPts val="600"/>
              </a:spcAft>
              <a:buFontTx/>
              <a:buChar char="-"/>
            </a:pP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una volta fertile, ogni coppia continuerà a generare una coppia di conigli al mese.</a:t>
            </a: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Ecco cosa accade alla popolazione della colonia dei conigli:</a:t>
            </a:r>
          </a:p>
        </p:txBody>
      </p:sp>
      <p:sp>
        <p:nvSpPr>
          <p:cNvPr id="70" name="CasellaDiTesto 7">
            <a:extLst>
              <a:ext uri="{FF2B5EF4-FFF2-40B4-BE49-F238E27FC236}">
                <a16:creationId xmlns:a16="http://schemas.microsoft.com/office/drawing/2014/main" id="{B0328E23-8FBD-46C4-8109-A255A0A1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F718C2D3-D9CC-4879-B8FE-AAF514518128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8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/>
      <p:bldP spid="146" grpId="0"/>
      <p:bldP spid="147" grpId="0"/>
      <p:bldP spid="148" grpId="0"/>
      <p:bldP spid="1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FF4B5F2-9493-4D60-AAA7-6BCE8443BC67}"/>
              </a:ext>
            </a:extLst>
          </p:cNvPr>
          <p:cNvSpPr txBox="1"/>
          <p:nvPr/>
        </p:nvSpPr>
        <p:spPr>
          <a:xfrm>
            <a:off x="6607277" y="2479729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13</a:t>
            </a:r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A17F374B-1A77-445A-B849-0AE13562DD37}"/>
              </a:ext>
            </a:extLst>
          </p:cNvPr>
          <p:cNvGrpSpPr/>
          <p:nvPr/>
        </p:nvGrpSpPr>
        <p:grpSpPr>
          <a:xfrm>
            <a:off x="4426426" y="2618228"/>
            <a:ext cx="1281059" cy="507832"/>
            <a:chOff x="1349427" y="2548974"/>
            <a:chExt cx="1281059" cy="507832"/>
          </a:xfrm>
        </p:grpSpPr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876B4630-8776-448B-AFD6-35F97D4BC0FD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686B981D-B7A5-4922-BED7-17558EFDAEBF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E86460-75FD-46E0-BFE1-0ECD7F4656B3}"/>
              </a:ext>
            </a:extLst>
          </p:cNvPr>
          <p:cNvSpPr txBox="1"/>
          <p:nvPr/>
        </p:nvSpPr>
        <p:spPr>
          <a:xfrm>
            <a:off x="334389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46A057-06BA-4E26-8EA4-48D064558F38}"/>
              </a:ext>
            </a:extLst>
          </p:cNvPr>
          <p:cNvSpPr txBox="1"/>
          <p:nvPr/>
        </p:nvSpPr>
        <p:spPr>
          <a:xfrm>
            <a:off x="1230708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066410-644D-4A1B-95C9-427B4E4281B5}"/>
              </a:ext>
            </a:extLst>
          </p:cNvPr>
          <p:cNvSpPr txBox="1"/>
          <p:nvPr/>
        </p:nvSpPr>
        <p:spPr>
          <a:xfrm>
            <a:off x="2127027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6E762E-74C1-4083-9A76-B62D5AE262FB}"/>
              </a:ext>
            </a:extLst>
          </p:cNvPr>
          <p:cNvSpPr txBox="1"/>
          <p:nvPr/>
        </p:nvSpPr>
        <p:spPr>
          <a:xfrm>
            <a:off x="3023346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2A1337F-35CC-4EF1-BA8D-F842DDFB2F6A}"/>
              </a:ext>
            </a:extLst>
          </p:cNvPr>
          <p:cNvSpPr txBox="1"/>
          <p:nvPr/>
        </p:nvSpPr>
        <p:spPr>
          <a:xfrm>
            <a:off x="3919665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368115D-03B0-49D9-8FF0-7D6105EF5555}"/>
              </a:ext>
            </a:extLst>
          </p:cNvPr>
          <p:cNvSpPr txBox="1"/>
          <p:nvPr/>
        </p:nvSpPr>
        <p:spPr>
          <a:xfrm>
            <a:off x="4815984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720D501-4406-48AF-BBD5-C9BF2EFE32C8}"/>
              </a:ext>
            </a:extLst>
          </p:cNvPr>
          <p:cNvSpPr txBox="1"/>
          <p:nvPr/>
        </p:nvSpPr>
        <p:spPr>
          <a:xfrm>
            <a:off x="5712303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8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B2942ED-49DD-4D9A-8AD5-4594E98EE7D1}"/>
              </a:ext>
            </a:extLst>
          </p:cNvPr>
          <p:cNvSpPr txBox="1"/>
          <p:nvPr/>
        </p:nvSpPr>
        <p:spPr>
          <a:xfrm>
            <a:off x="7502251" y="2479729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8794D10-D9E8-498B-8CC8-36B7D07731C7}"/>
              </a:ext>
            </a:extLst>
          </p:cNvPr>
          <p:cNvSpPr txBox="1"/>
          <p:nvPr/>
        </p:nvSpPr>
        <p:spPr>
          <a:xfrm>
            <a:off x="8397225" y="247972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34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A64C22-541C-457F-9B37-4AF27FC31588}"/>
              </a:ext>
            </a:extLst>
          </p:cNvPr>
          <p:cNvSpPr txBox="1"/>
          <p:nvPr/>
        </p:nvSpPr>
        <p:spPr>
          <a:xfrm>
            <a:off x="9292199" y="247972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55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C5D1819-0995-42DA-8B0E-3775FB6EF46E}"/>
              </a:ext>
            </a:extLst>
          </p:cNvPr>
          <p:cNvSpPr txBox="1"/>
          <p:nvPr/>
        </p:nvSpPr>
        <p:spPr>
          <a:xfrm>
            <a:off x="10187173" y="247972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89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C34AAB2-B048-4A01-BEE2-EE6A9706A4D7}"/>
              </a:ext>
            </a:extLst>
          </p:cNvPr>
          <p:cNvGrpSpPr/>
          <p:nvPr/>
        </p:nvGrpSpPr>
        <p:grpSpPr>
          <a:xfrm>
            <a:off x="815911" y="2618228"/>
            <a:ext cx="1281059" cy="507832"/>
            <a:chOff x="1349427" y="2548974"/>
            <a:chExt cx="1281059" cy="507832"/>
          </a:xfrm>
        </p:grpSpPr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6EA0BD9C-C580-422A-9BC3-2230DC3BA84C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63C39415-8C3C-46C0-A94F-2135D0957B10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88123ABF-B21D-4E2E-A6FE-19F0E76685F0}"/>
              </a:ext>
            </a:extLst>
          </p:cNvPr>
          <p:cNvGrpSpPr/>
          <p:nvPr/>
        </p:nvGrpSpPr>
        <p:grpSpPr>
          <a:xfrm>
            <a:off x="1735740" y="2618228"/>
            <a:ext cx="1281059" cy="507832"/>
            <a:chOff x="1349427" y="2548974"/>
            <a:chExt cx="1281059" cy="507832"/>
          </a:xfrm>
        </p:grpSpPr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E615392A-3FC6-4CC3-9662-FF40D18C2978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AA36F6BB-47B3-4952-9CCE-5DD3271E029E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A3223A4A-ABE8-4F96-8379-F7F90A2DB149}"/>
              </a:ext>
            </a:extLst>
          </p:cNvPr>
          <p:cNvGrpSpPr/>
          <p:nvPr/>
        </p:nvGrpSpPr>
        <p:grpSpPr>
          <a:xfrm>
            <a:off x="3514267" y="2618228"/>
            <a:ext cx="1281059" cy="507832"/>
            <a:chOff x="1349427" y="2548974"/>
            <a:chExt cx="1281059" cy="507832"/>
          </a:xfrm>
        </p:grpSpPr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800BB765-B09C-4579-966E-7BEACEE900D7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ABA16FC8-9513-4F49-8EC9-20BB7F4CB7B9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DBEE4EC8-042B-41CF-A400-0181089D04AF}"/>
              </a:ext>
            </a:extLst>
          </p:cNvPr>
          <p:cNvGrpSpPr/>
          <p:nvPr/>
        </p:nvGrpSpPr>
        <p:grpSpPr>
          <a:xfrm>
            <a:off x="2629525" y="2618228"/>
            <a:ext cx="1281059" cy="507832"/>
            <a:chOff x="1349427" y="2548974"/>
            <a:chExt cx="1281059" cy="507832"/>
          </a:xfrm>
        </p:grpSpPr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6DA953D-A9F6-4C12-8E5A-5A4A8EF4D1FD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D2DEB7D2-3AD4-4FE2-AC13-12578A2A4515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A5DE4553-7C84-4D42-B11A-AC5596ED196D}"/>
              </a:ext>
            </a:extLst>
          </p:cNvPr>
          <p:cNvGrpSpPr/>
          <p:nvPr/>
        </p:nvGrpSpPr>
        <p:grpSpPr>
          <a:xfrm>
            <a:off x="5291002" y="2618228"/>
            <a:ext cx="1281059" cy="507832"/>
            <a:chOff x="1349427" y="2548974"/>
            <a:chExt cx="1281059" cy="507832"/>
          </a:xfrm>
        </p:grpSpPr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6C9C075D-1F22-4377-A297-55ACFD8442E8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C28D4A55-CFE9-4234-ACD7-CD4FB13FD0D4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33F4233A-CA42-44BF-9253-AD74BC31C906}"/>
              </a:ext>
            </a:extLst>
          </p:cNvPr>
          <p:cNvGrpSpPr/>
          <p:nvPr/>
        </p:nvGrpSpPr>
        <p:grpSpPr>
          <a:xfrm>
            <a:off x="6280295" y="2618228"/>
            <a:ext cx="1281059" cy="507832"/>
            <a:chOff x="1349427" y="2548974"/>
            <a:chExt cx="1281059" cy="507832"/>
          </a:xfrm>
        </p:grpSpPr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5FEE5F6D-8773-48E1-8C55-D329427BAA51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1DABD1BF-2132-430E-880B-41470BC73A0E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2642A1EC-04CB-4FA9-93F5-9FC506A15C26}"/>
              </a:ext>
            </a:extLst>
          </p:cNvPr>
          <p:cNvGrpSpPr/>
          <p:nvPr/>
        </p:nvGrpSpPr>
        <p:grpSpPr>
          <a:xfrm>
            <a:off x="7198007" y="2618228"/>
            <a:ext cx="1281059" cy="507832"/>
            <a:chOff x="1349427" y="2548974"/>
            <a:chExt cx="1281059" cy="507832"/>
          </a:xfrm>
        </p:grpSpPr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5DC0885B-BFD7-48EF-BE3E-1AB396D82187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7E00E0F6-4EE8-444F-A346-87CB12233C0C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3CE8143D-0BE7-491E-93D0-E91EDEFBF1A3}"/>
              </a:ext>
            </a:extLst>
          </p:cNvPr>
          <p:cNvGrpSpPr/>
          <p:nvPr/>
        </p:nvGrpSpPr>
        <p:grpSpPr>
          <a:xfrm>
            <a:off x="8110317" y="2618228"/>
            <a:ext cx="1281059" cy="507832"/>
            <a:chOff x="1349427" y="2548974"/>
            <a:chExt cx="1281059" cy="507832"/>
          </a:xfrm>
        </p:grpSpPr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AEECCE12-ACF5-45B7-8EC3-A5F4F75674AE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FC254AD7-2B4A-4F2E-BF10-4329A31E7C4C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55376AD0-140C-46CD-BF00-CE0D564F9E21}"/>
              </a:ext>
            </a:extLst>
          </p:cNvPr>
          <p:cNvGrpSpPr/>
          <p:nvPr/>
        </p:nvGrpSpPr>
        <p:grpSpPr>
          <a:xfrm>
            <a:off x="8997941" y="2618228"/>
            <a:ext cx="1281059" cy="507832"/>
            <a:chOff x="1349427" y="2548974"/>
            <a:chExt cx="1281059" cy="507832"/>
          </a:xfrm>
        </p:grpSpPr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A34022A0-E836-49EF-B4A3-06CB99E79033}"/>
                </a:ext>
              </a:extLst>
            </p:cNvPr>
            <p:cNvSpPr txBox="1"/>
            <p:nvPr/>
          </p:nvSpPr>
          <p:spPr>
            <a:xfrm>
              <a:off x="1349427" y="2548975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+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0A0B8F8D-88B3-45BC-864E-C55C5FBDE700}"/>
                </a:ext>
              </a:extLst>
            </p:cNvPr>
            <p:cNvSpPr txBox="1"/>
            <p:nvPr/>
          </p:nvSpPr>
          <p:spPr>
            <a:xfrm>
              <a:off x="2205370" y="2548974"/>
              <a:ext cx="42511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7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=</a:t>
              </a:r>
            </a:p>
          </p:txBody>
        </p:sp>
      </p:grp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D1C4F7EF-7959-4B7D-9A4B-F49E23A6C8DF}"/>
              </a:ext>
            </a:extLst>
          </p:cNvPr>
          <p:cNvSpPr txBox="1"/>
          <p:nvPr/>
        </p:nvSpPr>
        <p:spPr>
          <a:xfrm>
            <a:off x="5446204" y="3429000"/>
            <a:ext cx="9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ecc.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BBCF57C-E11C-4CAD-9483-1C79B6118A1D}"/>
              </a:ext>
            </a:extLst>
          </p:cNvPr>
          <p:cNvSpPr txBox="1"/>
          <p:nvPr/>
        </p:nvSpPr>
        <p:spPr>
          <a:xfrm>
            <a:off x="719139" y="710004"/>
            <a:ext cx="58529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SERIE DI FIBONACCI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Nella serie di Fibonacci ogni numero si ottiene sommando i due precedenti</a:t>
            </a:r>
          </a:p>
        </p:txBody>
      </p:sp>
      <p:sp>
        <p:nvSpPr>
          <p:cNvPr id="52" name="CasellaDiTesto 7">
            <a:extLst>
              <a:ext uri="{FF2B5EF4-FFF2-40B4-BE49-F238E27FC236}">
                <a16:creationId xmlns:a16="http://schemas.microsoft.com/office/drawing/2014/main" id="{C861501E-B7FD-4E2A-99B3-ABA847B39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81" name="Connettore diritto 80">
            <a:extLst>
              <a:ext uri="{FF2B5EF4-FFF2-40B4-BE49-F238E27FC236}">
                <a16:creationId xmlns:a16="http://schemas.microsoft.com/office/drawing/2014/main" id="{0A40D842-E419-4901-BB26-03B07E8E266C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7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2ED57B-A5AE-4954-8B7E-97457842C731}"/>
              </a:ext>
            </a:extLst>
          </p:cNvPr>
          <p:cNvSpPr txBox="1"/>
          <p:nvPr/>
        </p:nvSpPr>
        <p:spPr>
          <a:xfrm>
            <a:off x="538347" y="3556943"/>
            <a:ext cx="216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1	/	1	 =	1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33C6C21B-7B50-4285-B968-B2C03D35BE07}"/>
              </a:ext>
            </a:extLst>
          </p:cNvPr>
          <p:cNvSpPr txBox="1"/>
          <p:nvPr/>
        </p:nvSpPr>
        <p:spPr>
          <a:xfrm>
            <a:off x="538346" y="3926275"/>
            <a:ext cx="216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2	/	1	 =	2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8C6F62BC-760A-43F4-8406-24C8676610E0}"/>
              </a:ext>
            </a:extLst>
          </p:cNvPr>
          <p:cNvSpPr txBox="1"/>
          <p:nvPr/>
        </p:nvSpPr>
        <p:spPr>
          <a:xfrm>
            <a:off x="538345" y="4295607"/>
            <a:ext cx="216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3	/	2	 =	1.5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916DCDEB-E918-44A2-B432-FE209EB122A5}"/>
              </a:ext>
            </a:extLst>
          </p:cNvPr>
          <p:cNvSpPr txBox="1"/>
          <p:nvPr/>
        </p:nvSpPr>
        <p:spPr>
          <a:xfrm>
            <a:off x="531832" y="4670861"/>
            <a:ext cx="239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5	/	3	 =	1,666…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FDE7B8A6-555F-450A-969C-107A3C9FA24F}"/>
              </a:ext>
            </a:extLst>
          </p:cNvPr>
          <p:cNvSpPr txBox="1"/>
          <p:nvPr/>
        </p:nvSpPr>
        <p:spPr>
          <a:xfrm>
            <a:off x="538345" y="5064086"/>
            <a:ext cx="216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8	/	5	 =	1,6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AC088E7-6A25-4ED8-BCDF-FEF487A1F34D}"/>
              </a:ext>
            </a:extLst>
          </p:cNvPr>
          <p:cNvSpPr txBox="1"/>
          <p:nvPr/>
        </p:nvSpPr>
        <p:spPr>
          <a:xfrm>
            <a:off x="3755079" y="3556943"/>
            <a:ext cx="216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13	/	8	 =	1.625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292579BF-CEEA-479E-95FF-5871293B06B2}"/>
              </a:ext>
            </a:extLst>
          </p:cNvPr>
          <p:cNvSpPr txBox="1"/>
          <p:nvPr/>
        </p:nvSpPr>
        <p:spPr>
          <a:xfrm>
            <a:off x="3755078" y="3926275"/>
            <a:ext cx="252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21	/	13	 =	1,615…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B8A9F4C3-0F3A-4EAE-ABD8-C4D5039839B0}"/>
              </a:ext>
            </a:extLst>
          </p:cNvPr>
          <p:cNvSpPr txBox="1"/>
          <p:nvPr/>
        </p:nvSpPr>
        <p:spPr>
          <a:xfrm>
            <a:off x="3755077" y="4295607"/>
            <a:ext cx="252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34	/	21	 =	1.619…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64379AA0-41A9-4086-A99A-2F0192524238}"/>
              </a:ext>
            </a:extLst>
          </p:cNvPr>
          <p:cNvSpPr txBox="1"/>
          <p:nvPr/>
        </p:nvSpPr>
        <p:spPr>
          <a:xfrm>
            <a:off x="3748564" y="4670861"/>
            <a:ext cx="23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55	/	34	 =	1,617…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9BCFDF72-364F-4968-8695-AF90A66E7982}"/>
              </a:ext>
            </a:extLst>
          </p:cNvPr>
          <p:cNvSpPr txBox="1"/>
          <p:nvPr/>
        </p:nvSpPr>
        <p:spPr>
          <a:xfrm>
            <a:off x="3755077" y="5064086"/>
            <a:ext cx="23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89	/	55	 =	1.618…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9BAEE0-2BB3-4939-992E-7A357AB63512}"/>
              </a:ext>
            </a:extLst>
          </p:cNvPr>
          <p:cNvGrpSpPr/>
          <p:nvPr/>
        </p:nvGrpSpPr>
        <p:grpSpPr>
          <a:xfrm>
            <a:off x="6910380" y="3603109"/>
            <a:ext cx="3949733" cy="646331"/>
            <a:chOff x="7389330" y="4092087"/>
            <a:chExt cx="3949733" cy="646331"/>
          </a:xfrm>
        </p:grpSpPr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42483FFA-1076-4845-AB19-872DCE92C1C2}"/>
                </a:ext>
              </a:extLst>
            </p:cNvPr>
            <p:cNvSpPr txBox="1"/>
            <p:nvPr/>
          </p:nvSpPr>
          <p:spPr>
            <a:xfrm>
              <a:off x="7389330" y="4220919"/>
              <a:ext cx="599355" cy="379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357188" algn="l"/>
                  <a:tab pos="712788" algn="l"/>
                  <a:tab pos="1069975" algn="l"/>
                  <a:tab pos="1441450" algn="l"/>
                </a:tabLst>
              </a:pPr>
              <a:r>
                <a:rPr lang="el-GR" b="1" dirty="0">
                  <a:solidFill>
                    <a:srgbClr val="FF0000"/>
                  </a:solidFill>
                  <a:latin typeface="Arial Narrow" panose="020B0606020202030204" pitchFamily="34" charset="0"/>
                  <a:cs typeface="Segoe UI Semibold" panose="020B0702040204020203" pitchFamily="34" charset="0"/>
                </a:rPr>
                <a:t>φ</a:t>
              </a:r>
              <a:r>
                <a:rPr lang="it-IT" b="1" dirty="0">
                  <a:solidFill>
                    <a:srgbClr val="FF0000"/>
                  </a:solidFill>
                  <a:latin typeface="Arial Narrow" panose="020B0606020202030204" pitchFamily="34" charset="0"/>
                  <a:cs typeface="Segoe UI Semibold" panose="020B0702040204020203" pitchFamily="34" charset="0"/>
                </a:rPr>
                <a:t> = 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9B67E725-6B4A-44EB-87EC-89A78589FED4}"/>
                </a:ext>
              </a:extLst>
            </p:cNvPr>
            <p:cNvGrpSpPr/>
            <p:nvPr/>
          </p:nvGrpSpPr>
          <p:grpSpPr>
            <a:xfrm>
              <a:off x="7988685" y="4092087"/>
              <a:ext cx="784787" cy="646331"/>
              <a:chOff x="7250980" y="4596541"/>
              <a:chExt cx="784787" cy="646331"/>
            </a:xfrm>
          </p:grpSpPr>
          <p:sp>
            <p:nvSpPr>
              <p:cNvPr id="104" name="CasellaDiTesto 103">
                <a:extLst>
                  <a:ext uri="{FF2B5EF4-FFF2-40B4-BE49-F238E27FC236}">
                    <a16:creationId xmlns:a16="http://schemas.microsoft.com/office/drawing/2014/main" id="{52204251-2A82-4B51-B168-12EC7BE39469}"/>
                  </a:ext>
                </a:extLst>
              </p:cNvPr>
              <p:cNvSpPr txBox="1"/>
              <p:nvPr/>
            </p:nvSpPr>
            <p:spPr>
              <a:xfrm>
                <a:off x="7250980" y="4596541"/>
                <a:ext cx="7847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tabLst>
                    <a:tab pos="357188" algn="l"/>
                    <a:tab pos="712788" algn="l"/>
                    <a:tab pos="1069975" algn="l"/>
                    <a:tab pos="1441450" algn="l"/>
                  </a:tabLst>
                </a:pPr>
                <a:r>
                  <a:rPr lang="it-IT" b="1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Segoe UI Semibold" panose="020B0702040204020203" pitchFamily="34" charset="0"/>
                  </a:rPr>
                  <a:t>1+√5</a:t>
                </a:r>
              </a:p>
              <a:p>
                <a:pPr algn="ctr">
                  <a:tabLst>
                    <a:tab pos="357188" algn="l"/>
                    <a:tab pos="712788" algn="l"/>
                    <a:tab pos="1069975" algn="l"/>
                    <a:tab pos="1441450" algn="l"/>
                  </a:tabLst>
                </a:pPr>
                <a:r>
                  <a:rPr lang="it-IT" b="1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Segoe UI Semibold" panose="020B0702040204020203" pitchFamily="34" charset="0"/>
                  </a:rPr>
                  <a:t>2</a:t>
                </a:r>
              </a:p>
            </p:txBody>
          </p:sp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E6B60256-43EE-40EC-945D-88FC538F6C43}"/>
                  </a:ext>
                </a:extLst>
              </p:cNvPr>
              <p:cNvCxnSpPr>
                <a:stCxn id="104" idx="1"/>
                <a:endCxn id="104" idx="3"/>
              </p:cNvCxnSpPr>
              <p:nvPr/>
            </p:nvCxnSpPr>
            <p:spPr>
              <a:xfrm>
                <a:off x="7250980" y="4919707"/>
                <a:ext cx="78478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5B775479-6111-40DF-B597-3BD4E1347CC0}"/>
                </a:ext>
              </a:extLst>
            </p:cNvPr>
            <p:cNvSpPr txBox="1"/>
            <p:nvPr/>
          </p:nvSpPr>
          <p:spPr>
            <a:xfrm>
              <a:off x="8773473" y="4216085"/>
              <a:ext cx="2565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357188" algn="l"/>
                  <a:tab pos="712788" algn="l"/>
                  <a:tab pos="1069975" algn="l"/>
                  <a:tab pos="1441450" algn="l"/>
                </a:tabLst>
              </a:pPr>
              <a:r>
                <a:rPr lang="it-IT" b="1" dirty="0">
                  <a:solidFill>
                    <a:srgbClr val="FF0000"/>
                  </a:solidFill>
                  <a:latin typeface="Arial Narrow" panose="020B0606020202030204" pitchFamily="34" charset="0"/>
                  <a:cs typeface="Segoe UI Semibold" panose="020B0702040204020203" pitchFamily="34" charset="0"/>
                </a:rPr>
                <a:t>~ 1, 618 033 988 749 … </a:t>
              </a:r>
            </a:p>
          </p:txBody>
        </p:sp>
      </p:grp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BA0CB4BC-D93E-434B-9BF4-02098636232D}"/>
              </a:ext>
            </a:extLst>
          </p:cNvPr>
          <p:cNvSpPr txBox="1"/>
          <p:nvPr/>
        </p:nvSpPr>
        <p:spPr>
          <a:xfrm>
            <a:off x="6607277" y="2479729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13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77C74DCA-EF10-4769-919B-55055C4F6EEA}"/>
              </a:ext>
            </a:extLst>
          </p:cNvPr>
          <p:cNvSpPr txBox="1"/>
          <p:nvPr/>
        </p:nvSpPr>
        <p:spPr>
          <a:xfrm>
            <a:off x="1230708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851C1EB7-46B3-4DC5-92DB-C9803061A3B1}"/>
              </a:ext>
            </a:extLst>
          </p:cNvPr>
          <p:cNvSpPr txBox="1"/>
          <p:nvPr/>
        </p:nvSpPr>
        <p:spPr>
          <a:xfrm>
            <a:off x="2127027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75E3C469-81FB-4267-BD11-4E8C875F7C40}"/>
              </a:ext>
            </a:extLst>
          </p:cNvPr>
          <p:cNvSpPr txBox="1"/>
          <p:nvPr/>
        </p:nvSpPr>
        <p:spPr>
          <a:xfrm>
            <a:off x="3023346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CB3E7110-D27F-4C67-92C9-82B08C112A89}"/>
              </a:ext>
            </a:extLst>
          </p:cNvPr>
          <p:cNvSpPr txBox="1"/>
          <p:nvPr/>
        </p:nvSpPr>
        <p:spPr>
          <a:xfrm>
            <a:off x="3919665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EBD1E7D7-6E59-488E-B5B9-FE780773ABAE}"/>
              </a:ext>
            </a:extLst>
          </p:cNvPr>
          <p:cNvSpPr txBox="1"/>
          <p:nvPr/>
        </p:nvSpPr>
        <p:spPr>
          <a:xfrm>
            <a:off x="4815984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5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96632406-7166-4DCF-A61B-4077453DAB32}"/>
              </a:ext>
            </a:extLst>
          </p:cNvPr>
          <p:cNvSpPr txBox="1"/>
          <p:nvPr/>
        </p:nvSpPr>
        <p:spPr>
          <a:xfrm>
            <a:off x="5712303" y="2479729"/>
            <a:ext cx="39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8</a:t>
            </a: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B8D99297-8373-4B2D-A06F-239F8E1ABABE}"/>
              </a:ext>
            </a:extLst>
          </p:cNvPr>
          <p:cNvSpPr txBox="1"/>
          <p:nvPr/>
        </p:nvSpPr>
        <p:spPr>
          <a:xfrm>
            <a:off x="7502251" y="2479729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21</a:t>
            </a: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0A346C21-DCBA-4365-A7F8-CAC6857A72C7}"/>
              </a:ext>
            </a:extLst>
          </p:cNvPr>
          <p:cNvSpPr txBox="1"/>
          <p:nvPr/>
        </p:nvSpPr>
        <p:spPr>
          <a:xfrm>
            <a:off x="8397225" y="247972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34</a:t>
            </a:r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9FFAC02C-36E0-4235-B861-A58B18109F37}"/>
              </a:ext>
            </a:extLst>
          </p:cNvPr>
          <p:cNvSpPr txBox="1"/>
          <p:nvPr/>
        </p:nvSpPr>
        <p:spPr>
          <a:xfrm>
            <a:off x="9292199" y="247972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55</a:t>
            </a: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199E8F44-1B49-4048-913D-BDD4C2BB250E}"/>
              </a:ext>
            </a:extLst>
          </p:cNvPr>
          <p:cNvSpPr txBox="1"/>
          <p:nvPr/>
        </p:nvSpPr>
        <p:spPr>
          <a:xfrm>
            <a:off x="10187173" y="247972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89</a:t>
            </a:r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E72FA216-23ED-46E1-88A5-2085E6D01E07}"/>
              </a:ext>
            </a:extLst>
          </p:cNvPr>
          <p:cNvSpPr txBox="1"/>
          <p:nvPr/>
        </p:nvSpPr>
        <p:spPr>
          <a:xfrm>
            <a:off x="6924212" y="4325422"/>
            <a:ext cx="418307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sz="1600" dirty="0">
                <a:latin typeface="Arial Narrow" panose="020B0606020202030204" pitchFamily="34" charset="0"/>
                <a:cs typeface="Segoe UI" panose="020B0502040204020203" pitchFamily="34" charset="0"/>
              </a:rPr>
              <a:t>Prendendo in considerazione il 19esimo e 20esimo termine della serie si ottengono le prime 7 cifre decimali corrette di </a:t>
            </a:r>
            <a:r>
              <a:rPr lang="el-GR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φ</a:t>
            </a:r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:</a:t>
            </a:r>
            <a:endParaRPr lang="it-IT" sz="1600" b="1" dirty="0"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>
              <a:tabLst>
                <a:tab pos="357188" algn="l"/>
                <a:tab pos="712788" algn="l"/>
                <a:tab pos="1069975" algn="l"/>
                <a:tab pos="1441450" algn="l"/>
              </a:tabLst>
            </a:pPr>
            <a:r>
              <a:rPr lang="it-IT" b="1" dirty="0">
                <a:solidFill>
                  <a:srgbClr val="FF0000"/>
                </a:solidFill>
                <a:latin typeface="Arial Narrow" panose="020B0606020202030204" pitchFamily="34" charset="0"/>
                <a:cs typeface="Segoe UI Semibold" panose="020B0702040204020203" pitchFamily="34" charset="0"/>
              </a:rPr>
              <a:t>6765 / 4181  =   1, 618 033 9</a:t>
            </a:r>
            <a:r>
              <a:rPr lang="it-IT" b="1" dirty="0">
                <a:latin typeface="Arial Narrow" panose="020B0606020202030204" pitchFamily="34" charset="0"/>
                <a:cs typeface="Segoe UI Semibold" panose="020B0702040204020203" pitchFamily="34" charset="0"/>
              </a:rPr>
              <a:t>63</a:t>
            </a:r>
            <a:endParaRPr lang="it-IT" b="1" dirty="0">
              <a:solidFill>
                <a:srgbClr val="FF0000"/>
              </a:solidFill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BC0AAC5-4D0C-4261-AECF-5CEF7AFC639B}"/>
              </a:ext>
            </a:extLst>
          </p:cNvPr>
          <p:cNvSpPr txBox="1"/>
          <p:nvPr/>
        </p:nvSpPr>
        <p:spPr>
          <a:xfrm>
            <a:off x="719139" y="710004"/>
            <a:ext cx="10388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NUMERO D’ORO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  <a:p>
            <a:r>
              <a:rPr lang="it-IT" sz="1600" dirty="0">
                <a:latin typeface="Arial Narrow" panose="020B0606020202030204" pitchFamily="34" charset="0"/>
                <a:cs typeface="Segoe UI Semibold" panose="020B0702040204020203" pitchFamily="34" charset="0"/>
              </a:rPr>
              <a:t>Il rapporto fra due numeri successivi della serie di Fibonacci tende ad un numero irrazionale: il numero d’oro della sezione aurea </a:t>
            </a:r>
          </a:p>
        </p:txBody>
      </p:sp>
    </p:spTree>
    <p:extLst>
      <p:ext uri="{BB962C8B-B14F-4D97-AF65-F5344CB8AC3E}">
        <p14:creationId xmlns:p14="http://schemas.microsoft.com/office/powerpoint/2010/main" val="200712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106" grpId="0"/>
      <p:bldP spid="106" grpId="1"/>
      <p:bldP spid="106" grpId="2"/>
      <p:bldP spid="107" grpId="0"/>
      <p:bldP spid="107" grpId="1"/>
      <p:bldP spid="107" grpId="2"/>
      <p:bldP spid="108" grpId="0"/>
      <p:bldP spid="108" grpId="1"/>
      <p:bldP spid="108" grpId="2"/>
      <p:bldP spid="109" grpId="0"/>
      <p:bldP spid="109" grpId="1"/>
      <p:bldP spid="109" grpId="2"/>
      <p:bldP spid="110" grpId="0"/>
      <p:bldP spid="110" grpId="1"/>
      <p:bldP spid="110" grpId="2"/>
      <p:bldP spid="111" grpId="0"/>
      <p:bldP spid="111" grpId="1"/>
      <p:bldP spid="111" grpId="2"/>
      <p:bldP spid="112" grpId="0"/>
      <p:bldP spid="112" grpId="1"/>
      <p:bldP spid="112" grpId="2"/>
      <p:bldP spid="113" grpId="0"/>
      <p:bldP spid="113" grpId="1"/>
      <p:bldP spid="113" grpId="2"/>
      <p:bldP spid="114" grpId="0"/>
      <p:bldP spid="114" grpId="1"/>
      <p:bldP spid="114" grpId="2"/>
      <p:bldP spid="115" grpId="0"/>
      <p:bldP spid="115" grpId="1"/>
      <p:bldP spid="115" grpId="2"/>
      <p:bldP spid="116" grpId="0"/>
      <p:bldP spid="116" grpId="1"/>
      <p:bldP spid="116" grpId="2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7448EA95-1D5E-48DB-BD51-B923A5B16972}"/>
              </a:ext>
            </a:extLst>
          </p:cNvPr>
          <p:cNvGrpSpPr/>
          <p:nvPr/>
        </p:nvGrpSpPr>
        <p:grpSpPr>
          <a:xfrm>
            <a:off x="5401334" y="3877010"/>
            <a:ext cx="360000" cy="370723"/>
            <a:chOff x="5401334" y="3877010"/>
            <a:chExt cx="360000" cy="370723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A789966-831A-47C0-9D73-73CE500B8D87}"/>
                </a:ext>
              </a:extLst>
            </p:cNvPr>
            <p:cNvSpPr/>
            <p:nvPr/>
          </p:nvSpPr>
          <p:spPr>
            <a:xfrm rot="16200000">
              <a:off x="5401334" y="3877010"/>
              <a:ext cx="360000" cy="3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AFDE478-E2AE-464B-9943-57E683395886}"/>
                </a:ext>
              </a:extLst>
            </p:cNvPr>
            <p:cNvSpPr txBox="1"/>
            <p:nvPr/>
          </p:nvSpPr>
          <p:spPr>
            <a:xfrm>
              <a:off x="5434838" y="3909179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44C3DAF-436C-4572-891C-5A3E114E2E9C}"/>
              </a:ext>
            </a:extLst>
          </p:cNvPr>
          <p:cNvGrpSpPr/>
          <p:nvPr/>
        </p:nvGrpSpPr>
        <p:grpSpPr>
          <a:xfrm>
            <a:off x="5401335" y="4237013"/>
            <a:ext cx="360000" cy="360000"/>
            <a:chOff x="6121588" y="4237015"/>
            <a:chExt cx="360000" cy="360000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F0F9A19-1DF9-4ACE-AC28-BCE0BFBEDB98}"/>
                </a:ext>
              </a:extLst>
            </p:cNvPr>
            <p:cNvSpPr/>
            <p:nvPr/>
          </p:nvSpPr>
          <p:spPr>
            <a:xfrm rot="16200000">
              <a:off x="6121588" y="4237015"/>
              <a:ext cx="360000" cy="3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061C151-2F14-4089-B794-279AC29B936F}"/>
                </a:ext>
              </a:extLst>
            </p:cNvPr>
            <p:cNvSpPr txBox="1"/>
            <p:nvPr/>
          </p:nvSpPr>
          <p:spPr>
            <a:xfrm>
              <a:off x="6153949" y="4247737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61C9003-6CB6-4348-83DB-0C9E2087A2A6}"/>
              </a:ext>
            </a:extLst>
          </p:cNvPr>
          <p:cNvGrpSpPr/>
          <p:nvPr/>
        </p:nvGrpSpPr>
        <p:grpSpPr>
          <a:xfrm>
            <a:off x="5761079" y="3878753"/>
            <a:ext cx="720000" cy="720000"/>
            <a:chOff x="5761079" y="3878753"/>
            <a:chExt cx="720000" cy="7200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FF60834-A117-4096-B67E-C88685A1E11A}"/>
                </a:ext>
              </a:extLst>
            </p:cNvPr>
            <p:cNvSpPr/>
            <p:nvPr/>
          </p:nvSpPr>
          <p:spPr>
            <a:xfrm rot="16200000">
              <a:off x="5761079" y="3878753"/>
              <a:ext cx="720000" cy="72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8806DE2-2E7F-4CD4-AABD-BF9C36596091}"/>
                </a:ext>
              </a:extLst>
            </p:cNvPr>
            <p:cNvSpPr txBox="1"/>
            <p:nvPr/>
          </p:nvSpPr>
          <p:spPr>
            <a:xfrm>
              <a:off x="5948363" y="4067733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2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B12A159-C7AF-40D7-946F-B098FDB56E9E}"/>
              </a:ext>
            </a:extLst>
          </p:cNvPr>
          <p:cNvGrpSpPr/>
          <p:nvPr/>
        </p:nvGrpSpPr>
        <p:grpSpPr>
          <a:xfrm>
            <a:off x="5401588" y="4597015"/>
            <a:ext cx="1080000" cy="1080000"/>
            <a:chOff x="5401588" y="4597015"/>
            <a:chExt cx="1080000" cy="1080000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4DD9E54-0D9C-471D-821D-E520BD8B75EA}"/>
                </a:ext>
              </a:extLst>
            </p:cNvPr>
            <p:cNvSpPr/>
            <p:nvPr/>
          </p:nvSpPr>
          <p:spPr>
            <a:xfrm rot="16200000">
              <a:off x="5401588" y="4597015"/>
              <a:ext cx="1080000" cy="10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605028C-8264-4256-9277-5376B10C0B4B}"/>
                </a:ext>
              </a:extLst>
            </p:cNvPr>
            <p:cNvSpPr txBox="1"/>
            <p:nvPr/>
          </p:nvSpPr>
          <p:spPr>
            <a:xfrm>
              <a:off x="5799116" y="4910517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3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7743D82C-BDF5-4F6A-A778-8118C6C3C480}"/>
              </a:ext>
            </a:extLst>
          </p:cNvPr>
          <p:cNvGrpSpPr/>
          <p:nvPr/>
        </p:nvGrpSpPr>
        <p:grpSpPr>
          <a:xfrm>
            <a:off x="3601587" y="3877015"/>
            <a:ext cx="1800000" cy="1800000"/>
            <a:chOff x="3601587" y="3877015"/>
            <a:chExt cx="1800000" cy="180000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F4EADEE-0C5D-43E4-B53D-763E060F610B}"/>
                </a:ext>
              </a:extLst>
            </p:cNvPr>
            <p:cNvSpPr/>
            <p:nvPr/>
          </p:nvSpPr>
          <p:spPr>
            <a:xfrm rot="16200000">
              <a:off x="3601587" y="3877015"/>
              <a:ext cx="1800000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B15936A-378D-4B05-B237-6F97A471D947}"/>
                </a:ext>
              </a:extLst>
            </p:cNvPr>
            <p:cNvSpPr txBox="1"/>
            <p:nvPr/>
          </p:nvSpPr>
          <p:spPr>
            <a:xfrm>
              <a:off x="4373004" y="4597014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5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9810F91-2F2D-42E4-95CA-0783A8504505}"/>
              </a:ext>
            </a:extLst>
          </p:cNvPr>
          <p:cNvGrpSpPr/>
          <p:nvPr/>
        </p:nvGrpSpPr>
        <p:grpSpPr>
          <a:xfrm>
            <a:off x="3601586" y="997015"/>
            <a:ext cx="2880000" cy="2880000"/>
            <a:chOff x="3601586" y="997015"/>
            <a:chExt cx="2880000" cy="288000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DF8E21A-FFB6-418D-9C57-647C6F14FE33}"/>
                </a:ext>
              </a:extLst>
            </p:cNvPr>
            <p:cNvSpPr/>
            <p:nvPr/>
          </p:nvSpPr>
          <p:spPr>
            <a:xfrm rot="16200000">
              <a:off x="3601586" y="997015"/>
              <a:ext cx="2880000" cy="28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85C48445-2360-476F-B778-C28F8D33070C}"/>
                </a:ext>
              </a:extLst>
            </p:cNvPr>
            <p:cNvSpPr txBox="1"/>
            <p:nvPr/>
          </p:nvSpPr>
          <p:spPr>
            <a:xfrm>
              <a:off x="4897237" y="2267737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8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2902B848-DD40-41EC-B9DF-22E51FA36DBF}"/>
              </a:ext>
            </a:extLst>
          </p:cNvPr>
          <p:cNvGrpSpPr/>
          <p:nvPr/>
        </p:nvGrpSpPr>
        <p:grpSpPr>
          <a:xfrm>
            <a:off x="6481586" y="997015"/>
            <a:ext cx="4680000" cy="4680000"/>
            <a:chOff x="6481586" y="997015"/>
            <a:chExt cx="4680000" cy="4680000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C8DCA60-E604-44FE-8575-8F1E0B39BE60}"/>
                </a:ext>
              </a:extLst>
            </p:cNvPr>
            <p:cNvSpPr/>
            <p:nvPr/>
          </p:nvSpPr>
          <p:spPr>
            <a:xfrm rot="16200000">
              <a:off x="6481586" y="997015"/>
              <a:ext cx="4680000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5350840-1F6A-4769-B853-A3AEF8F16AB7}"/>
                </a:ext>
              </a:extLst>
            </p:cNvPr>
            <p:cNvSpPr txBox="1"/>
            <p:nvPr/>
          </p:nvSpPr>
          <p:spPr>
            <a:xfrm>
              <a:off x="8673949" y="3259723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 Narrow" panose="020B0606020202030204" pitchFamily="34" charset="0"/>
                  <a:cs typeface="Segoe UI" panose="020B0502040204020203" pitchFamily="34" charset="0"/>
                </a:rPr>
                <a:t>13</a:t>
              </a:r>
            </a:p>
          </p:txBody>
        </p:sp>
      </p:grpSp>
      <p:sp>
        <p:nvSpPr>
          <p:cNvPr id="4" name="Arco 3">
            <a:extLst>
              <a:ext uri="{FF2B5EF4-FFF2-40B4-BE49-F238E27FC236}">
                <a16:creationId xmlns:a16="http://schemas.microsoft.com/office/drawing/2014/main" id="{C6AC8985-D7DA-4C62-89DD-5E8156B9C646}"/>
              </a:ext>
            </a:extLst>
          </p:cNvPr>
          <p:cNvSpPr/>
          <p:nvPr/>
        </p:nvSpPr>
        <p:spPr>
          <a:xfrm rot="16200000">
            <a:off x="5407746" y="3875275"/>
            <a:ext cx="720000" cy="72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AAF0A2CD-70D6-4939-8CAF-DEC6DA4E6468}"/>
              </a:ext>
            </a:extLst>
          </p:cNvPr>
          <p:cNvSpPr/>
          <p:nvPr/>
        </p:nvSpPr>
        <p:spPr>
          <a:xfrm rot="5400000" flipV="1">
            <a:off x="5407746" y="3873535"/>
            <a:ext cx="720000" cy="72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4AE1934C-1CA4-4240-9B1D-E5F87D4CFE9F}"/>
              </a:ext>
            </a:extLst>
          </p:cNvPr>
          <p:cNvSpPr/>
          <p:nvPr/>
        </p:nvSpPr>
        <p:spPr>
          <a:xfrm rot="16200000" flipV="1">
            <a:off x="5034922" y="3873535"/>
            <a:ext cx="1440000" cy="144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A9C6CEFB-231C-4F1B-BA65-2FAE9545ADD0}"/>
              </a:ext>
            </a:extLst>
          </p:cNvPr>
          <p:cNvSpPr/>
          <p:nvPr/>
        </p:nvSpPr>
        <p:spPr>
          <a:xfrm flipV="1">
            <a:off x="4314922" y="3506291"/>
            <a:ext cx="2160000" cy="216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Arco 24">
            <a:extLst>
              <a:ext uri="{FF2B5EF4-FFF2-40B4-BE49-F238E27FC236}">
                <a16:creationId xmlns:a16="http://schemas.microsoft.com/office/drawing/2014/main" id="{F9BEA2A0-44D8-4F83-BBFB-CCE2F1CF6080}"/>
              </a:ext>
            </a:extLst>
          </p:cNvPr>
          <p:cNvSpPr/>
          <p:nvPr/>
        </p:nvSpPr>
        <p:spPr>
          <a:xfrm rot="16200000" flipV="1">
            <a:off x="1801586" y="997015"/>
            <a:ext cx="9360000" cy="936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4F3D5878-F30E-4906-BA67-B2D52DE960DA}"/>
              </a:ext>
            </a:extLst>
          </p:cNvPr>
          <p:cNvSpPr/>
          <p:nvPr/>
        </p:nvSpPr>
        <p:spPr>
          <a:xfrm rot="10800000" flipV="1">
            <a:off x="3601585" y="997014"/>
            <a:ext cx="5760000" cy="576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id="{DD6A9176-7FF4-4BC3-8B05-619EE069BB23}"/>
              </a:ext>
            </a:extLst>
          </p:cNvPr>
          <p:cNvSpPr/>
          <p:nvPr/>
        </p:nvSpPr>
        <p:spPr>
          <a:xfrm rot="5400000" flipV="1">
            <a:off x="3597016" y="2066291"/>
            <a:ext cx="3600000" cy="3600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8841781-FD9E-40A4-8CA8-75F4456E5598}"/>
              </a:ext>
            </a:extLst>
          </p:cNvPr>
          <p:cNvSpPr txBox="1"/>
          <p:nvPr/>
        </p:nvSpPr>
        <p:spPr>
          <a:xfrm>
            <a:off x="719140" y="710004"/>
            <a:ext cx="2598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SPIRALE AUREA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7" name="CasellaDiTesto 7">
            <a:extLst>
              <a:ext uri="{FF2B5EF4-FFF2-40B4-BE49-F238E27FC236}">
                <a16:creationId xmlns:a16="http://schemas.microsoft.com/office/drawing/2014/main" id="{D144FC66-0912-4EF3-BDB7-3AC07D9DC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2B2CF186-B118-448F-A941-A40A4DFE098C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6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>
            <a:extLst>
              <a:ext uri="{FF2B5EF4-FFF2-40B4-BE49-F238E27FC236}">
                <a16:creationId xmlns:a16="http://schemas.microsoft.com/office/drawing/2014/main" id="{D7E612AE-7AD1-4D97-A852-267B3BE1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4754" y="-1"/>
            <a:ext cx="8847246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5A77AB-3595-4DD4-B05F-DEADB014115F}"/>
              </a:ext>
            </a:extLst>
          </p:cNvPr>
          <p:cNvSpPr txBox="1"/>
          <p:nvPr/>
        </p:nvSpPr>
        <p:spPr>
          <a:xfrm>
            <a:off x="719140" y="710004"/>
            <a:ext cx="2598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50" dirty="0">
                <a:latin typeface="Arial Narrow" panose="020B0606020202030204" pitchFamily="34" charset="0"/>
                <a:cs typeface="Segoe UI Semibold" panose="020B0702040204020203" pitchFamily="34" charset="0"/>
              </a:rPr>
              <a:t>NAUTILUS</a:t>
            </a:r>
            <a:endParaRPr lang="it-IT" sz="2400" spc="-50" dirty="0">
              <a:latin typeface="Arial Narrow" panose="020B0606020202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B2F323-64D5-412D-9637-5EB77000C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523038"/>
            <a:ext cx="2598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11885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90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it-IT" altLang="it-IT" sz="900">
                <a:latin typeface="Arial Narrow" panose="020B0606020202030204" pitchFamily="34" charset="0"/>
                <a:cs typeface="Segoe UI" panose="020B0502040204020203" pitchFamily="34" charset="0"/>
              </a:rPr>
              <a:t> 2021, Daniele Renzi | www.i-renzi.it</a:t>
            </a:r>
            <a:endParaRPr lang="it-IT" altLang="it-IT" sz="900" i="1"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5389DA4-88D5-43E8-AE12-95B74A59DC96}"/>
              </a:ext>
            </a:extLst>
          </p:cNvPr>
          <p:cNvCxnSpPr>
            <a:cxnSpLocks/>
          </p:cNvCxnSpPr>
          <p:nvPr/>
        </p:nvCxnSpPr>
        <p:spPr>
          <a:xfrm>
            <a:off x="722313" y="6523038"/>
            <a:ext cx="259873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2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1111</Words>
  <Application>Microsoft Office PowerPoint</Application>
  <PresentationFormat>Widescreen</PresentationFormat>
  <Paragraphs>155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Segoe UI</vt:lpstr>
      <vt:lpstr>Segoe UI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Daniele Renzi</dc:creator>
  <cp:lastModifiedBy>Daniele Renzi</cp:lastModifiedBy>
  <cp:revision>46</cp:revision>
  <dcterms:created xsi:type="dcterms:W3CDTF">2020-11-21T18:47:51Z</dcterms:created>
  <dcterms:modified xsi:type="dcterms:W3CDTF">2021-03-23T10:05:58Z</dcterms:modified>
</cp:coreProperties>
</file>