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76" r:id="rId5"/>
    <p:sldId id="269" r:id="rId6"/>
    <p:sldId id="262" r:id="rId7"/>
    <p:sldId id="264" r:id="rId8"/>
    <p:sldId id="263" r:id="rId9"/>
    <p:sldId id="260" r:id="rId10"/>
    <p:sldId id="265" r:id="rId11"/>
    <p:sldId id="261" r:id="rId12"/>
    <p:sldId id="266" r:id="rId13"/>
    <p:sldId id="267" r:id="rId14"/>
    <p:sldId id="270" r:id="rId15"/>
    <p:sldId id="277" r:id="rId16"/>
    <p:sldId id="271" r:id="rId17"/>
    <p:sldId id="272" r:id="rId18"/>
    <p:sldId id="259" r:id="rId19"/>
    <p:sldId id="273" r:id="rId20"/>
    <p:sldId id="274"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5000" autoAdjust="0"/>
    <p:restoredTop sz="94660"/>
  </p:normalViewPr>
  <p:slideViewPr>
    <p:cSldViewPr snapToGrid="0">
      <p:cViewPr varScale="1">
        <p:scale>
          <a:sx n="90" d="100"/>
          <a:sy n="90" d="100"/>
        </p:scale>
        <p:origin x="576"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fld id="{752CFC0B-CE23-4BA5-B1BE-027374E62A75}" type="datetimeFigureOut">
              <a:rPr lang="he-IL" smtClean="0"/>
              <a:t>ז'/אדר ב/תשפ"ב</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BB500B57-B87F-4822-BE59-9020A6741C0D}" type="slidenum">
              <a:rPr lang="he-IL" smtClean="0"/>
              <a:t>‹#›</a:t>
            </a:fld>
            <a:endParaRPr lang="he-IL"/>
          </a:p>
        </p:txBody>
      </p:sp>
    </p:spTree>
    <p:extLst>
      <p:ext uri="{BB962C8B-B14F-4D97-AF65-F5344CB8AC3E}">
        <p14:creationId xmlns:p14="http://schemas.microsoft.com/office/powerpoint/2010/main" val="243155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752CFC0B-CE23-4BA5-B1BE-027374E62A75}" type="datetimeFigureOut">
              <a:rPr lang="he-IL" smtClean="0"/>
              <a:t>ז'/אדר ב/תשפ"ב</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BB500B57-B87F-4822-BE59-9020A6741C0D}" type="slidenum">
              <a:rPr lang="he-IL" smtClean="0"/>
              <a:t>‹#›</a:t>
            </a:fld>
            <a:endParaRPr lang="he-IL"/>
          </a:p>
        </p:txBody>
      </p:sp>
    </p:spTree>
    <p:extLst>
      <p:ext uri="{BB962C8B-B14F-4D97-AF65-F5344CB8AC3E}">
        <p14:creationId xmlns:p14="http://schemas.microsoft.com/office/powerpoint/2010/main" val="15517306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752CFC0B-CE23-4BA5-B1BE-027374E62A75}" type="datetimeFigureOut">
              <a:rPr lang="he-IL" smtClean="0"/>
              <a:t>ז'/אדר ב/תשפ"ב</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BB500B57-B87F-4822-BE59-9020A6741C0D}" type="slidenum">
              <a:rPr lang="he-IL" smtClean="0"/>
              <a:t>‹#›</a:t>
            </a:fld>
            <a:endParaRPr lang="he-IL"/>
          </a:p>
        </p:txBody>
      </p:sp>
    </p:spTree>
    <p:extLst>
      <p:ext uri="{BB962C8B-B14F-4D97-AF65-F5344CB8AC3E}">
        <p14:creationId xmlns:p14="http://schemas.microsoft.com/office/powerpoint/2010/main" val="36690854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752CFC0B-CE23-4BA5-B1BE-027374E62A75}" type="datetimeFigureOut">
              <a:rPr lang="he-IL" smtClean="0"/>
              <a:t>ז'/אדר ב/תשפ"ב</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BB500B57-B87F-4822-BE59-9020A6741C0D}" type="slidenum">
              <a:rPr lang="he-IL" smtClean="0"/>
              <a:t>‹#›</a:t>
            </a:fld>
            <a:endParaRPr lang="he-IL"/>
          </a:p>
        </p:txBody>
      </p:sp>
    </p:spTree>
    <p:extLst>
      <p:ext uri="{BB962C8B-B14F-4D97-AF65-F5344CB8AC3E}">
        <p14:creationId xmlns:p14="http://schemas.microsoft.com/office/powerpoint/2010/main" val="2086553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752CFC0B-CE23-4BA5-B1BE-027374E62A75}" type="datetimeFigureOut">
              <a:rPr lang="he-IL" smtClean="0"/>
              <a:t>ז'/אדר ב/תשפ"ב</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BB500B57-B87F-4822-BE59-9020A6741C0D}" type="slidenum">
              <a:rPr lang="he-IL" smtClean="0"/>
              <a:t>‹#›</a:t>
            </a:fld>
            <a:endParaRPr lang="he-IL"/>
          </a:p>
        </p:txBody>
      </p:sp>
    </p:spTree>
    <p:extLst>
      <p:ext uri="{BB962C8B-B14F-4D97-AF65-F5344CB8AC3E}">
        <p14:creationId xmlns:p14="http://schemas.microsoft.com/office/powerpoint/2010/main" val="17360763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Date Placeholder 4"/>
          <p:cNvSpPr>
            <a:spLocks noGrp="1"/>
          </p:cNvSpPr>
          <p:nvPr>
            <p:ph type="dt" sz="half" idx="10"/>
          </p:nvPr>
        </p:nvSpPr>
        <p:spPr/>
        <p:txBody>
          <a:bodyPr/>
          <a:lstStyle/>
          <a:p>
            <a:fld id="{752CFC0B-CE23-4BA5-B1BE-027374E62A75}" type="datetimeFigureOut">
              <a:rPr lang="he-IL" smtClean="0"/>
              <a:t>ז'/אדר ב/תשפ"ב</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BB500B57-B87F-4822-BE59-9020A6741C0D}" type="slidenum">
              <a:rPr lang="he-IL" smtClean="0"/>
              <a:t>‹#›</a:t>
            </a:fld>
            <a:endParaRPr lang="he-IL"/>
          </a:p>
        </p:txBody>
      </p:sp>
    </p:spTree>
    <p:extLst>
      <p:ext uri="{BB962C8B-B14F-4D97-AF65-F5344CB8AC3E}">
        <p14:creationId xmlns:p14="http://schemas.microsoft.com/office/powerpoint/2010/main" val="38176119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Content Placeholder 3"/>
          <p:cNvSpPr>
            <a:spLocks noGrp="1"/>
          </p:cNvSpPr>
          <p:nvPr>
            <p:ph sz="half" idx="2"/>
          </p:nvPr>
        </p:nvSpPr>
        <p:spPr>
          <a:xfrm>
            <a:off x="839788" y="2505075"/>
            <a:ext cx="515778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Content Placeholder 5"/>
          <p:cNvSpPr>
            <a:spLocks noGrp="1"/>
          </p:cNvSpPr>
          <p:nvPr>
            <p:ph sz="quarter" idx="4"/>
          </p:nvPr>
        </p:nvSpPr>
        <p:spPr>
          <a:xfrm>
            <a:off x="6172200" y="2505075"/>
            <a:ext cx="51831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7" name="Date Placeholder 6"/>
          <p:cNvSpPr>
            <a:spLocks noGrp="1"/>
          </p:cNvSpPr>
          <p:nvPr>
            <p:ph type="dt" sz="half" idx="10"/>
          </p:nvPr>
        </p:nvSpPr>
        <p:spPr/>
        <p:txBody>
          <a:bodyPr/>
          <a:lstStyle/>
          <a:p>
            <a:fld id="{752CFC0B-CE23-4BA5-B1BE-027374E62A75}" type="datetimeFigureOut">
              <a:rPr lang="he-IL" smtClean="0"/>
              <a:t>ז'/אדר ב/תשפ"ב</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BB500B57-B87F-4822-BE59-9020A6741C0D}" type="slidenum">
              <a:rPr lang="he-IL" smtClean="0"/>
              <a:t>‹#›</a:t>
            </a:fld>
            <a:endParaRPr lang="he-IL"/>
          </a:p>
        </p:txBody>
      </p:sp>
    </p:spTree>
    <p:extLst>
      <p:ext uri="{BB962C8B-B14F-4D97-AF65-F5344CB8AC3E}">
        <p14:creationId xmlns:p14="http://schemas.microsoft.com/office/powerpoint/2010/main" val="20660206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752CFC0B-CE23-4BA5-B1BE-027374E62A75}" type="datetimeFigureOut">
              <a:rPr lang="he-IL" smtClean="0"/>
              <a:t>ז'/אדר ב/תשפ"ב</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BB500B57-B87F-4822-BE59-9020A6741C0D}" type="slidenum">
              <a:rPr lang="he-IL" smtClean="0"/>
              <a:t>‹#›</a:t>
            </a:fld>
            <a:endParaRPr lang="he-IL"/>
          </a:p>
        </p:txBody>
      </p:sp>
    </p:spTree>
    <p:extLst>
      <p:ext uri="{BB962C8B-B14F-4D97-AF65-F5344CB8AC3E}">
        <p14:creationId xmlns:p14="http://schemas.microsoft.com/office/powerpoint/2010/main" val="30174884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2CFC0B-CE23-4BA5-B1BE-027374E62A75}" type="datetimeFigureOut">
              <a:rPr lang="he-IL" smtClean="0"/>
              <a:t>ז'/אדר ב/תשפ"ב</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BB500B57-B87F-4822-BE59-9020A6741C0D}" type="slidenum">
              <a:rPr lang="he-IL" smtClean="0"/>
              <a:t>‹#›</a:t>
            </a:fld>
            <a:endParaRPr lang="he-IL"/>
          </a:p>
        </p:txBody>
      </p:sp>
    </p:spTree>
    <p:extLst>
      <p:ext uri="{BB962C8B-B14F-4D97-AF65-F5344CB8AC3E}">
        <p14:creationId xmlns:p14="http://schemas.microsoft.com/office/powerpoint/2010/main" val="2000416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752CFC0B-CE23-4BA5-B1BE-027374E62A75}" type="datetimeFigureOut">
              <a:rPr lang="he-IL" smtClean="0"/>
              <a:t>ז'/אדר ב/תשפ"ב</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BB500B57-B87F-4822-BE59-9020A6741C0D}" type="slidenum">
              <a:rPr lang="he-IL" smtClean="0"/>
              <a:t>‹#›</a:t>
            </a:fld>
            <a:endParaRPr lang="he-IL"/>
          </a:p>
        </p:txBody>
      </p:sp>
    </p:spTree>
    <p:extLst>
      <p:ext uri="{BB962C8B-B14F-4D97-AF65-F5344CB8AC3E}">
        <p14:creationId xmlns:p14="http://schemas.microsoft.com/office/powerpoint/2010/main" val="20346760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a:t>לחץ על הסמל כדי להוסיף תמונה</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752CFC0B-CE23-4BA5-B1BE-027374E62A75}" type="datetimeFigureOut">
              <a:rPr lang="he-IL" smtClean="0"/>
              <a:t>ז'/אדר ב/תשפ"ב</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BB500B57-B87F-4822-BE59-9020A6741C0D}" type="slidenum">
              <a:rPr lang="he-IL" smtClean="0"/>
              <a:t>‹#›</a:t>
            </a:fld>
            <a:endParaRPr lang="he-IL"/>
          </a:p>
        </p:txBody>
      </p:sp>
    </p:spTree>
    <p:extLst>
      <p:ext uri="{BB962C8B-B14F-4D97-AF65-F5344CB8AC3E}">
        <p14:creationId xmlns:p14="http://schemas.microsoft.com/office/powerpoint/2010/main" val="29899350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2CFC0B-CE23-4BA5-B1BE-027374E62A75}" type="datetimeFigureOut">
              <a:rPr lang="he-IL" smtClean="0"/>
              <a:t>ז'/אדר ב/תשפ"ב</a:t>
            </a:fld>
            <a:endParaRPr lang="he-I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e-IL"/>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500B57-B87F-4822-BE59-9020A6741C0D}" type="slidenum">
              <a:rPr lang="he-IL" smtClean="0"/>
              <a:t>‹#›</a:t>
            </a:fld>
            <a:endParaRPr lang="he-IL"/>
          </a:p>
        </p:txBody>
      </p:sp>
    </p:spTree>
    <p:extLst>
      <p:ext uri="{BB962C8B-B14F-4D97-AF65-F5344CB8AC3E}">
        <p14:creationId xmlns:p14="http://schemas.microsoft.com/office/powerpoint/2010/main" val="327612418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he.wikipedia.org/wiki/%D7%99%D7%99%D7%9F" TargetMode="External"/><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he.wikipedia.org/wiki/%D7%92%D7%A8%D7%A4%D7%94" TargetMode="External"/><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he.wikipedia.org/wiki/%D7%92%D7%A8%D7%A4%D7%94" TargetMode="External"/><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837473B0-CC2E-450A-ABE3-18F120FF3D39}">
                <a1611:picAttrSrcUrl xmlns:a1611="http://schemas.microsoft.com/office/drawing/2016/11/main" r:id="rId3"/>
              </a:ext>
            </a:extLst>
          </a:blip>
          <a:srcRect/>
          <a:tile tx="0" ty="0" sx="100000" sy="100000" flip="none" algn="tl"/>
        </a:blip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A693966F-46AC-4260-885F-7E611F016EEB}"/>
              </a:ext>
            </a:extLst>
          </p:cNvPr>
          <p:cNvSpPr>
            <a:spLocks noGrp="1"/>
          </p:cNvSpPr>
          <p:nvPr>
            <p:ph type="ctrTitle"/>
          </p:nvPr>
        </p:nvSpPr>
        <p:spPr>
          <a:xfrm>
            <a:off x="1524000" y="1214438"/>
            <a:ext cx="9144000" cy="1106731"/>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a:outerShdw blurRad="647700" dir="2520000" sx="112000" sy="112000" algn="ctr" rotWithShape="0">
              <a:srgbClr val="000000"/>
            </a:outerShdw>
            <a:reflection stA="0" endPos="65000" dist="50800" dir="5400000" sy="-100000" algn="bl" rotWithShape="0"/>
          </a:effectLst>
        </p:spPr>
        <p:txBody>
          <a:bodyPr/>
          <a:lstStyle/>
          <a:p>
            <a:r>
              <a:rPr lang="he-IL" dirty="0"/>
              <a:t>כשרות משקאות חריפים</a:t>
            </a:r>
          </a:p>
        </p:txBody>
      </p:sp>
      <p:sp>
        <p:nvSpPr>
          <p:cNvPr id="3" name="כותרת משנה 2">
            <a:extLst>
              <a:ext uri="{FF2B5EF4-FFF2-40B4-BE49-F238E27FC236}">
                <a16:creationId xmlns:a16="http://schemas.microsoft.com/office/drawing/2014/main" id="{303541C3-7393-4227-A934-EC7616018956}"/>
              </a:ext>
            </a:extLst>
          </p:cNvPr>
          <p:cNvSpPr>
            <a:spLocks noGrp="1"/>
          </p:cNvSpPr>
          <p:nvPr>
            <p:ph type="subTitle" idx="1"/>
          </p:nvPr>
        </p:nvSpPr>
        <p:spPr/>
        <p:txBody>
          <a:bodyPr/>
          <a:lstStyle/>
          <a:p>
            <a:r>
              <a:rPr lang="he-IL" dirty="0">
                <a:solidFill>
                  <a:srgbClr val="0070C0"/>
                </a:solidFill>
              </a:rPr>
              <a:t>כתב וערך :חגי הראל</a:t>
            </a:r>
          </a:p>
        </p:txBody>
      </p:sp>
    </p:spTree>
    <p:extLst>
      <p:ext uri="{BB962C8B-B14F-4D97-AF65-F5344CB8AC3E}">
        <p14:creationId xmlns:p14="http://schemas.microsoft.com/office/powerpoint/2010/main" val="1027875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91FBB58-25CB-469A-916E-210139604FD4}"/>
              </a:ext>
            </a:extLst>
          </p:cNvPr>
          <p:cNvSpPr>
            <a:spLocks noGrp="1"/>
          </p:cNvSpPr>
          <p:nvPr>
            <p:ph type="title"/>
          </p:nvPr>
        </p:nvSpPr>
        <p:spPr/>
        <p:txBody>
          <a:bodyPr/>
          <a:lstStyle/>
          <a:p>
            <a:r>
              <a:rPr lang="he-IL" dirty="0"/>
              <a:t>וויסקי</a:t>
            </a:r>
          </a:p>
        </p:txBody>
      </p:sp>
      <p:sp>
        <p:nvSpPr>
          <p:cNvPr id="3" name="מציין מיקום תוכן 2">
            <a:extLst>
              <a:ext uri="{FF2B5EF4-FFF2-40B4-BE49-F238E27FC236}">
                <a16:creationId xmlns:a16="http://schemas.microsoft.com/office/drawing/2014/main" id="{1F9C4F6F-B556-42EB-9601-EF29C87642BA}"/>
              </a:ext>
            </a:extLst>
          </p:cNvPr>
          <p:cNvSpPr>
            <a:spLocks noGrp="1"/>
          </p:cNvSpPr>
          <p:nvPr>
            <p:ph idx="1"/>
          </p:nvPr>
        </p:nvSpPr>
        <p:spPr>
          <a:xfrm>
            <a:off x="838200" y="365125"/>
            <a:ext cx="10515600" cy="5811838"/>
          </a:xfrm>
          <a:blipFill>
            <a:blip r:embed="rId2">
              <a:extLst>
                <a:ext uri="{837473B0-CC2E-450A-ABE3-18F120FF3D39}">
                  <a1611:picAttrSrcUrl xmlns:a1611="http://schemas.microsoft.com/office/drawing/2016/11/main" r:id="rId3"/>
                </a:ext>
              </a:extLst>
            </a:blip>
            <a:stretch>
              <a:fillRect/>
            </a:stretch>
          </a:blipFill>
        </p:spPr>
        <p:txBody>
          <a:bodyPr>
            <a:normAutofit/>
          </a:bodyPr>
          <a:lstStyle/>
          <a:p>
            <a:endParaRPr lang="he-IL" b="1" dirty="0">
              <a:ln w="22225">
                <a:solidFill>
                  <a:schemeClr val="accent2"/>
                </a:solidFill>
                <a:prstDash val="solid"/>
              </a:ln>
              <a:solidFill>
                <a:schemeClr val="accent2">
                  <a:lumMod val="40000"/>
                  <a:lumOff val="60000"/>
                </a:schemeClr>
              </a:solidFill>
            </a:endParaRPr>
          </a:p>
          <a:p>
            <a:r>
              <a:rPr lang="he-IL" b="1" dirty="0">
                <a:ln w="22225">
                  <a:solidFill>
                    <a:schemeClr val="accent2"/>
                  </a:solidFill>
                  <a:prstDash val="solid"/>
                </a:ln>
                <a:solidFill>
                  <a:schemeClr val="accent2">
                    <a:lumMod val="40000"/>
                    <a:lumOff val="60000"/>
                  </a:schemeClr>
                </a:solidFill>
              </a:rPr>
              <a:t>מרכיבי הוויסקי - הוויסקי מיוצר מדגנים וקטניות, ומרכיביו אינם בעייתיים. אולם לעיתים מוסיפים בו חומרי עזר שונים ללא סימון מפורש על גבי הבקבוק.</a:t>
            </a:r>
          </a:p>
          <a:p>
            <a:endParaRPr lang="he-IL" b="1" dirty="0">
              <a:ln w="22225">
                <a:solidFill>
                  <a:schemeClr val="accent2"/>
                </a:solidFill>
                <a:prstDash val="solid"/>
              </a:ln>
              <a:solidFill>
                <a:schemeClr val="accent2">
                  <a:lumMod val="40000"/>
                  <a:lumOff val="60000"/>
                </a:schemeClr>
              </a:solidFill>
            </a:endParaRPr>
          </a:p>
          <a:p>
            <a:r>
              <a:rPr lang="he-IL" b="1" dirty="0">
                <a:ln w="22225">
                  <a:solidFill>
                    <a:schemeClr val="accent2"/>
                  </a:solidFill>
                  <a:prstDash val="solid"/>
                </a:ln>
                <a:solidFill>
                  <a:schemeClr val="accent2">
                    <a:lumMod val="40000"/>
                    <a:lumOff val="60000"/>
                  </a:schemeClr>
                </a:solidFill>
              </a:rPr>
              <a:t>הליך הייצור – יצרני הוויסקי טוענים שיישונו של הוויסקי בחביות ששימשו בעבר ליין – נותן לו 'ארומה' של יין ומשביח את טעמו. במקרה זה גם כאשר מרכיבי הוויסקי כשרים, ישנו חשש בכשרותו, שכן היין הספוג בחביות אסור כ'יין נסך'. יש שהקילו לשתות גם וויסקי המיושן בחביות יין, משום שלדעתם טעמו של היין בטל. בהיתר זה תמכו בעל ה'מנחת יצחק' והרב משה </a:t>
            </a:r>
            <a:r>
              <a:rPr lang="he-IL" b="1" dirty="0" err="1">
                <a:ln w="22225">
                  <a:solidFill>
                    <a:schemeClr val="accent2"/>
                  </a:solidFill>
                  <a:prstDash val="solid"/>
                </a:ln>
                <a:solidFill>
                  <a:schemeClr val="accent2">
                    <a:lumMod val="40000"/>
                    <a:lumOff val="60000"/>
                  </a:schemeClr>
                </a:solidFill>
              </a:rPr>
              <a:t>פינשטיין</a:t>
            </a:r>
            <a:r>
              <a:rPr lang="he-IL" b="1" dirty="0">
                <a:ln w="22225">
                  <a:solidFill>
                    <a:schemeClr val="accent2"/>
                  </a:solidFill>
                  <a:prstDash val="solid"/>
                </a:ln>
                <a:solidFill>
                  <a:schemeClr val="accent2">
                    <a:lumMod val="40000"/>
                    <a:lumOff val="60000"/>
                  </a:schemeClr>
                </a:solidFill>
              </a:rPr>
              <a:t>, אך כתבו שנכון שירא שמים ימנע משתיתו..</a:t>
            </a:r>
          </a:p>
        </p:txBody>
      </p:sp>
    </p:spTree>
    <p:extLst>
      <p:ext uri="{BB962C8B-B14F-4D97-AF65-F5344CB8AC3E}">
        <p14:creationId xmlns:p14="http://schemas.microsoft.com/office/powerpoint/2010/main" val="3597859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19AC23F9-5B30-4E95-BCD8-F7C022AEB884}"/>
              </a:ext>
            </a:extLst>
          </p:cNvPr>
          <p:cNvSpPr>
            <a:spLocks noGrp="1"/>
          </p:cNvSpPr>
          <p:nvPr>
            <p:ph type="title"/>
          </p:nvPr>
        </p:nvSpPr>
        <p:spPr/>
        <p:txBody>
          <a:bodyPr>
            <a:noAutofit/>
          </a:bodyPr>
          <a:lstStyle/>
          <a:p>
            <a:pPr algn="r"/>
            <a:br>
              <a:rPr lang="he-IL" sz="2400" b="1" u="sng" dirty="0"/>
            </a:br>
            <a:br>
              <a:rPr lang="he-IL" sz="2400" b="1" u="sng" dirty="0"/>
            </a:br>
            <a:br>
              <a:rPr lang="he-IL" sz="2400" b="1" u="sng" dirty="0"/>
            </a:br>
            <a:br>
              <a:rPr lang="he-IL" sz="2400" b="1" u="sng" dirty="0"/>
            </a:br>
            <a:br>
              <a:rPr lang="he-IL" sz="2400" b="1" u="sng" dirty="0"/>
            </a:br>
            <a:br>
              <a:rPr lang="he-IL" sz="2400" b="1" u="sng" dirty="0"/>
            </a:br>
            <a:br>
              <a:rPr lang="he-IL" sz="2400" b="1" u="sng" dirty="0"/>
            </a:br>
            <a:br>
              <a:rPr lang="he-IL" sz="2400" b="1" u="sng" dirty="0"/>
            </a:br>
            <a:br>
              <a:rPr lang="he-IL" sz="2400" b="1" u="sng" dirty="0"/>
            </a:br>
            <a:br>
              <a:rPr lang="he-IL" sz="2400" b="1" u="sng" dirty="0"/>
            </a:br>
            <a:br>
              <a:rPr lang="he-IL" sz="2400" b="1" u="sng" dirty="0"/>
            </a:br>
            <a:br>
              <a:rPr lang="he-IL" sz="2400" b="1" u="sng" dirty="0"/>
            </a:br>
            <a:br>
              <a:rPr lang="he-IL" sz="2400" b="1" u="sng" dirty="0"/>
            </a:br>
            <a:r>
              <a:rPr lang="he-IL" sz="2400" b="1" u="sng" dirty="0"/>
              <a:t>שו"ת מנחת יצחק חלק ב סימן </a:t>
            </a:r>
            <a:r>
              <a:rPr lang="he-IL" sz="2400" b="1" u="sng" dirty="0" err="1"/>
              <a:t>כח</a:t>
            </a:r>
            <a:r>
              <a:rPr lang="he-IL" sz="2400" b="1" u="sng" dirty="0"/>
              <a:t> </a:t>
            </a:r>
            <a:br>
              <a:rPr lang="en-US" sz="2400" dirty="0"/>
            </a:br>
            <a:r>
              <a:rPr lang="he-IL" sz="2400" dirty="0"/>
              <a:t> </a:t>
            </a:r>
            <a:br>
              <a:rPr lang="en-US" sz="2400" dirty="0"/>
            </a:br>
            <a:r>
              <a:rPr lang="he-IL" sz="2400" dirty="0" err="1"/>
              <a:t>כא</a:t>
            </a:r>
            <a:r>
              <a:rPr lang="he-IL" sz="2400" dirty="0"/>
              <a:t>) אחרי כתבי כל הנ"ל, </a:t>
            </a:r>
            <a:r>
              <a:rPr lang="he-IL" sz="2400" dirty="0" err="1"/>
              <a:t>נתעוררתי</a:t>
            </a:r>
            <a:r>
              <a:rPr lang="he-IL" sz="2400" dirty="0"/>
              <a:t> מן הרב הגאון העורך </a:t>
            </a:r>
            <a:r>
              <a:rPr lang="he-IL" sz="2400" dirty="0" err="1"/>
              <a:t>שליט"א</a:t>
            </a:r>
            <a:r>
              <a:rPr lang="he-IL" sz="2400" dirty="0"/>
              <a:t> שאיש חרדי מהמומחים הגדולים בעשיית יי"ש, הסביר להם כל ענין עשיית </a:t>
            </a:r>
            <a:r>
              <a:rPr lang="he-IL" sz="2400" dirty="0" err="1"/>
              <a:t>הוהיסקי</a:t>
            </a:r>
            <a:r>
              <a:rPr lang="he-IL" sz="2400" dirty="0"/>
              <a:t> מתחילת היצירה עד סופו, והעולה מדבריו הוא, </a:t>
            </a:r>
            <a:r>
              <a:rPr lang="he-IL" sz="2400" dirty="0" err="1"/>
              <a:t>שהוהיסקי</a:t>
            </a:r>
            <a:r>
              <a:rPr lang="he-IL" sz="2400" dirty="0"/>
              <a:t> נשאר שנים רבות בתוך חביות כדי </a:t>
            </a:r>
            <a:r>
              <a:rPr lang="he-IL" sz="2400" dirty="0" err="1"/>
              <a:t>שיתעבד</a:t>
            </a:r>
            <a:r>
              <a:rPr lang="he-IL" sz="2400" dirty="0"/>
              <a:t> היטב, והרבה גורמים לזה כגון המים והתבואה והאויר </a:t>
            </a:r>
            <a:r>
              <a:rPr lang="he-IL" sz="2400" dirty="0" err="1"/>
              <a:t>וכו</a:t>
            </a:r>
            <a:r>
              <a:rPr lang="he-IL" sz="2400" dirty="0"/>
              <a:t>', וכיון שבתוך החביות יש מין שרף המזיק </a:t>
            </a:r>
            <a:r>
              <a:rPr lang="he-IL" sz="2400" dirty="0" err="1"/>
              <a:t>להיי"ש</a:t>
            </a:r>
            <a:r>
              <a:rPr lang="he-IL" sz="2400" dirty="0"/>
              <a:t> צריך תחבולה להוציא, ולכן בארצות הברית </a:t>
            </a:r>
            <a:r>
              <a:rPr lang="he-IL" sz="2400" dirty="0" err="1"/>
              <a:t>מהבבין</a:t>
            </a:r>
            <a:r>
              <a:rPr lang="he-IL" sz="2400" dirty="0"/>
              <a:t> החביות להוציא ממנו השרף (הארסי), </a:t>
            </a:r>
            <a:r>
              <a:rPr lang="he-IL" sz="2400" dirty="0" err="1"/>
              <a:t>ובכאן</a:t>
            </a:r>
            <a:r>
              <a:rPr lang="he-IL" sz="2400" dirty="0"/>
              <a:t> המציאו שהחוזק מהיין (שהערי) מוציא השרף מהעצים, ומפני מיעוטו אינו מזיק </a:t>
            </a:r>
            <a:r>
              <a:rPr lang="he-IL" sz="2400" dirty="0" err="1"/>
              <a:t>להיי"ש</a:t>
            </a:r>
            <a:r>
              <a:rPr lang="he-IL" sz="2400" dirty="0"/>
              <a:t>, וכיון שהוציא ממנו השרף הנ"ל, שוב בפעם השני ופעם הג' </a:t>
            </a:r>
            <a:r>
              <a:rPr lang="he-IL" sz="2400" dirty="0" err="1"/>
              <a:t>מטילין</a:t>
            </a:r>
            <a:r>
              <a:rPr lang="he-IL" sz="2400" dirty="0"/>
              <a:t> לתוכו </a:t>
            </a:r>
            <a:r>
              <a:rPr lang="he-IL" sz="2400" dirty="0" err="1"/>
              <a:t>היי"ש</a:t>
            </a:r>
            <a:r>
              <a:rPr lang="he-IL" sz="2400" dirty="0"/>
              <a:t> בלא </a:t>
            </a:r>
            <a:r>
              <a:rPr lang="he-IL" sz="2400" dirty="0" err="1"/>
              <a:t>העבוד</a:t>
            </a:r>
            <a:r>
              <a:rPr lang="he-IL" sz="2400" dirty="0"/>
              <a:t> ע"י היין, (ויותר אין </a:t>
            </a:r>
            <a:r>
              <a:rPr lang="he-IL" sz="2400" dirty="0" err="1"/>
              <a:t>משתמשין</a:t>
            </a:r>
            <a:r>
              <a:rPr lang="he-IL" sz="2400" dirty="0"/>
              <a:t> </a:t>
            </a:r>
            <a:r>
              <a:rPr lang="he-IL" sz="2400" dirty="0" err="1"/>
              <a:t>בהחביות</a:t>
            </a:r>
            <a:r>
              <a:rPr lang="he-IL" sz="2400" dirty="0"/>
              <a:t> כי חוזק </a:t>
            </a:r>
            <a:r>
              <a:rPr lang="he-IL" sz="2400" dirty="0" err="1"/>
              <a:t>היי"ש</a:t>
            </a:r>
            <a:r>
              <a:rPr lang="he-IL" sz="2400" dirty="0"/>
              <a:t> מאבד קיום העץ), ואף המומחה ביותר אינו מרגיש טעם היין כי הוא מעט מאד מתחילה, רק מרגיש שינוי </a:t>
            </a:r>
            <a:r>
              <a:rPr lang="he-IL" sz="2400" dirty="0" err="1"/>
              <a:t>מי"ש</a:t>
            </a:r>
            <a:r>
              <a:rPr lang="he-IL" sz="2400" dirty="0"/>
              <a:t> שלא שמרוהו מלתתו לחביות שאינו מעובד ביין, כי </a:t>
            </a:r>
            <a:r>
              <a:rPr lang="he-IL" sz="2400" dirty="0" err="1"/>
              <a:t>בהאחרון</a:t>
            </a:r>
            <a:r>
              <a:rPr lang="he-IL" sz="2400" dirty="0"/>
              <a:t> יש שרף הנ"ל, שפועל מהות אחר בטובו של </a:t>
            </a:r>
            <a:r>
              <a:rPr lang="he-IL" sz="2400" dirty="0" err="1"/>
              <a:t>היי"ש</a:t>
            </a:r>
            <a:r>
              <a:rPr lang="he-IL" sz="2400" dirty="0"/>
              <a:t> הניכר רק לשותים מומחים, עכת"ד, והנה הגם שמה שחידש </a:t>
            </a:r>
            <a:r>
              <a:rPr lang="he-IL" sz="2400" dirty="0" err="1"/>
              <a:t>המומח</a:t>
            </a:r>
            <a:r>
              <a:rPr lang="he-IL" sz="2400" dirty="0"/>
              <a:t>' הנ"ל </a:t>
            </a:r>
            <a:r>
              <a:rPr lang="he-IL" sz="2400" dirty="0" err="1"/>
              <a:t>בענין</a:t>
            </a:r>
            <a:r>
              <a:rPr lang="he-IL" sz="2400" dirty="0"/>
              <a:t> פעולת היין בתוך </a:t>
            </a:r>
            <a:r>
              <a:rPr lang="he-IL" sz="2400" dirty="0" err="1"/>
              <a:t>היי"ש</a:t>
            </a:r>
            <a:r>
              <a:rPr lang="he-IL" sz="2400" dirty="0"/>
              <a:t>, נסתר מכמה מומחים שדברנו עמם מזה, וכן מהמבואר </a:t>
            </a:r>
            <a:r>
              <a:rPr lang="he-IL" sz="2400" dirty="0" err="1"/>
              <a:t>בהכתבים</a:t>
            </a:r>
            <a:r>
              <a:rPr lang="he-IL" sz="2400" dirty="0"/>
              <a:t> שהודפס במקצוע זו שהציעו לפנינו, אבל במה שאמר שאין נרגש טעם היין בתוך </a:t>
            </a:r>
            <a:r>
              <a:rPr lang="he-IL" sz="2400" dirty="0" err="1"/>
              <a:t>היי"ש</a:t>
            </a:r>
            <a:r>
              <a:rPr lang="he-IL" sz="2400" dirty="0"/>
              <a:t> אין סתירה, וממילא שוב יש לצדד </a:t>
            </a:r>
            <a:r>
              <a:rPr lang="he-IL" sz="2400" dirty="0" err="1"/>
              <a:t>להתרא</a:t>
            </a:r>
            <a:r>
              <a:rPr lang="he-IL" sz="2400" dirty="0"/>
              <a:t> מטעמים שכתבנו למעלה, ומ"מ אין אני רוצה להחליט שום דבר עד שתתברר עוד ותתלבן </a:t>
            </a:r>
            <a:r>
              <a:rPr lang="he-IL" sz="2400" dirty="0" err="1"/>
              <a:t>הענין</a:t>
            </a:r>
            <a:r>
              <a:rPr lang="he-IL" sz="2400" dirty="0"/>
              <a:t> בבירור יותר</a:t>
            </a:r>
          </a:p>
        </p:txBody>
      </p:sp>
      <p:sp>
        <p:nvSpPr>
          <p:cNvPr id="3" name="מציין מיקום תוכן 2">
            <a:extLst>
              <a:ext uri="{FF2B5EF4-FFF2-40B4-BE49-F238E27FC236}">
                <a16:creationId xmlns:a16="http://schemas.microsoft.com/office/drawing/2014/main" id="{0807170E-8D13-4F28-87E0-C52D6A80A9C5}"/>
              </a:ext>
            </a:extLst>
          </p:cNvPr>
          <p:cNvSpPr>
            <a:spLocks noGrp="1"/>
          </p:cNvSpPr>
          <p:nvPr>
            <p:ph idx="1"/>
          </p:nvPr>
        </p:nvSpPr>
        <p:spPr/>
        <p:txBody>
          <a:bodyPr/>
          <a:lstStyle/>
          <a:p>
            <a:endParaRPr lang="he-IL" dirty="0"/>
          </a:p>
        </p:txBody>
      </p:sp>
      <p:pic>
        <p:nvPicPr>
          <p:cNvPr id="4" name="תמונה 3">
            <a:extLst>
              <a:ext uri="{FF2B5EF4-FFF2-40B4-BE49-F238E27FC236}">
                <a16:creationId xmlns:a16="http://schemas.microsoft.com/office/drawing/2014/main" id="{9E849550-F316-4C8F-B53A-D09676C66C6F}"/>
              </a:ext>
            </a:extLst>
          </p:cNvPr>
          <p:cNvPicPr>
            <a:picLocks noChangeAspect="1"/>
          </p:cNvPicPr>
          <p:nvPr/>
        </p:nvPicPr>
        <p:blipFill>
          <a:blip r:embed="rId2"/>
          <a:stretch>
            <a:fillRect/>
          </a:stretch>
        </p:blipFill>
        <p:spPr>
          <a:xfrm>
            <a:off x="4101737" y="5418022"/>
            <a:ext cx="822960" cy="929238"/>
          </a:xfrm>
          <a:prstGeom prst="rect">
            <a:avLst/>
          </a:prstGeom>
        </p:spPr>
      </p:pic>
    </p:spTree>
    <p:extLst>
      <p:ext uri="{BB962C8B-B14F-4D97-AF65-F5344CB8AC3E}">
        <p14:creationId xmlns:p14="http://schemas.microsoft.com/office/powerpoint/2010/main" val="7494841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D5FEF50C-6557-42B9-A365-D886E9C4C958}"/>
              </a:ext>
            </a:extLst>
          </p:cNvPr>
          <p:cNvSpPr>
            <a:spLocks noGrp="1"/>
          </p:cNvSpPr>
          <p:nvPr>
            <p:ph type="title"/>
          </p:nvPr>
        </p:nvSpPr>
        <p:spPr/>
        <p:txBody>
          <a:bodyPr>
            <a:normAutofit fontScale="90000"/>
          </a:bodyPr>
          <a:lstStyle/>
          <a:p>
            <a:pPr algn="r"/>
            <a:br>
              <a:rPr lang="he-IL" b="1" dirty="0">
                <a:solidFill>
                  <a:srgbClr val="333333"/>
                </a:solidFill>
                <a:latin typeface="opensanshebrew-regular-webfont"/>
              </a:rPr>
            </a:br>
            <a:br>
              <a:rPr lang="he-IL" b="1" dirty="0">
                <a:solidFill>
                  <a:srgbClr val="333333"/>
                </a:solidFill>
                <a:latin typeface="opensanshebrew-regular-webfont"/>
              </a:rPr>
            </a:br>
            <a:br>
              <a:rPr lang="he-IL" b="1" dirty="0">
                <a:solidFill>
                  <a:srgbClr val="333333"/>
                </a:solidFill>
                <a:latin typeface="opensanshebrew-regular-webfont"/>
              </a:rPr>
            </a:br>
            <a:br>
              <a:rPr lang="he-IL" b="1" dirty="0">
                <a:solidFill>
                  <a:srgbClr val="333333"/>
                </a:solidFill>
                <a:latin typeface="opensanshebrew-regular-webfont"/>
              </a:rPr>
            </a:br>
            <a:br>
              <a:rPr lang="he-IL" b="1" dirty="0">
                <a:solidFill>
                  <a:srgbClr val="333333"/>
                </a:solidFill>
                <a:latin typeface="opensanshebrew-regular-webfont"/>
              </a:rPr>
            </a:br>
            <a:br>
              <a:rPr lang="he-IL" b="1" dirty="0">
                <a:solidFill>
                  <a:srgbClr val="333333"/>
                </a:solidFill>
                <a:latin typeface="opensanshebrew-regular-webfont"/>
              </a:rPr>
            </a:br>
            <a:r>
              <a:rPr lang="he-IL" b="1" dirty="0">
                <a:solidFill>
                  <a:srgbClr val="0070C0"/>
                </a:solidFill>
                <a:latin typeface="opensanshebrew-regular-webfont"/>
              </a:rPr>
              <a:t>למעשה</a:t>
            </a:r>
            <a:br>
              <a:rPr lang="he-IL" b="1" dirty="0">
                <a:solidFill>
                  <a:srgbClr val="333333"/>
                </a:solidFill>
                <a:latin typeface="opensanshebrew-regular-webfont"/>
              </a:rPr>
            </a:br>
            <a:br>
              <a:rPr lang="he-IL" b="1" dirty="0">
                <a:solidFill>
                  <a:srgbClr val="333333"/>
                </a:solidFill>
                <a:latin typeface="opensanshebrew-regular-webfont"/>
              </a:rPr>
            </a:br>
            <a:r>
              <a:rPr lang="he-IL" b="1" dirty="0">
                <a:latin typeface="opensanshebrew-regular-webfont"/>
              </a:rPr>
              <a:t>בוויסקי המיוצר ביפן, קנדה ואירלנד </a:t>
            </a:r>
            <a:r>
              <a:rPr lang="he-IL" dirty="0">
                <a:latin typeface="opensanshebrew-regular-webfont"/>
              </a:rPr>
              <a:t>ישנו חשש לתוספת של חומרי גלם בוויסקי ולכן אין לשתות אותו בלא אישור של מערכת כשרות , וברמת מהדרין יש לשתות וויסקי שעליו אחת </a:t>
            </a:r>
            <a:r>
              <a:rPr lang="he-IL" dirty="0" err="1">
                <a:latin typeface="opensanshebrew-regular-webfont"/>
              </a:rPr>
              <a:t>מהכשרויות</a:t>
            </a:r>
            <a:r>
              <a:rPr lang="he-IL" dirty="0">
                <a:latin typeface="opensanshebrew-regular-webfont"/>
              </a:rPr>
              <a:t> שהוזכרו </a:t>
            </a:r>
            <a:r>
              <a:rPr lang="he-IL" b="1" dirty="0">
                <a:latin typeface="opensanshebrew-regular-webfont"/>
              </a:rPr>
              <a:t>.</a:t>
            </a:r>
            <a:r>
              <a:rPr lang="he-IL" dirty="0">
                <a:latin typeface="opensanshebrew-regular-webfont"/>
              </a:rPr>
              <a:t> וויסקי קראון רויאל ידוע כמהדרין גם בלא חותמת על הבקבוק, מלבד </a:t>
            </a:r>
            <a:r>
              <a:rPr lang="he-IL" dirty="0" err="1">
                <a:latin typeface="opensanshebrew-regular-webfont"/>
              </a:rPr>
              <a:t>קאסק</a:t>
            </a:r>
            <a:r>
              <a:rPr lang="he-IL" dirty="0">
                <a:latin typeface="opensanshebrew-regular-webfont"/>
              </a:rPr>
              <a:t> מספר 16.</a:t>
            </a:r>
            <a:endParaRPr lang="he-IL" dirty="0"/>
          </a:p>
        </p:txBody>
      </p:sp>
      <p:sp>
        <p:nvSpPr>
          <p:cNvPr id="3" name="מציין מיקום תוכן 2">
            <a:extLst>
              <a:ext uri="{FF2B5EF4-FFF2-40B4-BE49-F238E27FC236}">
                <a16:creationId xmlns:a16="http://schemas.microsoft.com/office/drawing/2014/main" id="{FBD455A3-72CF-4D1B-B0FD-A9A76970ED92}"/>
              </a:ext>
            </a:extLst>
          </p:cNvPr>
          <p:cNvSpPr>
            <a:spLocks noGrp="1"/>
          </p:cNvSpPr>
          <p:nvPr>
            <p:ph idx="1"/>
          </p:nvPr>
        </p:nvSpPr>
        <p:spPr>
          <a:xfrm>
            <a:off x="838200" y="791666"/>
            <a:ext cx="10515600" cy="4351338"/>
          </a:xfrm>
        </p:spPr>
        <p:txBody>
          <a:bodyPr/>
          <a:lstStyle/>
          <a:p>
            <a:pPr marL="0" indent="0">
              <a:buNone/>
            </a:pPr>
            <a:r>
              <a:rPr lang="he-IL" b="1"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opensanshebrew-regular-webfont"/>
              </a:rPr>
              <a:t> למעשה</a:t>
            </a:r>
            <a:endParaRPr lang="he-IL" b="1"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a:p>
            <a:endParaRPr lang="he-IL" dirty="0"/>
          </a:p>
        </p:txBody>
      </p:sp>
    </p:spTree>
    <p:extLst>
      <p:ext uri="{BB962C8B-B14F-4D97-AF65-F5344CB8AC3E}">
        <p14:creationId xmlns:p14="http://schemas.microsoft.com/office/powerpoint/2010/main" val="2993849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6" presetClass="emph" presetSubtype="0" fill="hold" grpId="0" nodeType="clickEffect">
                                  <p:stCondLst>
                                    <p:cond delay="0"/>
                                  </p:stCondLst>
                                  <p:childTnLst>
                                    <p:animEffect transition="out" filter="fade">
                                      <p:cBhvr>
                                        <p:cTn id="10" dur="500" tmFilter="0, 0; .2, .5; .8, .5; 1, 0"/>
                                        <p:tgtEl>
                                          <p:spTgt spid="3">
                                            <p:txEl>
                                              <p:pRg st="0" end="0"/>
                                            </p:txEl>
                                          </p:spTgt>
                                        </p:tgtEl>
                                      </p:cBhvr>
                                    </p:animEffect>
                                    <p:animScale>
                                      <p:cBhvr>
                                        <p:cTn id="11" dur="250" autoRev="1" fill="hold"/>
                                        <p:tgtEl>
                                          <p:spTgt spid="3">
                                            <p:txEl>
                                              <p:pRg st="0" end="0"/>
                                            </p:txEl>
                                          </p:spTgt>
                                        </p:tgtEl>
                                      </p:cBhvr>
                                      <p:by x="105000" y="105000"/>
                                    </p:animScale>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fade">
                                      <p:cBhvr>
                                        <p:cTn id="1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D5FEF50C-6557-42B9-A365-D886E9C4C958}"/>
              </a:ext>
            </a:extLst>
          </p:cNvPr>
          <p:cNvSpPr>
            <a:spLocks noGrp="1"/>
          </p:cNvSpPr>
          <p:nvPr>
            <p:ph type="title"/>
          </p:nvPr>
        </p:nvSpPr>
        <p:spPr/>
        <p:txBody>
          <a:bodyPr>
            <a:normAutofit fontScale="90000"/>
          </a:bodyPr>
          <a:lstStyle/>
          <a:p>
            <a:pPr algn="r"/>
            <a:br>
              <a:rPr lang="he-IL" b="1" dirty="0">
                <a:solidFill>
                  <a:srgbClr val="333333"/>
                </a:solidFill>
                <a:latin typeface="opensanshebrew-regular-webfont"/>
              </a:rPr>
            </a:br>
            <a:br>
              <a:rPr lang="he-IL" b="1" dirty="0">
                <a:solidFill>
                  <a:srgbClr val="333333"/>
                </a:solidFill>
                <a:latin typeface="opensanshebrew-regular-webfont"/>
              </a:rPr>
            </a:br>
            <a:br>
              <a:rPr lang="he-IL" b="1" dirty="0">
                <a:solidFill>
                  <a:srgbClr val="333333"/>
                </a:solidFill>
                <a:latin typeface="opensanshebrew-regular-webfont"/>
              </a:rPr>
            </a:br>
            <a:br>
              <a:rPr lang="he-IL" b="1" dirty="0">
                <a:solidFill>
                  <a:srgbClr val="333333"/>
                </a:solidFill>
                <a:latin typeface="opensanshebrew-regular-webfont"/>
              </a:rPr>
            </a:br>
            <a:br>
              <a:rPr lang="he-IL" b="1" dirty="0">
                <a:solidFill>
                  <a:srgbClr val="333333"/>
                </a:solidFill>
                <a:latin typeface="opensanshebrew-regular-webfont"/>
              </a:rPr>
            </a:br>
            <a:br>
              <a:rPr lang="he-IL" b="1" dirty="0">
                <a:solidFill>
                  <a:srgbClr val="333333"/>
                </a:solidFill>
                <a:latin typeface="opensanshebrew-regular-webfont"/>
              </a:rPr>
            </a:br>
            <a:r>
              <a:rPr lang="he-IL" b="1" dirty="0">
                <a:solidFill>
                  <a:srgbClr val="0070C0"/>
                </a:solidFill>
                <a:latin typeface="opensanshebrew-regular-webfont"/>
              </a:rPr>
              <a:t>למעשה</a:t>
            </a:r>
            <a:br>
              <a:rPr lang="he-IL" b="1" dirty="0">
                <a:solidFill>
                  <a:srgbClr val="333333"/>
                </a:solidFill>
                <a:latin typeface="opensanshebrew-regular-webfont"/>
              </a:rPr>
            </a:br>
            <a:br>
              <a:rPr lang="he-IL" b="1" dirty="0">
                <a:solidFill>
                  <a:srgbClr val="333333"/>
                </a:solidFill>
                <a:latin typeface="opensanshebrew-regular-webfont"/>
              </a:rPr>
            </a:br>
            <a:endParaRPr lang="he-IL" dirty="0"/>
          </a:p>
        </p:txBody>
      </p:sp>
      <p:sp>
        <p:nvSpPr>
          <p:cNvPr id="3" name="מציין מיקום תוכן 2">
            <a:extLst>
              <a:ext uri="{FF2B5EF4-FFF2-40B4-BE49-F238E27FC236}">
                <a16:creationId xmlns:a16="http://schemas.microsoft.com/office/drawing/2014/main" id="{FBD455A3-72CF-4D1B-B0FD-A9A76970ED92}"/>
              </a:ext>
            </a:extLst>
          </p:cNvPr>
          <p:cNvSpPr>
            <a:spLocks noGrp="1"/>
          </p:cNvSpPr>
          <p:nvPr>
            <p:ph idx="1"/>
          </p:nvPr>
        </p:nvSpPr>
        <p:spPr>
          <a:xfrm>
            <a:off x="838200" y="791664"/>
            <a:ext cx="10515600" cy="5534707"/>
          </a:xfrm>
        </p:spPr>
        <p:txBody>
          <a:bodyPr>
            <a:normAutofit fontScale="85000" lnSpcReduction="10000"/>
          </a:bodyPr>
          <a:lstStyle/>
          <a:p>
            <a:endParaRPr lang="he-IL" b="1" dirty="0"/>
          </a:p>
          <a:p>
            <a:endParaRPr lang="he-IL" b="1" dirty="0"/>
          </a:p>
          <a:p>
            <a:endParaRPr lang="he-IL" b="1" dirty="0"/>
          </a:p>
          <a:p>
            <a:endParaRPr lang="he-IL" b="1" dirty="0"/>
          </a:p>
          <a:p>
            <a:endParaRPr lang="he-IL" b="1" dirty="0"/>
          </a:p>
          <a:p>
            <a:r>
              <a:rPr lang="he-IL" sz="3400" b="1" dirty="0"/>
              <a:t>בארצות הברית </a:t>
            </a:r>
            <a:r>
              <a:rPr lang="he-IL" sz="3400" dirty="0"/>
              <a:t>– על פי החוק אסור להוסיף לוויסקי חומרי גלם בלא סימון נאות, ואסור ליישן אותו בחביות של יין, משום כך מותר לשתות ויסקי אמריקאי (בורבון) ללא כשרות גם למקפידים על רמת מהדרין, כאשר בחומרי הגלם שלו לא מופיעים גליצרין, יין, או חומרי טעם נוספים.</a:t>
            </a:r>
          </a:p>
          <a:p>
            <a:r>
              <a:rPr lang="he-IL" sz="3400" dirty="0"/>
              <a:t>וויסקי '</a:t>
            </a:r>
            <a:r>
              <a:rPr lang="he-IL" sz="3400" dirty="0" err="1"/>
              <a:t>בלנדד</a:t>
            </a:r>
            <a:r>
              <a:rPr lang="he-IL" sz="3400" dirty="0"/>
              <a:t>' הוא וויסקי המעורב מכמה משקאות, ולכן גם כשהוא מארצות הברית הוא זקוק להכשר מהדרין. וויסקי של חברת ג'ים בים </a:t>
            </a:r>
            <a:r>
              <a:rPr lang="en-US" sz="3400" dirty="0" err="1"/>
              <a:t>jim</a:t>
            </a:r>
            <a:r>
              <a:rPr lang="en-US" sz="3400" dirty="0"/>
              <a:t> beam </a:t>
            </a:r>
            <a:r>
              <a:rPr lang="he-IL" sz="3400" dirty="0"/>
              <a:t> </a:t>
            </a:r>
            <a:r>
              <a:rPr lang="he-IL" sz="3400" dirty="0" err="1"/>
              <a:t>וורדפורד</a:t>
            </a:r>
            <a:r>
              <a:rPr lang="he-IL" sz="3400" dirty="0"/>
              <a:t> </a:t>
            </a:r>
            <a:r>
              <a:rPr lang="he-IL" sz="3400" dirty="0" err="1"/>
              <a:t>ריזרב</a:t>
            </a:r>
            <a:r>
              <a:rPr lang="he-IL" sz="3400" dirty="0"/>
              <a:t> </a:t>
            </a:r>
            <a:r>
              <a:rPr lang="en-US" sz="3400" dirty="0" err="1"/>
              <a:t>woodford</a:t>
            </a:r>
            <a:r>
              <a:rPr lang="en-US" sz="3400" dirty="0"/>
              <a:t> </a:t>
            </a:r>
            <a:r>
              <a:rPr lang="en-US" sz="3400" dirty="0" err="1"/>
              <a:t>reseave</a:t>
            </a:r>
            <a:r>
              <a:rPr lang="en-US" sz="3400" dirty="0"/>
              <a:t> </a:t>
            </a:r>
            <a:r>
              <a:rPr lang="he-IL" sz="3400" dirty="0"/>
              <a:t> וג'ק דניאלס מארה"ב </a:t>
            </a:r>
            <a:r>
              <a:rPr lang="en-US" sz="3400" dirty="0"/>
              <a:t> jack </a:t>
            </a:r>
            <a:r>
              <a:rPr lang="en-US" sz="3400" dirty="0" err="1"/>
              <a:t>danil</a:t>
            </a:r>
            <a:r>
              <a:rPr lang="en-US" sz="3400" dirty="0"/>
              <a:t> </a:t>
            </a:r>
            <a:r>
              <a:rPr lang="he-IL" sz="3400" dirty="0"/>
              <a:t>ידועים ככשרים למהדרין גם כאשר הם מסוג '</a:t>
            </a:r>
            <a:r>
              <a:rPr lang="he-IL" sz="3400" dirty="0" err="1"/>
              <a:t>בלנדד</a:t>
            </a:r>
            <a:r>
              <a:rPr lang="he-IL" sz="3400" dirty="0"/>
              <a:t>', ובלבד שאין בהם תוספת טעמים.</a:t>
            </a:r>
          </a:p>
        </p:txBody>
      </p:sp>
    </p:spTree>
    <p:extLst>
      <p:ext uri="{BB962C8B-B14F-4D97-AF65-F5344CB8AC3E}">
        <p14:creationId xmlns:p14="http://schemas.microsoft.com/office/powerpoint/2010/main" val="1856887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3">
                                            <p:txEl>
                                              <p:pRg st="5" end="5"/>
                                            </p:txEl>
                                          </p:spTgt>
                                        </p:tgtEl>
                                      </p:cBhvr>
                                    </p:animEffect>
                                    <p:animScale>
                                      <p:cBhvr>
                                        <p:cTn id="7" dur="250" autoRev="1" fill="hold"/>
                                        <p:tgtEl>
                                          <p:spTgt spid="3">
                                            <p:txEl>
                                              <p:pRg st="5" end="5"/>
                                            </p:txEl>
                                          </p:spTgt>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6" presetClass="emph" presetSubtype="0" fill="hold" grpId="0" nodeType="clickEffect">
                                  <p:stCondLst>
                                    <p:cond delay="0"/>
                                  </p:stCondLst>
                                  <p:childTnLst>
                                    <p:animEffect transition="out" filter="fade">
                                      <p:cBhvr>
                                        <p:cTn id="15" dur="500" tmFilter="0, 0; .2, .5; .8, .5; 1, 0"/>
                                        <p:tgtEl>
                                          <p:spTgt spid="3">
                                            <p:txEl>
                                              <p:pRg st="6" end="6"/>
                                            </p:txEl>
                                          </p:spTgt>
                                        </p:tgtEl>
                                      </p:cBhvr>
                                    </p:animEffect>
                                    <p:animScale>
                                      <p:cBhvr>
                                        <p:cTn id="16" dur="250" autoRev="1" fill="hold"/>
                                        <p:tgtEl>
                                          <p:spTgt spid="3">
                                            <p:txEl>
                                              <p:pRg st="6" end="6"/>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D5FEF50C-6557-42B9-A365-D886E9C4C958}"/>
              </a:ext>
            </a:extLst>
          </p:cNvPr>
          <p:cNvSpPr>
            <a:spLocks noGrp="1"/>
          </p:cNvSpPr>
          <p:nvPr>
            <p:ph type="title"/>
          </p:nvPr>
        </p:nvSpPr>
        <p:spPr/>
        <p:txBody>
          <a:bodyPr>
            <a:normAutofit fontScale="90000"/>
          </a:bodyPr>
          <a:lstStyle/>
          <a:p>
            <a:pPr algn="r"/>
            <a:br>
              <a:rPr lang="he-IL" b="1" dirty="0">
                <a:solidFill>
                  <a:srgbClr val="333333"/>
                </a:solidFill>
                <a:latin typeface="opensanshebrew-regular-webfont"/>
              </a:rPr>
            </a:br>
            <a:br>
              <a:rPr lang="he-IL" b="1" dirty="0">
                <a:solidFill>
                  <a:srgbClr val="333333"/>
                </a:solidFill>
                <a:latin typeface="opensanshebrew-regular-webfont"/>
              </a:rPr>
            </a:br>
            <a:br>
              <a:rPr lang="he-IL" b="1" dirty="0">
                <a:solidFill>
                  <a:srgbClr val="333333"/>
                </a:solidFill>
                <a:latin typeface="opensanshebrew-regular-webfont"/>
              </a:rPr>
            </a:br>
            <a:br>
              <a:rPr lang="he-IL" b="1" dirty="0">
                <a:solidFill>
                  <a:srgbClr val="333333"/>
                </a:solidFill>
                <a:latin typeface="opensanshebrew-regular-webfont"/>
              </a:rPr>
            </a:br>
            <a:br>
              <a:rPr lang="he-IL" b="1" dirty="0">
                <a:solidFill>
                  <a:srgbClr val="333333"/>
                </a:solidFill>
                <a:latin typeface="opensanshebrew-regular-webfont"/>
              </a:rPr>
            </a:br>
            <a:br>
              <a:rPr lang="he-IL" b="1" dirty="0">
                <a:solidFill>
                  <a:srgbClr val="333333"/>
                </a:solidFill>
                <a:latin typeface="opensanshebrew-regular-webfont"/>
              </a:rPr>
            </a:br>
            <a:r>
              <a:rPr lang="he-IL" b="1" dirty="0">
                <a:solidFill>
                  <a:srgbClr val="0070C0"/>
                </a:solidFill>
                <a:latin typeface="opensanshebrew-regular-webfont"/>
              </a:rPr>
              <a:t>למעשה</a:t>
            </a:r>
            <a:br>
              <a:rPr lang="he-IL" b="1" dirty="0">
                <a:solidFill>
                  <a:srgbClr val="333333"/>
                </a:solidFill>
                <a:latin typeface="opensanshebrew-regular-webfont"/>
              </a:rPr>
            </a:br>
            <a:br>
              <a:rPr lang="he-IL" b="1" dirty="0">
                <a:solidFill>
                  <a:srgbClr val="333333"/>
                </a:solidFill>
                <a:latin typeface="opensanshebrew-regular-webfont"/>
              </a:rPr>
            </a:br>
            <a:endParaRPr lang="he-IL" dirty="0"/>
          </a:p>
        </p:txBody>
      </p:sp>
      <p:sp>
        <p:nvSpPr>
          <p:cNvPr id="3" name="מציין מיקום תוכן 2">
            <a:extLst>
              <a:ext uri="{FF2B5EF4-FFF2-40B4-BE49-F238E27FC236}">
                <a16:creationId xmlns:a16="http://schemas.microsoft.com/office/drawing/2014/main" id="{FBD455A3-72CF-4D1B-B0FD-A9A76970ED92}"/>
              </a:ext>
            </a:extLst>
          </p:cNvPr>
          <p:cNvSpPr>
            <a:spLocks noGrp="1"/>
          </p:cNvSpPr>
          <p:nvPr>
            <p:ph idx="1"/>
          </p:nvPr>
        </p:nvSpPr>
        <p:spPr>
          <a:xfrm>
            <a:off x="838200" y="791665"/>
            <a:ext cx="10515600" cy="5439013"/>
          </a:xfrm>
        </p:spPr>
        <p:txBody>
          <a:bodyPr>
            <a:normAutofit lnSpcReduction="10000"/>
          </a:bodyPr>
          <a:lstStyle/>
          <a:p>
            <a:endParaRPr lang="he-IL" b="1" dirty="0"/>
          </a:p>
          <a:p>
            <a:endParaRPr lang="he-IL" b="1" dirty="0"/>
          </a:p>
          <a:p>
            <a:endParaRPr lang="he-IL" b="1" dirty="0"/>
          </a:p>
          <a:p>
            <a:endParaRPr lang="he-IL" b="1" dirty="0"/>
          </a:p>
          <a:p>
            <a:r>
              <a:rPr lang="he-IL" b="1" dirty="0"/>
              <a:t>וויסקי סקוטי – בסקוטלנד חל איסור על הוספת חומרי גלם בלא סימון, אך מותר ליישן את הוויסקי בחביות יין. על סוגים המיושנים בחביות יין יופיע בדרך כלל אחד </a:t>
            </a:r>
            <a:r>
              <a:rPr lang="he-IL" b="1" dirty="0" err="1"/>
              <a:t>מהכיתובים</a:t>
            </a:r>
            <a:r>
              <a:rPr lang="he-IL" b="1" dirty="0"/>
              <a:t> הבאים: </a:t>
            </a:r>
            <a:r>
              <a:rPr lang="en-US" b="1" dirty="0"/>
              <a:t>Double Wood, </a:t>
            </a:r>
            <a:r>
              <a:rPr lang="en-US" b="1" dirty="0" err="1"/>
              <a:t>Specal</a:t>
            </a:r>
            <a:r>
              <a:rPr lang="en-US" b="1" dirty="0"/>
              <a:t> Finish ,Double Matured Two Wood ,Sherry Casks Port, Madeira Casks, Sherry cast. </a:t>
            </a:r>
            <a:r>
              <a:rPr lang="he-IL" b="1" dirty="0"/>
              <a:t>כאשר אחד </a:t>
            </a:r>
            <a:r>
              <a:rPr lang="he-IL" b="1" dirty="0" err="1"/>
              <a:t>הכיתובים</a:t>
            </a:r>
            <a:r>
              <a:rPr lang="he-IL" b="1" dirty="0"/>
              <a:t> הללו מופיע על הבקבוק קשה מאוד להתיר לשתותו בלא כשרות. כאשר כיתוב זה אינו מופיע, על אף שעדיין ישנו חשש שהוויסקי יושן בחביות יין - יש שנהגו לסמוך על המקילים לשתות ממנו גם בלא כשרות. אך הצורכים ברמת כשרות מהדרין ישתו רק וויסקי סקוטי עם אחת </a:t>
            </a:r>
            <a:r>
              <a:rPr lang="he-IL" b="1" dirty="0" err="1"/>
              <a:t>מהכשרויות</a:t>
            </a:r>
            <a:r>
              <a:rPr lang="he-IL" b="1" dirty="0"/>
              <a:t> המומלצות</a:t>
            </a:r>
          </a:p>
          <a:p>
            <a:endParaRPr lang="he-IL" b="1" dirty="0"/>
          </a:p>
        </p:txBody>
      </p:sp>
    </p:spTree>
    <p:extLst>
      <p:ext uri="{BB962C8B-B14F-4D97-AF65-F5344CB8AC3E}">
        <p14:creationId xmlns:p14="http://schemas.microsoft.com/office/powerpoint/2010/main" val="129715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35130566-D7AF-4DE4-8A73-36B9EB965768}"/>
              </a:ext>
            </a:extLst>
          </p:cNvPr>
          <p:cNvSpPr>
            <a:spLocks noGrp="1"/>
          </p:cNvSpPr>
          <p:nvPr>
            <p:ph type="title"/>
          </p:nvPr>
        </p:nvSpPr>
        <p:spPr/>
        <p:txBody>
          <a:bodyPr/>
          <a:lstStyle/>
          <a:p>
            <a:pPr algn="r"/>
            <a:r>
              <a:rPr lang="he-IL" dirty="0"/>
              <a:t>משקאות כשרים ללא הכשר </a:t>
            </a:r>
          </a:p>
        </p:txBody>
      </p:sp>
      <p:sp>
        <p:nvSpPr>
          <p:cNvPr id="3" name="מציין מיקום תוכן 2">
            <a:extLst>
              <a:ext uri="{FF2B5EF4-FFF2-40B4-BE49-F238E27FC236}">
                <a16:creationId xmlns:a16="http://schemas.microsoft.com/office/drawing/2014/main" id="{5FAD3236-376A-40D0-AC06-CD31D33383D7}"/>
              </a:ext>
            </a:extLst>
          </p:cNvPr>
          <p:cNvSpPr>
            <a:spLocks noGrp="1"/>
          </p:cNvSpPr>
          <p:nvPr>
            <p:ph idx="1"/>
          </p:nvPr>
        </p:nvSpPr>
        <p:spPr/>
        <p:txBody>
          <a:bodyPr/>
          <a:lstStyle/>
          <a:p>
            <a:r>
              <a:rPr lang="he-IL" u="sng" dirty="0"/>
              <a:t>וויסקי</a:t>
            </a:r>
          </a:p>
          <a:p>
            <a:r>
              <a:rPr lang="he-IL" dirty="0"/>
              <a:t>בורבון</a:t>
            </a:r>
          </a:p>
          <a:p>
            <a:r>
              <a:rPr lang="he-IL" dirty="0" err="1"/>
              <a:t>גים</a:t>
            </a:r>
            <a:r>
              <a:rPr lang="he-IL" dirty="0"/>
              <a:t> בים</a:t>
            </a:r>
          </a:p>
          <a:p>
            <a:r>
              <a:rPr lang="he-IL" dirty="0" err="1"/>
              <a:t>וורדפורד</a:t>
            </a:r>
            <a:r>
              <a:rPr lang="he-IL" dirty="0"/>
              <a:t> </a:t>
            </a:r>
            <a:r>
              <a:rPr lang="he-IL" dirty="0" err="1"/>
              <a:t>ריזרב</a:t>
            </a:r>
            <a:endParaRPr lang="he-IL" dirty="0"/>
          </a:p>
          <a:p>
            <a:r>
              <a:rPr lang="he-IL" dirty="0" err="1"/>
              <a:t>גיק</a:t>
            </a:r>
            <a:r>
              <a:rPr lang="he-IL" dirty="0"/>
              <a:t> דניאלס מארה"ב (לא מסקוטלנד)</a:t>
            </a:r>
          </a:p>
          <a:p>
            <a:r>
              <a:rPr lang="he-IL" u="sng" dirty="0"/>
              <a:t>ליקר</a:t>
            </a:r>
          </a:p>
          <a:p>
            <a:r>
              <a:rPr lang="he-IL" dirty="0" err="1"/>
              <a:t>בנדיטין</a:t>
            </a:r>
            <a:r>
              <a:rPr lang="he-IL" dirty="0"/>
              <a:t> בלבד (</a:t>
            </a:r>
            <a:r>
              <a:rPr lang="en-US" dirty="0" err="1"/>
              <a:t>b&amp;b</a:t>
            </a:r>
            <a:r>
              <a:rPr lang="he-IL" dirty="0"/>
              <a:t>)</a:t>
            </a:r>
          </a:p>
          <a:p>
            <a:r>
              <a:rPr lang="he-IL" dirty="0" err="1"/>
              <a:t>קואנטרו</a:t>
            </a:r>
            <a:r>
              <a:rPr lang="he-IL" dirty="0"/>
              <a:t> (מלבד אדום או שחור) מצרפת בלבד</a:t>
            </a:r>
          </a:p>
          <a:p>
            <a:endParaRPr lang="he-IL" dirty="0"/>
          </a:p>
          <a:p>
            <a:endParaRPr lang="he-IL" dirty="0"/>
          </a:p>
        </p:txBody>
      </p:sp>
    </p:spTree>
    <p:extLst>
      <p:ext uri="{BB962C8B-B14F-4D97-AF65-F5344CB8AC3E}">
        <p14:creationId xmlns:p14="http://schemas.microsoft.com/office/powerpoint/2010/main" val="18253504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E03057A2-9CB2-4F15-AF27-523D4AB51AA3}"/>
              </a:ext>
            </a:extLst>
          </p:cNvPr>
          <p:cNvSpPr>
            <a:spLocks noGrp="1"/>
          </p:cNvSpPr>
          <p:nvPr>
            <p:ph type="title"/>
          </p:nvPr>
        </p:nvSpPr>
        <p:spPr/>
        <p:txBody>
          <a:bodyPr/>
          <a:lstStyle/>
          <a:p>
            <a:endParaRPr lang="he-IL" dirty="0"/>
          </a:p>
        </p:txBody>
      </p:sp>
      <p:pic>
        <p:nvPicPr>
          <p:cNvPr id="4" name="מציין מיקום תוכן 3">
            <a:extLst>
              <a:ext uri="{FF2B5EF4-FFF2-40B4-BE49-F238E27FC236}">
                <a16:creationId xmlns:a16="http://schemas.microsoft.com/office/drawing/2014/main" id="{25B92A47-5C5E-4DCA-B28E-B84F70F66080}"/>
              </a:ext>
            </a:extLst>
          </p:cNvPr>
          <p:cNvPicPr>
            <a:picLocks noGrp="1" noChangeAspect="1"/>
          </p:cNvPicPr>
          <p:nvPr>
            <p:ph idx="1"/>
          </p:nvPr>
        </p:nvPicPr>
        <p:blipFill>
          <a:blip r:embed="rId2"/>
          <a:stretch>
            <a:fillRect/>
          </a:stretch>
        </p:blipFill>
        <p:spPr>
          <a:xfrm>
            <a:off x="5029201" y="3229768"/>
            <a:ext cx="1645920" cy="1890871"/>
          </a:xfrm>
          <a:prstGeom prst="rect">
            <a:avLst/>
          </a:prstGeom>
        </p:spPr>
      </p:pic>
    </p:spTree>
    <p:extLst>
      <p:ext uri="{BB962C8B-B14F-4D97-AF65-F5344CB8AC3E}">
        <p14:creationId xmlns:p14="http://schemas.microsoft.com/office/powerpoint/2010/main" val="1166667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0FC30C2-B43A-4D9E-A6AB-C208BAF1456D}"/>
              </a:ext>
            </a:extLst>
          </p:cNvPr>
          <p:cNvSpPr>
            <a:spLocks noGrp="1"/>
          </p:cNvSpPr>
          <p:nvPr>
            <p:ph type="title"/>
          </p:nvPr>
        </p:nvSpPr>
        <p:spPr/>
        <p:txBody>
          <a:bodyPr/>
          <a:lstStyle/>
          <a:p>
            <a:pPr algn="r"/>
            <a:r>
              <a:rPr lang="he-IL" b="1" dirty="0">
                <a:ln w="22225">
                  <a:solidFill>
                    <a:schemeClr val="accent2"/>
                  </a:solidFill>
                  <a:prstDash val="solid"/>
                </a:ln>
                <a:solidFill>
                  <a:schemeClr val="accent2">
                    <a:lumMod val="40000"/>
                    <a:lumOff val="60000"/>
                  </a:schemeClr>
                </a:solidFill>
              </a:rPr>
              <a:t>וודקה</a:t>
            </a:r>
          </a:p>
        </p:txBody>
      </p:sp>
      <p:sp>
        <p:nvSpPr>
          <p:cNvPr id="3" name="מציין מיקום תוכן 2">
            <a:extLst>
              <a:ext uri="{FF2B5EF4-FFF2-40B4-BE49-F238E27FC236}">
                <a16:creationId xmlns:a16="http://schemas.microsoft.com/office/drawing/2014/main" id="{773F8495-2AEC-40E7-A8A6-197AAF2AA40D}"/>
              </a:ext>
            </a:extLst>
          </p:cNvPr>
          <p:cNvSpPr>
            <a:spLocks noGrp="1"/>
          </p:cNvSpPr>
          <p:nvPr>
            <p:ph idx="1"/>
          </p:nvPr>
        </p:nvSpPr>
        <p:spPr/>
        <p:txBody>
          <a:bodyPr/>
          <a:lstStyle/>
          <a:p>
            <a:r>
              <a:rPr lang="he-IL" dirty="0"/>
              <a:t>הוודקה מיוצרת מאלכוהול המופק מתפוחי אדמה או דגנים. על אף שחומרי הגלם הבסיסיים של הוודקה כשרים - אין לשתות וודקה בלא הכשר, משום שיש בה חשש לאיסור "חדש", או לתוספת של מי גבינה (גבינת גויים), כמו כן החוק אינו אוסר להוסיף לוודקה חומרים שונים שכשרותם מוטלת </a:t>
            </a:r>
            <a:r>
              <a:rPr lang="he-IL" dirty="0" err="1"/>
              <a:t>בספק.משום</a:t>
            </a:r>
            <a:r>
              <a:rPr lang="he-IL" dirty="0"/>
              <a:t> כך על מנת לצרוך כשרות מהדרין יש להשתמש בוודקה בחותמת של אחת </a:t>
            </a:r>
            <a:r>
              <a:rPr lang="he-IL" dirty="0" err="1"/>
              <a:t>הכשרויות</a:t>
            </a:r>
            <a:r>
              <a:rPr lang="he-IL" dirty="0"/>
              <a:t> שהוזכרו </a:t>
            </a:r>
          </a:p>
        </p:txBody>
      </p:sp>
      <p:sp>
        <p:nvSpPr>
          <p:cNvPr id="4" name="מלבן 3">
            <a:extLst>
              <a:ext uri="{FF2B5EF4-FFF2-40B4-BE49-F238E27FC236}">
                <a16:creationId xmlns:a16="http://schemas.microsoft.com/office/drawing/2014/main" id="{A8D68298-5E3B-49AF-827A-2B031E1BB3CD}"/>
              </a:ext>
            </a:extLst>
          </p:cNvPr>
          <p:cNvSpPr/>
          <p:nvPr/>
        </p:nvSpPr>
        <p:spPr>
          <a:xfrm>
            <a:off x="6003631" y="2967335"/>
            <a:ext cx="184731" cy="923330"/>
          </a:xfrm>
          <a:prstGeom prst="rect">
            <a:avLst/>
          </a:prstGeom>
          <a:noFill/>
        </p:spPr>
        <p:txBody>
          <a:bodyPr wrap="none" lIns="91440" tIns="45720" rIns="91440" bIns="45720">
            <a:spAutoFit/>
          </a:bodyPr>
          <a:lstStyle/>
          <a:p>
            <a:pPr algn="ctr"/>
            <a:endParaRPr lang="he-IL" sz="54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20501101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D31D2145-D0A6-441C-9FEA-A9AAEE8D0C1F}"/>
              </a:ext>
            </a:extLst>
          </p:cNvPr>
          <p:cNvSpPr>
            <a:spLocks noGrp="1"/>
          </p:cNvSpPr>
          <p:nvPr>
            <p:ph type="title"/>
          </p:nvPr>
        </p:nvSpPr>
        <p:spPr/>
        <p:txBody>
          <a:bodyPr/>
          <a:lstStyle/>
          <a:p>
            <a:pPr algn="r"/>
            <a:r>
              <a:rPr lang="he-IL" dirty="0"/>
              <a:t>וודקה מהדרין ללא טעם וללא חותמת כשרות</a:t>
            </a:r>
          </a:p>
        </p:txBody>
      </p:sp>
      <p:sp>
        <p:nvSpPr>
          <p:cNvPr id="3" name="מציין מיקום תוכן 2">
            <a:extLst>
              <a:ext uri="{FF2B5EF4-FFF2-40B4-BE49-F238E27FC236}">
                <a16:creationId xmlns:a16="http://schemas.microsoft.com/office/drawing/2014/main" id="{193A7092-1F3C-4D0B-A4BD-11C971DBB643}"/>
              </a:ext>
            </a:extLst>
          </p:cNvPr>
          <p:cNvSpPr>
            <a:spLocks noGrp="1"/>
          </p:cNvSpPr>
          <p:nvPr>
            <p:ph idx="1"/>
          </p:nvPr>
        </p:nvSpPr>
        <p:spPr/>
        <p:txBody>
          <a:bodyPr>
            <a:normAutofit lnSpcReduction="10000"/>
          </a:bodyPr>
          <a:lstStyle/>
          <a:p>
            <a:r>
              <a:rPr lang="he-IL" dirty="0" err="1"/>
              <a:t>פינדלדניה</a:t>
            </a:r>
            <a:r>
              <a:rPr lang="he-IL" dirty="0"/>
              <a:t> - </a:t>
            </a:r>
            <a:r>
              <a:rPr lang="en-US" dirty="0"/>
              <a:t>Finlandia</a:t>
            </a:r>
          </a:p>
          <a:p>
            <a:r>
              <a:rPr lang="he-IL" dirty="0" err="1"/>
              <a:t>סטוליצ'ניה</a:t>
            </a:r>
            <a:r>
              <a:rPr lang="he-IL" dirty="0"/>
              <a:t> - </a:t>
            </a:r>
            <a:r>
              <a:rPr lang="en-US" dirty="0"/>
              <a:t>Stolichnaya</a:t>
            </a:r>
          </a:p>
          <a:p>
            <a:r>
              <a:rPr lang="he-IL" dirty="0"/>
              <a:t>מוסקו </a:t>
            </a:r>
            <a:r>
              <a:rPr lang="he-IL" dirty="0" err="1"/>
              <a:t>סטרנט</a:t>
            </a:r>
            <a:r>
              <a:rPr lang="he-IL" dirty="0"/>
              <a:t> - </a:t>
            </a:r>
            <a:r>
              <a:rPr lang="en-US" dirty="0"/>
              <a:t>Moscow Standard</a:t>
            </a:r>
          </a:p>
          <a:p>
            <a:r>
              <a:rPr lang="he-IL" dirty="0" err="1"/>
              <a:t>אבסולוט</a:t>
            </a:r>
            <a:r>
              <a:rPr lang="he-IL" dirty="0"/>
              <a:t> - </a:t>
            </a:r>
            <a:r>
              <a:rPr lang="en-US" dirty="0"/>
              <a:t>Absolut</a:t>
            </a:r>
          </a:p>
          <a:p>
            <a:r>
              <a:rPr lang="he-IL" dirty="0" err="1"/>
              <a:t>סמירנוף</a:t>
            </a:r>
            <a:r>
              <a:rPr lang="he-IL" dirty="0"/>
              <a:t> (רק מרוסיה וארה"ב) - </a:t>
            </a:r>
            <a:r>
              <a:rPr lang="en-US" dirty="0"/>
              <a:t>Smirnoff</a:t>
            </a:r>
          </a:p>
          <a:p>
            <a:r>
              <a:rPr lang="he-IL" dirty="0" err="1"/>
              <a:t>בלוגה</a:t>
            </a:r>
            <a:r>
              <a:rPr lang="he-IL" dirty="0"/>
              <a:t> - </a:t>
            </a:r>
            <a:r>
              <a:rPr lang="en-US" dirty="0"/>
              <a:t>Beluga</a:t>
            </a:r>
          </a:p>
          <a:p>
            <a:r>
              <a:rPr lang="he-IL" dirty="0" err="1"/>
              <a:t>גריי</a:t>
            </a:r>
            <a:r>
              <a:rPr lang="he-IL" dirty="0"/>
              <a:t> </a:t>
            </a:r>
            <a:r>
              <a:rPr lang="he-IL" dirty="0" err="1"/>
              <a:t>גוס</a:t>
            </a:r>
            <a:r>
              <a:rPr lang="he-IL" dirty="0"/>
              <a:t> - </a:t>
            </a:r>
            <a:r>
              <a:rPr lang="en-US" dirty="0"/>
              <a:t>Grey Goose</a:t>
            </a:r>
          </a:p>
          <a:p>
            <a:r>
              <a:rPr lang="he-IL" dirty="0"/>
              <a:t>וודקה </a:t>
            </a:r>
            <a:r>
              <a:rPr lang="he-IL" dirty="0" err="1"/>
              <a:t>שטריקובר</a:t>
            </a:r>
            <a:r>
              <a:rPr lang="he-IL" dirty="0"/>
              <a:t> בטעמי תפוח אדמה ותפוחי עץ - </a:t>
            </a:r>
            <a:r>
              <a:rPr lang="en-US" dirty="0" err="1"/>
              <a:t>Strikover</a:t>
            </a:r>
            <a:r>
              <a:rPr lang="en-US" dirty="0"/>
              <a:t> potato/Apple</a:t>
            </a:r>
          </a:p>
          <a:p>
            <a:r>
              <a:rPr lang="en-US" dirty="0"/>
              <a:t>________________________________________</a:t>
            </a:r>
          </a:p>
          <a:p>
            <a:endParaRPr lang="he-IL" dirty="0"/>
          </a:p>
        </p:txBody>
      </p:sp>
    </p:spTree>
    <p:extLst>
      <p:ext uri="{BB962C8B-B14F-4D97-AF65-F5344CB8AC3E}">
        <p14:creationId xmlns:p14="http://schemas.microsoft.com/office/powerpoint/2010/main" val="2029748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D31D2145-D0A6-441C-9FEA-A9AAEE8D0C1F}"/>
              </a:ext>
            </a:extLst>
          </p:cNvPr>
          <p:cNvSpPr>
            <a:spLocks noGrp="1"/>
          </p:cNvSpPr>
          <p:nvPr>
            <p:ph type="title"/>
          </p:nvPr>
        </p:nvSpPr>
        <p:spPr>
          <a:xfrm>
            <a:off x="838200" y="404314"/>
            <a:ext cx="10515600" cy="1325563"/>
          </a:xfrm>
        </p:spPr>
        <p:txBody>
          <a:bodyPr/>
          <a:lstStyle/>
          <a:p>
            <a:pPr algn="ctr"/>
            <a:endParaRPr lang="he-IL" dirty="0"/>
          </a:p>
        </p:txBody>
      </p:sp>
      <p:pic>
        <p:nvPicPr>
          <p:cNvPr id="6" name="מציין מיקום תוכן 5">
            <a:extLst>
              <a:ext uri="{FF2B5EF4-FFF2-40B4-BE49-F238E27FC236}">
                <a16:creationId xmlns:a16="http://schemas.microsoft.com/office/drawing/2014/main" id="{111A9564-495C-42C0-9A10-A9B6D5967FB6}"/>
              </a:ext>
            </a:extLst>
          </p:cNvPr>
          <p:cNvPicPr>
            <a:picLocks noGrp="1" noChangeAspect="1"/>
          </p:cNvPicPr>
          <p:nvPr>
            <p:ph idx="1"/>
          </p:nvPr>
        </p:nvPicPr>
        <p:blipFill>
          <a:blip r:embed="rId2"/>
          <a:stretch>
            <a:fillRect/>
          </a:stretch>
        </p:blipFill>
        <p:spPr>
          <a:xfrm>
            <a:off x="4454434" y="3334544"/>
            <a:ext cx="3239589" cy="1793580"/>
          </a:xfrm>
          <a:prstGeom prst="rect">
            <a:avLst/>
          </a:prstGeom>
        </p:spPr>
      </p:pic>
      <p:sp>
        <p:nvSpPr>
          <p:cNvPr id="8" name="מלבן 7">
            <a:extLst>
              <a:ext uri="{FF2B5EF4-FFF2-40B4-BE49-F238E27FC236}">
                <a16:creationId xmlns:a16="http://schemas.microsoft.com/office/drawing/2014/main" id="{B4796C2B-C1B7-4AD5-8602-321BF28929F3}"/>
              </a:ext>
            </a:extLst>
          </p:cNvPr>
          <p:cNvSpPr/>
          <p:nvPr/>
        </p:nvSpPr>
        <p:spPr>
          <a:xfrm>
            <a:off x="5345634" y="2967335"/>
            <a:ext cx="1500732" cy="923330"/>
          </a:xfrm>
          <a:prstGeom prst="rect">
            <a:avLst/>
          </a:prstGeom>
          <a:noFill/>
        </p:spPr>
        <p:txBody>
          <a:bodyPr wrap="none" lIns="91440" tIns="45720" rIns="91440" bIns="45720">
            <a:spAutoFit/>
          </a:bodyPr>
          <a:lstStyle/>
          <a:p>
            <a:pPr algn="ctr"/>
            <a:r>
              <a:rPr lang="he-IL" sz="54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בירה</a:t>
            </a:r>
          </a:p>
        </p:txBody>
      </p:sp>
    </p:spTree>
    <p:extLst>
      <p:ext uri="{BB962C8B-B14F-4D97-AF65-F5344CB8AC3E}">
        <p14:creationId xmlns:p14="http://schemas.microsoft.com/office/powerpoint/2010/main" val="503900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D5BB8AEA-AEA2-4C40-9E44-F22A4ED63757}"/>
              </a:ext>
            </a:extLst>
          </p:cNvPr>
          <p:cNvSpPr>
            <a:spLocks noGrp="1"/>
          </p:cNvSpPr>
          <p:nvPr>
            <p:ph type="title"/>
          </p:nvPr>
        </p:nvSpPr>
        <p:spPr/>
        <p:txBody>
          <a:bodyPr/>
          <a:lstStyle/>
          <a:p>
            <a:endParaRPr lang="he-IL"/>
          </a:p>
        </p:txBody>
      </p:sp>
      <p:pic>
        <p:nvPicPr>
          <p:cNvPr id="5" name="מציין מיקום תוכן 4">
            <a:extLst>
              <a:ext uri="{FF2B5EF4-FFF2-40B4-BE49-F238E27FC236}">
                <a16:creationId xmlns:a16="http://schemas.microsoft.com/office/drawing/2014/main" id="{B5E97DF5-5548-45A4-9F7D-E7AB96BF1C21}"/>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98474" y="520505"/>
            <a:ext cx="11718388" cy="6337495"/>
          </a:xfrm>
        </p:spPr>
      </p:pic>
    </p:spTree>
    <p:extLst>
      <p:ext uri="{BB962C8B-B14F-4D97-AF65-F5344CB8AC3E}">
        <p14:creationId xmlns:p14="http://schemas.microsoft.com/office/powerpoint/2010/main" val="20193235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2F3953F4-C8EA-4A6A-987A-E20142580A07}"/>
              </a:ext>
            </a:extLst>
          </p:cNvPr>
          <p:cNvSpPr>
            <a:spLocks noGrp="1"/>
          </p:cNvSpPr>
          <p:nvPr>
            <p:ph type="title"/>
          </p:nvPr>
        </p:nvSpPr>
        <p:spPr/>
        <p:txBody>
          <a:bodyPr/>
          <a:lstStyle/>
          <a:p>
            <a:endParaRPr lang="he-IL"/>
          </a:p>
        </p:txBody>
      </p:sp>
      <p:sp>
        <p:nvSpPr>
          <p:cNvPr id="3" name="מציין מיקום תוכן 2">
            <a:extLst>
              <a:ext uri="{FF2B5EF4-FFF2-40B4-BE49-F238E27FC236}">
                <a16:creationId xmlns:a16="http://schemas.microsoft.com/office/drawing/2014/main" id="{A35E2CD0-AD7B-4039-B565-B9C58D4BAF59}"/>
              </a:ext>
            </a:extLst>
          </p:cNvPr>
          <p:cNvSpPr>
            <a:spLocks noGrp="1"/>
          </p:cNvSpPr>
          <p:nvPr>
            <p:ph idx="1"/>
          </p:nvPr>
        </p:nvSpPr>
        <p:spPr/>
        <p:txBody>
          <a:bodyPr/>
          <a:lstStyle/>
          <a:p>
            <a:r>
              <a:rPr lang="he-IL" dirty="0"/>
              <a:t>הבירה היא משקה חריף המיוצר מלתת שעורים, מים, כישות ושמרים.</a:t>
            </a:r>
          </a:p>
          <a:p>
            <a:endParaRPr lang="he-IL" dirty="0"/>
          </a:p>
          <a:p>
            <a:r>
              <a:rPr lang="he-IL" dirty="0"/>
              <a:t>על אף שהחומרים של הבירה פשוטים – יש </a:t>
            </a:r>
            <a:r>
              <a:rPr lang="he-IL" dirty="0" err="1"/>
              <a:t>להמנע</a:t>
            </a:r>
            <a:r>
              <a:rPr lang="he-IL" dirty="0"/>
              <a:t> מלשתות בירה ללא הכשר, משום שבמותגים קטנים ישנו חשש לזיופים ועירוב של חומרים נוספים שכשרותם מוטלת בספק. כמו כן בתקופה שבין נובמבר(חשון) לחג הפסח הבירה עלולה להיות אסורה באיסור 'חדש'.</a:t>
            </a:r>
          </a:p>
          <a:p>
            <a:endParaRPr lang="he-IL" dirty="0"/>
          </a:p>
          <a:p>
            <a:r>
              <a:rPr lang="he-IL" dirty="0"/>
              <a:t>המהדרין ישתו רק </a:t>
            </a:r>
            <a:r>
              <a:rPr lang="he-IL" dirty="0" err="1"/>
              <a:t>בכשרויות</a:t>
            </a:r>
            <a:r>
              <a:rPr lang="he-IL" dirty="0"/>
              <a:t> המומלצות.</a:t>
            </a:r>
          </a:p>
        </p:txBody>
      </p:sp>
    </p:spTree>
    <p:extLst>
      <p:ext uri="{BB962C8B-B14F-4D97-AF65-F5344CB8AC3E}">
        <p14:creationId xmlns:p14="http://schemas.microsoft.com/office/powerpoint/2010/main" val="1590319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EFFCC1F-5DCD-43A4-AD87-C06B232E0770}"/>
              </a:ext>
            </a:extLst>
          </p:cNvPr>
          <p:cNvSpPr>
            <a:spLocks noGrp="1"/>
          </p:cNvSpPr>
          <p:nvPr>
            <p:ph type="title"/>
          </p:nvPr>
        </p:nvSpPr>
        <p:spPr/>
        <p:txBody>
          <a:bodyPr/>
          <a:lstStyle/>
          <a:p>
            <a:pPr algn="r"/>
            <a:r>
              <a:rPr lang="he-IL" dirty="0">
                <a:solidFill>
                  <a:schemeClr val="bg1"/>
                </a:solidFill>
              </a:rPr>
              <a:t>רשימת </a:t>
            </a:r>
            <a:r>
              <a:rPr lang="he-IL" dirty="0" err="1">
                <a:solidFill>
                  <a:schemeClr val="bg1"/>
                </a:solidFill>
              </a:rPr>
              <a:t>הכשריות</a:t>
            </a:r>
            <a:r>
              <a:rPr lang="he-IL" dirty="0">
                <a:solidFill>
                  <a:schemeClr val="bg1"/>
                </a:solidFill>
              </a:rPr>
              <a:t> בחו"ל המומלצות:</a:t>
            </a:r>
          </a:p>
        </p:txBody>
      </p:sp>
      <p:sp>
        <p:nvSpPr>
          <p:cNvPr id="3" name="מציין מיקום תוכן 2">
            <a:extLst>
              <a:ext uri="{FF2B5EF4-FFF2-40B4-BE49-F238E27FC236}">
                <a16:creationId xmlns:a16="http://schemas.microsoft.com/office/drawing/2014/main" id="{B3554032-00C7-479D-982E-49C8182A61D7}"/>
              </a:ext>
            </a:extLst>
          </p:cNvPr>
          <p:cNvSpPr>
            <a:spLocks noGrp="1"/>
          </p:cNvSpPr>
          <p:nvPr>
            <p:ph idx="1"/>
          </p:nvPr>
        </p:nvSpPr>
        <p:spPr/>
        <p:txBody>
          <a:bodyPr>
            <a:normAutofit fontScale="85000" lnSpcReduction="20000"/>
          </a:bodyPr>
          <a:lstStyle/>
          <a:p>
            <a:r>
              <a:rPr lang="he-IL" dirty="0">
                <a:solidFill>
                  <a:schemeClr val="bg1"/>
                </a:solidFill>
              </a:rPr>
              <a:t>•</a:t>
            </a:r>
            <a:r>
              <a:rPr lang="he-IL" dirty="0"/>
              <a:t>	</a:t>
            </a:r>
            <a:r>
              <a:rPr lang="he-IL" dirty="0">
                <a:solidFill>
                  <a:schemeClr val="bg1"/>
                </a:solidFill>
              </a:rPr>
              <a:t>בד"ץ יורה דעה - הרב </a:t>
            </a:r>
            <a:r>
              <a:rPr lang="he-IL" dirty="0" err="1">
                <a:solidFill>
                  <a:schemeClr val="bg1"/>
                </a:solidFill>
              </a:rPr>
              <a:t>מחפוד</a:t>
            </a:r>
            <a:endParaRPr lang="he-IL" dirty="0">
              <a:solidFill>
                <a:schemeClr val="bg1"/>
              </a:solidFill>
            </a:endParaRPr>
          </a:p>
          <a:p>
            <a:r>
              <a:rPr lang="he-IL" dirty="0">
                <a:solidFill>
                  <a:schemeClr val="bg1"/>
                </a:solidFill>
              </a:rPr>
              <a:t>•	 בד"ץ העדה החרדית</a:t>
            </a:r>
          </a:p>
          <a:p>
            <a:r>
              <a:rPr lang="he-IL" dirty="0">
                <a:solidFill>
                  <a:schemeClr val="bg1"/>
                </a:solidFill>
              </a:rPr>
              <a:t>•	 בד"ץ הרב </a:t>
            </a:r>
            <a:r>
              <a:rPr lang="he-IL" dirty="0" err="1">
                <a:solidFill>
                  <a:schemeClr val="bg1"/>
                </a:solidFill>
              </a:rPr>
              <a:t>לנדא</a:t>
            </a:r>
            <a:endParaRPr lang="he-IL" dirty="0">
              <a:solidFill>
                <a:schemeClr val="bg1"/>
              </a:solidFill>
            </a:endParaRPr>
          </a:p>
          <a:p>
            <a:r>
              <a:rPr lang="he-IL" dirty="0">
                <a:solidFill>
                  <a:schemeClr val="bg1"/>
                </a:solidFill>
              </a:rPr>
              <a:t>•	 בד"ץ מהדרין - הרב רובין.</a:t>
            </a:r>
          </a:p>
          <a:p>
            <a:r>
              <a:rPr lang="he-IL" dirty="0">
                <a:solidFill>
                  <a:schemeClr val="bg1"/>
                </a:solidFill>
              </a:rPr>
              <a:t>•	בד"צ איגוד הרבנים </a:t>
            </a:r>
            <a:r>
              <a:rPr lang="he-IL" dirty="0" err="1">
                <a:solidFill>
                  <a:schemeClr val="bg1"/>
                </a:solidFill>
              </a:rPr>
              <a:t>ועסטהיים</a:t>
            </a:r>
            <a:endParaRPr lang="he-IL" dirty="0">
              <a:solidFill>
                <a:schemeClr val="bg1"/>
              </a:solidFill>
            </a:endParaRPr>
          </a:p>
          <a:p>
            <a:r>
              <a:rPr lang="he-IL" dirty="0">
                <a:solidFill>
                  <a:schemeClr val="bg1"/>
                </a:solidFill>
              </a:rPr>
              <a:t>•	הרב מ.מ </a:t>
            </a:r>
            <a:r>
              <a:rPr lang="he-IL" dirty="0" err="1">
                <a:solidFill>
                  <a:schemeClr val="bg1"/>
                </a:solidFill>
              </a:rPr>
              <a:t>וייסמנדל</a:t>
            </a:r>
            <a:endParaRPr lang="he-IL" dirty="0">
              <a:solidFill>
                <a:schemeClr val="bg1"/>
              </a:solidFill>
            </a:endParaRPr>
          </a:p>
          <a:p>
            <a:r>
              <a:rPr lang="he-IL" dirty="0">
                <a:solidFill>
                  <a:schemeClr val="bg1"/>
                </a:solidFill>
              </a:rPr>
              <a:t>•	בד"צ עדת ישורון ציריך</a:t>
            </a:r>
          </a:p>
          <a:p>
            <a:r>
              <a:rPr lang="he-IL" dirty="0">
                <a:solidFill>
                  <a:schemeClr val="bg1"/>
                </a:solidFill>
              </a:rPr>
              <a:t>•	</a:t>
            </a:r>
            <a:r>
              <a:rPr lang="he-IL" dirty="0" err="1">
                <a:solidFill>
                  <a:schemeClr val="bg1"/>
                </a:solidFill>
              </a:rPr>
              <a:t>וואלאווע</a:t>
            </a:r>
            <a:r>
              <a:rPr lang="he-IL" dirty="0">
                <a:solidFill>
                  <a:schemeClr val="bg1"/>
                </a:solidFill>
              </a:rPr>
              <a:t> הרב נחום אפרים </a:t>
            </a:r>
            <a:r>
              <a:rPr lang="he-IL" dirty="0" err="1">
                <a:solidFill>
                  <a:schemeClr val="bg1"/>
                </a:solidFill>
              </a:rPr>
              <a:t>טיטלבוים</a:t>
            </a:r>
            <a:endParaRPr lang="he-IL" dirty="0">
              <a:solidFill>
                <a:schemeClr val="bg1"/>
              </a:solidFill>
            </a:endParaRPr>
          </a:p>
          <a:p>
            <a:r>
              <a:rPr lang="he-IL" dirty="0">
                <a:solidFill>
                  <a:schemeClr val="bg1"/>
                </a:solidFill>
              </a:rPr>
              <a:t>•	הכשר </a:t>
            </a:r>
            <a:r>
              <a:rPr lang="en-US" dirty="0">
                <a:solidFill>
                  <a:schemeClr val="bg1"/>
                </a:solidFill>
              </a:rPr>
              <a:t>CRC </a:t>
            </a:r>
            <a:r>
              <a:rPr lang="he-IL" dirty="0">
                <a:solidFill>
                  <a:schemeClr val="bg1"/>
                </a:solidFill>
              </a:rPr>
              <a:t>רק מניו יורק</a:t>
            </a:r>
          </a:p>
          <a:p>
            <a:r>
              <a:rPr lang="he-IL" dirty="0">
                <a:solidFill>
                  <a:schemeClr val="bg1"/>
                </a:solidFill>
              </a:rPr>
              <a:t>•	קהילת החרדים הרב מאיר </a:t>
            </a:r>
            <a:r>
              <a:rPr lang="he-IL" dirty="0" err="1">
                <a:solidFill>
                  <a:schemeClr val="bg1"/>
                </a:solidFill>
              </a:rPr>
              <a:t>איליאוויטש</a:t>
            </a:r>
            <a:endParaRPr lang="he-IL" dirty="0">
              <a:solidFill>
                <a:schemeClr val="bg1"/>
              </a:solidFill>
            </a:endParaRPr>
          </a:p>
          <a:p>
            <a:r>
              <a:rPr lang="he-IL" dirty="0">
                <a:solidFill>
                  <a:schemeClr val="bg1"/>
                </a:solidFill>
              </a:rPr>
              <a:t>•	</a:t>
            </a:r>
            <a:r>
              <a:rPr lang="he-IL" dirty="0" err="1">
                <a:solidFill>
                  <a:schemeClr val="bg1"/>
                </a:solidFill>
              </a:rPr>
              <a:t>כדתיא</a:t>
            </a:r>
            <a:r>
              <a:rPr lang="he-IL" dirty="0">
                <a:solidFill>
                  <a:schemeClr val="bg1"/>
                </a:solidFill>
              </a:rPr>
              <a:t> הרב דוד </a:t>
            </a:r>
            <a:r>
              <a:rPr lang="he-IL" dirty="0" err="1">
                <a:solidFill>
                  <a:schemeClr val="bg1"/>
                </a:solidFill>
              </a:rPr>
              <a:t>גרינהויז</a:t>
            </a:r>
            <a:endParaRPr lang="he-IL" dirty="0">
              <a:solidFill>
                <a:schemeClr val="bg1"/>
              </a:solidFill>
            </a:endParaRPr>
          </a:p>
          <a:p>
            <a:endParaRPr lang="he-IL" dirty="0"/>
          </a:p>
        </p:txBody>
      </p:sp>
    </p:spTree>
    <p:extLst>
      <p:ext uri="{BB962C8B-B14F-4D97-AF65-F5344CB8AC3E}">
        <p14:creationId xmlns:p14="http://schemas.microsoft.com/office/powerpoint/2010/main" val="793424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EFFCC1F-5DCD-43A4-AD87-C06B232E0770}"/>
              </a:ext>
            </a:extLst>
          </p:cNvPr>
          <p:cNvSpPr>
            <a:spLocks noGrp="1"/>
          </p:cNvSpPr>
          <p:nvPr>
            <p:ph type="title"/>
          </p:nvPr>
        </p:nvSpPr>
        <p:spPr/>
        <p:txBody>
          <a:bodyPr/>
          <a:lstStyle/>
          <a:p>
            <a:pPr algn="r"/>
            <a:r>
              <a:rPr lang="he-IL" dirty="0">
                <a:solidFill>
                  <a:schemeClr val="bg1"/>
                </a:solidFill>
              </a:rPr>
              <a:t>רשימת הבעיות שיכולות להיות:</a:t>
            </a:r>
          </a:p>
        </p:txBody>
      </p:sp>
      <p:sp>
        <p:nvSpPr>
          <p:cNvPr id="3" name="מציין מיקום תוכן 2">
            <a:extLst>
              <a:ext uri="{FF2B5EF4-FFF2-40B4-BE49-F238E27FC236}">
                <a16:creationId xmlns:a16="http://schemas.microsoft.com/office/drawing/2014/main" id="{B3554032-00C7-479D-982E-49C8182A61D7}"/>
              </a:ext>
            </a:extLst>
          </p:cNvPr>
          <p:cNvSpPr>
            <a:spLocks noGrp="1"/>
          </p:cNvSpPr>
          <p:nvPr>
            <p:ph idx="1"/>
          </p:nvPr>
        </p:nvSpPr>
        <p:spPr/>
        <p:txBody>
          <a:bodyPr>
            <a:normAutofit fontScale="77500" lnSpcReduction="20000"/>
          </a:bodyPr>
          <a:lstStyle/>
          <a:p>
            <a:r>
              <a:rPr lang="he-IL" dirty="0">
                <a:solidFill>
                  <a:srgbClr val="FF0000"/>
                </a:solidFill>
              </a:rPr>
              <a:t>איפה </a:t>
            </a:r>
            <a:r>
              <a:rPr lang="he-IL" dirty="0" err="1">
                <a:solidFill>
                  <a:srgbClr val="FF0000"/>
                </a:solidFill>
              </a:rPr>
              <a:t>נאסר</a:t>
            </a:r>
            <a:r>
              <a:rPr lang="he-IL" dirty="0" err="1">
                <a:solidFill>
                  <a:schemeClr val="bg1"/>
                </a:solidFill>
              </a:rPr>
              <a:t>?שו"ע</a:t>
            </a:r>
            <a:r>
              <a:rPr lang="he-IL" dirty="0">
                <a:solidFill>
                  <a:schemeClr val="bg1"/>
                </a:solidFill>
              </a:rPr>
              <a:t> (</a:t>
            </a:r>
            <a:r>
              <a:rPr lang="he-IL" dirty="0" err="1">
                <a:solidFill>
                  <a:schemeClr val="bg1"/>
                </a:solidFill>
              </a:rPr>
              <a:t>קיד,א</a:t>
            </a:r>
            <a:r>
              <a:rPr lang="he-IL" dirty="0">
                <a:solidFill>
                  <a:schemeClr val="bg1"/>
                </a:solidFill>
              </a:rPr>
              <a:t>) הבין שכל שיכר אסור לשתות בבית הגוי (למשל בר בבעלות גוי) </a:t>
            </a:r>
            <a:r>
              <a:rPr lang="he-IL" dirty="0" err="1">
                <a:solidFill>
                  <a:schemeClr val="bg1"/>
                </a:solidFill>
              </a:rPr>
              <a:t>הרמא</a:t>
            </a:r>
            <a:r>
              <a:rPr lang="he-IL" dirty="0">
                <a:solidFill>
                  <a:schemeClr val="bg1"/>
                </a:solidFill>
              </a:rPr>
              <a:t> התיר בשיכר תבואה (ויסקי, בירה ועוד)  </a:t>
            </a:r>
          </a:p>
          <a:p>
            <a:r>
              <a:rPr lang="he-IL" dirty="0">
                <a:solidFill>
                  <a:schemeClr val="bg1"/>
                </a:solidFill>
              </a:rPr>
              <a:t>יין של גויים הכלול במשקה (בחלק ממשקאות הוויסקי), משקאות (כמו סוגי עראק) המכילים אלכוהול המיוצר משאריות של יין, כשגם כאן  מדובר בד"כ </a:t>
            </a:r>
            <a:r>
              <a:rPr lang="he-IL" dirty="0">
                <a:solidFill>
                  <a:srgbClr val="FF0000"/>
                </a:solidFill>
              </a:rPr>
              <a:t>ביין נוכרי</a:t>
            </a:r>
            <a:r>
              <a:rPr lang="he-IL" dirty="0">
                <a:solidFill>
                  <a:schemeClr val="bg1"/>
                </a:solidFill>
              </a:rPr>
              <a:t>. אחרים כמו ליקר,  אפריטיף , המכילים </a:t>
            </a:r>
            <a:r>
              <a:rPr lang="he-IL" dirty="0">
                <a:solidFill>
                  <a:srgbClr val="FF0000"/>
                </a:solidFill>
              </a:rPr>
              <a:t>חלב עכו"ם ממש </a:t>
            </a:r>
            <a:r>
              <a:rPr lang="he-IL" dirty="0">
                <a:solidFill>
                  <a:schemeClr val="bg1"/>
                </a:solidFill>
              </a:rPr>
              <a:t>(ולא אבקת חלב), ולעיתים מוסיפים חומרים נלווים שאינם כשרים בעליל למשל וודקה בטעמים.</a:t>
            </a:r>
          </a:p>
          <a:p>
            <a:pPr marL="0" indent="0">
              <a:buNone/>
            </a:pPr>
            <a:r>
              <a:rPr lang="he-IL" dirty="0">
                <a:solidFill>
                  <a:schemeClr val="bg1"/>
                </a:solidFill>
              </a:rPr>
              <a:t>   עראק חדד-אלכוהול מענבים-סתם יינם</a:t>
            </a:r>
          </a:p>
          <a:p>
            <a:pPr marL="0" indent="0">
              <a:buNone/>
            </a:pPr>
            <a:r>
              <a:rPr lang="he-IL" dirty="0">
                <a:solidFill>
                  <a:schemeClr val="bg1"/>
                </a:solidFill>
              </a:rPr>
              <a:t>   אוזו-מיוצר מענבים-סתם יינם.</a:t>
            </a:r>
          </a:p>
          <a:p>
            <a:pPr marL="0" indent="0">
              <a:buNone/>
            </a:pPr>
            <a:r>
              <a:rPr lang="he-IL" dirty="0">
                <a:solidFill>
                  <a:schemeClr val="bg1"/>
                </a:solidFill>
              </a:rPr>
              <a:t>   ליקר </a:t>
            </a:r>
            <a:r>
              <a:rPr lang="he-IL" dirty="0" err="1">
                <a:solidFill>
                  <a:schemeClr val="bg1"/>
                </a:solidFill>
              </a:rPr>
              <a:t>פינקולדה,שרידנס</a:t>
            </a:r>
            <a:r>
              <a:rPr lang="he-IL" dirty="0">
                <a:solidFill>
                  <a:schemeClr val="bg1"/>
                </a:solidFill>
              </a:rPr>
              <a:t>  -חלבי(גוי). </a:t>
            </a:r>
          </a:p>
          <a:p>
            <a:r>
              <a:rPr lang="he-IL" dirty="0">
                <a:solidFill>
                  <a:schemeClr val="bg1"/>
                </a:solidFill>
              </a:rPr>
              <a:t> </a:t>
            </a:r>
            <a:r>
              <a:rPr lang="he-IL" dirty="0">
                <a:solidFill>
                  <a:srgbClr val="FF0000"/>
                </a:solidFill>
              </a:rPr>
              <a:t>בעיות חומרי טעם וריח- </a:t>
            </a:r>
            <a:r>
              <a:rPr lang="he-IL" dirty="0">
                <a:solidFill>
                  <a:schemeClr val="bg1"/>
                </a:solidFill>
              </a:rPr>
              <a:t>למשל וודקה סמיכה ע"י גליצרין שהוא מסמיך וחשש מהפקה מבעל חיים אסור.(אין ביטול בשישים שהרי נותן טעם או למשל חומצה </a:t>
            </a:r>
            <a:r>
              <a:rPr lang="he-IL" dirty="0" err="1">
                <a:solidFill>
                  <a:schemeClr val="bg1"/>
                </a:solidFill>
              </a:rPr>
              <a:t>טרטרית</a:t>
            </a:r>
            <a:r>
              <a:rPr lang="he-IL" dirty="0">
                <a:solidFill>
                  <a:schemeClr val="bg1"/>
                </a:solidFill>
              </a:rPr>
              <a:t> (</a:t>
            </a:r>
            <a:r>
              <a:rPr lang="he-IL" dirty="0" err="1">
                <a:solidFill>
                  <a:schemeClr val="bg1"/>
                </a:solidFill>
              </a:rPr>
              <a:t>וטמינציק</a:t>
            </a:r>
            <a:r>
              <a:rPr lang="he-IL" dirty="0">
                <a:solidFill>
                  <a:schemeClr val="bg1"/>
                </a:solidFill>
              </a:rPr>
              <a:t> ענבים))</a:t>
            </a:r>
          </a:p>
          <a:p>
            <a:r>
              <a:rPr lang="he-IL" dirty="0">
                <a:solidFill>
                  <a:srgbClr val="FF0000"/>
                </a:solidFill>
              </a:rPr>
              <a:t>איסור חדש </a:t>
            </a:r>
            <a:r>
              <a:rPr lang="he-IL" dirty="0">
                <a:solidFill>
                  <a:schemeClr val="bg1"/>
                </a:solidFill>
              </a:rPr>
              <a:t>(בירה ועוד- וויסקי אין בעיה כי </a:t>
            </a:r>
            <a:r>
              <a:rPr lang="he-IL" dirty="0" err="1">
                <a:solidFill>
                  <a:schemeClr val="bg1"/>
                </a:solidFill>
              </a:rPr>
              <a:t>מינמום</a:t>
            </a:r>
            <a:r>
              <a:rPr lang="he-IL" dirty="0">
                <a:solidFill>
                  <a:schemeClr val="bg1"/>
                </a:solidFill>
              </a:rPr>
              <a:t> יישון 3 שנים והאיסור מקס' חצי שנה)</a:t>
            </a:r>
          </a:p>
          <a:p>
            <a:r>
              <a:rPr lang="he-IL" dirty="0">
                <a:solidFill>
                  <a:srgbClr val="FF0000"/>
                </a:solidFill>
              </a:rPr>
              <a:t>יין נסך- </a:t>
            </a:r>
            <a:r>
              <a:rPr lang="he-IL" dirty="0">
                <a:solidFill>
                  <a:schemeClr val="bg1"/>
                </a:solidFill>
              </a:rPr>
              <a:t>ברנדי וקוניאק חייב כשרות</a:t>
            </a:r>
          </a:p>
        </p:txBody>
      </p:sp>
    </p:spTree>
    <p:extLst>
      <p:ext uri="{BB962C8B-B14F-4D97-AF65-F5344CB8AC3E}">
        <p14:creationId xmlns:p14="http://schemas.microsoft.com/office/powerpoint/2010/main" val="4083292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EFFCC1F-5DCD-43A4-AD87-C06B232E0770}"/>
              </a:ext>
            </a:extLst>
          </p:cNvPr>
          <p:cNvSpPr>
            <a:spLocks noGrp="1"/>
          </p:cNvSpPr>
          <p:nvPr>
            <p:ph type="title"/>
          </p:nvPr>
        </p:nvSpPr>
        <p:spPr/>
        <p:txBody>
          <a:bodyPr/>
          <a:lstStyle/>
          <a:p>
            <a:pPr algn="r"/>
            <a:r>
              <a:rPr lang="he-IL" dirty="0">
                <a:solidFill>
                  <a:schemeClr val="bg1"/>
                </a:solidFill>
              </a:rPr>
              <a:t>רשימת </a:t>
            </a:r>
            <a:r>
              <a:rPr lang="he-IL" dirty="0" err="1">
                <a:solidFill>
                  <a:schemeClr val="bg1"/>
                </a:solidFill>
              </a:rPr>
              <a:t>הכשריות</a:t>
            </a:r>
            <a:r>
              <a:rPr lang="he-IL" dirty="0">
                <a:solidFill>
                  <a:schemeClr val="bg1"/>
                </a:solidFill>
              </a:rPr>
              <a:t> בארץ המומלצות:</a:t>
            </a:r>
          </a:p>
        </p:txBody>
      </p:sp>
      <p:sp>
        <p:nvSpPr>
          <p:cNvPr id="3" name="מציין מיקום תוכן 2">
            <a:extLst>
              <a:ext uri="{FF2B5EF4-FFF2-40B4-BE49-F238E27FC236}">
                <a16:creationId xmlns:a16="http://schemas.microsoft.com/office/drawing/2014/main" id="{B3554032-00C7-479D-982E-49C8182A61D7}"/>
              </a:ext>
            </a:extLst>
          </p:cNvPr>
          <p:cNvSpPr>
            <a:spLocks noGrp="1"/>
          </p:cNvSpPr>
          <p:nvPr>
            <p:ph idx="1"/>
          </p:nvPr>
        </p:nvSpPr>
        <p:spPr/>
        <p:txBody>
          <a:bodyPr>
            <a:normAutofit/>
          </a:bodyPr>
          <a:lstStyle/>
          <a:p>
            <a:r>
              <a:rPr lang="he-IL" dirty="0">
                <a:solidFill>
                  <a:schemeClr val="bg1"/>
                </a:solidFill>
              </a:rPr>
              <a:t>יקבי ברקן - בכשרות הרבנות גזר </a:t>
            </a:r>
            <a:r>
              <a:rPr lang="he-IL" dirty="0" err="1">
                <a:solidFill>
                  <a:schemeClr val="bg1"/>
                </a:solidFill>
              </a:rPr>
              <a:t>וחת"ס</a:t>
            </a:r>
            <a:r>
              <a:rPr lang="he-IL" dirty="0">
                <a:solidFill>
                  <a:schemeClr val="bg1"/>
                </a:solidFill>
              </a:rPr>
              <a:t> פ"ת.</a:t>
            </a:r>
          </a:p>
          <a:p>
            <a:r>
              <a:rPr lang="he-IL" dirty="0">
                <a:solidFill>
                  <a:schemeClr val="bg1"/>
                </a:solidFill>
              </a:rPr>
              <a:t>יינות של יקב סגל - בכשרות הרבנות גזר </a:t>
            </a:r>
            <a:r>
              <a:rPr lang="he-IL" dirty="0" err="1">
                <a:solidFill>
                  <a:schemeClr val="bg1"/>
                </a:solidFill>
              </a:rPr>
              <a:t>וחת"ס</a:t>
            </a:r>
            <a:r>
              <a:rPr lang="he-IL" dirty="0">
                <a:solidFill>
                  <a:schemeClr val="bg1"/>
                </a:solidFill>
              </a:rPr>
              <a:t> פ"ת.</a:t>
            </a:r>
          </a:p>
          <a:p>
            <a:r>
              <a:rPr lang="he-IL" dirty="0">
                <a:solidFill>
                  <a:schemeClr val="bg1"/>
                </a:solidFill>
              </a:rPr>
              <a:t>יקב קסטל, מצודה, צובה, מוני, צרעה, פלאם, קטלב, </a:t>
            </a:r>
            <a:r>
              <a:rPr lang="en-US" dirty="0">
                <a:solidFill>
                  <a:schemeClr val="bg1"/>
                </a:solidFill>
              </a:rPr>
              <a:t>five stones, </a:t>
            </a:r>
            <a:r>
              <a:rPr lang="he-IL" dirty="0" err="1">
                <a:solidFill>
                  <a:schemeClr val="bg1"/>
                </a:solidFill>
              </a:rPr>
              <a:t>ומונטיפיורי</a:t>
            </a:r>
            <a:r>
              <a:rPr lang="he-IL" dirty="0">
                <a:solidFill>
                  <a:schemeClr val="bg1"/>
                </a:solidFill>
              </a:rPr>
              <a:t> – בכשרות הרבנות מטה יהודה מהדרין.</a:t>
            </a:r>
          </a:p>
          <a:p>
            <a:r>
              <a:rPr lang="he-IL" dirty="0">
                <a:solidFill>
                  <a:schemeClr val="bg1"/>
                </a:solidFill>
              </a:rPr>
              <a:t>יקב בן נון - רבנות גזר מהדרין או הרב </a:t>
            </a:r>
            <a:r>
              <a:rPr lang="he-IL" dirty="0" err="1">
                <a:solidFill>
                  <a:schemeClr val="bg1"/>
                </a:solidFill>
              </a:rPr>
              <a:t>ווגשאל</a:t>
            </a:r>
            <a:r>
              <a:rPr lang="he-IL" dirty="0">
                <a:solidFill>
                  <a:schemeClr val="bg1"/>
                </a:solidFill>
              </a:rPr>
              <a:t>.</a:t>
            </a:r>
          </a:p>
          <a:p>
            <a:r>
              <a:rPr lang="he-IL" dirty="0">
                <a:solidFill>
                  <a:schemeClr val="bg1"/>
                </a:solidFill>
              </a:rPr>
              <a:t>יקב רמת נגב </a:t>
            </a:r>
            <a:r>
              <a:rPr lang="en-US" dirty="0">
                <a:solidFill>
                  <a:schemeClr val="bg1"/>
                </a:solidFill>
              </a:rPr>
              <a:t>- </a:t>
            </a:r>
            <a:r>
              <a:rPr lang="he-IL" dirty="0">
                <a:solidFill>
                  <a:schemeClr val="bg1"/>
                </a:solidFill>
              </a:rPr>
              <a:t>רבנות קדש ברנע מהדרין.</a:t>
            </a:r>
          </a:p>
          <a:p>
            <a:r>
              <a:rPr lang="he-IL" dirty="0">
                <a:solidFill>
                  <a:schemeClr val="bg1"/>
                </a:solidFill>
              </a:rPr>
              <a:t>יקב כרמי יוסף - כשרות הרב ברוד מהדרין, ו</a:t>
            </a:r>
            <a:r>
              <a:rPr lang="en-US" dirty="0">
                <a:solidFill>
                  <a:schemeClr val="bg1"/>
                </a:solidFill>
              </a:rPr>
              <a:t>OK.</a:t>
            </a:r>
          </a:p>
          <a:p>
            <a:r>
              <a:rPr lang="he-IL" dirty="0">
                <a:solidFill>
                  <a:schemeClr val="bg1"/>
                </a:solidFill>
              </a:rPr>
              <a:t>עלית הארק - הרבנות טירת הכרמל ו</a:t>
            </a:r>
            <a:r>
              <a:rPr lang="en-US" dirty="0">
                <a:solidFill>
                  <a:schemeClr val="bg1"/>
                </a:solidFill>
              </a:rPr>
              <a:t>OU.</a:t>
            </a:r>
            <a:endParaRPr lang="he-IL" dirty="0">
              <a:solidFill>
                <a:schemeClr val="bg1"/>
              </a:solidFill>
            </a:endParaRPr>
          </a:p>
        </p:txBody>
      </p:sp>
    </p:spTree>
    <p:extLst>
      <p:ext uri="{BB962C8B-B14F-4D97-AF65-F5344CB8AC3E}">
        <p14:creationId xmlns:p14="http://schemas.microsoft.com/office/powerpoint/2010/main" val="18765785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715B7D1-1CC1-44E5-8D84-FD3CD0CAECB0}"/>
              </a:ext>
            </a:extLst>
          </p:cNvPr>
          <p:cNvSpPr>
            <a:spLocks noGrp="1"/>
          </p:cNvSpPr>
          <p:nvPr>
            <p:ph type="title"/>
          </p:nvPr>
        </p:nvSpPr>
        <p:spPr/>
        <p:txBody>
          <a:bodyPr>
            <a:normAutofit fontScale="90000"/>
          </a:bodyPr>
          <a:lstStyle/>
          <a:p>
            <a:pPr algn="r"/>
            <a:r>
              <a:rPr lang="he-IL" dirty="0">
                <a:solidFill>
                  <a:schemeClr val="bg1"/>
                </a:solidFill>
              </a:rPr>
              <a:t>אתר שמביא את הרשימה המלאה בצורת כשרות </a:t>
            </a:r>
            <a:br>
              <a:rPr lang="he-IL" dirty="0">
                <a:solidFill>
                  <a:schemeClr val="bg1"/>
                </a:solidFill>
              </a:rPr>
            </a:br>
            <a:r>
              <a:rPr lang="he-IL" dirty="0">
                <a:solidFill>
                  <a:schemeClr val="bg1"/>
                </a:solidFill>
              </a:rPr>
              <a:t>מדורגת מ-1 עד 9   : כשר ומהדרין</a:t>
            </a:r>
            <a:br>
              <a:rPr lang="he-IL" dirty="0">
                <a:solidFill>
                  <a:schemeClr val="bg1"/>
                </a:solidFill>
              </a:rPr>
            </a:br>
            <a:endParaRPr lang="he-IL" dirty="0">
              <a:solidFill>
                <a:schemeClr val="bg1"/>
              </a:solidFill>
            </a:endParaRPr>
          </a:p>
        </p:txBody>
      </p:sp>
      <p:sp>
        <p:nvSpPr>
          <p:cNvPr id="3" name="מציין מיקום תוכן 2">
            <a:extLst>
              <a:ext uri="{FF2B5EF4-FFF2-40B4-BE49-F238E27FC236}">
                <a16:creationId xmlns:a16="http://schemas.microsoft.com/office/drawing/2014/main" id="{65427C5F-0009-489D-8B03-42E928F2FC72}"/>
              </a:ext>
            </a:extLst>
          </p:cNvPr>
          <p:cNvSpPr>
            <a:spLocks noGrp="1"/>
          </p:cNvSpPr>
          <p:nvPr>
            <p:ph idx="1"/>
          </p:nvPr>
        </p:nvSpPr>
        <p:spPr/>
        <p:txBody>
          <a:bodyPr/>
          <a:lstStyle/>
          <a:p>
            <a:r>
              <a:rPr lang="he-IL" dirty="0">
                <a:solidFill>
                  <a:schemeClr val="bg1"/>
                </a:solidFill>
              </a:rPr>
              <a:t>שם האתר 'ליקר אנד וויסקי'</a:t>
            </a:r>
          </a:p>
        </p:txBody>
      </p:sp>
      <p:sp>
        <p:nvSpPr>
          <p:cNvPr id="4" name="מלבן 3">
            <a:extLst>
              <a:ext uri="{FF2B5EF4-FFF2-40B4-BE49-F238E27FC236}">
                <a16:creationId xmlns:a16="http://schemas.microsoft.com/office/drawing/2014/main" id="{BBFB7AED-3537-4758-816D-1F9A7C76E727}"/>
              </a:ext>
            </a:extLst>
          </p:cNvPr>
          <p:cNvSpPr/>
          <p:nvPr/>
        </p:nvSpPr>
        <p:spPr>
          <a:xfrm>
            <a:off x="1786598" y="3244334"/>
            <a:ext cx="9567202" cy="369332"/>
          </a:xfrm>
          <a:prstGeom prst="rect">
            <a:avLst/>
          </a:prstGeom>
        </p:spPr>
        <p:txBody>
          <a:bodyPr wrap="square">
            <a:spAutoFit/>
          </a:bodyPr>
          <a:lstStyle/>
          <a:p>
            <a:r>
              <a:rPr lang="en-US" dirty="0"/>
              <a:t>http://kosherliquorlist.com/he/</a:t>
            </a:r>
            <a:endParaRPr lang="he-IL" dirty="0"/>
          </a:p>
        </p:txBody>
      </p:sp>
    </p:spTree>
    <p:extLst>
      <p:ext uri="{BB962C8B-B14F-4D97-AF65-F5344CB8AC3E}">
        <p14:creationId xmlns:p14="http://schemas.microsoft.com/office/powerpoint/2010/main" val="1721208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715B7D1-1CC1-44E5-8D84-FD3CD0CAECB0}"/>
              </a:ext>
            </a:extLst>
          </p:cNvPr>
          <p:cNvSpPr>
            <a:spLocks noGrp="1"/>
          </p:cNvSpPr>
          <p:nvPr>
            <p:ph type="title"/>
          </p:nvPr>
        </p:nvSpPr>
        <p:spPr/>
        <p:txBody>
          <a:bodyPr>
            <a:normAutofit fontScale="90000"/>
          </a:bodyPr>
          <a:lstStyle/>
          <a:p>
            <a:r>
              <a:rPr lang="he-IL" dirty="0"/>
              <a:t>אתר שמביא את הרשימה המלאה בצורת כשרות </a:t>
            </a:r>
            <a:br>
              <a:rPr lang="he-IL" dirty="0"/>
            </a:br>
            <a:r>
              <a:rPr lang="he-IL" dirty="0"/>
              <a:t>מדורגת מ-1 עד 9   : כשר ומהדרין</a:t>
            </a:r>
            <a:br>
              <a:rPr lang="he-IL" dirty="0"/>
            </a:br>
            <a:endParaRPr lang="he-IL" dirty="0"/>
          </a:p>
        </p:txBody>
      </p:sp>
      <p:sp>
        <p:nvSpPr>
          <p:cNvPr id="3" name="מציין מיקום תוכן 2">
            <a:extLst>
              <a:ext uri="{FF2B5EF4-FFF2-40B4-BE49-F238E27FC236}">
                <a16:creationId xmlns:a16="http://schemas.microsoft.com/office/drawing/2014/main" id="{65427C5F-0009-489D-8B03-42E928F2FC72}"/>
              </a:ext>
            </a:extLst>
          </p:cNvPr>
          <p:cNvSpPr>
            <a:spLocks noGrp="1"/>
          </p:cNvSpPr>
          <p:nvPr>
            <p:ph idx="1"/>
          </p:nvPr>
        </p:nvSpPr>
        <p:spPr/>
        <p:txBody>
          <a:bodyPr/>
          <a:lstStyle/>
          <a:p>
            <a:r>
              <a:rPr lang="he-IL" dirty="0"/>
              <a:t>שם האתר ליקר אנד וויסקי</a:t>
            </a:r>
          </a:p>
        </p:txBody>
      </p:sp>
      <p:sp>
        <p:nvSpPr>
          <p:cNvPr id="4" name="מלבן 3">
            <a:extLst>
              <a:ext uri="{FF2B5EF4-FFF2-40B4-BE49-F238E27FC236}">
                <a16:creationId xmlns:a16="http://schemas.microsoft.com/office/drawing/2014/main" id="{BBFB7AED-3537-4758-816D-1F9A7C76E727}"/>
              </a:ext>
            </a:extLst>
          </p:cNvPr>
          <p:cNvSpPr/>
          <p:nvPr/>
        </p:nvSpPr>
        <p:spPr>
          <a:xfrm>
            <a:off x="1786598" y="3244334"/>
            <a:ext cx="9567202" cy="369332"/>
          </a:xfrm>
          <a:prstGeom prst="rect">
            <a:avLst/>
          </a:prstGeom>
        </p:spPr>
        <p:txBody>
          <a:bodyPr wrap="square">
            <a:spAutoFit/>
          </a:bodyPr>
          <a:lstStyle/>
          <a:p>
            <a:r>
              <a:rPr lang="en-US" dirty="0"/>
              <a:t>http://kosherliquorlist.com/he/</a:t>
            </a:r>
            <a:endParaRPr lang="he-IL" dirty="0"/>
          </a:p>
        </p:txBody>
      </p:sp>
      <p:pic>
        <p:nvPicPr>
          <p:cNvPr id="5" name="תמונה 4">
            <a:extLst>
              <a:ext uri="{FF2B5EF4-FFF2-40B4-BE49-F238E27FC236}">
                <a16:creationId xmlns:a16="http://schemas.microsoft.com/office/drawing/2014/main" id="{1E3B1FFD-1D05-4527-843B-B2C12AE5F570}"/>
              </a:ext>
            </a:extLst>
          </p:cNvPr>
          <p:cNvPicPr>
            <a:picLocks noChangeAspect="1"/>
          </p:cNvPicPr>
          <p:nvPr/>
        </p:nvPicPr>
        <p:blipFill>
          <a:blip r:embed="rId2"/>
          <a:stretch>
            <a:fillRect/>
          </a:stretch>
        </p:blipFill>
        <p:spPr>
          <a:xfrm>
            <a:off x="0" y="1673"/>
            <a:ext cx="12192000" cy="6854653"/>
          </a:xfrm>
          <a:prstGeom prst="rect">
            <a:avLst/>
          </a:prstGeom>
        </p:spPr>
      </p:pic>
    </p:spTree>
    <p:extLst>
      <p:ext uri="{BB962C8B-B14F-4D97-AF65-F5344CB8AC3E}">
        <p14:creationId xmlns:p14="http://schemas.microsoft.com/office/powerpoint/2010/main" val="3086557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BB27B3CD-D918-4FED-8526-F26829A71442}"/>
              </a:ext>
            </a:extLst>
          </p:cNvPr>
          <p:cNvSpPr>
            <a:spLocks noGrp="1"/>
          </p:cNvSpPr>
          <p:nvPr>
            <p:ph type="title"/>
          </p:nvPr>
        </p:nvSpPr>
        <p:spPr/>
        <p:txBody>
          <a:bodyPr/>
          <a:lstStyle/>
          <a:p>
            <a:endParaRPr lang="he-IL"/>
          </a:p>
        </p:txBody>
      </p:sp>
      <p:pic>
        <p:nvPicPr>
          <p:cNvPr id="4" name="מציין מיקום תוכן 3">
            <a:extLst>
              <a:ext uri="{FF2B5EF4-FFF2-40B4-BE49-F238E27FC236}">
                <a16:creationId xmlns:a16="http://schemas.microsoft.com/office/drawing/2014/main" id="{78E96285-F9CE-457F-8288-EB18A9FA7127}"/>
              </a:ext>
            </a:extLst>
          </p:cNvPr>
          <p:cNvPicPr>
            <a:picLocks noGrp="1" noChangeAspect="1"/>
          </p:cNvPicPr>
          <p:nvPr>
            <p:ph idx="1"/>
          </p:nvPr>
        </p:nvPicPr>
        <p:blipFill>
          <a:blip r:embed="rId2"/>
          <a:stretch>
            <a:fillRect/>
          </a:stretch>
        </p:blipFill>
        <p:spPr>
          <a:xfrm>
            <a:off x="4843163" y="3065477"/>
            <a:ext cx="2505673" cy="1871634"/>
          </a:xfrm>
          <a:prstGeom prst="rect">
            <a:avLst/>
          </a:prstGeom>
        </p:spPr>
      </p:pic>
    </p:spTree>
    <p:extLst>
      <p:ext uri="{BB962C8B-B14F-4D97-AF65-F5344CB8AC3E}">
        <p14:creationId xmlns:p14="http://schemas.microsoft.com/office/powerpoint/2010/main" val="2978154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91FBB58-25CB-469A-916E-210139604FD4}"/>
              </a:ext>
            </a:extLst>
          </p:cNvPr>
          <p:cNvSpPr>
            <a:spLocks noGrp="1"/>
          </p:cNvSpPr>
          <p:nvPr>
            <p:ph type="title"/>
          </p:nvPr>
        </p:nvSpPr>
        <p:spPr/>
        <p:txBody>
          <a:bodyPr/>
          <a:lstStyle/>
          <a:p>
            <a:r>
              <a:rPr lang="he-IL" dirty="0"/>
              <a:t>וויסקי</a:t>
            </a:r>
          </a:p>
        </p:txBody>
      </p:sp>
      <p:sp>
        <p:nvSpPr>
          <p:cNvPr id="3" name="מציין מיקום תוכן 2">
            <a:extLst>
              <a:ext uri="{FF2B5EF4-FFF2-40B4-BE49-F238E27FC236}">
                <a16:creationId xmlns:a16="http://schemas.microsoft.com/office/drawing/2014/main" id="{1F9C4F6F-B556-42EB-9601-EF29C87642BA}"/>
              </a:ext>
            </a:extLst>
          </p:cNvPr>
          <p:cNvSpPr>
            <a:spLocks noGrp="1"/>
          </p:cNvSpPr>
          <p:nvPr>
            <p:ph idx="1"/>
          </p:nvPr>
        </p:nvSpPr>
        <p:spPr>
          <a:xfrm>
            <a:off x="838200" y="365125"/>
            <a:ext cx="10515600" cy="5811838"/>
          </a:xfrm>
          <a:blipFill>
            <a:blip r:embed="rId2">
              <a:extLst>
                <a:ext uri="{837473B0-CC2E-450A-ABE3-18F120FF3D39}">
                  <a1611:picAttrSrcUrl xmlns:a1611="http://schemas.microsoft.com/office/drawing/2016/11/main" r:id="rId3"/>
                </a:ext>
              </a:extLst>
            </a:blip>
            <a:stretch>
              <a:fillRect/>
            </a:stretch>
          </a:blipFill>
        </p:spPr>
        <p:txBody>
          <a:bodyPr/>
          <a:lstStyle/>
          <a:p>
            <a:r>
              <a:rPr lang="he-IL" b="1" dirty="0">
                <a:ln w="22225">
                  <a:solidFill>
                    <a:schemeClr val="accent2"/>
                  </a:solidFill>
                  <a:prstDash val="solid"/>
                </a:ln>
                <a:solidFill>
                  <a:schemeClr val="accent2">
                    <a:lumMod val="40000"/>
                    <a:lumOff val="60000"/>
                  </a:schemeClr>
                </a:solidFill>
              </a:rPr>
              <a:t>הגדרת ויסקי- </a:t>
            </a:r>
            <a:r>
              <a:rPr lang="he-IL" b="1" dirty="0" err="1">
                <a:ln w="22225">
                  <a:solidFill>
                    <a:schemeClr val="accent2"/>
                  </a:solidFill>
                  <a:prstDash val="solid"/>
                </a:ln>
                <a:solidFill>
                  <a:schemeClr val="accent2">
                    <a:lumMod val="40000"/>
                    <a:lumOff val="60000"/>
                  </a:schemeClr>
                </a:solidFill>
              </a:rPr>
              <a:t>הויסקי</a:t>
            </a:r>
            <a:r>
              <a:rPr lang="he-IL" b="1" dirty="0">
                <a:ln w="22225">
                  <a:solidFill>
                    <a:schemeClr val="accent2"/>
                  </a:solidFill>
                  <a:prstDash val="solid"/>
                </a:ln>
                <a:solidFill>
                  <a:schemeClr val="accent2">
                    <a:lumMod val="40000"/>
                    <a:lumOff val="60000"/>
                  </a:schemeClr>
                </a:solidFill>
              </a:rPr>
              <a:t> הוא משקה אלכוהולי המיוצר מלתת של דגנים (על פי רוב שעורה) המבושלים בצורה מספר פעמים ומזוקקים לאחר מכן </a:t>
            </a:r>
            <a:r>
              <a:rPr lang="he-IL" b="1" dirty="0" err="1">
                <a:ln w="22225">
                  <a:solidFill>
                    <a:schemeClr val="accent2"/>
                  </a:solidFill>
                  <a:prstDash val="solid"/>
                </a:ln>
                <a:solidFill>
                  <a:schemeClr val="accent2">
                    <a:lumMod val="40000"/>
                    <a:lumOff val="60000"/>
                  </a:schemeClr>
                </a:solidFill>
              </a:rPr>
              <a:t>למיכלים</a:t>
            </a:r>
            <a:r>
              <a:rPr lang="he-IL" b="1" dirty="0">
                <a:ln w="22225">
                  <a:solidFill>
                    <a:schemeClr val="accent2"/>
                  </a:solidFill>
                  <a:prstDash val="solid"/>
                </a:ln>
                <a:solidFill>
                  <a:schemeClr val="accent2">
                    <a:lumMod val="40000"/>
                    <a:lumOff val="60000"/>
                  </a:schemeClr>
                </a:solidFill>
              </a:rPr>
              <a:t> מיוחדים. לאחר ההכנה הראשונית מיישנים את הבקבוקים בחביות העשויות מעץ אלון במשך מספר שנים (לפחות שלוש) עד שהוא מגיע לבשלות ואז הוא מועבר לבקבוקים ונמכר בחנויות.</a:t>
            </a:r>
          </a:p>
        </p:txBody>
      </p:sp>
    </p:spTree>
    <p:extLst>
      <p:ext uri="{BB962C8B-B14F-4D97-AF65-F5344CB8AC3E}">
        <p14:creationId xmlns:p14="http://schemas.microsoft.com/office/powerpoint/2010/main" val="3763082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ערכת נושא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ערכת נושא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ערכת נושא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2293</TotalTime>
  <Words>1336</Words>
  <Application>Microsoft Office PowerPoint</Application>
  <PresentationFormat>מסך רחב</PresentationFormat>
  <Paragraphs>88</Paragraphs>
  <Slides>20</Slides>
  <Notes>0</Notes>
  <HiddenSlides>0</HiddenSlides>
  <MMClips>0</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20</vt:i4>
      </vt:variant>
    </vt:vector>
  </HeadingPairs>
  <TitlesOfParts>
    <vt:vector size="25" baseType="lpstr">
      <vt:lpstr>Arial</vt:lpstr>
      <vt:lpstr>Calibri</vt:lpstr>
      <vt:lpstr>Calibri Light</vt:lpstr>
      <vt:lpstr>opensanshebrew-regular-webfont</vt:lpstr>
      <vt:lpstr>Office Theme</vt:lpstr>
      <vt:lpstr>כשרות משקאות חריפים</vt:lpstr>
      <vt:lpstr>מצגת של PowerPoint‏</vt:lpstr>
      <vt:lpstr>רשימת הכשריות בחו"ל המומלצות:</vt:lpstr>
      <vt:lpstr>רשימת הבעיות שיכולות להיות:</vt:lpstr>
      <vt:lpstr>רשימת הכשריות בארץ המומלצות:</vt:lpstr>
      <vt:lpstr>אתר שמביא את הרשימה המלאה בצורת כשרות  מדורגת מ-1 עד 9   : כשר ומהדרין </vt:lpstr>
      <vt:lpstr>אתר שמביא את הרשימה המלאה בצורת כשרות  מדורגת מ-1 עד 9   : כשר ומהדרין </vt:lpstr>
      <vt:lpstr>מצגת של PowerPoint‏</vt:lpstr>
      <vt:lpstr>וויסקי</vt:lpstr>
      <vt:lpstr>וויסקי</vt:lpstr>
      <vt:lpstr>             שו"ת מנחת יצחק חלק ב סימן כח    כא) אחרי כתבי כל הנ"ל, נתעוררתי מן הרב הגאון העורך שליט"א שאיש חרדי מהמומחים הגדולים בעשיית יי"ש, הסביר להם כל ענין עשיית הוהיסקי מתחילת היצירה עד סופו, והעולה מדבריו הוא, שהוהיסקי נשאר שנים רבות בתוך חביות כדי שיתעבד היטב, והרבה גורמים לזה כגון המים והתבואה והאויר וכו', וכיון שבתוך החביות יש מין שרף המזיק להיי"ש צריך תחבולה להוציא, ולכן בארצות הברית מהבבין החביות להוציא ממנו השרף (הארסי), ובכאן המציאו שהחוזק מהיין (שהערי) מוציא השרף מהעצים, ומפני מיעוטו אינו מזיק להיי"ש, וכיון שהוציא ממנו השרף הנ"ל, שוב בפעם השני ופעם הג' מטילין לתוכו היי"ש בלא העבוד ע"י היין, (ויותר אין משתמשין בהחביות כי חוזק היי"ש מאבד קיום העץ), ואף המומחה ביותר אינו מרגיש טעם היין כי הוא מעט מאד מתחילה, רק מרגיש שינוי מי"ש שלא שמרוהו מלתתו לחביות שאינו מעובד ביין, כי בהאחרון יש שרף הנ"ל, שפועל מהות אחר בטובו של היי"ש הניכר רק לשותים מומחים, עכת"ד, והנה הגם שמה שחידש המומח' הנ"ל בענין פעולת היין בתוך היי"ש, נסתר מכמה מומחים שדברנו עמם מזה, וכן מהמבואר בהכתבים שהודפס במקצוע זו שהציעו לפנינו, אבל במה שאמר שאין נרגש טעם היין בתוך היי"ש אין סתירה, וממילא שוב יש לצדד להתרא מטעמים שכתבנו למעלה, ומ"מ אין אני רוצה להחליט שום דבר עד שתתברר עוד ותתלבן הענין בבירור יותר</vt:lpstr>
      <vt:lpstr>      למעשה  בוויסקי המיוצר ביפן, קנדה ואירלנד ישנו חשש לתוספת של חומרי גלם בוויסקי ולכן אין לשתות אותו בלא אישור של מערכת כשרות , וברמת מהדרין יש לשתות וויסקי שעליו אחת מהכשרויות שהוזכרו . וויסקי קראון רויאל ידוע כמהדרין גם בלא חותמת על הבקבוק, מלבד קאסק מספר 16.</vt:lpstr>
      <vt:lpstr>      למעשה  </vt:lpstr>
      <vt:lpstr>      למעשה  </vt:lpstr>
      <vt:lpstr>משקאות כשרים ללא הכשר </vt:lpstr>
      <vt:lpstr>מצגת של PowerPoint‏</vt:lpstr>
      <vt:lpstr>וודקה</vt:lpstr>
      <vt:lpstr>וודקה מהדרין ללא טעם וללא חותמת כשרות</vt:lpstr>
      <vt:lpstr>מצגת של PowerPoint‏</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כשרות משקאות חריפים</dc:title>
  <dc:creator>harel</dc:creator>
  <cp:lastModifiedBy>OFFICE-YHE</cp:lastModifiedBy>
  <cp:revision>50</cp:revision>
  <dcterms:created xsi:type="dcterms:W3CDTF">2020-03-03T20:14:15Z</dcterms:created>
  <dcterms:modified xsi:type="dcterms:W3CDTF">2022-03-10T14:35:23Z</dcterms:modified>
</cp:coreProperties>
</file>