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5" r:id="rId9"/>
    <p:sldId id="268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 luminos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 luminos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EBC9F3E-9003-450F-BEE0-7EFC8F832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CALATORIE ÎN  LUMEA MATEMATICII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F66938B-4D9E-42E9-99D8-4921DEFC8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LECȚIE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C7892-C9E6-49E3-ADC2-DDD69E591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93" b="28345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9B5EAB15-875A-4706-86B4-94DC6BE10D67}"/>
              </a:ext>
            </a:extLst>
          </p:cNvPr>
          <p:cNvSpPr/>
          <p:nvPr/>
        </p:nvSpPr>
        <p:spPr>
          <a:xfrm>
            <a:off x="6601449" y="6013841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sz="2400" dirty="0" err="1">
                <a:solidFill>
                  <a:srgbClr val="0070C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sz="2400" dirty="0">
                <a:solidFill>
                  <a:srgbClr val="0070C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sz="2400" dirty="0" err="1">
                <a:solidFill>
                  <a:srgbClr val="0070C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9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CBF7C3-1775-4408-996E-E099F2D7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08" y="1327561"/>
            <a:ext cx="6785212" cy="1325563"/>
          </a:xfrm>
        </p:spPr>
        <p:txBody>
          <a:bodyPr>
            <a:normAutofit/>
          </a:bodyPr>
          <a:lstStyle/>
          <a:p>
            <a:pPr algn="ctr"/>
            <a:r>
              <a:rPr lang="ro-RO" sz="2800" dirty="0"/>
              <a:t>MUNCA INDEPENDENTA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7EBCE3-C620-451C-B1BB-F7828C7F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15" y="2653124"/>
            <a:ext cx="10926170" cy="4018059"/>
          </a:xfrm>
        </p:spPr>
        <p:txBody>
          <a:bodyPr>
            <a:normAutofit fontScale="92500"/>
          </a:bodyPr>
          <a:lstStyle/>
          <a:p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o-RO" sz="3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Transformă în unitățile de măsură indicate:                                          </a:t>
            </a:r>
            <a:r>
              <a:rPr lang="fr-FR" sz="3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o-RO" sz="3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800" dirty="0">
                <a:latin typeface="Arial" panose="020B0604020202020204" pitchFamily="34" charset="0"/>
                <a:cs typeface="Arial" panose="020B0604020202020204" pitchFamily="34" charset="0"/>
              </a:rPr>
              <a:t>3km = ? m = ? cm         2 300 dm=? m = ?dam</a:t>
            </a:r>
          </a:p>
          <a:p>
            <a:r>
              <a:rPr lang="ro-RO" sz="3800" dirty="0">
                <a:latin typeface="Arial" panose="020B0604020202020204" pitchFamily="34" charset="0"/>
                <a:cs typeface="Arial" panose="020B0604020202020204" pitchFamily="34" charset="0"/>
              </a:rPr>
              <a:t>72 hm= ? m = ? mm      230 000 cm= ? dam=? hm</a:t>
            </a:r>
          </a:p>
          <a:p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Compară:</a:t>
            </a:r>
          </a:p>
          <a:p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3m…….30dm                75cm…..75mm</a:t>
            </a:r>
          </a:p>
          <a:p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400km…….40 000hm    48hm…4 800</a:t>
            </a:r>
            <a:r>
              <a:rPr lang="ro-RO" sz="3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2" descr="Matematica - Masurare si masura (dificultati frecvente si solutii ...">
            <a:extLst>
              <a:ext uri="{FF2B5EF4-FFF2-40B4-BE49-F238E27FC236}">
                <a16:creationId xmlns:a16="http://schemas.microsoft.com/office/drawing/2014/main" id="{BC6DCE93-65FC-49E7-8A10-41CC7F30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87" y="186817"/>
            <a:ext cx="4043126" cy="24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8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CBF7C3-1775-4408-996E-E099F2D7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029" y="583489"/>
            <a:ext cx="10515600" cy="1325563"/>
          </a:xfrm>
        </p:spPr>
        <p:txBody>
          <a:bodyPr/>
          <a:lstStyle/>
          <a:p>
            <a:pPr algn="ctr"/>
            <a:r>
              <a:rPr lang="ro-RO" dirty="0"/>
              <a:t>Verificare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7EBCE3-C620-451C-B1BB-F7828C7F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018059"/>
          </a:xfrm>
        </p:spPr>
        <p:txBody>
          <a:bodyPr>
            <a:normAutofit fontScale="70000" lnSpcReduction="20000"/>
          </a:bodyPr>
          <a:lstStyle/>
          <a:p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o-RO" sz="4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Transformă în unitățile de măsură indicate:                                          </a:t>
            </a:r>
            <a:r>
              <a:rPr lang="fr-FR" sz="4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o-RO" sz="4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3km = 3000 m = 300000 cm        </a:t>
            </a:r>
          </a:p>
          <a:p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2 300 dm = 230 m = 23 dam</a:t>
            </a:r>
          </a:p>
          <a:p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72 hm= 7200 m = 7200 000 mm      </a:t>
            </a:r>
          </a:p>
          <a:p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230 000 cm= 230 dam=? hm</a:t>
            </a:r>
          </a:p>
          <a:p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Compară:</a:t>
            </a:r>
          </a:p>
          <a:p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dm                75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400km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40 000hm    48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4 800</a:t>
            </a:r>
            <a:r>
              <a:rPr lang="ro-RO" sz="43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dm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2" descr="Matematica - Masurare si masura (dificultati frecvente si solutii ...">
            <a:extLst>
              <a:ext uri="{FF2B5EF4-FFF2-40B4-BE49-F238E27FC236}">
                <a16:creationId xmlns:a16="http://schemas.microsoft.com/office/drawing/2014/main" id="{981F428D-F429-4840-B167-DC02AD9E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87" y="186817"/>
            <a:ext cx="4043126" cy="24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on text: oval 4">
            <a:extLst>
              <a:ext uri="{FF2B5EF4-FFF2-40B4-BE49-F238E27FC236}">
                <a16:creationId xmlns:a16="http://schemas.microsoft.com/office/drawing/2014/main" id="{B2AF3C41-F1B5-40F6-9583-5ECF7A1C8B5E}"/>
              </a:ext>
            </a:extLst>
          </p:cNvPr>
          <p:cNvSpPr/>
          <p:nvPr/>
        </p:nvSpPr>
        <p:spPr>
          <a:xfrm>
            <a:off x="7956645" y="3429000"/>
            <a:ext cx="3397155" cy="951931"/>
          </a:xfrm>
          <a:prstGeom prst="wedgeEllipseCallout">
            <a:avLst>
              <a:gd name="adj1" fmla="val -118456"/>
              <a:gd name="adj2" fmla="val 1155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75 cm = 750 mm </a:t>
            </a:r>
          </a:p>
          <a:p>
            <a:pPr algn="ctr"/>
            <a:r>
              <a:rPr lang="ro-RO" b="1" dirty="0"/>
              <a:t>750 mm &gt;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75 mm</a:t>
            </a:r>
            <a:endParaRPr lang="ro-RO" b="1" dirty="0"/>
          </a:p>
        </p:txBody>
      </p:sp>
      <p:sp>
        <p:nvSpPr>
          <p:cNvPr id="7" name="Balon text: oval 6">
            <a:extLst>
              <a:ext uri="{FF2B5EF4-FFF2-40B4-BE49-F238E27FC236}">
                <a16:creationId xmlns:a16="http://schemas.microsoft.com/office/drawing/2014/main" id="{726C6632-9FE2-45FB-B29C-FC4CA5EAE1F0}"/>
              </a:ext>
            </a:extLst>
          </p:cNvPr>
          <p:cNvSpPr/>
          <p:nvPr/>
        </p:nvSpPr>
        <p:spPr>
          <a:xfrm>
            <a:off x="649355" y="6132367"/>
            <a:ext cx="3617845" cy="559194"/>
          </a:xfrm>
          <a:prstGeom prst="wedgeEllipseCallout">
            <a:avLst>
              <a:gd name="adj1" fmla="val -25757"/>
              <a:gd name="adj2" fmla="val -1095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400 km = 4000 hm</a:t>
            </a:r>
          </a:p>
          <a:p>
            <a:pPr algn="ctr"/>
            <a:r>
              <a:rPr lang="ro-RO" b="1" dirty="0"/>
              <a:t>4000 hm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&lt; 40 000 hm</a:t>
            </a:r>
            <a:r>
              <a:rPr lang="ro-RO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87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32981B-EC2A-4E62-AFAB-AE49959E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827" y="2174470"/>
            <a:ext cx="10515600" cy="1325563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Cum vi s-a părut aventura de azi?</a:t>
            </a:r>
          </a:p>
        </p:txBody>
      </p:sp>
      <p:pic>
        <p:nvPicPr>
          <p:cNvPr id="10244" name="Picture 4" descr="Beginners Guide to Mentimeter | Recorded Webinar from Mentimeter ...">
            <a:extLst>
              <a:ext uri="{FF2B5EF4-FFF2-40B4-BE49-F238E27FC236}">
                <a16:creationId xmlns:a16="http://schemas.microsoft.com/office/drawing/2014/main" id="{1D01B488-A48A-4A46-A09F-2EF7646EA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11983" r="29025" b="82543"/>
          <a:stretch/>
        </p:blipFill>
        <p:spPr bwMode="auto">
          <a:xfrm>
            <a:off x="1715615" y="3713132"/>
            <a:ext cx="7914806" cy="6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4F00A8F-D495-404A-87E7-844E11F5D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27" y="375592"/>
            <a:ext cx="2061382" cy="1585779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50237B8A-2641-41E8-9D21-BAAB6B643A64}"/>
              </a:ext>
            </a:extLst>
          </p:cNvPr>
          <p:cNvSpPr/>
          <p:nvPr/>
        </p:nvSpPr>
        <p:spPr>
          <a:xfrm>
            <a:off x="2489021" y="397564"/>
            <a:ext cx="4227443" cy="583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/>
              <a:t>Repetă, exersează și vei deveni un SUPER STAR ÎN LUMEA MATEMATICII</a:t>
            </a:r>
            <a:r>
              <a:rPr lang="ro-R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1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ADD155-E89B-467C-83D5-8E639A64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/>
              <a:t>Descoperiti</a:t>
            </a:r>
            <a:r>
              <a:rPr lang="ro-RO" dirty="0"/>
              <a:t> numele celui care </a:t>
            </a:r>
            <a:r>
              <a:rPr lang="ro-RO" dirty="0" err="1"/>
              <a:t>pazeste</a:t>
            </a:r>
            <a:r>
              <a:rPr lang="ro-RO" dirty="0"/>
              <a:t> poarta de intrare in LUMEA MATEMATICII.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9C9B343E-84E5-4D13-9830-477227F7D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53640"/>
              </p:ext>
            </p:extLst>
          </p:nvPr>
        </p:nvGraphicFramePr>
        <p:xfrm>
          <a:off x="1060174" y="1783742"/>
          <a:ext cx="10031896" cy="23111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02968">
                  <a:extLst>
                    <a:ext uri="{9D8B030D-6E8A-4147-A177-3AD203B41FA5}">
                      <a16:colId xmlns:a16="http://schemas.microsoft.com/office/drawing/2014/main" val="1659484671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1619126287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4134406111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872904980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164531103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2096902895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2177235468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val="3510808782"/>
                    </a:ext>
                  </a:extLst>
                </a:gridCol>
                <a:gridCol w="1004076">
                  <a:extLst>
                    <a:ext uri="{9D8B030D-6E8A-4147-A177-3AD203B41FA5}">
                      <a16:colId xmlns:a16="http://schemas.microsoft.com/office/drawing/2014/main" val="949760781"/>
                    </a:ext>
                  </a:extLst>
                </a:gridCol>
                <a:gridCol w="1004076">
                  <a:extLst>
                    <a:ext uri="{9D8B030D-6E8A-4147-A177-3AD203B41FA5}">
                      <a16:colId xmlns:a16="http://schemas.microsoft.com/office/drawing/2014/main" val="1572232270"/>
                    </a:ext>
                  </a:extLst>
                </a:gridCol>
              </a:tblGrid>
              <a:tr h="1153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A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B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C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I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L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O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P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R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T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</a:rPr>
                        <a:t>U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120101"/>
                  </a:ext>
                </a:extLst>
              </a:tr>
              <a:tr h="115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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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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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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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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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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6000" dirty="0">
                          <a:effectLst/>
                          <a:sym typeface="Webdings" panose="05030102010509060703" pitchFamily="18" charset="2"/>
                        </a:rPr>
                        <a:t></a:t>
                      </a:r>
                      <a:endParaRPr lang="ro-RO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64361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4FBA734-B0DF-419A-B233-6511FF5E0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88726"/>
              </p:ext>
            </p:extLst>
          </p:nvPr>
        </p:nvGraphicFramePr>
        <p:xfrm>
          <a:off x="838200" y="4518991"/>
          <a:ext cx="10744198" cy="17890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8026">
                  <a:extLst>
                    <a:ext uri="{9D8B030D-6E8A-4147-A177-3AD203B41FA5}">
                      <a16:colId xmlns:a16="http://schemas.microsoft.com/office/drawing/2014/main" val="3771709070"/>
                    </a:ext>
                  </a:extLst>
                </a:gridCol>
                <a:gridCol w="607043">
                  <a:extLst>
                    <a:ext uri="{9D8B030D-6E8A-4147-A177-3AD203B41FA5}">
                      <a16:colId xmlns:a16="http://schemas.microsoft.com/office/drawing/2014/main" val="3464151903"/>
                    </a:ext>
                  </a:extLst>
                </a:gridCol>
                <a:gridCol w="654469">
                  <a:extLst>
                    <a:ext uri="{9D8B030D-6E8A-4147-A177-3AD203B41FA5}">
                      <a16:colId xmlns:a16="http://schemas.microsoft.com/office/drawing/2014/main" val="4269123642"/>
                    </a:ext>
                  </a:extLst>
                </a:gridCol>
                <a:gridCol w="607043">
                  <a:extLst>
                    <a:ext uri="{9D8B030D-6E8A-4147-A177-3AD203B41FA5}">
                      <a16:colId xmlns:a16="http://schemas.microsoft.com/office/drawing/2014/main" val="3567055848"/>
                    </a:ext>
                  </a:extLst>
                </a:gridCol>
                <a:gridCol w="659210">
                  <a:extLst>
                    <a:ext uri="{9D8B030D-6E8A-4147-A177-3AD203B41FA5}">
                      <a16:colId xmlns:a16="http://schemas.microsoft.com/office/drawing/2014/main" val="1808119438"/>
                    </a:ext>
                  </a:extLst>
                </a:gridCol>
                <a:gridCol w="685297">
                  <a:extLst>
                    <a:ext uri="{9D8B030D-6E8A-4147-A177-3AD203B41FA5}">
                      <a16:colId xmlns:a16="http://schemas.microsoft.com/office/drawing/2014/main" val="2504570772"/>
                    </a:ext>
                  </a:extLst>
                </a:gridCol>
                <a:gridCol w="637869">
                  <a:extLst>
                    <a:ext uri="{9D8B030D-6E8A-4147-A177-3AD203B41FA5}">
                      <a16:colId xmlns:a16="http://schemas.microsoft.com/office/drawing/2014/main" val="1893014751"/>
                    </a:ext>
                  </a:extLst>
                </a:gridCol>
                <a:gridCol w="556062">
                  <a:extLst>
                    <a:ext uri="{9D8B030D-6E8A-4147-A177-3AD203B41FA5}">
                      <a16:colId xmlns:a16="http://schemas.microsoft.com/office/drawing/2014/main" val="1845743011"/>
                    </a:ext>
                  </a:extLst>
                </a:gridCol>
                <a:gridCol w="666326">
                  <a:extLst>
                    <a:ext uri="{9D8B030D-6E8A-4147-A177-3AD203B41FA5}">
                      <a16:colId xmlns:a16="http://schemas.microsoft.com/office/drawing/2014/main" val="2678003381"/>
                    </a:ext>
                  </a:extLst>
                </a:gridCol>
                <a:gridCol w="675810">
                  <a:extLst>
                    <a:ext uri="{9D8B030D-6E8A-4147-A177-3AD203B41FA5}">
                      <a16:colId xmlns:a16="http://schemas.microsoft.com/office/drawing/2014/main" val="3323297542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471031025"/>
                    </a:ext>
                  </a:extLst>
                </a:gridCol>
                <a:gridCol w="666326">
                  <a:extLst>
                    <a:ext uri="{9D8B030D-6E8A-4147-A177-3AD203B41FA5}">
                      <a16:colId xmlns:a16="http://schemas.microsoft.com/office/drawing/2014/main" val="3845576271"/>
                    </a:ext>
                  </a:extLst>
                </a:gridCol>
                <a:gridCol w="675810">
                  <a:extLst>
                    <a:ext uri="{9D8B030D-6E8A-4147-A177-3AD203B41FA5}">
                      <a16:colId xmlns:a16="http://schemas.microsoft.com/office/drawing/2014/main" val="2245346634"/>
                    </a:ext>
                  </a:extLst>
                </a:gridCol>
                <a:gridCol w="556062">
                  <a:extLst>
                    <a:ext uri="{9D8B030D-6E8A-4147-A177-3AD203B41FA5}">
                      <a16:colId xmlns:a16="http://schemas.microsoft.com/office/drawing/2014/main" val="2656851566"/>
                    </a:ext>
                  </a:extLst>
                </a:gridCol>
                <a:gridCol w="659210">
                  <a:extLst>
                    <a:ext uri="{9D8B030D-6E8A-4147-A177-3AD203B41FA5}">
                      <a16:colId xmlns:a16="http://schemas.microsoft.com/office/drawing/2014/main" val="4268122609"/>
                    </a:ext>
                  </a:extLst>
                </a:gridCol>
                <a:gridCol w="556062">
                  <a:extLst>
                    <a:ext uri="{9D8B030D-6E8A-4147-A177-3AD203B41FA5}">
                      <a16:colId xmlns:a16="http://schemas.microsoft.com/office/drawing/2014/main" val="1224786861"/>
                    </a:ext>
                  </a:extLst>
                </a:gridCol>
                <a:gridCol w="556062">
                  <a:extLst>
                    <a:ext uri="{9D8B030D-6E8A-4147-A177-3AD203B41FA5}">
                      <a16:colId xmlns:a16="http://schemas.microsoft.com/office/drawing/2014/main" val="3415977081"/>
                    </a:ext>
                  </a:extLst>
                </a:gridCol>
              </a:tblGrid>
              <a:tr h="892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</a:rPr>
                        <a:t> 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027424"/>
                  </a:ext>
                </a:extLst>
              </a:tr>
              <a:tr h="896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>
                          <a:effectLst/>
                          <a:sym typeface="Webdings" panose="05030102010509060703" pitchFamily="18" charset="2"/>
                        </a:rPr>
                        <a:t></a:t>
                      </a:r>
                      <a:endParaRPr lang="ro-RO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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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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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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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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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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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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</a:rPr>
                        <a:t> 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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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4800" dirty="0">
                          <a:effectLst/>
                          <a:sym typeface="Webdings" panose="05030102010509060703" pitchFamily="18" charset="2"/>
                        </a:rPr>
                        <a:t></a:t>
                      </a:r>
                      <a:endParaRPr lang="ro-RO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13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0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A4D51F-354A-4FD6-AF5E-0306C116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  <a:t>Cât măsoară barba mea?</a:t>
            </a:r>
          </a:p>
        </p:txBody>
      </p:sp>
      <p:pic>
        <p:nvPicPr>
          <p:cNvPr id="2050" name="Picture 2" descr="Statu-Palma-Barba-Cot • Cristela GEORGESCU">
            <a:extLst>
              <a:ext uri="{FF2B5EF4-FFF2-40B4-BE49-F238E27FC236}">
                <a16:creationId xmlns:a16="http://schemas.microsoft.com/office/drawing/2014/main" id="{C877EB56-CBB1-47A1-82E6-7285248FC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74" y="1931851"/>
            <a:ext cx="3891329" cy="34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3F0D6E10-A8C9-4ED0-BC61-80B8F9C5A44D}"/>
              </a:ext>
            </a:extLst>
          </p:cNvPr>
          <p:cNvSpPr/>
          <p:nvPr/>
        </p:nvSpPr>
        <p:spPr>
          <a:xfrm>
            <a:off x="1219200" y="1851382"/>
            <a:ext cx="6427304" cy="15372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[(248:8-21x1):10]+(500:50+800:20) – 3 x 2</a:t>
            </a:r>
            <a:r>
              <a:rPr lang="ro-RO" sz="2400" b="1" dirty="0">
                <a:solidFill>
                  <a:schemeClr val="tx1"/>
                </a:solidFill>
              </a:rPr>
              <a:t>=</a:t>
            </a:r>
          </a:p>
          <a:p>
            <a:pPr algn="ctr"/>
            <a:endParaRPr lang="ro-RO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9EE62A-76A2-4216-B565-E3C92E44B985}"/>
              </a:ext>
            </a:extLst>
          </p:cNvPr>
          <p:cNvSpPr/>
          <p:nvPr/>
        </p:nvSpPr>
        <p:spPr>
          <a:xfrm>
            <a:off x="1595071" y="3901730"/>
            <a:ext cx="4871803" cy="1955731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Alege varianta corectă:</a:t>
            </a:r>
          </a:p>
          <a:p>
            <a:pPr marL="342900" indent="-342900">
              <a:buAutoNum type="alphaLcPeriod"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marL="342900" indent="-342900">
              <a:buAutoNum type="alphaLcPeriod"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pPr marL="342900" indent="-342900">
              <a:buAutoNum type="alphaLcPeriod"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Alt răspuns</a:t>
            </a:r>
          </a:p>
        </p:txBody>
      </p:sp>
    </p:spTree>
    <p:extLst>
      <p:ext uri="{BB962C8B-B14F-4D97-AF65-F5344CB8AC3E}">
        <p14:creationId xmlns:p14="http://schemas.microsoft.com/office/powerpoint/2010/main" val="51471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220102-865B-4B2A-90D4-BF0171E5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0" y="365125"/>
            <a:ext cx="6357730" cy="1325563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Ce știți despre MĂSURAREA LUNGIMII?</a:t>
            </a:r>
          </a:p>
        </p:txBody>
      </p:sp>
      <p:pic>
        <p:nvPicPr>
          <p:cNvPr id="5122" name="Picture 2" descr="ᐈ Brainstorming clip art stock images, Royalty Free brainstorming ...">
            <a:extLst>
              <a:ext uri="{FF2B5EF4-FFF2-40B4-BE49-F238E27FC236}">
                <a16:creationId xmlns:a16="http://schemas.microsoft.com/office/drawing/2014/main" id="{C31D2BF9-573D-4D9B-BB78-060BAC358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07" y="1779185"/>
            <a:ext cx="3496550" cy="34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instorming Stock Illustration - Download Image Now - iStock">
            <a:extLst>
              <a:ext uri="{FF2B5EF4-FFF2-40B4-BE49-F238E27FC236}">
                <a16:creationId xmlns:a16="http://schemas.microsoft.com/office/drawing/2014/main" id="{605EC0B5-A3BF-42E8-A500-D0847E53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2456943"/>
            <a:ext cx="3745327" cy="36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6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60E771-E4C4-4955-B6D8-C980B239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3" y="285612"/>
            <a:ext cx="3667539" cy="1325563"/>
          </a:xfrm>
        </p:spPr>
        <p:txBody>
          <a:bodyPr/>
          <a:lstStyle/>
          <a:p>
            <a:r>
              <a:rPr lang="ro-RO" dirty="0"/>
              <a:t>15.05.2020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EB7CA27-F139-4AB6-964E-12BC431BF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2" y="1505157"/>
            <a:ext cx="10515600" cy="416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400" u="sng" dirty="0" err="1">
                <a:latin typeface="Brush Script MT" panose="03060802040406070304" pitchFamily="66" charset="0"/>
              </a:rPr>
              <a:t>Unitati</a:t>
            </a:r>
            <a:r>
              <a:rPr lang="ro-RO" sz="4400" u="sng" dirty="0">
                <a:latin typeface="Brush Script MT" panose="03060802040406070304" pitchFamily="66" charset="0"/>
              </a:rPr>
              <a:t> de </a:t>
            </a:r>
            <a:r>
              <a:rPr lang="ro-RO" sz="4400" u="sng" dirty="0" err="1">
                <a:latin typeface="Brush Script MT" panose="03060802040406070304" pitchFamily="66" charset="0"/>
              </a:rPr>
              <a:t>masura</a:t>
            </a:r>
            <a:r>
              <a:rPr lang="ro-RO" sz="4400" u="sng" dirty="0">
                <a:latin typeface="Brush Script MT" panose="03060802040406070304" pitchFamily="66" charset="0"/>
              </a:rPr>
              <a:t> pentru lungime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B232AF3-F911-4E54-B94B-9E9847B91923}"/>
              </a:ext>
            </a:extLst>
          </p:cNvPr>
          <p:cNvSpPr/>
          <p:nvPr/>
        </p:nvSpPr>
        <p:spPr>
          <a:xfrm>
            <a:off x="2279375" y="2853947"/>
            <a:ext cx="9339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Metrul</a:t>
            </a:r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 este unitatea de măsură principală pentru măsurarea lungimilor și se notează cu </a:t>
            </a:r>
            <a:r>
              <a:rPr lang="ro-RO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o-R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Multiplii metrului sunt:</a:t>
            </a:r>
          </a:p>
          <a:p>
            <a:pPr algn="just"/>
            <a:endParaRPr lang="ro-R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Submultiplii metrului sunt:</a:t>
            </a:r>
          </a:p>
        </p:txBody>
      </p:sp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45B9C565-78A1-4C2A-90ED-8F11345EBB96}"/>
              </a:ext>
            </a:extLst>
          </p:cNvPr>
          <p:cNvCxnSpPr/>
          <p:nvPr/>
        </p:nvCxnSpPr>
        <p:spPr>
          <a:xfrm>
            <a:off x="1722783" y="159026"/>
            <a:ext cx="0" cy="64670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reptunghi 7">
            <a:extLst>
              <a:ext uri="{FF2B5EF4-FFF2-40B4-BE49-F238E27FC236}">
                <a16:creationId xmlns:a16="http://schemas.microsoft.com/office/drawing/2014/main" id="{2477F8D6-AA85-488D-8495-489B0966499C}"/>
              </a:ext>
            </a:extLst>
          </p:cNvPr>
          <p:cNvSpPr/>
          <p:nvPr/>
        </p:nvSpPr>
        <p:spPr>
          <a:xfrm>
            <a:off x="6478877" y="4377441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kilometrul, hectometrul și decametrul.</a:t>
            </a:r>
            <a:endParaRPr lang="ro-RO" sz="2400" dirty="0">
              <a:solidFill>
                <a:srgbClr val="0070C0"/>
              </a:solidFill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E2FD2ABA-B805-46EA-8D7B-EA1B6A17D222}"/>
              </a:ext>
            </a:extLst>
          </p:cNvPr>
          <p:cNvSpPr/>
          <p:nvPr/>
        </p:nvSpPr>
        <p:spPr>
          <a:xfrm>
            <a:off x="6949108" y="5371216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decimetrul, centimetrul și milimetrul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849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B9BF61-B642-41F6-AED7-674AD8B2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636" y="0"/>
            <a:ext cx="10515600" cy="1325563"/>
          </a:xfrm>
        </p:spPr>
        <p:txBody>
          <a:bodyPr/>
          <a:lstStyle/>
          <a:p>
            <a:r>
              <a:rPr lang="ro-RO" dirty="0"/>
              <a:t>Sa citim!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5DB852-2A4A-4F28-9AB7-3CCB7F098256}"/>
              </a:ext>
            </a:extLst>
          </p:cNvPr>
          <p:cNvSpPr/>
          <p:nvPr/>
        </p:nvSpPr>
        <p:spPr>
          <a:xfrm>
            <a:off x="278296" y="1934817"/>
            <a:ext cx="808382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dm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5C40AB-EF11-453C-9598-628AE58C747C}"/>
              </a:ext>
            </a:extLst>
          </p:cNvPr>
          <p:cNvSpPr/>
          <p:nvPr/>
        </p:nvSpPr>
        <p:spPr>
          <a:xfrm>
            <a:off x="549965" y="3226904"/>
            <a:ext cx="808382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047AD3-C7C4-46D1-A2EB-2C6C2345ED7F}"/>
              </a:ext>
            </a:extLst>
          </p:cNvPr>
          <p:cNvSpPr/>
          <p:nvPr/>
        </p:nvSpPr>
        <p:spPr>
          <a:xfrm>
            <a:off x="278296" y="477423"/>
            <a:ext cx="808382" cy="848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km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A1EB2F-6DBA-433B-A604-152D7E83C4CB}"/>
              </a:ext>
            </a:extLst>
          </p:cNvPr>
          <p:cNvSpPr/>
          <p:nvPr/>
        </p:nvSpPr>
        <p:spPr>
          <a:xfrm>
            <a:off x="1086678" y="4260228"/>
            <a:ext cx="808382" cy="848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hm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D5BE1-CD8A-4108-BF74-2A99C942C453}"/>
              </a:ext>
            </a:extLst>
          </p:cNvPr>
          <p:cNvSpPr/>
          <p:nvPr/>
        </p:nvSpPr>
        <p:spPr>
          <a:xfrm>
            <a:off x="10876720" y="1536558"/>
            <a:ext cx="1027043" cy="848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dam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1DA5EC-C4D7-40F2-A7B8-D1141AEB0E44}"/>
              </a:ext>
            </a:extLst>
          </p:cNvPr>
          <p:cNvSpPr/>
          <p:nvPr/>
        </p:nvSpPr>
        <p:spPr>
          <a:xfrm>
            <a:off x="10942982" y="2618884"/>
            <a:ext cx="1050236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E07F10-5722-4144-947E-D799A182582A}"/>
              </a:ext>
            </a:extLst>
          </p:cNvPr>
          <p:cNvSpPr/>
          <p:nvPr/>
        </p:nvSpPr>
        <p:spPr>
          <a:xfrm>
            <a:off x="10055087" y="3701210"/>
            <a:ext cx="1050235" cy="848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dam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AF329D-51C1-41CF-8BB0-35E71A74DF36}"/>
              </a:ext>
            </a:extLst>
          </p:cNvPr>
          <p:cNvSpPr/>
          <p:nvPr/>
        </p:nvSpPr>
        <p:spPr>
          <a:xfrm>
            <a:off x="11237844" y="440634"/>
            <a:ext cx="808382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hm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FF78D8-7296-4FF6-B3C8-932B27635295}"/>
              </a:ext>
            </a:extLst>
          </p:cNvPr>
          <p:cNvSpPr/>
          <p:nvPr/>
        </p:nvSpPr>
        <p:spPr>
          <a:xfrm>
            <a:off x="278296" y="4869482"/>
            <a:ext cx="808382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dm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15B905-AB7F-4CE9-81A8-C3F553A9C5D4}"/>
              </a:ext>
            </a:extLst>
          </p:cNvPr>
          <p:cNvSpPr/>
          <p:nvPr/>
        </p:nvSpPr>
        <p:spPr>
          <a:xfrm>
            <a:off x="11237844" y="4365552"/>
            <a:ext cx="808382" cy="848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1059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C3A0BE-4A71-4AC3-A07B-AED2AB23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18" y="396079"/>
            <a:ext cx="6202206" cy="1325563"/>
          </a:xfrm>
        </p:spPr>
        <p:txBody>
          <a:bodyPr/>
          <a:lstStyle/>
          <a:p>
            <a:r>
              <a:rPr lang="ro-RO" dirty="0"/>
              <a:t>Sfoara, panglica de 1 m</a:t>
            </a:r>
          </a:p>
        </p:txBody>
      </p:sp>
      <p:pic>
        <p:nvPicPr>
          <p:cNvPr id="4098" name="Picture 2" descr="Animation Scissors GIF - Find &amp; Share on GIPHY">
            <a:extLst>
              <a:ext uri="{FF2B5EF4-FFF2-40B4-BE49-F238E27FC236}">
                <a16:creationId xmlns:a16="http://schemas.microsoft.com/office/drawing/2014/main" id="{AAF40440-3D05-4163-8CD3-C5B12231873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6" y="197171"/>
            <a:ext cx="3570487" cy="26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ndulare 3">
            <a:extLst>
              <a:ext uri="{FF2B5EF4-FFF2-40B4-BE49-F238E27FC236}">
                <a16:creationId xmlns:a16="http://schemas.microsoft.com/office/drawing/2014/main" id="{85D6DAD5-BFE9-4C66-ADE8-7D48F152CBB4}"/>
              </a:ext>
            </a:extLst>
          </p:cNvPr>
          <p:cNvSpPr/>
          <p:nvPr/>
        </p:nvSpPr>
        <p:spPr>
          <a:xfrm>
            <a:off x="901148" y="4968875"/>
            <a:ext cx="10859962" cy="1524000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Unitațile</a:t>
            </a:r>
            <a:r>
              <a:rPr lang="ro-R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mari, înmulțite cu 10, 100 sau 1000 se </a:t>
            </a:r>
            <a:r>
              <a:rPr lang="ro-RO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tranformă</a:t>
            </a:r>
            <a:r>
              <a:rPr lang="ro-R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unități mai mici.</a:t>
            </a:r>
          </a:p>
        </p:txBody>
      </p:sp>
      <p:pic>
        <p:nvPicPr>
          <p:cNvPr id="4100" name="Picture 4" descr="Ata si sfoara de palisare">
            <a:extLst>
              <a:ext uri="{FF2B5EF4-FFF2-40B4-BE49-F238E27FC236}">
                <a16:creationId xmlns:a16="http://schemas.microsoft.com/office/drawing/2014/main" id="{B743820F-1493-4E0C-B1AE-47B21D21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" y="1766358"/>
            <a:ext cx="1938129" cy="19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nglica satinata ambele fete 15 mm rosie">
            <a:extLst>
              <a:ext uri="{FF2B5EF4-FFF2-40B4-BE49-F238E27FC236}">
                <a16:creationId xmlns:a16="http://schemas.microsoft.com/office/drawing/2014/main" id="{B505750C-DD11-41F9-BD38-8110B33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12" y="2572577"/>
            <a:ext cx="2637183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tematica - Masurare si masura (dificultati frecvente si solutii ...">
            <a:extLst>
              <a:ext uri="{FF2B5EF4-FFF2-40B4-BE49-F238E27FC236}">
                <a16:creationId xmlns:a16="http://schemas.microsoft.com/office/drawing/2014/main" id="{E000B852-7B72-48AD-A2DD-59D642BFA6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95" y="146264"/>
            <a:ext cx="6315705" cy="38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D9B0EC30-7FE9-4584-983C-2CF107E621B7}"/>
              </a:ext>
            </a:extLst>
          </p:cNvPr>
          <p:cNvSpPr/>
          <p:nvPr/>
        </p:nvSpPr>
        <p:spPr>
          <a:xfrm>
            <a:off x="410817" y="2072554"/>
            <a:ext cx="6188766" cy="2433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27C1AD2-052C-437E-B567-BAE586C7E78F}"/>
              </a:ext>
            </a:extLst>
          </p:cNvPr>
          <p:cNvSpPr/>
          <p:nvPr/>
        </p:nvSpPr>
        <p:spPr>
          <a:xfrm>
            <a:off x="503583" y="213374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dirty="0"/>
              <a:t>Dacă avem 14 km și vrem să aflăm câți hm avem, atunci</a:t>
            </a:r>
          </a:p>
          <a:p>
            <a:endParaRPr lang="ro-RO" sz="2400" dirty="0"/>
          </a:p>
          <a:p>
            <a:endParaRPr lang="ro-RO" sz="2400" dirty="0"/>
          </a:p>
          <a:p>
            <a:r>
              <a:rPr lang="ro-RO" sz="2400" dirty="0"/>
              <a:t>14 km = </a:t>
            </a:r>
          </a:p>
          <a:p>
            <a:endParaRPr lang="ro-RO" sz="2400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A712D407-805B-4235-8079-F5AFCD2EF04D}"/>
              </a:ext>
            </a:extLst>
          </p:cNvPr>
          <p:cNvSpPr/>
          <p:nvPr/>
        </p:nvSpPr>
        <p:spPr>
          <a:xfrm>
            <a:off x="843977" y="3244334"/>
            <a:ext cx="559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înmulțim numărul 14 cu 10 și obținem 140 de hm.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2EE7413-73EE-422A-94B5-2E42352E14CF}"/>
              </a:ext>
            </a:extLst>
          </p:cNvPr>
          <p:cNvSpPr/>
          <p:nvPr/>
        </p:nvSpPr>
        <p:spPr>
          <a:xfrm>
            <a:off x="410817" y="4827823"/>
            <a:ext cx="2492157" cy="788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 = ? dm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B6D4256C-7E89-459B-8B92-4BB8EBD08EA9}"/>
              </a:ext>
            </a:extLst>
          </p:cNvPr>
          <p:cNvSpPr/>
          <p:nvPr/>
        </p:nvSpPr>
        <p:spPr>
          <a:xfrm>
            <a:off x="3440318" y="4824787"/>
            <a:ext cx="2881286" cy="8579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hm = ? km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D462DE36-1B5E-492E-B498-7A2BA3EE1F12}"/>
              </a:ext>
            </a:extLst>
          </p:cNvPr>
          <p:cNvSpPr/>
          <p:nvPr/>
        </p:nvSpPr>
        <p:spPr>
          <a:xfrm>
            <a:off x="4785788" y="5906129"/>
            <a:ext cx="2978231" cy="7277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4200 cm = ? m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B536012C-8C76-4684-A0A9-B3E16820316C}"/>
              </a:ext>
            </a:extLst>
          </p:cNvPr>
          <p:cNvSpPr/>
          <p:nvPr/>
        </p:nvSpPr>
        <p:spPr>
          <a:xfrm>
            <a:off x="8314082" y="5845350"/>
            <a:ext cx="2824271" cy="727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140 cm = ? mm</a:t>
            </a:r>
          </a:p>
        </p:txBody>
      </p:sp>
      <p:pic>
        <p:nvPicPr>
          <p:cNvPr id="9222" name="Picture 6" descr="Sticks Clip Art at Clker.com - vector clip art online, royalty ...">
            <a:extLst>
              <a:ext uri="{FF2B5EF4-FFF2-40B4-BE49-F238E27FC236}">
                <a16:creationId xmlns:a16="http://schemas.microsoft.com/office/drawing/2014/main" id="{65EA99A5-F664-4E0E-A084-D7AC447B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290185"/>
            <a:ext cx="1404730" cy="14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reptunghi 9">
            <a:extLst>
              <a:ext uri="{FF2B5EF4-FFF2-40B4-BE49-F238E27FC236}">
                <a16:creationId xmlns:a16="http://schemas.microsoft.com/office/drawing/2014/main" id="{DB162D73-254D-4A7D-B810-2576A97065F3}"/>
              </a:ext>
            </a:extLst>
          </p:cNvPr>
          <p:cNvSpPr/>
          <p:nvPr/>
        </p:nvSpPr>
        <p:spPr>
          <a:xfrm>
            <a:off x="2902974" y="382012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ORAL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AACEA6D3-57E9-475E-875D-93D98CD16876}"/>
              </a:ext>
            </a:extLst>
          </p:cNvPr>
          <p:cNvSpPr/>
          <p:nvPr/>
        </p:nvSpPr>
        <p:spPr>
          <a:xfrm>
            <a:off x="428761" y="5845350"/>
            <a:ext cx="3011557" cy="78850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dam = ? km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9E114E5C-3437-4C16-8E99-E8B4D3616D58}"/>
              </a:ext>
            </a:extLst>
          </p:cNvPr>
          <p:cNvSpPr/>
          <p:nvPr/>
        </p:nvSpPr>
        <p:spPr>
          <a:xfrm>
            <a:off x="6599583" y="4804272"/>
            <a:ext cx="3372678" cy="7934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 m = ? hm</a:t>
            </a: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A9C13A4D-CB92-4158-BA2C-33534E5EDF11}"/>
              </a:ext>
            </a:extLst>
          </p:cNvPr>
          <p:cNvSpPr/>
          <p:nvPr/>
        </p:nvSpPr>
        <p:spPr>
          <a:xfrm>
            <a:off x="6982141" y="3763194"/>
            <a:ext cx="3924398" cy="793421"/>
          </a:xfrm>
          <a:prstGeom prst="rect">
            <a:avLst/>
          </a:prstGeom>
          <a:solidFill>
            <a:srgbClr val="99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hm = ? m = ? cm</a:t>
            </a:r>
          </a:p>
        </p:txBody>
      </p:sp>
    </p:spTree>
    <p:extLst>
      <p:ext uri="{BB962C8B-B14F-4D97-AF65-F5344CB8AC3E}">
        <p14:creationId xmlns:p14="http://schemas.microsoft.com/office/powerpoint/2010/main" val="36057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AC50D4-A7EA-4605-A100-CD0297D0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nu ne speriem de </a:t>
            </a:r>
            <a:r>
              <a:rPr lang="ro-RO" dirty="0" err="1"/>
              <a:t>transformari</a:t>
            </a:r>
            <a:r>
              <a:rPr lang="ro-RO" dirty="0"/>
              <a:t> !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ED6840F5-B8C5-44AE-ABB3-8AD7AD1FD676}"/>
              </a:ext>
            </a:extLst>
          </p:cNvPr>
          <p:cNvSpPr/>
          <p:nvPr/>
        </p:nvSpPr>
        <p:spPr>
          <a:xfrm>
            <a:off x="838200" y="1305967"/>
            <a:ext cx="5017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8 hm = ? m = ? cm </a:t>
            </a:r>
            <a:endParaRPr lang="ro-RO" sz="4400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4B66B4F-CA40-4A47-8F85-9F62A5DA7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0" y="2252370"/>
            <a:ext cx="7358510" cy="1176630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F1759D59-7FD5-4326-B258-976E4CCA4C2B}"/>
              </a:ext>
            </a:extLst>
          </p:cNvPr>
          <p:cNvSpPr/>
          <p:nvPr/>
        </p:nvSpPr>
        <p:spPr>
          <a:xfrm>
            <a:off x="5984653" y="3605962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180 000 cm= ? dam=? hm</a:t>
            </a:r>
            <a:endParaRPr lang="ro-RO" sz="32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61E79C44-621A-43C6-BF43-96A67CBB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20" y="4532796"/>
            <a:ext cx="59136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2F24"/>
      </a:dk2>
      <a:lt2>
        <a:srgbClr val="E8E5E2"/>
      </a:lt2>
      <a:accent1>
        <a:srgbClr val="3B7BB1"/>
      </a:accent1>
      <a:accent2>
        <a:srgbClr val="47B1B6"/>
      </a:accent2>
      <a:accent3>
        <a:srgbClr val="4D5BC3"/>
      </a:accent3>
      <a:accent4>
        <a:srgbClr val="B1413B"/>
      </a:accent4>
      <a:accent5>
        <a:srgbClr val="C3844D"/>
      </a:accent5>
      <a:accent6>
        <a:srgbClr val="B1A33B"/>
      </a:accent6>
      <a:hlink>
        <a:srgbClr val="B4733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449</Words>
  <Application>Microsoft Office PowerPoint</Application>
  <PresentationFormat>Ecran lat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Century Gothic</vt:lpstr>
      <vt:lpstr>Elephant</vt:lpstr>
      <vt:lpstr>Harlow Solid Italic</vt:lpstr>
      <vt:lpstr>Webdings</vt:lpstr>
      <vt:lpstr>BrushVTI</vt:lpstr>
      <vt:lpstr>CALATORIE ÎN  LUMEA MATEMATICII</vt:lpstr>
      <vt:lpstr>Descoperiti numele celui care pazeste poarta de intrare in LUMEA MATEMATICII.</vt:lpstr>
      <vt:lpstr>Cât măsoară barba mea?</vt:lpstr>
      <vt:lpstr>Ce știți despre MĂSURAREA LUNGIMII?</vt:lpstr>
      <vt:lpstr>15.05.2020</vt:lpstr>
      <vt:lpstr>Sa citim!</vt:lpstr>
      <vt:lpstr>Sfoara, panglica de 1 m</vt:lpstr>
      <vt:lpstr>Prezentare PowerPoint</vt:lpstr>
      <vt:lpstr>Sa nu ne speriem de transformari !</vt:lpstr>
      <vt:lpstr>MUNCA INDEPENDENTA</vt:lpstr>
      <vt:lpstr>Verificare </vt:lpstr>
      <vt:lpstr>Cum vi s-a părut aventura de azi?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CALTORIE ÎN  LUMEA MATEMATICII</dc:title>
  <dc:creator>mihai manecuta</dc:creator>
  <cp:lastModifiedBy>mihai manecuta</cp:lastModifiedBy>
  <cp:revision>19</cp:revision>
  <dcterms:created xsi:type="dcterms:W3CDTF">2020-05-14T12:08:19Z</dcterms:created>
  <dcterms:modified xsi:type="dcterms:W3CDTF">2020-05-14T14:51:15Z</dcterms:modified>
</cp:coreProperties>
</file>