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61F5-E83E-4BBD-9CFF-83B2A13F67DC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C535A-ABAE-4512-8E89-00C6D00748A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9477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altLang="ro-RO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B840E2-1742-4E70-A8D0-1BCDD5223D1C}" type="slidenum">
              <a:rPr lang="ro-RO" altLang="ro-RO"/>
              <a:pPr>
                <a:spcBef>
                  <a:spcPct val="0"/>
                </a:spcBef>
              </a:pPr>
              <a:t>12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105049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2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3923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2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92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1054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88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3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0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6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639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1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796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17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84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557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67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65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04102A-7837-42E3-9F20-8B57A5F1A3D3}" type="datetimeFigureOut">
              <a:rPr lang="ro-RO" smtClean="0"/>
              <a:t>14.05.2020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3CF281-7BEA-4305-A9AF-1D16ECCBC7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8777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ro/url?sa=i&amp;rct=j&amp;q=&amp;esrc=s&amp;source=images&amp;cd=&amp;cad=rja&amp;uact=8&amp;ved=0ahUKEwjguqif4OrMAhXGOBQKHWdZB2sQjRwIBw&amp;url=http://www.bizbrasov.ro/2016/02/09/rezervatia-de-zimbri-din-vama-buzaului-consuma-lunar-300-000-de-lei/&amp;psig=AFQjCNH0pWbPt7sPGufFRMr5Ol0dEf0bRA&amp;ust=146390580826835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hyperlink" Target="http://www.google.ro/url?sa=i&amp;rct=j&amp;q=&amp;esrc=s&amp;source=images&amp;cd=&amp;cad=rja&amp;uact=8&amp;ved=0ahUKEwjlwpOFuqPUAhXCVhQKHccRBGoQjRwIBw&amp;url=http://www.argumentpress.ro/5-octombrie-ziua-educatiei/&amp;psig=AFQjCNFQ2xNt45a4YcR-qGO6jXMAZ5MYIw&amp;ust=1496640382824604" TargetMode="External"/><Relationship Id="rId2" Type="http://schemas.openxmlformats.org/officeDocument/2006/relationships/hyperlink" Target="http://www.google.ro/url?sa=i&amp;rct=j&amp;q=&amp;esrc=s&amp;source=images&amp;cd=&amp;cad=rja&amp;uact=8&amp;ved=0ahUKEwjogfSxuaPUAhXDWBQKHczrApsQjRwIBw&amp;url=http://www.pensiuneaalina.ro/oferta-1-mai/&amp;psig=AFQjCNGkgfwq2MfWWtein-Er9gO1HffH8g&amp;ust=14966401920780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s://www.google.ro/url?sa=i&amp;rct=j&amp;q=&amp;esrc=s&amp;source=images&amp;cd=&amp;cad=rja&amp;uact=8&amp;ved=0ahUKEwjjiJeQuaPUAhWKXBQKHeQRAZkQjRwIBw&amp;url=https://www.floridelux.ro/flori-pentru-ocazii/flori-cadouri-sarbatori/flori-8-martie/flori-pentru-mama/&amp;psig=AFQjCNFtfYjpI37XsNAQ67xLLWSimlDmsQ&amp;ust=149664013111445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google.ro/url?sa=i&amp;rct=j&amp;q=&amp;esrc=s&amp;source=images&amp;cd=&amp;cad=rja&amp;uact=8&amp;ved=0ahUKEwjC8JW4sqPUAhVDsBQKHdR0AXsQjRwIBw&amp;url=http://www.cdpress.ro/manuale/digital/clr1_alt/sem2/content.html?a1_alfabetul_distractiv&amp;psig=AFQjCNEnPoU8KjsAszpt7B5XUJypiGcuZw&amp;ust=1496638300561407" TargetMode="External"/><Relationship Id="rId7" Type="http://schemas.openxmlformats.org/officeDocument/2006/relationships/hyperlink" Target="http://www.google.ro/url?sa=i&amp;rct=j&amp;q=&amp;esrc=s&amp;source=images&amp;cd=&amp;cad=rja&amp;uact=8&amp;ved=0ahUKEwjFosD7sqPUAhXIuhQKHaAGBZ0QjRwIBw&amp;url=http://dildaii.freewb.ro/&amp;psig=AFQjCNEnSU3QvUzjNAqBb0Nrh3qUmRs77g&amp;ust=149663847943652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ro/url?sa=i&amp;rct=j&amp;q=&amp;esrc=s&amp;source=images&amp;cd=&amp;cad=rja&amp;uact=8&amp;ved=0ahUKEwiXppnVsqPUAhUEtxQKHU3TDGgQjRwIBw&amp;url=http://www.interferente.ro/poezii-cu-numere-versuri-pentru-cifrele-0-10.html&amp;psig=AFQjCNHVW4HRCHenGevPQyjXAoG-dJgGBQ&amp;ust=1496638398122539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://www.google.ro/url?sa=i&amp;rct=j&amp;q=&amp;esrc=s&amp;source=images&amp;cd=&amp;ved=0ahUKEwiUz9ahs6PUAhWE6RQKHd_PCyMQjRwIBw&amp;url=http://stiri.apropotv.ro/de-ce/origini/istoria-notelor-muzicale-cine-a-inventat-notele-muzicale-12654654&amp;psig=AFQjCNFZUKwp0JwUd5Tx-TTjVvX5XNUsHA&amp;ust=149663855596501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o-RO" altLang="ro-R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o-RO" altLang="ro-RO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967664" y="6669089"/>
            <a:ext cx="2160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ro-RO" sz="1000" b="1">
                <a:solidFill>
                  <a:schemeClr val="bg1"/>
                </a:solidFill>
                <a:latin typeface="Arial" panose="020B0604020202020204" pitchFamily="34" charset="0"/>
              </a:rPr>
              <a:t>cvonck@zeelandnet.nl</a:t>
            </a:r>
          </a:p>
        </p:txBody>
      </p:sp>
      <p:pic>
        <p:nvPicPr>
          <p:cNvPr id="4101" name="Picture 7" descr="20070910132659_DREAMS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36307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8"/>
          <p:cNvSpPr>
            <a:spLocks noChangeArrowheads="1" noChangeShapeType="1" noTextEdit="1"/>
          </p:cNvSpPr>
          <p:nvPr/>
        </p:nvSpPr>
        <p:spPr bwMode="auto">
          <a:xfrm rot="21081224">
            <a:off x="5308600" y="1290638"/>
            <a:ext cx="4991100" cy="2252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INVITAŢIE </a:t>
            </a:r>
          </a:p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LA AMINTIRI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2095501" y="4214814"/>
            <a:ext cx="822007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ro-RO" sz="3600" b="1" dirty="0">
                <a:solidFill>
                  <a:srgbClr val="FF6699"/>
                </a:solidFill>
                <a:latin typeface="Verdana" panose="020B0604030504040204" pitchFamily="34" charset="0"/>
              </a:rPr>
              <a:t>	</a:t>
            </a:r>
            <a:endParaRPr lang="ro-RO" altLang="ro-RO" sz="3600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o-RO" altLang="ro-RO" b="1" dirty="0" err="1">
                <a:solidFill>
                  <a:srgbClr val="FFFF00"/>
                </a:solidFill>
                <a:latin typeface="Verdana" panose="020B0604030504040204" pitchFamily="34" charset="0"/>
              </a:rPr>
              <a:t>Şcoala</a:t>
            </a:r>
            <a:r>
              <a:rPr lang="ro-RO" altLang="ro-RO" b="1" dirty="0">
                <a:solidFill>
                  <a:srgbClr val="FFFF00"/>
                </a:solidFill>
                <a:latin typeface="Verdana" panose="020B0604030504040204" pitchFamily="34" charset="0"/>
              </a:rPr>
              <a:t> Generală nr. 27</a:t>
            </a:r>
            <a:endParaRPr lang="en-US" altLang="ro-RO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ro-RO" b="1" dirty="0">
                <a:solidFill>
                  <a:srgbClr val="FFFF00"/>
                </a:solidFill>
                <a:latin typeface="Verdana" panose="020B0604030504040204" pitchFamily="34" charset="0"/>
              </a:rPr>
              <a:t>“</a:t>
            </a:r>
            <a:r>
              <a:rPr lang="en-US" altLang="ro-RO" b="1" dirty="0" err="1">
                <a:solidFill>
                  <a:srgbClr val="FFFF00"/>
                </a:solidFill>
                <a:latin typeface="Verdana" panose="020B0604030504040204" pitchFamily="34" charset="0"/>
              </a:rPr>
              <a:t>Anatol</a:t>
            </a:r>
            <a:r>
              <a:rPr lang="en-US" altLang="ro-RO" b="1" dirty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r>
              <a:rPr lang="en-US" altLang="ro-RO" b="1" dirty="0" err="1">
                <a:solidFill>
                  <a:srgbClr val="FFFF00"/>
                </a:solidFill>
                <a:latin typeface="Verdana" panose="020B0604030504040204" pitchFamily="34" charset="0"/>
              </a:rPr>
              <a:t>Ghermanschi</a:t>
            </a:r>
            <a:r>
              <a:rPr lang="en-US" altLang="ro-RO" b="1" dirty="0">
                <a:solidFill>
                  <a:srgbClr val="FFFF00"/>
                </a:solidFill>
                <a:latin typeface="Verdana" panose="020B0604030504040204" pitchFamily="34" charset="0"/>
              </a:rPr>
              <a:t>”</a:t>
            </a:r>
            <a:r>
              <a:rPr lang="ro-RO" altLang="ro-RO" b="1" dirty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r>
              <a:rPr lang="en-US" altLang="ro-RO" b="1" dirty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r>
              <a:rPr lang="ro-RO" altLang="ro-RO" b="1" dirty="0" err="1">
                <a:solidFill>
                  <a:srgbClr val="FFFF00"/>
                </a:solidFill>
                <a:latin typeface="Verdana" panose="020B0604030504040204" pitchFamily="34" charset="0"/>
              </a:rPr>
              <a:t>Braşov</a:t>
            </a:r>
            <a:endParaRPr lang="ro-RO" altLang="ro-RO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o-RO" altLang="ro-RO" b="1" dirty="0">
                <a:solidFill>
                  <a:srgbClr val="FFFF00"/>
                </a:solidFill>
                <a:latin typeface="Verdana" panose="020B0604030504040204" pitchFamily="34" charset="0"/>
              </a:rPr>
              <a:t>12 iunie 2020</a:t>
            </a:r>
            <a:endParaRPr lang="en-US" altLang="ro-RO" b="1" dirty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67774"/>
      </p:ext>
    </p:extLst>
  </p:cSld>
  <p:clrMapOvr>
    <a:masterClrMapping/>
  </p:clrMapOvr>
  <p:transition spd="slow" advTm="4000">
    <p:blinds dir="vert"/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91544" y="283064"/>
            <a:ext cx="7797662" cy="11519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o-RO" sz="3600" dirty="0"/>
              <a:t>Am </a:t>
            </a:r>
            <a:r>
              <a:rPr lang="en-US" altLang="ro-RO" sz="3600" dirty="0" err="1"/>
              <a:t>descoperit</a:t>
            </a:r>
            <a:r>
              <a:rPr lang="en-US" altLang="ro-RO" sz="3600" dirty="0"/>
              <a:t> </a:t>
            </a:r>
            <a:r>
              <a:rPr lang="en-US" altLang="ro-RO" sz="3600" dirty="0" err="1"/>
              <a:t>frumuseţe</a:t>
            </a:r>
            <a:r>
              <a:rPr lang="en-US" altLang="ro-RO" sz="3600" dirty="0"/>
              <a:t> </a:t>
            </a:r>
            <a:r>
              <a:rPr lang="en-US" altLang="ro-RO" sz="3600" dirty="0" err="1"/>
              <a:t>şi</a:t>
            </a:r>
            <a:r>
              <a:rPr lang="en-US" altLang="ro-RO" sz="3600" dirty="0"/>
              <a:t> d</a:t>
            </a:r>
            <a:r>
              <a:rPr lang="ro-RO" altLang="ro-RO" sz="3600" dirty="0"/>
              <a:t>a</a:t>
            </a:r>
            <a:r>
              <a:rPr lang="en-US" altLang="ro-RO" sz="3600" dirty="0" err="1"/>
              <a:t>rnicia</a:t>
            </a:r>
            <a:r>
              <a:rPr lang="en-US" altLang="ro-RO" sz="3600" dirty="0"/>
              <a:t> </a:t>
            </a:r>
            <a:r>
              <a:rPr lang="en-US" altLang="ro-RO" sz="3600" dirty="0" err="1"/>
              <a:t>naturii</a:t>
            </a:r>
            <a:endParaRPr lang="ro-RO" altLang="ro-RO" sz="3600" dirty="0"/>
          </a:p>
        </p:txBody>
      </p:sp>
      <p:pic>
        <p:nvPicPr>
          <p:cNvPr id="7174" name="irc_mi" descr="http://www.bizbrasov.ro/wp-content/uploads/2013/07/zimbri-vama-buzaului.jpg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61" y="2473808"/>
            <a:ext cx="2756427" cy="1700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 descr="C:\Users\DNL\Desktop\noutati\cls. 3\saptamana altfel\poze sc. altfel 2016\DSC067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05" y="2987884"/>
            <a:ext cx="2869983" cy="20615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05B8AB6-4DA1-4602-928C-A4FA84292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2261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197169" y="1"/>
            <a:ext cx="7797662" cy="1151965"/>
          </a:xfrm>
        </p:spPr>
        <p:txBody>
          <a:bodyPr/>
          <a:lstStyle/>
          <a:p>
            <a:pPr eaLnBrk="1" hangingPunct="1"/>
            <a:r>
              <a:rPr lang="en-US" altLang="ro-RO" sz="3200" dirty="0"/>
              <a:t>Am s</a:t>
            </a:r>
            <a:r>
              <a:rPr lang="ro-RO" altLang="ro-RO" sz="3200" dirty="0"/>
              <a:t>a</a:t>
            </a:r>
            <a:r>
              <a:rPr lang="en-US" altLang="ro-RO" sz="3200" dirty="0" err="1"/>
              <a:t>rb</a:t>
            </a:r>
            <a:r>
              <a:rPr lang="ro-RO" altLang="ro-RO" sz="3200" dirty="0"/>
              <a:t>a</a:t>
            </a:r>
            <a:r>
              <a:rPr lang="en-US" altLang="ro-RO" sz="3200" dirty="0" err="1"/>
              <a:t>torit</a:t>
            </a:r>
            <a:r>
              <a:rPr lang="en-US" altLang="ro-RO" sz="3200" dirty="0"/>
              <a:t>…</a:t>
            </a:r>
            <a:endParaRPr lang="ro-RO" altLang="ro-RO" sz="3200" dirty="0"/>
          </a:p>
        </p:txBody>
      </p:sp>
      <p:pic>
        <p:nvPicPr>
          <p:cNvPr id="8196" name="Content Placeholder 4" descr="Imagini pentru 1 decembrie">
            <a:hlinkClick r:id="rId2"/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323" y="1182312"/>
            <a:ext cx="2087562" cy="2041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7" name="irc_mi" descr="Imagini pentru 8 martie flor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47" y="916413"/>
            <a:ext cx="1695019" cy="2127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DNL\Desktop\noutati\cls 4\poze\ziua eminescu\DSC071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57" y="3886138"/>
            <a:ext cx="2716953" cy="2034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irc_mi" descr="Imagini pentru ziua educatie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48" y="3859773"/>
            <a:ext cx="2751712" cy="17755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87965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77463" y="143094"/>
            <a:ext cx="7797662" cy="1151965"/>
          </a:xfrm>
        </p:spPr>
        <p:txBody>
          <a:bodyPr/>
          <a:lstStyle/>
          <a:p>
            <a:pPr eaLnBrk="1" hangingPunct="1"/>
            <a:r>
              <a:rPr lang="en-US" altLang="ro-RO" sz="3200" dirty="0"/>
              <a:t>Am p</a:t>
            </a:r>
            <a:r>
              <a:rPr lang="ro-RO" altLang="ro-RO" sz="3200" dirty="0"/>
              <a:t>as</a:t>
            </a:r>
            <a:r>
              <a:rPr lang="en-US" altLang="ro-RO" sz="3200" dirty="0"/>
              <a:t>it </a:t>
            </a:r>
            <a:r>
              <a:rPr lang="en-US" altLang="ro-RO" sz="3200" dirty="0" err="1"/>
              <a:t>pe</a:t>
            </a:r>
            <a:r>
              <a:rPr lang="en-US" altLang="ro-RO" sz="3200" dirty="0"/>
              <a:t> </a:t>
            </a:r>
            <a:r>
              <a:rPr lang="en-US" altLang="ro-RO" sz="3200" dirty="0" err="1"/>
              <a:t>urmele</a:t>
            </a:r>
            <a:r>
              <a:rPr lang="en-US" altLang="ro-RO" sz="3200" dirty="0"/>
              <a:t> </a:t>
            </a:r>
            <a:r>
              <a:rPr lang="en-US" altLang="ro-RO" sz="3200" dirty="0" err="1"/>
              <a:t>str</a:t>
            </a:r>
            <a:r>
              <a:rPr lang="ro-RO" altLang="ro-RO" sz="3200" dirty="0"/>
              <a:t>a</a:t>
            </a:r>
            <a:r>
              <a:rPr lang="en-US" altLang="ro-RO" sz="3200" dirty="0" err="1"/>
              <a:t>moşilor</a:t>
            </a:r>
            <a:r>
              <a:rPr lang="en-US" altLang="ro-RO" sz="3200" dirty="0"/>
              <a:t>…</a:t>
            </a:r>
            <a:endParaRPr lang="ro-RO" altLang="ro-RO" sz="3200" dirty="0"/>
          </a:p>
        </p:txBody>
      </p:sp>
      <p:pic>
        <p:nvPicPr>
          <p:cNvPr id="9225" name="Picture 9" descr="C:\Users\DNL\Desktop\noutati\cls. 3\saptamana altfel\poze sc. altfel 2016\DSC067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39" y="3157841"/>
            <a:ext cx="3441507" cy="2590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3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863" y="112713"/>
            <a:ext cx="7797662" cy="1151965"/>
          </a:xfrm>
        </p:spPr>
        <p:txBody>
          <a:bodyPr/>
          <a:lstStyle/>
          <a:p>
            <a:pPr eaLnBrk="1" hangingPunct="1"/>
            <a:r>
              <a:rPr lang="en-US" altLang="ro-RO" sz="3200"/>
              <a:t>Am fost creativi…</a:t>
            </a:r>
            <a:endParaRPr lang="ro-RO" altLang="ro-RO" sz="3200"/>
          </a:p>
        </p:txBody>
      </p:sp>
      <p:pic>
        <p:nvPicPr>
          <p:cNvPr id="11268" name="Picture 4" descr="C:\Users\DNL\Desktop\noutati\cls 4\poze\muzeul de arta\DSC07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65" y="688695"/>
            <a:ext cx="2690931" cy="20147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AEFAEE9-B85D-4880-A9E0-D81D62238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0318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845048" y="188641"/>
            <a:ext cx="7797662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o-RO" sz="3200" dirty="0"/>
              <a:t>Am </a:t>
            </a:r>
            <a:r>
              <a:rPr lang="en-US" altLang="ro-RO" sz="3200" dirty="0" err="1"/>
              <a:t>înţeles</a:t>
            </a:r>
            <a:r>
              <a:rPr lang="en-US" altLang="ro-RO" sz="3200" dirty="0"/>
              <a:t> </a:t>
            </a:r>
            <a:r>
              <a:rPr lang="en-US" altLang="ro-RO" sz="3200" dirty="0" err="1"/>
              <a:t>cât</a:t>
            </a:r>
            <a:r>
              <a:rPr lang="en-US" altLang="ro-RO" sz="3200" dirty="0"/>
              <a:t> de important </a:t>
            </a:r>
            <a:r>
              <a:rPr lang="en-US" altLang="ro-RO" sz="3200" dirty="0" err="1"/>
              <a:t>este</a:t>
            </a:r>
            <a:r>
              <a:rPr lang="en-US" altLang="ro-RO" sz="3200" dirty="0"/>
              <a:t> s</a:t>
            </a:r>
            <a:r>
              <a:rPr lang="ro-RO" altLang="ro-RO" sz="3200" dirty="0"/>
              <a:t>a</a:t>
            </a:r>
            <a:r>
              <a:rPr lang="en-US" altLang="ro-RO" sz="3200" dirty="0"/>
              <a:t> ne </a:t>
            </a:r>
            <a:r>
              <a:rPr lang="en-US" altLang="ro-RO" sz="3200" dirty="0" err="1"/>
              <a:t>hr</a:t>
            </a:r>
            <a:r>
              <a:rPr lang="ro-RO" altLang="ro-RO" sz="3200" dirty="0"/>
              <a:t>a</a:t>
            </a:r>
            <a:r>
              <a:rPr lang="en-US" altLang="ro-RO" sz="3200" dirty="0" err="1"/>
              <a:t>nim</a:t>
            </a:r>
            <a:r>
              <a:rPr lang="ro-RO" altLang="ro-RO" sz="3200" dirty="0"/>
              <a:t> </a:t>
            </a:r>
            <a:r>
              <a:rPr lang="en-US" altLang="ro-RO" sz="3200" dirty="0"/>
              <a:t> s</a:t>
            </a:r>
            <a:r>
              <a:rPr lang="ro-RO" altLang="ro-RO" sz="3200" dirty="0"/>
              <a:t>a</a:t>
            </a:r>
            <a:r>
              <a:rPr lang="en-US" altLang="ro-RO" sz="3200" dirty="0"/>
              <a:t>n</a:t>
            </a:r>
            <a:r>
              <a:rPr lang="ro-RO" altLang="ro-RO" sz="3200" dirty="0"/>
              <a:t>a</a:t>
            </a:r>
            <a:r>
              <a:rPr lang="en-US" altLang="ro-RO" sz="3200" dirty="0" err="1"/>
              <a:t>tos</a:t>
            </a:r>
            <a:endParaRPr lang="ro-RO" altLang="ro-RO" sz="3200" dirty="0"/>
          </a:p>
        </p:txBody>
      </p:sp>
      <p:pic>
        <p:nvPicPr>
          <p:cNvPr id="12293" name="Picture 5" descr="C:\Users\DNL\Desktop\noutati\cls 4\poze\chef Cezar\DSC07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04" y="3760077"/>
            <a:ext cx="2519287" cy="1890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Picture 6" descr="C:\Users\DNL\Desktop\noutati\cls 4\poze\chef Cezar\DSC07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603">
            <a:off x="6695867" y="1497276"/>
            <a:ext cx="2782888" cy="2119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E6E3EEA-C043-4980-987D-C58A6B83C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83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701994" y="12158"/>
            <a:ext cx="7797662" cy="1151965"/>
          </a:xfrm>
        </p:spPr>
        <p:txBody>
          <a:bodyPr/>
          <a:lstStyle/>
          <a:p>
            <a:pPr eaLnBrk="1" hangingPunct="1"/>
            <a:r>
              <a:rPr lang="en-US" altLang="ro-RO" sz="3200" dirty="0" err="1"/>
              <a:t>Acum</a:t>
            </a:r>
            <a:r>
              <a:rPr lang="en-US" altLang="ro-RO" sz="3200" dirty="0"/>
              <a:t>, v</a:t>
            </a:r>
            <a:r>
              <a:rPr lang="ro-RO" altLang="ro-RO" sz="3200" dirty="0"/>
              <a:t>a</a:t>
            </a:r>
            <a:r>
              <a:rPr lang="en-US" altLang="ro-RO" sz="3200" dirty="0"/>
              <a:t> </a:t>
            </a:r>
            <a:r>
              <a:rPr lang="en-US" altLang="ro-RO" sz="3200" dirty="0" err="1"/>
              <a:t>invit</a:t>
            </a:r>
            <a:r>
              <a:rPr lang="ro-RO" altLang="ro-RO" sz="3200" dirty="0"/>
              <a:t>a</a:t>
            </a:r>
            <a:r>
              <a:rPr lang="en-US" altLang="ro-RO" sz="3200" dirty="0"/>
              <a:t>m s</a:t>
            </a:r>
            <a:r>
              <a:rPr lang="ro-RO" altLang="ro-RO" sz="3200" dirty="0"/>
              <a:t>a</a:t>
            </a:r>
            <a:r>
              <a:rPr lang="en-US" altLang="ro-RO" sz="3200" dirty="0"/>
              <a:t> ne </a:t>
            </a:r>
            <a:r>
              <a:rPr lang="en-US" altLang="ro-RO" sz="3200" dirty="0" err="1"/>
              <a:t>descoperiţi</a:t>
            </a:r>
            <a:r>
              <a:rPr lang="en-US" altLang="ro-RO" sz="3200" dirty="0"/>
              <a:t>!</a:t>
            </a:r>
            <a:endParaRPr lang="ro-RO" altLang="ro-RO" sz="3200" dirty="0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935413" y="1268413"/>
            <a:ext cx="252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>
                <a:latin typeface="Arial" panose="020B0604020202020204" pitchFamily="34" charset="0"/>
              </a:rPr>
              <a:t>Î</a:t>
            </a:r>
            <a:r>
              <a:rPr lang="en-US" altLang="ro-RO" sz="1800">
                <a:latin typeface="Arial" panose="020B0604020202020204" pitchFamily="34" charset="0"/>
              </a:rPr>
              <a:t>nalt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 şi bruneţic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>
                <a:latin typeface="Arial" panose="020B0604020202020204" pitchFamily="34" charset="0"/>
              </a:rPr>
              <a:t>Harnic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 şi cuminţic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.</a:t>
            </a:r>
            <a:endParaRPr lang="ro-RO" altLang="ro-RO" sz="1800">
              <a:latin typeface="Arial" panose="020B0604020202020204" pitchFamily="34" charset="0"/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6600826" y="2781301"/>
            <a:ext cx="3598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>
                <a:latin typeface="Arial" panose="020B0604020202020204" pitchFamily="34" charset="0"/>
              </a:rPr>
              <a:t>Responsabil, r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bd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tor,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>
                <a:latin typeface="Arial" panose="020B0604020202020204" pitchFamily="34" charset="0"/>
              </a:rPr>
              <a:t>Pasionat de muzic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 şi calculator.</a:t>
            </a:r>
            <a:endParaRPr lang="ro-RO" altLang="ro-RO" sz="1800">
              <a:latin typeface="Arial" panose="020B0604020202020204" pitchFamily="34" charset="0"/>
            </a:endParaRP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2135188" y="2924175"/>
            <a:ext cx="2089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1800">
                <a:latin typeface="Arial" panose="020B0604020202020204" pitchFamily="34" charset="0"/>
              </a:rPr>
              <a:t>Î</a:t>
            </a:r>
            <a:r>
              <a:rPr lang="en-US" altLang="ro-RO" sz="1800">
                <a:latin typeface="Arial" panose="020B0604020202020204" pitchFamily="34" charset="0"/>
              </a:rPr>
              <a:t>nţelept, prietenos,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>
                <a:latin typeface="Arial" panose="020B0604020202020204" pitchFamily="34" charset="0"/>
              </a:rPr>
              <a:t>Înalt şi frumos.</a:t>
            </a:r>
            <a:endParaRPr lang="ro-RO" altLang="ro-RO" sz="1800">
              <a:latin typeface="Arial" panose="020B0604020202020204" pitchFamily="34" charset="0"/>
            </a:endParaRP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1703389" y="5084764"/>
            <a:ext cx="287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>
                <a:latin typeface="Arial" panose="020B0604020202020204" pitchFamily="34" charset="0"/>
              </a:rPr>
              <a:t>Isteaţ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, ascult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toare,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>
                <a:latin typeface="Arial" panose="020B0604020202020204" pitchFamily="34" charset="0"/>
              </a:rPr>
              <a:t>Scund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 şi fermec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toare.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ro-RO" sz="1800">
              <a:latin typeface="Arial" panose="020B0604020202020204" pitchFamily="34" charset="0"/>
            </a:endParaRPr>
          </a:p>
        </p:txBody>
      </p:sp>
      <p:sp>
        <p:nvSpPr>
          <p:cNvPr id="14349" name="TextBox 16"/>
          <p:cNvSpPr txBox="1">
            <a:spLocks noChangeArrowheads="1"/>
          </p:cNvSpPr>
          <p:nvPr/>
        </p:nvSpPr>
        <p:spPr bwMode="auto">
          <a:xfrm>
            <a:off x="4367213" y="5516563"/>
            <a:ext cx="2881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>
                <a:latin typeface="Arial" panose="020B0604020202020204" pitchFamily="34" charset="0"/>
              </a:rPr>
              <a:t>Timid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 dar prietenoas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>
                <a:latin typeface="Arial" panose="020B0604020202020204" pitchFamily="34" charset="0"/>
              </a:rPr>
              <a:t>Bruneţic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, misterioas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.</a:t>
            </a:r>
            <a:endParaRPr lang="ro-RO" altLang="ro-RO" sz="1800">
              <a:latin typeface="Arial" panose="020B0604020202020204" pitchFamily="34" charset="0"/>
            </a:endParaRPr>
          </a:p>
        </p:txBody>
      </p:sp>
      <p:sp>
        <p:nvSpPr>
          <p:cNvPr id="14350" name="TextBox 17"/>
          <p:cNvSpPr txBox="1">
            <a:spLocks noChangeArrowheads="1"/>
          </p:cNvSpPr>
          <p:nvPr/>
        </p:nvSpPr>
        <p:spPr bwMode="auto">
          <a:xfrm>
            <a:off x="7535863" y="5445126"/>
            <a:ext cx="273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>
                <a:latin typeface="Arial" panose="020B0604020202020204" pitchFamily="34" charset="0"/>
              </a:rPr>
              <a:t>Inteligent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, prietenoas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1800">
                <a:latin typeface="Arial" panose="020B0604020202020204" pitchFamily="34" charset="0"/>
              </a:rPr>
              <a:t>Draguţ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r>
              <a:rPr lang="en-US" altLang="ro-RO" sz="1800">
                <a:latin typeface="Arial" panose="020B0604020202020204" pitchFamily="34" charset="0"/>
              </a:rPr>
              <a:t>, graţioas</a:t>
            </a:r>
            <a:r>
              <a:rPr lang="vi-VN" altLang="ro-RO" sz="1800">
                <a:latin typeface="Arial" panose="020B0604020202020204" pitchFamily="34" charset="0"/>
              </a:rPr>
              <a:t>ă</a:t>
            </a:r>
            <a:endParaRPr lang="ro-RO" altLang="ro-RO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Lara_Fabian-Love_By_Grace[1].wav"/>
          </p:stSnd>
        </p:sndAc>
      </p:transition>
    </mc:Choice>
    <mc:Fallback xmlns="">
      <p:transition spd="slow">
        <p:fade/>
        <p:sndAc>
          <p:stSnd>
            <p:snd r:embed="rId9" name="Lara_Fabian-Love_By_Grace[1]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682198" y="244897"/>
            <a:ext cx="7548330" cy="798091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ro-RO" altLang="ro-RO" sz="2800" b="1" dirty="0">
                <a:latin typeface="Times New Roman" panose="02020603050405020304" pitchFamily="18" charset="0"/>
              </a:rPr>
              <a:t>Plec</a:t>
            </a:r>
            <a:r>
              <a:rPr lang="en-US" altLang="ro-RO" sz="2800" b="1" dirty="0">
                <a:latin typeface="Times New Roman" panose="02020603050405020304" pitchFamily="18" charset="0"/>
              </a:rPr>
              <a:t>a</a:t>
            </a:r>
            <a:r>
              <a:rPr lang="ro-RO" altLang="ro-RO" sz="2800" b="1" dirty="0" err="1">
                <a:latin typeface="Times New Roman" panose="02020603050405020304" pitchFamily="18" charset="0"/>
              </a:rPr>
              <a:t>ţi</a:t>
            </a:r>
            <a:r>
              <a:rPr lang="ro-RO" altLang="ro-RO" sz="2800" b="1" dirty="0">
                <a:latin typeface="Times New Roman" panose="02020603050405020304" pitchFamily="18" charset="0"/>
              </a:rPr>
              <a:t>, dar </a:t>
            </a:r>
            <a:r>
              <a:rPr lang="ro-RO" altLang="ro-RO" sz="2800" b="1" dirty="0" err="1">
                <a:latin typeface="Times New Roman" panose="02020603050405020304" pitchFamily="18" charset="0"/>
              </a:rPr>
              <a:t>veţi</a:t>
            </a:r>
            <a:r>
              <a:rPr lang="ro-RO" altLang="ro-RO" sz="2800" b="1" dirty="0">
                <a:latin typeface="Times New Roman" panose="02020603050405020304" pitchFamily="18" charset="0"/>
              </a:rPr>
              <a:t> duce cu voi atâtea lucruri de </a:t>
            </a:r>
            <a:r>
              <a:rPr lang="ro-RO" altLang="ro-RO" sz="2800" b="1" dirty="0" err="1">
                <a:latin typeface="Times New Roman" panose="02020603050405020304" pitchFamily="18" charset="0"/>
              </a:rPr>
              <a:t>preţ</a:t>
            </a:r>
            <a:r>
              <a:rPr lang="ro-RO" altLang="ro-RO" sz="2800" b="1" dirty="0">
                <a:latin typeface="Times New Roman" panose="02020603050405020304" pitchFamily="18" charset="0"/>
              </a:rPr>
              <a:t>. Pe care să le amintim?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ro-RO" altLang="ro-RO" sz="2800" b="1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altLang="ro-RO" sz="1800" b="1" dirty="0">
              <a:latin typeface="Arial" panose="020B0604020202020204" pitchFamily="34" charset="0"/>
            </a:endParaRPr>
          </a:p>
        </p:txBody>
      </p:sp>
      <p:pic>
        <p:nvPicPr>
          <p:cNvPr id="203788" name="Picture 12" descr="3D_2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9" y="2590801"/>
            <a:ext cx="35274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9" name="AutoShape 13"/>
          <p:cNvSpPr>
            <a:spLocks noChangeArrowheads="1"/>
          </p:cNvSpPr>
          <p:nvPr/>
        </p:nvSpPr>
        <p:spPr bwMode="auto">
          <a:xfrm>
            <a:off x="1919289" y="1412876"/>
            <a:ext cx="3025775" cy="93662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o-RO" altLang="ro-RO" sz="24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o-RO" altLang="ro-RO" sz="2400" b="1">
                <a:latin typeface="Times New Roman" panose="02020603050405020304" pitchFamily="18" charset="0"/>
              </a:rPr>
              <a:t>prietenia</a:t>
            </a:r>
            <a:endParaRPr lang="en-US" altLang="ro-RO" sz="2400">
              <a:latin typeface="Times New Roman" panose="02020603050405020304" pitchFamily="18" charset="0"/>
            </a:endParaRPr>
          </a:p>
        </p:txBody>
      </p:sp>
      <p:sp>
        <p:nvSpPr>
          <p:cNvPr id="203792" name="Oval 16"/>
          <p:cNvSpPr>
            <a:spLocks noChangeArrowheads="1"/>
          </p:cNvSpPr>
          <p:nvPr/>
        </p:nvSpPr>
        <p:spPr bwMode="auto">
          <a:xfrm>
            <a:off x="1703389" y="3141664"/>
            <a:ext cx="2376487" cy="790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o-RO" altLang="ro-RO" sz="2400" b="1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o-RO" altLang="ro-RO" sz="2400" b="1">
                <a:latin typeface="Times New Roman" panose="02020603050405020304" pitchFamily="18" charset="0"/>
              </a:rPr>
              <a:t>voioşia</a:t>
            </a:r>
            <a:endParaRPr lang="en-US" altLang="ro-RO" sz="24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o-RO" sz="2400">
              <a:latin typeface="Times New Roman" panose="02020603050405020304" pitchFamily="18" charset="0"/>
            </a:endParaRPr>
          </a:p>
        </p:txBody>
      </p:sp>
      <p:sp>
        <p:nvSpPr>
          <p:cNvPr id="203796" name="AutoShape 20"/>
          <p:cNvSpPr>
            <a:spLocks noChangeArrowheads="1"/>
          </p:cNvSpPr>
          <p:nvPr/>
        </p:nvSpPr>
        <p:spPr bwMode="auto">
          <a:xfrm>
            <a:off x="6456363" y="5661025"/>
            <a:ext cx="3600450" cy="8636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o-RO" sz="2400" b="1">
                <a:latin typeface="Times New Roman" panose="02020603050405020304" pitchFamily="18" charset="0"/>
              </a:rPr>
              <a:t>sau poate bunătatea</a:t>
            </a:r>
            <a:r>
              <a:rPr lang="ro-RO" altLang="ro-RO" sz="2400" b="1">
                <a:latin typeface="Arial" panose="020B0604020202020204" pitchFamily="34" charset="0"/>
              </a:rPr>
              <a:t>?</a:t>
            </a:r>
            <a:endParaRPr lang="en-US" altLang="ro-RO" sz="2400" b="1">
              <a:latin typeface="Arial" panose="020B0604020202020204" pitchFamily="34" charset="0"/>
            </a:endParaRPr>
          </a:p>
        </p:txBody>
      </p:sp>
      <p:sp>
        <p:nvSpPr>
          <p:cNvPr id="203797" name="AutoShape 21"/>
          <p:cNvSpPr>
            <a:spLocks noChangeArrowheads="1"/>
          </p:cNvSpPr>
          <p:nvPr/>
        </p:nvSpPr>
        <p:spPr bwMode="auto">
          <a:xfrm>
            <a:off x="2208214" y="5445125"/>
            <a:ext cx="3240087" cy="10795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o-RO" sz="2400" b="1">
                <a:latin typeface="Times New Roman" panose="02020603050405020304" pitchFamily="18" charset="0"/>
              </a:rPr>
              <a:t>modestia</a:t>
            </a:r>
            <a:endParaRPr lang="en-US" altLang="ro-RO" sz="2400" b="1">
              <a:latin typeface="Times New Roman" panose="02020603050405020304" pitchFamily="18" charset="0"/>
            </a:endParaRPr>
          </a:p>
        </p:txBody>
      </p:sp>
      <p:sp>
        <p:nvSpPr>
          <p:cNvPr id="203800" name="AutoShape 24"/>
          <p:cNvSpPr>
            <a:spLocks noChangeArrowheads="1"/>
          </p:cNvSpPr>
          <p:nvPr/>
        </p:nvSpPr>
        <p:spPr bwMode="auto">
          <a:xfrm>
            <a:off x="5880100" y="1700214"/>
            <a:ext cx="4464050" cy="649287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o-RO" altLang="ro-RO" sz="16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ro-RO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2400" b="1">
                <a:latin typeface="Times New Roman" panose="02020603050405020304" pitchFamily="18" charset="0"/>
              </a:rPr>
              <a:t>bucuria de a trăi fiecare clipă,</a:t>
            </a:r>
            <a:endParaRPr lang="en-US" altLang="ro-RO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o-RO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o-RO" sz="2800"/>
          </a:p>
        </p:txBody>
      </p:sp>
    </p:spTree>
    <p:extLst>
      <p:ext uri="{BB962C8B-B14F-4D97-AF65-F5344CB8AC3E}">
        <p14:creationId xmlns:p14="http://schemas.microsoft.com/office/powerpoint/2010/main" val="21085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3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7" grpId="0" build="p"/>
      <p:bldP spid="203789" grpId="0" animBg="1"/>
      <p:bldP spid="203792" grpId="0" animBg="1"/>
      <p:bldP spid="203796" grpId="0" animBg="1"/>
      <p:bldP spid="203797" grpId="0" animBg="1"/>
      <p:bldP spid="2038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1631504" y="620689"/>
            <a:ext cx="914400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Dra</a:t>
            </a:r>
            <a:r>
              <a:rPr lang="ro-RO" altLang="ro-RO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ro-RO" altLang="ro-RO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o-RO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elevi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vă ofer simbolic: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cutie de lemn în care să vă </a:t>
            </a:r>
            <a:r>
              <a:rPr lang="ro-RO" altLang="ro-RO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ţineţi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bucuriile,</a:t>
            </a:r>
            <a:endParaRPr lang="en-US" altLang="ro-RO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cutie din pânză prin care să iasă </a:t>
            </a:r>
            <a:r>
              <a:rPr lang="ro-RO" altLang="ro-RO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nemulţumirile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endParaRPr lang="en-US" altLang="ro-RO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cutie din carton în care să vă </a:t>
            </a:r>
            <a:r>
              <a:rPr lang="ro-RO" altLang="ro-RO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strecuraţi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o-RO" altLang="ro-RO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emoţiile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endParaRPr lang="en-US" altLang="ro-RO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cutie cu flori în care să </a:t>
            </a:r>
            <a:r>
              <a:rPr lang="ro-RO" altLang="ro-RO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aruncaţi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fricile,</a:t>
            </a:r>
            <a:endParaRPr lang="en-US" altLang="ro-RO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cutie incoloră în care să stea durerile,</a:t>
            </a:r>
            <a:endParaRPr lang="en-US" altLang="ro-RO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o-RO" altLang="ro-RO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şi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un mic cufăr în care să vă </a:t>
            </a:r>
            <a:r>
              <a:rPr lang="ro-RO" altLang="ro-RO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ascundeţi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o-RO" altLang="ro-RO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tristeţile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ro-RO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o-RO" altLang="ro-RO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 descr="kima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789041"/>
            <a:ext cx="2627784" cy="290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03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149080"/>
            <a:ext cx="21336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2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00">
        <p14:doors dir="vert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6" y="333375"/>
            <a:ext cx="8207375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35188" y="623888"/>
            <a:ext cx="7923212" cy="215741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ro-RO" b="1" i="1" dirty="0">
                <a:solidFill>
                  <a:srgbClr val="FFFF00"/>
                </a:solidFill>
              </a:rPr>
              <a:t>Nu  pre</a:t>
            </a:r>
            <a:r>
              <a:rPr lang="ro-RO" altLang="ro-RO" b="1" i="1" dirty="0">
                <a:solidFill>
                  <a:srgbClr val="FFFF00"/>
                </a:solidFill>
              </a:rPr>
              <a:t>gătiți  drumul </a:t>
            </a:r>
            <a:br>
              <a:rPr lang="ro-RO" altLang="ro-RO" b="1" i="1" dirty="0">
                <a:solidFill>
                  <a:srgbClr val="FFFF00"/>
                </a:solidFill>
              </a:rPr>
            </a:br>
            <a:r>
              <a:rPr lang="ro-RO" altLang="ro-RO" b="1" i="1" dirty="0">
                <a:solidFill>
                  <a:srgbClr val="FFFF00"/>
                </a:solidFill>
              </a:rPr>
              <a:t>pentru  copil.</a:t>
            </a:r>
            <a:br>
              <a:rPr lang="ro-RO" altLang="ro-RO" b="1" i="1" dirty="0">
                <a:solidFill>
                  <a:srgbClr val="FFFF00"/>
                </a:solidFill>
              </a:rPr>
            </a:br>
            <a:endParaRPr lang="ro-RO" altLang="ro-RO" b="1" i="1" dirty="0">
              <a:solidFill>
                <a:srgbClr val="FFFF00"/>
              </a:solidFill>
            </a:endParaRPr>
          </a:p>
          <a:p>
            <a:pPr algn="l">
              <a:defRPr/>
            </a:pPr>
            <a:r>
              <a:rPr lang="ro-RO" altLang="ro-RO" b="1" i="1" dirty="0">
                <a:solidFill>
                  <a:srgbClr val="FFFF00"/>
                </a:solidFill>
              </a:rPr>
              <a:t>	</a:t>
            </a:r>
            <a:r>
              <a:rPr lang="ro-RO" altLang="ro-RO" b="1" i="1" dirty="0" err="1">
                <a:solidFill>
                  <a:srgbClr val="FFFF00"/>
                </a:solidFill>
              </a:rPr>
              <a:t>Pregăt</a:t>
            </a:r>
            <a:r>
              <a:rPr lang="en-US" altLang="ro-RO" b="1" i="1" dirty="0" err="1">
                <a:solidFill>
                  <a:srgbClr val="FFFF00"/>
                </a:solidFill>
              </a:rPr>
              <a:t>i</a:t>
            </a:r>
            <a:r>
              <a:rPr lang="ro-RO" altLang="ro-RO" b="1" i="1" dirty="0">
                <a:solidFill>
                  <a:srgbClr val="FFFF00"/>
                </a:solidFill>
              </a:rPr>
              <a:t>ți  copilul  </a:t>
            </a:r>
            <a:br>
              <a:rPr lang="ro-RO" altLang="ro-RO" b="1" i="1" dirty="0">
                <a:solidFill>
                  <a:srgbClr val="FFFF00"/>
                </a:solidFill>
              </a:rPr>
            </a:br>
            <a:r>
              <a:rPr lang="ro-RO" altLang="ro-RO" b="1" i="1" dirty="0">
                <a:solidFill>
                  <a:srgbClr val="FFFF00"/>
                </a:solidFill>
              </a:rPr>
              <a:t>pentru  drum.</a:t>
            </a:r>
            <a:endParaRPr lang="ru-RU" altLang="ro-RO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racture"/>
        <p:sndAc>
          <p:stSnd loop="1">
            <p:snd r:embed="rId2" name="Lara_Fabian-Love_By_Grace[1].wav"/>
          </p:stSnd>
        </p:sndAc>
      </p:transition>
    </mc:Choice>
    <mc:Fallback xmlns="">
      <p:transition spd="slow" advTm="5000">
        <p:fade/>
        <p:sndAc>
          <p:stSnd loop="1">
            <p:snd r:embed="rId4" name="Lara_Fabian-Love_By_Grace[1]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AUTU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5"/>
          <p:cNvSpPr>
            <a:spLocks noChangeArrowheads="1"/>
          </p:cNvSpPr>
          <p:nvPr/>
        </p:nvSpPr>
        <p:spPr bwMode="auto">
          <a:xfrm>
            <a:off x="1524001" y="765175"/>
            <a:ext cx="8137525" cy="4032250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Mai ieri au înflorit castanii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Se-aprinde-o lacrimă sub geană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La gândul </a:t>
            </a:r>
            <a:r>
              <a:rPr lang="ro-RO" altLang="ro-RO" sz="4400" b="1">
                <a:solidFill>
                  <a:srgbClr val="FFFF00"/>
                </a:solidFill>
                <a:latin typeface="Times New Roman" panose="02020603050405020304" pitchFamily="18" charset="0"/>
              </a:rPr>
              <a:t>despărţirii</a:t>
            </a:r>
            <a:r>
              <a:rPr lang="ro-RO" altLang="ro-RO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ca o rană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Fremătător </a:t>
            </a:r>
            <a:r>
              <a:rPr lang="ro-RO" altLang="ro-RO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şoptind</a:t>
            </a:r>
            <a:r>
              <a:rPr lang="ro-RO" altLang="ro-RO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ro-RO" altLang="ro-RO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trecut-au anii!</a:t>
            </a:r>
            <a:endParaRPr lang="en-US" altLang="ro-RO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4079876" y="5229226"/>
            <a:ext cx="3781425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o-RO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Trecut-au anii !</a:t>
            </a:r>
          </a:p>
        </p:txBody>
      </p:sp>
    </p:spTree>
    <p:extLst>
      <p:ext uri="{BB962C8B-B14F-4D97-AF65-F5344CB8AC3E}">
        <p14:creationId xmlns:p14="http://schemas.microsoft.com/office/powerpoint/2010/main" val="253520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000">
        <p15:prstTrans prst="crush"/>
      </p:transition>
    </mc:Choice>
    <mc:Fallback xmlns="">
      <p:transition spd="slow" advTm="1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6"/>
          <p:cNvSpPr>
            <a:spLocks noChangeArrowheads="1" noChangeShapeType="1" noTextEdit="1"/>
          </p:cNvSpPr>
          <p:nvPr/>
        </p:nvSpPr>
        <p:spPr bwMode="auto">
          <a:xfrm>
            <a:off x="1809751" y="214313"/>
            <a:ext cx="4714875" cy="273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Din suflet </a:t>
            </a:r>
          </a:p>
          <a:p>
            <a:pPr algn="ctr"/>
            <a:r>
              <a:rPr lang="it-IT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pentru alte</a:t>
            </a:r>
          </a:p>
          <a:p>
            <a:pPr algn="ctr"/>
            <a:r>
              <a:rPr lang="it-IT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suflete minunate</a:t>
            </a:r>
            <a:endParaRPr lang="ro-RO" sz="36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738314" y="3500438"/>
            <a:ext cx="8351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kumimoji="1" lang="es-E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Clasa a IV-a </a:t>
            </a:r>
            <a:r>
              <a:rPr kumimoji="1" lang="ro-RO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A</a:t>
            </a:r>
            <a:endParaRPr kumimoji="1" lang="es-E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新細明體" charset="-120"/>
            </a:endParaRPr>
          </a:p>
          <a:p>
            <a:pPr algn="r">
              <a:defRPr/>
            </a:pPr>
            <a:r>
              <a:rPr kumimoji="1" lang="ro-RO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Prof. </a:t>
            </a:r>
            <a:r>
              <a:rPr kumimoji="1" lang="ro-RO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Mînecuță</a:t>
            </a:r>
            <a:r>
              <a:rPr kumimoji="1" lang="ro-RO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 Elisabeta</a:t>
            </a:r>
            <a:endParaRPr kumimoji="1"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8606089"/>
      </p:ext>
    </p:extLst>
  </p:cSld>
  <p:clrMapOvr>
    <a:masterClrMapping/>
  </p:clrMapOvr>
  <p:transition spd="slow" advClick="0" advTm="8000">
    <p:wheel spokes="1"/>
    <p:sndAc>
      <p:stSnd>
        <p:snd r:embed="rId2" name="Lara_Fabian-Love_By_Grace[1]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ui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267076"/>
            <a:ext cx="478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6024563" y="549275"/>
            <a:ext cx="4824412" cy="1727200"/>
          </a:xfrm>
          <a:prstGeom prst="foldedCorner">
            <a:avLst>
              <a:gd name="adj" fmla="val 339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4400" b="1">
                <a:latin typeface="Script MT Bold" panose="03040602040607080904" pitchFamily="66" charset="0"/>
              </a:rPr>
              <a:t>Un drum se încheie,</a:t>
            </a:r>
            <a:r>
              <a:rPr lang="ro-RO" altLang="ro-RO" sz="4400" b="1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endParaRPr lang="en-US" altLang="ro-RO" sz="4400" b="1">
              <a:solidFill>
                <a:srgbClr val="FFFF00"/>
              </a:solidFill>
              <a:latin typeface="Script MT Bold" panose="03040602040607080904" pitchFamily="66" charset="0"/>
            </a:endParaRPr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1774825" y="4149725"/>
            <a:ext cx="7272338" cy="1727200"/>
          </a:xfrm>
          <a:prstGeom prst="foldedCorner">
            <a:avLst>
              <a:gd name="adj" fmla="val 339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4800" b="1">
                <a:latin typeface="Script MT Bold" panose="03040602040607080904" pitchFamily="66" charset="0"/>
              </a:rPr>
              <a:t>altul începe …</a:t>
            </a:r>
            <a:endParaRPr lang="en-US" altLang="ro-RO" sz="4800" b="1">
              <a:latin typeface="Script MT Bold" panose="03040602040607080904" pitchFamily="66" charset="0"/>
            </a:endParaRPr>
          </a:p>
        </p:txBody>
      </p:sp>
      <p:pic>
        <p:nvPicPr>
          <p:cNvPr id="7173" name="Picture 7" descr="bscap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27538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0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9617" y="636292"/>
            <a:ext cx="5917679" cy="2550877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ro-RO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ne </a:t>
            </a:r>
            <a:r>
              <a:rPr lang="en-US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amintim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b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</a:t>
            </a:r>
            <a:r>
              <a:rPr lang="ro-RO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--20</a:t>
            </a:r>
            <a:r>
              <a:rPr lang="ro-RO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br>
              <a:rPr lang="ro-RO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ro-RO" dirty="0"/>
          </a:p>
        </p:txBody>
      </p:sp>
      <p:pic>
        <p:nvPicPr>
          <p:cNvPr id="3076" name="Picture 2" descr="Imagini pentru scoala gimnaziala 27 bras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5" y="3965092"/>
            <a:ext cx="4877576" cy="27314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DNL\Desktop\cls.4\101MSDCF\DSC07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20" y="2513000"/>
            <a:ext cx="5584532" cy="4183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3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4274" y="1116251"/>
            <a:ext cx="7772400" cy="109750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o-RO" altLang="ro-RO" sz="4800" b="1" dirty="0"/>
              <a:t>Timpul aleargă. </a:t>
            </a:r>
            <a:br>
              <a:rPr lang="en-US" altLang="ro-RO" sz="4800" b="1" dirty="0"/>
            </a:br>
            <a:r>
              <a:rPr lang="ro-RO" altLang="ro-RO" sz="4800" b="1" dirty="0"/>
              <a:t>Parcă ieri întâmpinam în curtea </a:t>
            </a:r>
            <a:r>
              <a:rPr lang="ro-RO" altLang="ro-RO" sz="4800" b="1" dirty="0" err="1"/>
              <a:t>şcolii</a:t>
            </a:r>
            <a:r>
              <a:rPr lang="ro-RO" altLang="ro-RO" sz="4800" b="1" dirty="0"/>
              <a:t> </a:t>
            </a:r>
            <a:r>
              <a:rPr lang="ro-RO" altLang="ro-RO" sz="4800" b="1" dirty="0" err="1"/>
              <a:t>nişte</a:t>
            </a:r>
            <a:endParaRPr lang="en-US" altLang="ro-RO" sz="4800" b="1" dirty="0"/>
          </a:p>
        </p:txBody>
      </p:sp>
      <p:pic>
        <p:nvPicPr>
          <p:cNvPr id="20275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7733" y="2309292"/>
            <a:ext cx="7046912" cy="3943350"/>
          </a:xfrm>
          <a:noFill/>
        </p:spPr>
      </p:pic>
    </p:spTree>
    <p:extLst>
      <p:ext uri="{BB962C8B-B14F-4D97-AF65-F5344CB8AC3E}">
        <p14:creationId xmlns:p14="http://schemas.microsoft.com/office/powerpoint/2010/main" val="273500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0000">
        <p15:prstTrans prst="origami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1809750" y="214314"/>
            <a:ext cx="4679950" cy="113347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ro-RO" altLang="ro-RO" sz="2800" b="1">
                <a:latin typeface="Comic Sans MS" panose="030F0702030302020204" pitchFamily="66" charset="0"/>
                <a:ea typeface="新細明體" panose="02020500000000000000" pitchFamily="18" charset="-120"/>
              </a:rPr>
              <a:t>Vă mai amintiţi de prima </a:t>
            </a:r>
          </a:p>
          <a:p>
            <a:pPr algn="ctr" eaLnBrk="1" hangingPunct="1"/>
            <a:r>
              <a:rPr kumimoji="1" lang="ro-RO" altLang="ro-RO" sz="2800" b="1">
                <a:latin typeface="Comic Sans MS" panose="030F0702030302020204" pitchFamily="66" charset="0"/>
                <a:ea typeface="新細明體" panose="02020500000000000000" pitchFamily="18" charset="-120"/>
              </a:rPr>
              <a:t>zi de şcoală ?</a:t>
            </a:r>
            <a:endParaRPr kumimoji="1" lang="en-US" altLang="ro-RO" sz="2800" b="1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206859" name="AutoShape 11"/>
          <p:cNvSpPr>
            <a:spLocks noChangeArrowheads="1"/>
          </p:cNvSpPr>
          <p:nvPr/>
        </p:nvSpPr>
        <p:spPr bwMode="auto">
          <a:xfrm>
            <a:off x="2135561" y="2435076"/>
            <a:ext cx="3500437" cy="1366837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ro-RO" altLang="ro-RO" b="1">
                <a:latin typeface="Comic Sans MS" panose="030F0702030302020204" pitchFamily="66" charset="0"/>
                <a:ea typeface="新細明體" panose="02020500000000000000" pitchFamily="18" charset="-120"/>
              </a:rPr>
              <a:t>gânduri măreţe</a:t>
            </a:r>
            <a:endParaRPr kumimoji="1" lang="en-US" altLang="ro-RO" b="1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7269534" y="1467394"/>
            <a:ext cx="2160587" cy="11525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ro-RO" altLang="ro-RO" b="1">
                <a:latin typeface="Comic Sans MS" panose="030F0702030302020204" pitchFamily="66" charset="0"/>
                <a:ea typeface="新細明體" panose="02020500000000000000" pitchFamily="18" charset="-120"/>
              </a:rPr>
              <a:t>emoţii</a:t>
            </a:r>
            <a:endParaRPr kumimoji="1" lang="en-US" altLang="ro-RO" b="1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6909966" y="3225650"/>
            <a:ext cx="2879725" cy="11525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ro-RO" altLang="ro-RO" b="1" dirty="0">
                <a:latin typeface="Comic Sans MS" panose="030F0702030302020204" pitchFamily="66" charset="0"/>
                <a:ea typeface="新細明體" panose="02020500000000000000" pitchFamily="18" charset="-120"/>
              </a:rPr>
              <a:t>nerăbdare</a:t>
            </a:r>
            <a:endParaRPr kumimoji="1" lang="en-US" altLang="ro-RO" b="1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885778" y="4437113"/>
            <a:ext cx="4464050" cy="201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en-US" altLang="ro-RO" sz="7200" b="1" dirty="0">
                <a:latin typeface="Kunstler Script" panose="030304020206070D0D06" pitchFamily="66" charset="0"/>
                <a:ea typeface="新細明體" panose="02020500000000000000" pitchFamily="18" charset="-120"/>
              </a:rPr>
              <a:t>Ana are mere.</a:t>
            </a:r>
          </a:p>
        </p:txBody>
      </p:sp>
    </p:spTree>
    <p:extLst>
      <p:ext uri="{BB962C8B-B14F-4D97-AF65-F5344CB8AC3E}">
        <p14:creationId xmlns:p14="http://schemas.microsoft.com/office/powerpoint/2010/main" val="361656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fracture"/>
        <p:sndAc>
          <p:stSnd>
            <p:snd r:embed="rId2" name="Lara_Fabian-Love_By_Grace[1].wav"/>
          </p:stSnd>
        </p:sndAc>
      </p:transition>
    </mc:Choice>
    <mc:Fallback xmlns="">
      <p:transition spd="slow" advClick="0" advTm="10000">
        <p:fade/>
        <p:sndAc>
          <p:stSnd>
            <p:snd r:embed="rId3" name="Lara_Fabian-Love_By_Grace[1]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27164" y="427334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ro-RO" dirty="0"/>
              <a:t>Am </a:t>
            </a:r>
            <a:r>
              <a:rPr lang="en-US" altLang="ro-RO" dirty="0" err="1"/>
              <a:t>început</a:t>
            </a:r>
            <a:r>
              <a:rPr lang="en-US" altLang="ro-RO" dirty="0"/>
              <a:t> timid cu…</a:t>
            </a:r>
            <a:endParaRPr lang="ro-RO" altLang="ro-RO" dirty="0"/>
          </a:p>
        </p:txBody>
      </p:sp>
      <p:pic>
        <p:nvPicPr>
          <p:cNvPr id="3075" name="irc_mi" descr="Imagini pentru alfabetul">
            <a:hlinkClick r:id="rId3"/>
          </p:cNvPr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0656" y="1731201"/>
            <a:ext cx="3272561" cy="2299882"/>
          </a:xfrm>
        </p:spPr>
      </p:pic>
      <p:pic>
        <p:nvPicPr>
          <p:cNvPr id="3076" name="irc_mi" descr="Imagini pentru cifrel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62" y="4326141"/>
            <a:ext cx="3180888" cy="252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ini pentru imagini natur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573">
            <a:off x="8314440" y="1647008"/>
            <a:ext cx="3141810" cy="246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rc_mi" descr="Imagine similară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21">
            <a:off x="1796318" y="4317984"/>
            <a:ext cx="3386030" cy="254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039884"/>
      </p:ext>
    </p:extLst>
  </p:cSld>
  <p:clrMapOvr>
    <a:masterClrMapping/>
  </p:clrMapOvr>
  <p:transition spd="med">
    <p:pull/>
    <p:sndAc>
      <p:stSnd>
        <p:snd r:embed="rId2" name="Lara_Fabian-Love_By_Grace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600991" y="157243"/>
            <a:ext cx="6571343" cy="104923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o-RO" sz="3200" dirty="0"/>
              <a:t>Am c</a:t>
            </a:r>
            <a:r>
              <a:rPr lang="ro-RO" altLang="ro-RO" sz="3200" dirty="0"/>
              <a:t>a</a:t>
            </a:r>
            <a:r>
              <a:rPr lang="en-US" altLang="ro-RO" sz="3200" dirty="0"/>
              <a:t>l</a:t>
            </a:r>
            <a:r>
              <a:rPr lang="ro-RO" altLang="ro-RO" sz="3200" dirty="0"/>
              <a:t>a</a:t>
            </a:r>
            <a:r>
              <a:rPr lang="en-US" altLang="ro-RO" sz="3200" dirty="0" err="1"/>
              <a:t>torit</a:t>
            </a:r>
            <a:r>
              <a:rPr lang="en-US" altLang="ro-RO" sz="3200" dirty="0"/>
              <a:t> </a:t>
            </a:r>
            <a:r>
              <a:rPr lang="en-US" altLang="ro-RO" sz="3200" dirty="0" err="1"/>
              <a:t>pe</a:t>
            </a:r>
            <a:r>
              <a:rPr lang="en-US" altLang="ro-RO" sz="3200" dirty="0"/>
              <a:t> </a:t>
            </a:r>
            <a:r>
              <a:rPr lang="en-US" altLang="ro-RO" sz="3200" dirty="0" err="1"/>
              <a:t>drumul</a:t>
            </a:r>
            <a:r>
              <a:rPr lang="en-US" altLang="ro-RO" sz="3200" dirty="0"/>
              <a:t> “</a:t>
            </a:r>
            <a:r>
              <a:rPr lang="en-US" altLang="ro-RO" sz="3200" dirty="0" err="1"/>
              <a:t>apei</a:t>
            </a:r>
            <a:r>
              <a:rPr lang="en-US" altLang="ro-RO" sz="3200" dirty="0"/>
              <a:t>” de la </a:t>
            </a:r>
            <a:r>
              <a:rPr lang="en-US" altLang="ro-RO" sz="3200" dirty="0" err="1"/>
              <a:t>barajul</a:t>
            </a:r>
            <a:r>
              <a:rPr lang="en-US" altLang="ro-RO" sz="3200" dirty="0"/>
              <a:t>- S</a:t>
            </a:r>
            <a:r>
              <a:rPr lang="ro-RO" altLang="ro-RO" sz="3200" dirty="0"/>
              <a:t>a</a:t>
            </a:r>
            <a:r>
              <a:rPr lang="en-US" altLang="ro-RO" sz="3200" dirty="0" err="1"/>
              <a:t>cele</a:t>
            </a:r>
            <a:r>
              <a:rPr lang="en-US" altLang="ro-RO" sz="3200" dirty="0"/>
              <a:t> </a:t>
            </a:r>
            <a:r>
              <a:rPr lang="en-US" altLang="ro-RO" sz="3200" dirty="0" err="1"/>
              <a:t>pâna</a:t>
            </a:r>
            <a:r>
              <a:rPr lang="en-US" altLang="ro-RO" sz="3200" dirty="0"/>
              <a:t> la </a:t>
            </a:r>
            <a:r>
              <a:rPr lang="en-US" altLang="ro-RO" sz="3200" dirty="0" err="1"/>
              <a:t>Staţia</a:t>
            </a:r>
            <a:r>
              <a:rPr lang="en-US" altLang="ro-RO" sz="3200" dirty="0"/>
              <a:t> de </a:t>
            </a:r>
            <a:r>
              <a:rPr lang="en-US" altLang="ro-RO" sz="3200" dirty="0" err="1"/>
              <a:t>epurare</a:t>
            </a:r>
            <a:r>
              <a:rPr lang="en-US" altLang="ro-RO" sz="3200" dirty="0"/>
              <a:t> - </a:t>
            </a:r>
            <a:r>
              <a:rPr lang="en-US" altLang="ro-RO" sz="3200" dirty="0" err="1"/>
              <a:t>Feldioara</a:t>
            </a:r>
            <a:endParaRPr lang="ro-RO" altLang="ro-RO" sz="3200" dirty="0"/>
          </a:p>
        </p:txBody>
      </p:sp>
      <p:pic>
        <p:nvPicPr>
          <p:cNvPr id="5123" name="Picture 2" descr="C:\Users\DNL\Desktop\noutati\documente cls. 1\poze apa\P10101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1941" y="1748074"/>
            <a:ext cx="2877484" cy="2157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6" name="Picture 7" descr="C:\Users\DNL\Desktop\noutati\documente cls. 1\poze apa\P1010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53" y="1923235"/>
            <a:ext cx="3148122" cy="2560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8" descr="C:\Users\DNL\Desktop\noutati\documente cls. 1\poze apa\P10102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68" y="4288287"/>
            <a:ext cx="2706832" cy="2031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o-RO" sz="3200" dirty="0"/>
              <a:t>Am </a:t>
            </a:r>
            <a:r>
              <a:rPr lang="en-US" altLang="ro-RO" sz="3200" dirty="0" err="1"/>
              <a:t>înv</a:t>
            </a:r>
            <a:r>
              <a:rPr lang="ro-RO" altLang="ro-RO" sz="3200" dirty="0"/>
              <a:t>at</a:t>
            </a:r>
            <a:r>
              <a:rPr lang="en-US" altLang="ro-RO" sz="3200" dirty="0"/>
              <a:t>at c</a:t>
            </a:r>
            <a:r>
              <a:rPr lang="ro-RO" altLang="ro-RO" sz="3200" dirty="0"/>
              <a:t>a</a:t>
            </a:r>
            <a:r>
              <a:rPr lang="en-US" altLang="ro-RO" sz="3200" dirty="0"/>
              <a:t> </a:t>
            </a:r>
            <a:r>
              <a:rPr lang="en-US" altLang="ro-RO" sz="3200" dirty="0" err="1"/>
              <a:t>suntem</a:t>
            </a:r>
            <a:r>
              <a:rPr lang="en-US" altLang="ro-RO" sz="3200" dirty="0"/>
              <a:t> </a:t>
            </a:r>
            <a:r>
              <a:rPr lang="en-US" altLang="ro-RO" sz="3200" dirty="0" err="1"/>
              <a:t>mai</a:t>
            </a:r>
            <a:r>
              <a:rPr lang="en-US" altLang="ro-RO" sz="3200" dirty="0"/>
              <a:t> </a:t>
            </a:r>
            <a:r>
              <a:rPr lang="en-US" altLang="ro-RO" sz="3200" dirty="0" err="1"/>
              <a:t>bogaţi</a:t>
            </a:r>
            <a:r>
              <a:rPr lang="en-US" altLang="ro-RO" sz="3200" dirty="0"/>
              <a:t>, d</a:t>
            </a:r>
            <a:r>
              <a:rPr lang="ro-RO" altLang="ro-RO" sz="3200" dirty="0"/>
              <a:t>a</a:t>
            </a:r>
            <a:r>
              <a:rPr lang="en-US" altLang="ro-RO" sz="3200" dirty="0" err="1"/>
              <a:t>ruind</a:t>
            </a:r>
            <a:r>
              <a:rPr lang="en-US" altLang="ro-RO" sz="3200" dirty="0"/>
              <a:t>…</a:t>
            </a:r>
            <a:endParaRPr lang="ro-RO" altLang="ro-RO" sz="32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A4D2A82-F772-43C8-BD92-350FFA640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05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408</Words>
  <Application>Microsoft Office PowerPoint</Application>
  <PresentationFormat>Ecran lat</PresentationFormat>
  <Paragraphs>68</Paragraphs>
  <Slides>19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11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Calibri</vt:lpstr>
      <vt:lpstr>Comic Sans MS</vt:lpstr>
      <vt:lpstr>Garamond</vt:lpstr>
      <vt:lpstr>Impact</vt:lpstr>
      <vt:lpstr>Kunstler Script</vt:lpstr>
      <vt:lpstr>Script MT Bold</vt:lpstr>
      <vt:lpstr>Times New Roman</vt:lpstr>
      <vt:lpstr>Verdana</vt:lpstr>
      <vt:lpstr>Wingdings</vt:lpstr>
      <vt:lpstr>Organic</vt:lpstr>
      <vt:lpstr>Prezentare PowerPoint</vt:lpstr>
      <vt:lpstr>Prezentare PowerPoint</vt:lpstr>
      <vt:lpstr>Prezentare PowerPoint</vt:lpstr>
      <vt:lpstr>Sa ne amintim… 2015--2020 </vt:lpstr>
      <vt:lpstr>Timpul aleargă.  Parcă ieri întâmpinam în curtea şcolii nişte</vt:lpstr>
      <vt:lpstr>Prezentare PowerPoint</vt:lpstr>
      <vt:lpstr>Am început timid cu…</vt:lpstr>
      <vt:lpstr>Am calatorit pe drumul “apei” de la barajul- Sacele pâna la Staţia de epurare - Feldioara</vt:lpstr>
      <vt:lpstr>Am învatat ca suntem mai bogaţi, daruind…</vt:lpstr>
      <vt:lpstr>Am descoperit frumuseţe şi darnicia naturii</vt:lpstr>
      <vt:lpstr>Am sarbatorit…</vt:lpstr>
      <vt:lpstr>Am pasit pe urmele stramoşilor…</vt:lpstr>
      <vt:lpstr>Am fost creativi…</vt:lpstr>
      <vt:lpstr>Am înţeles cât de important este sa ne hranim  sanatos</vt:lpstr>
      <vt:lpstr>Acum, va invitam sa ne descoperiţi!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6</cp:revision>
  <dcterms:created xsi:type="dcterms:W3CDTF">2017-06-07T17:58:11Z</dcterms:created>
  <dcterms:modified xsi:type="dcterms:W3CDTF">2020-05-14T17:41:54Z</dcterms:modified>
</cp:coreProperties>
</file>